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7296E-E655-42C5-8E2F-C58E8CF0B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5D9ED1-BAC7-4515-9A6A-885C020E3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EC9E1E-83AD-4DB2-ABC7-A826D4B0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96F2D3-F4BB-47B8-BFF0-26FB856A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0FC48C-8EA4-446D-A686-8C9FE7CC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F0BC5-02CE-4C29-9F04-8B86EFE5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5D89F6-2182-4CCF-AA6E-ADF78260C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375BA0-5ECE-43F0-A77F-84136DED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7847C4-3C9D-48A8-9D44-4F811867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9D3229-B73B-4E0F-B25E-95D9F040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4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AC287DF-C09D-4F29-8A56-7D7E83287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377D79-5F5E-4D5A-8911-6BE28841C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309E5-AAE8-47E7-A397-5F523535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8711F7-3487-466C-8C19-6C3658DD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FACFB-92D3-43C4-8CB6-F2E6E45E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6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97EE94-A205-41C7-A197-47DCC2D9D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84F6A-A055-45F2-A4C1-30E698C89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38F7C8-DD70-49AB-91B1-312DB4A8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846F18-B8FE-49DA-8916-32A381B56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6E012A-F4CB-4138-891D-AC40B30A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1AF36-020F-4007-81DC-5064640C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9DFC6F-5BB6-4ED1-8F82-35DA3BBE9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9655C7-878D-41FB-B9B6-B1AC0FAB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A010B-9EB2-459C-BF1B-9083CB80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E5E74-BC96-474E-8484-6B7F24BC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7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52B59-E57A-4A26-B428-69DA9D4D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10D6C-5039-4DBA-A948-B7D43EC7C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2BE815-CC8C-4B66-B821-AFD2DEFF4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DAA88B-B027-4E51-BF5E-CF33E187B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F44DE3-73DB-4EAA-98F8-1921EF01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881896-72CB-40E3-A978-C3DCB699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1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14BF4-8D52-446E-BA1B-3B7A6849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A0EA4E-23F3-4E97-884F-3D51EBACF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7CBFCB-8F03-475D-87D3-84FEE57B9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9CCE4DC-8FBE-4BE4-B190-42489549D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CD23EC-0334-4B92-990B-26E1D9B2D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4D3520-7A56-4E35-96DA-F4EB8046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CA4210-561C-4535-8F01-575543E8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AE34E5-2F96-4A64-BE8A-F23D2591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88078-223B-40D4-860F-8A85E837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678D9E-868B-4C98-9694-DFF41DD1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4D8350-9159-476C-A016-00E78FF0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384192-53E8-4F1F-BEF9-24DF1A07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3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90317F-8A82-4D77-98BD-CF50FE2C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12B37EC-5323-44D1-97A6-36D00565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FFB173-5072-4AB3-AD23-9BCCB3D4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2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1193D-2F04-4609-B8CA-85FEE8B35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D9EFB7-0410-43B2-865B-F22C5E335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718FCF-1272-4ADF-83C3-011580F02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9EF9B3-481A-4B20-BB73-58B7376A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EFCC55-ABB2-4356-9F97-F52574A7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3E7F5B-37BD-49B9-B66B-C5734244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CD761-22E0-4AF1-97AF-8DE4FF88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09043E3-3767-43EF-83AF-A3058F13A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B87A51-49A6-405E-A699-4D84192BC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38D777-6A68-4AC0-BB37-729FA53B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DC06C1-0EC6-440D-BB1E-A018FB77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372996-E4A5-40A8-86BC-CC14BD0E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3082D-7754-43D7-BAAE-FA913EFC8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0F2F22-26D5-49F9-B111-3563783D5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E8592B-67B7-4072-894F-BFA342DEA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8FB6-879C-4731-A754-D39CF405C830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78CF3B-FF88-4068-88EC-1EE999243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A3FEAC-E5EB-4033-84C5-E7A58CAA7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F7559-AE17-4C70-AA24-524CD79B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FD4FC-85F3-417E-8885-171E1809E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Александр Сергеевич Пушкин (1799-1837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3B281C-CE1E-4353-80B4-CB7314FC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85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69EFA-C5FA-4447-9A54-3780B179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Южная ссылка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9E645E-A5B2-4205-A17D-81D3D936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2400" dirty="0"/>
              <a:t>«Кавказский пленник» 1821</a:t>
            </a:r>
          </a:p>
          <a:p>
            <a:r>
              <a:rPr lang="ru-RU" sz="2400" dirty="0"/>
              <a:t>«Братья-разбойники» 1822</a:t>
            </a:r>
          </a:p>
          <a:p>
            <a:r>
              <a:rPr lang="ru-RU" sz="2400" dirty="0"/>
              <a:t>«Бахчисарайский фонтан» 1823</a:t>
            </a:r>
          </a:p>
          <a:p>
            <a:r>
              <a:rPr lang="ru-RU" sz="2400" dirty="0"/>
              <a:t>«Цыганы» 1824</a:t>
            </a:r>
          </a:p>
          <a:p>
            <a:endParaRPr lang="ru-RU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815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7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6F6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6CD72-C22B-4E96-B74A-1CD482F0A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Елизавета </a:t>
            </a:r>
            <a:r>
              <a:rPr lang="ru-RU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Ксаверьевна</a:t>
            </a:r>
            <a:r>
              <a:rPr lang="ru-RU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Воронцова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Южная ссылка Пушкина">
            <a:extLst>
              <a:ext uri="{FF2B5EF4-FFF2-40B4-BE49-F238E27FC236}">
                <a16:creationId xmlns:a16="http://schemas.microsoft.com/office/drawing/2014/main" id="{A71B5FBF-78DF-403D-B0B0-F99DCA388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4" r="1" b="7335"/>
          <a:stretch/>
        </p:blipFill>
        <p:spPr bwMode="auto">
          <a:xfrm>
            <a:off x="327546" y="2454903"/>
            <a:ext cx="3442801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Воронцова Елизавета Ксаверьевна (1792 - 1880) :: Особняк Счастливый Пушкин">
            <a:extLst>
              <a:ext uri="{FF2B5EF4-FFF2-40B4-BE49-F238E27FC236}">
                <a16:creationId xmlns:a16="http://schemas.microsoft.com/office/drawing/2014/main" id="{A9903A48-07F9-443A-A17B-1B2837DB5AA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7977"/>
          <a:stretch/>
        </p:blipFill>
        <p:spPr bwMode="auto">
          <a:xfrm>
            <a:off x="3942260" y="2454901"/>
            <a:ext cx="3442803" cy="408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Rectangle 8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8" name="Content Placeholder 7177">
            <a:extLst>
              <a:ext uri="{FF2B5EF4-FFF2-40B4-BE49-F238E27FC236}">
                <a16:creationId xmlns:a16="http://schemas.microsoft.com/office/drawing/2014/main" id="{777CF53A-B4F8-4501-B3DF-834CD4A11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57973" y="763523"/>
            <a:ext cx="3511296" cy="533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«</a:t>
            </a:r>
            <a:r>
              <a:rPr lang="en-US" sz="2400" dirty="0" err="1">
                <a:solidFill>
                  <a:srgbClr val="FFFFFF"/>
                </a:solidFill>
              </a:rPr>
              <a:t>Сожженное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письмо</a:t>
            </a:r>
            <a:r>
              <a:rPr lang="en-US" sz="2400" dirty="0">
                <a:solidFill>
                  <a:srgbClr val="FFFFFF"/>
                </a:solidFill>
              </a:rPr>
              <a:t>»</a:t>
            </a:r>
          </a:p>
          <a:p>
            <a:r>
              <a:rPr lang="en-US" sz="2400" dirty="0">
                <a:solidFill>
                  <a:srgbClr val="FFFFFF"/>
                </a:solidFill>
              </a:rPr>
              <a:t>«</a:t>
            </a:r>
            <a:r>
              <a:rPr lang="en-US" sz="2400" dirty="0" err="1">
                <a:solidFill>
                  <a:srgbClr val="FFFFFF"/>
                </a:solidFill>
              </a:rPr>
              <a:t>Талисман</a:t>
            </a:r>
            <a:r>
              <a:rPr lang="en-US" sz="2400" dirty="0">
                <a:solidFill>
                  <a:srgbClr val="FFFFFF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62332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E83A0-6242-4131-A581-C2580531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 sz="4100"/>
              <a:t>Михайловское </a:t>
            </a:r>
            <a:endParaRPr lang="en-US" sz="41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2EAC6-2991-458D-8694-1F3354801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2400" dirty="0"/>
              <a:t>«К морю» 1824</a:t>
            </a:r>
          </a:p>
          <a:p>
            <a:r>
              <a:rPr lang="ru-RU" sz="2400" dirty="0"/>
              <a:t>«К Керн» 1825</a:t>
            </a:r>
          </a:p>
          <a:p>
            <a:r>
              <a:rPr lang="ru-RU" sz="2400" dirty="0"/>
              <a:t>«Пророк» 1826</a:t>
            </a:r>
          </a:p>
          <a:p>
            <a:r>
              <a:rPr lang="ru-RU" sz="2400" dirty="0"/>
              <a:t>«Борис Годунов» 1825</a:t>
            </a:r>
          </a:p>
          <a:p>
            <a:endParaRPr lang="ru-RU" sz="2400" dirty="0"/>
          </a:p>
          <a:p>
            <a:r>
              <a:rPr lang="ru-RU" sz="2400" dirty="0"/>
              <a:t>14 декабря 1825 – восстание декабристов, казнь 25 июля 1826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6417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138">
            <a:extLst>
              <a:ext uri="{FF2B5EF4-FFF2-40B4-BE49-F238E27FC236}">
                <a16:creationId xmlns:a16="http://schemas.microsoft.com/office/drawing/2014/main" id="{DC14B3F1-8CC5-4623-94B0-4445E377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88157-8B74-49C2-A8AD-0F6C2503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4244" y="365124"/>
            <a:ext cx="4929556" cy="2057400"/>
          </a:xfrm>
        </p:spPr>
        <p:txBody>
          <a:bodyPr anchor="b">
            <a:normAutofit/>
          </a:bodyPr>
          <a:lstStyle/>
          <a:p>
            <a:r>
              <a:rPr lang="ru-RU" sz="4000"/>
              <a:t>Михайловское</a:t>
            </a:r>
            <a:endParaRPr lang="en-US" sz="4000"/>
          </a:p>
        </p:txBody>
      </p:sp>
      <p:pic>
        <p:nvPicPr>
          <p:cNvPr id="8196" name="Picture 4" descr="Михайловское - Александр Пушкин">
            <a:extLst>
              <a:ext uri="{FF2B5EF4-FFF2-40B4-BE49-F238E27FC236}">
                <a16:creationId xmlns:a16="http://schemas.microsoft.com/office/drawing/2014/main" id="{3D4C408E-3B31-407E-A56C-23F797EBDB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3" r="1" b="6900"/>
          <a:stretch/>
        </p:blipFill>
        <p:spPr bwMode="auto">
          <a:xfrm>
            <a:off x="491148" y="343454"/>
            <a:ext cx="4853685" cy="29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Музей-усадьба «Михайловское» описание и фото - Россия - Северо-Запад:  Пушкинские Горы">
            <a:extLst>
              <a:ext uri="{FF2B5EF4-FFF2-40B4-BE49-F238E27FC236}">
                <a16:creationId xmlns:a16="http://schemas.microsoft.com/office/drawing/2014/main" id="{45D97E9C-4C80-437B-B275-9B0F1A7115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4" r="2" b="10009"/>
          <a:stretch/>
        </p:blipFill>
        <p:spPr bwMode="auto">
          <a:xfrm>
            <a:off x="491148" y="3597883"/>
            <a:ext cx="4853685" cy="293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8EC0F70-6AFD-45BE-8F70-52888FC3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3598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Content Placeholder 8199">
            <a:extLst>
              <a:ext uri="{FF2B5EF4-FFF2-40B4-BE49-F238E27FC236}">
                <a16:creationId xmlns:a16="http://schemas.microsoft.com/office/drawing/2014/main" id="{CC4C0D8E-16E7-4D74-86E2-CB24CC301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4" y="2624962"/>
            <a:ext cx="4929556" cy="3538094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5965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17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C2771-8F04-4883-B6E3-C86F2CD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Пущин в гостях у Пушкина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Картина «Пушкин в Михайловском» Николая Ге | Literaturno">
            <a:extLst>
              <a:ext uri="{FF2B5EF4-FFF2-40B4-BE49-F238E27FC236}">
                <a16:creationId xmlns:a16="http://schemas.microsoft.com/office/drawing/2014/main" id="{A63D6687-26AA-47C8-951B-C49FF97ED9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9" r="2" b="2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460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B5BB8-03DA-402A-B73C-0F807D64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11" y="4502330"/>
            <a:ext cx="10765410" cy="1207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Казнь декабристов </a:t>
            </a:r>
          </a:p>
        </p:txBody>
      </p:sp>
      <p:pic>
        <p:nvPicPr>
          <p:cNvPr id="10244" name="Picture 4" descr="Казнённые декабристы | Пикабу">
            <a:extLst>
              <a:ext uri="{FF2B5EF4-FFF2-40B4-BE49-F238E27FC236}">
                <a16:creationId xmlns:a16="http://schemas.microsoft.com/office/drawing/2014/main" id="{602ACE36-5188-4C7D-B9A8-F0BD15272B8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734" y="785396"/>
            <a:ext cx="5458816" cy="305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46" name="Straight Connector 72">
            <a:extLst>
              <a:ext uri="{FF2B5EF4-FFF2-40B4-BE49-F238E27FC236}">
                <a16:creationId xmlns:a16="http://schemas.microsoft.com/office/drawing/2014/main" id="{3D83F26F-C55B-4A92-9AFF-4894D14E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253414"/>
            <a:ext cx="0" cy="21209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Суд над декабристами — Википедия">
            <a:extLst>
              <a:ext uri="{FF2B5EF4-FFF2-40B4-BE49-F238E27FC236}">
                <a16:creationId xmlns:a16="http://schemas.microsoft.com/office/drawing/2014/main" id="{8DE5A3DA-197E-46E7-B417-20B6AC6CA90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0361" y="321735"/>
            <a:ext cx="2420990" cy="398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06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FA10A-C1D1-4744-BACE-0093D613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 ссылки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43F766-0CF6-4FCA-BD9E-C6E34D996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«Я Вас любил» 1829</a:t>
            </a:r>
          </a:p>
          <a:p>
            <a:r>
              <a:rPr lang="ru-RU" dirty="0"/>
              <a:t>«</a:t>
            </a:r>
            <a:r>
              <a:rPr lang="ru-RU" dirty="0" err="1"/>
              <a:t>Арион</a:t>
            </a:r>
            <a:r>
              <a:rPr lang="ru-RU" dirty="0"/>
              <a:t>» 1827 </a:t>
            </a:r>
          </a:p>
          <a:p>
            <a:r>
              <a:rPr lang="ru-RU" dirty="0"/>
              <a:t>«Поэт и толпа» </a:t>
            </a:r>
          </a:p>
          <a:p>
            <a:r>
              <a:rPr lang="ru-RU" dirty="0"/>
              <a:t>«Путешествие в Арзрум»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3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C3B45-FE81-40D4-9A58-B67B4D47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Болдинская осень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BDD9D7-D71B-4642-838F-D5413ADE5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«Повести Белкина» 1830</a:t>
            </a:r>
          </a:p>
          <a:p>
            <a:r>
              <a:rPr lang="ru-RU" dirty="0"/>
              <a:t>«Маленькие трагедии» </a:t>
            </a:r>
          </a:p>
          <a:p>
            <a:r>
              <a:rPr lang="ru-RU" dirty="0"/>
              <a:t>«Бесы»</a:t>
            </a:r>
          </a:p>
          <a:p>
            <a:r>
              <a:rPr lang="ru-RU" dirty="0"/>
              <a:t>«История села </a:t>
            </a:r>
            <a:r>
              <a:rPr lang="ru-RU" dirty="0" err="1"/>
              <a:t>Горюхина</a:t>
            </a:r>
            <a:r>
              <a:rPr lang="ru-RU" dirty="0"/>
              <a:t>»</a:t>
            </a:r>
          </a:p>
          <a:p>
            <a:r>
              <a:rPr lang="ru-RU" dirty="0"/>
              <a:t>«Евгений Онегин»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0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175A9-B378-49DD-95E7-42E3BA1B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700" y="713232"/>
            <a:ext cx="5154168" cy="1197864"/>
          </a:xfrm>
        </p:spPr>
        <p:txBody>
          <a:bodyPr>
            <a:normAutofit/>
          </a:bodyPr>
          <a:lstStyle/>
          <a:p>
            <a:r>
              <a:rPr lang="ru-RU" sz="3700"/>
              <a:t>Женитьба на Наталье Николаевне Гончаровой</a:t>
            </a:r>
            <a:endParaRPr lang="en-US" sz="3700"/>
          </a:p>
        </p:txBody>
      </p:sp>
      <p:pic>
        <p:nvPicPr>
          <p:cNvPr id="11266" name="Picture 2" descr="Гончарова, Наталья Николаевна — Википедия">
            <a:extLst>
              <a:ext uri="{FF2B5EF4-FFF2-40B4-BE49-F238E27FC236}">
                <a16:creationId xmlns:a16="http://schemas.microsoft.com/office/drawing/2014/main" id="{459C3343-AB69-40CF-937D-1A373FC85F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0"/>
          <a:stretch/>
        </p:blipFill>
        <p:spPr bwMode="auto">
          <a:xfrm>
            <a:off x="20" y="10"/>
            <a:ext cx="54950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!!Line">
            <a:extLst>
              <a:ext uri="{FF2B5EF4-FFF2-40B4-BE49-F238E27FC236}">
                <a16:creationId xmlns:a16="http://schemas.microsoft.com/office/drawing/2014/main" id="{29A9EE12-EF77-4DB4-84E4-043DE723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3328" y="822960"/>
            <a:ext cx="9144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0" name="Content Placeholder 11269">
            <a:extLst>
              <a:ext uri="{FF2B5EF4-FFF2-40B4-BE49-F238E27FC236}">
                <a16:creationId xmlns:a16="http://schemas.microsoft.com/office/drawing/2014/main" id="{7974018B-C317-40FE-A7C4-3A3A8EDF5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00" y="2048256"/>
            <a:ext cx="5154168" cy="4123944"/>
          </a:xfrm>
        </p:spPr>
        <p:txBody>
          <a:bodyPr anchor="t"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272876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7C094-FA01-486A-8386-45EF2960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Петербурге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A0305E-C8B0-4458-A326-26258E3B6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«Дубровский»</a:t>
            </a:r>
          </a:p>
          <a:p>
            <a:r>
              <a:rPr lang="ru-RU" dirty="0"/>
              <a:t>«Пиковая дама» </a:t>
            </a:r>
          </a:p>
          <a:p>
            <a:r>
              <a:rPr lang="ru-RU" dirty="0"/>
              <a:t>«Капитанская дочка»</a:t>
            </a:r>
          </a:p>
          <a:p>
            <a:r>
              <a:rPr lang="ru-RU" dirty="0"/>
              <a:t>«Медный всадник»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5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33F2A-81CC-4750-8673-416AC25D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1700" y="713232"/>
            <a:ext cx="5154168" cy="1197864"/>
          </a:xfrm>
        </p:spPr>
        <p:txBody>
          <a:bodyPr>
            <a:normAutofit/>
          </a:bodyPr>
          <a:lstStyle/>
          <a:p>
            <a:r>
              <a:rPr lang="ru-RU" sz="3700"/>
              <a:t>«Солнце русской поэзии»</a:t>
            </a:r>
            <a:endParaRPr lang="en-US" sz="3700"/>
          </a:p>
        </p:txBody>
      </p:sp>
      <p:pic>
        <p:nvPicPr>
          <p:cNvPr id="1026" name="Picture 2" descr="ПУШКИН АЛЕКСАНДР СЕРГЕЕВИЧ — информация на портале Энциклопедия Всемирная  история">
            <a:extLst>
              <a:ext uri="{FF2B5EF4-FFF2-40B4-BE49-F238E27FC236}">
                <a16:creationId xmlns:a16="http://schemas.microsoft.com/office/drawing/2014/main" id="{C25B2F36-9B01-4E82-94C0-5EBC7D78EE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" r="2894" b="1"/>
          <a:stretch/>
        </p:blipFill>
        <p:spPr bwMode="auto">
          <a:xfrm>
            <a:off x="20" y="10"/>
            <a:ext cx="54950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!!Line">
            <a:extLst>
              <a:ext uri="{FF2B5EF4-FFF2-40B4-BE49-F238E27FC236}">
                <a16:creationId xmlns:a16="http://schemas.microsoft.com/office/drawing/2014/main" id="{29A9EE12-EF77-4DB4-84E4-043DE723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3328" y="822960"/>
            <a:ext cx="9144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E0C31D7E-D6D2-4622-93F5-B1DCDC2F9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00" y="2048256"/>
            <a:ext cx="5154168" cy="4123944"/>
          </a:xfrm>
        </p:spPr>
        <p:txBody>
          <a:bodyPr anchor="t">
            <a:normAutofit/>
          </a:bodyPr>
          <a:lstStyle/>
          <a:p>
            <a:r>
              <a:rPr lang="ru-RU" dirty="0"/>
              <a:t>«Никогда еще ни один русский писатель, ни прежде, ни после его, не соединялся так задушевно и родственно с народом своим, как Пушкин». </a:t>
            </a:r>
          </a:p>
          <a:p>
            <a:r>
              <a:rPr lang="ru-RU" sz="2200" b="1" dirty="0"/>
              <a:t>Ф. М. Достоевский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63629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AF140-4150-41CC-A9CB-F8EF866E0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Последние годы жизни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23FCB4-82EB-4FED-AABC-53CAA482D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«Вновь я посетил» 1835</a:t>
            </a:r>
          </a:p>
          <a:p>
            <a:r>
              <a:rPr lang="ru-RU" dirty="0"/>
              <a:t>«Памятник» 1836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61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5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47A163-FD51-4F0E-8846-17352F22B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Дуэль на Черной речке 27 января 1837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Последняя дуэль поэта: опасный ритуал, его история и правила">
            <a:extLst>
              <a:ext uri="{FF2B5EF4-FFF2-40B4-BE49-F238E27FC236}">
                <a16:creationId xmlns:a16="http://schemas.microsoft.com/office/drawing/2014/main" id="{9B78B062-B002-4286-AA83-9DCC3DF2D7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52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ABAF7-8612-401F-BC29-ECC165F4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Смерть Пушкина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858C9-1308-4B77-BF6B-0801B7C23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«Солнце нашей поэзии закатилось! Пушкин скончался, скончался во цвете лет, в средине своего великого поприща!.. Более говорить о сем не имеем силы, да и не нужно: всякое русское сердце знает всю цену этой невозвратимой потери, и всякое русское сердце будет растерзано. Пушкин! наш поэт! наша радость, наша народная слава!.. Неужели в самом деле нет уже у нас Пушкина! к этой мысли нельзя привыкнуть! 29-го января 2 ч. 45 м. пополудни».</a:t>
            </a:r>
          </a:p>
          <a:p>
            <a:pPr marL="0" indent="0" algn="r">
              <a:buNone/>
            </a:pPr>
            <a:br>
              <a:rPr lang="ru-RU" dirty="0"/>
            </a:br>
            <a:r>
              <a:rPr lang="ru-RU" dirty="0"/>
              <a:t>В. Ф. Одоевский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2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B3B03-301F-458C-BB80-247E26E5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Родители А. С. Пушкина 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F745CF-3374-41D0-BDDF-36B7F13D6D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Сергей Львович Пушкин</a:t>
            </a:r>
            <a:endParaRPr lang="en-US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32E3978-52D6-409E-8301-D98EEC562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Надежда Осиповна Ганнибал</a:t>
            </a:r>
            <a:endParaRPr lang="en-US" dirty="0"/>
          </a:p>
        </p:txBody>
      </p:sp>
      <p:pic>
        <p:nvPicPr>
          <p:cNvPr id="2054" name="Picture 6" descr="Пушкин А.С.: Изображение &quot;Сергей Львович Пушкин, отец поэта. С рисунка К.  Гампельна&quot;">
            <a:extLst>
              <a:ext uri="{FF2B5EF4-FFF2-40B4-BE49-F238E27FC236}">
                <a16:creationId xmlns:a16="http://schemas.microsoft.com/office/drawing/2014/main" id="{DB2A3F81-AE0F-461B-A3E3-6D9CCFA7F5C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500" y="2691611"/>
            <a:ext cx="2382874" cy="302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Мать Пушкина – биография Надежды Осиповны">
            <a:extLst>
              <a:ext uri="{FF2B5EF4-FFF2-40B4-BE49-F238E27FC236}">
                <a16:creationId xmlns:a16="http://schemas.microsoft.com/office/drawing/2014/main" id="{1202A26B-7641-4D6A-8B1D-1545CF2BE8B8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356" y="2691611"/>
            <a:ext cx="4555618" cy="289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65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Rectangle 140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B13D4-D740-4931-BF97-5311682F1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Дети Пушкиных </a:t>
            </a:r>
          </a:p>
        </p:txBody>
      </p:sp>
      <p:pic>
        <p:nvPicPr>
          <p:cNvPr id="3078" name="Picture 6" descr="Александр Пушкин (@PushkinPoetry) | Twitter">
            <a:extLst>
              <a:ext uri="{FF2B5EF4-FFF2-40B4-BE49-F238E27FC236}">
                <a16:creationId xmlns:a16="http://schemas.microsoft.com/office/drawing/2014/main" id="{BD012474-5F5A-49B8-9A01-9A1194CFFD5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821" y="307731"/>
            <a:ext cx="310404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Дети Пушкина и Гончаровой: их судьба — краткое содержание, фото с именами">
            <a:extLst>
              <a:ext uri="{FF2B5EF4-FFF2-40B4-BE49-F238E27FC236}">
                <a16:creationId xmlns:a16="http://schemas.microsoft.com/office/drawing/2014/main" id="{612F1231-D3F4-4A57-9A83-61C0DDB95F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3" r="23611" b="-2"/>
          <a:stretch/>
        </p:blipFill>
        <p:spPr bwMode="auto">
          <a:xfrm>
            <a:off x="5034436" y="307731"/>
            <a:ext cx="2135909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84" name="Straight Connector 142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Лев Пушкин: teachron — LiveJournal">
            <a:extLst>
              <a:ext uri="{FF2B5EF4-FFF2-40B4-BE49-F238E27FC236}">
                <a16:creationId xmlns:a16="http://schemas.microsoft.com/office/drawing/2014/main" id="{B011E912-A877-417A-BE99-39789A3CEF0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" r="27535" b="1"/>
          <a:stretch/>
        </p:blipFill>
        <p:spPr bwMode="auto">
          <a:xfrm>
            <a:off x="9103179" y="330045"/>
            <a:ext cx="211700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35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FBFA2-7EC8-487D-A8C4-4E74AA9D6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Няня Пушкина – Арина Родионовна Яковлева</a:t>
            </a:r>
          </a:p>
        </p:txBody>
      </p:sp>
      <p:pic>
        <p:nvPicPr>
          <p:cNvPr id="4098" name="Picture 2" descr="Арина Родионовна — Википедия">
            <a:extLst>
              <a:ext uri="{FF2B5EF4-FFF2-40B4-BE49-F238E27FC236}">
                <a16:creationId xmlns:a16="http://schemas.microsoft.com/office/drawing/2014/main" id="{A1C458A2-C15C-4076-AD9F-B7729DD0C2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1981"/>
          <a:stretch/>
        </p:blipFill>
        <p:spPr bwMode="auto">
          <a:xfrm>
            <a:off x="391903" y="573678"/>
            <a:ext cx="5103206" cy="571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51828FC9-D137-4F8C-8168-A097D318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182" y="2894529"/>
            <a:ext cx="4887685" cy="3210179"/>
          </a:xfrm>
        </p:spPr>
        <p:txBody>
          <a:bodyPr anchor="t">
            <a:normAutofit/>
          </a:bodyPr>
          <a:lstStyle/>
          <a:p>
            <a:r>
              <a:rPr lang="ru-RU" sz="2000" dirty="0"/>
              <a:t>«Подруга дней моих суровых,</a:t>
            </a:r>
          </a:p>
          <a:p>
            <a:r>
              <a:rPr lang="ru-RU" sz="2000" dirty="0"/>
              <a:t>Голубка дряхлая моя!»</a:t>
            </a:r>
          </a:p>
          <a:p>
            <a:r>
              <a:rPr lang="ru-RU" sz="2000" dirty="0"/>
              <a:t>А.С. Пушкин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553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3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F6CEE-55FD-4B18-B005-0549F0E0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Царскосельский Лицей (19 октября 1811)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19 октября 1811 открыт Императорский Царскосельский лицей">
            <a:extLst>
              <a:ext uri="{FF2B5EF4-FFF2-40B4-BE49-F238E27FC236}">
                <a16:creationId xmlns:a16="http://schemas.microsoft.com/office/drawing/2014/main" id="{67F3DE36-D029-41FA-88E1-33C90BE3A6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" r="-2" b="-2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62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8ABFE404-8D65-4573-A3EF-6DF47793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406E-F8DF-40A3-82CB-966093A7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49" y="4610244"/>
            <a:ext cx="3649703" cy="1714500"/>
          </a:xfrm>
        </p:spPr>
        <p:txBody>
          <a:bodyPr>
            <a:normAutofit/>
          </a:bodyPr>
          <a:lstStyle/>
          <a:p>
            <a:endParaRPr lang="en-US" sz="2800"/>
          </a:p>
        </p:txBody>
      </p:sp>
      <p:pic>
        <p:nvPicPr>
          <p:cNvPr id="6148" name="Picture 4" descr="Пушкин-лицеист">
            <a:extLst>
              <a:ext uri="{FF2B5EF4-FFF2-40B4-BE49-F238E27FC236}">
                <a16:creationId xmlns:a16="http://schemas.microsoft.com/office/drawing/2014/main" id="{939F7314-609C-43E8-B729-A1E8FB11CD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3" r="29841" b="1"/>
          <a:stretch/>
        </p:blipFill>
        <p:spPr bwMode="auto">
          <a:xfrm>
            <a:off x="673749" y="370320"/>
            <a:ext cx="3716238" cy="405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Царскосельский лицей. Экскурсии для взрослых и детей | Туры в  Санкт-Петербург">
            <a:extLst>
              <a:ext uri="{FF2B5EF4-FFF2-40B4-BE49-F238E27FC236}">
                <a16:creationId xmlns:a16="http://schemas.microsoft.com/office/drawing/2014/main" id="{A3A73EEC-7C1F-4D52-96EF-7B4412E438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" r="1" b="1"/>
          <a:stretch/>
        </p:blipFill>
        <p:spPr bwMode="auto">
          <a:xfrm>
            <a:off x="4719344" y="370320"/>
            <a:ext cx="6798905" cy="405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F5191F1-A1C8-4AEE-8007-DF304E42B1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47363" y="4750763"/>
            <a:ext cx="0" cy="1371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Content Placeholder 6151">
            <a:extLst>
              <a:ext uri="{FF2B5EF4-FFF2-40B4-BE49-F238E27FC236}">
                <a16:creationId xmlns:a16="http://schemas.microsoft.com/office/drawing/2014/main" id="{3C1BF20D-2922-4153-AF11-AB5C70816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19" y="4610244"/>
            <a:ext cx="6725232" cy="1714500"/>
          </a:xfrm>
        </p:spPr>
        <p:txBody>
          <a:bodyPr anchor="ctr">
            <a:normAutofit/>
          </a:bodyPr>
          <a:lstStyle/>
          <a:p>
            <a:r>
              <a:rPr lang="ru-RU" sz="1700" dirty="0"/>
              <a:t>«Старик Державин нас заметил и, в гроб сходя, благословил»</a:t>
            </a:r>
          </a:p>
          <a:p>
            <a:r>
              <a:rPr lang="ru-RU" sz="1700" dirty="0"/>
              <a:t>А.С. Пушкин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85853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7E706-740D-42D8-838E-DEB23051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Лицейский период 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64DB33-64B5-4AA1-8A83-48111AE82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2400"/>
              <a:t>«К другу стихотворцу» </a:t>
            </a:r>
            <a:r>
              <a:rPr lang="cs-CZ" sz="2400"/>
              <a:t>(</a:t>
            </a:r>
            <a:r>
              <a:rPr lang="ru-RU" sz="2400"/>
              <a:t>«Вестник Европы», 1814</a:t>
            </a:r>
            <a:r>
              <a:rPr lang="cs-CZ" sz="2400"/>
              <a:t>)</a:t>
            </a:r>
            <a:r>
              <a:rPr lang="ru-RU" sz="2400"/>
              <a:t> – первое стихотворение А. С. Пушкина</a:t>
            </a:r>
          </a:p>
          <a:p>
            <a:r>
              <a:rPr lang="ru-RU" sz="2400"/>
              <a:t>«Певец»</a:t>
            </a:r>
          </a:p>
          <a:p>
            <a:r>
              <a:rPr lang="ru-RU" sz="2400"/>
              <a:t>«Пирующие студенты» </a:t>
            </a:r>
          </a:p>
          <a:p>
            <a:r>
              <a:rPr lang="ru-RU" sz="2400"/>
              <a:t>«Воспоминания в Царском Селе» 1815</a:t>
            </a:r>
            <a:endParaRPr lang="en-US" sz="2400"/>
          </a:p>
          <a:p>
            <a:endParaRPr lang="en-US" sz="2400"/>
          </a:p>
          <a:p>
            <a:r>
              <a:rPr lang="ru-RU" sz="2400"/>
              <a:t>Война 1812-1814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8634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6795F-1118-4DF4-8096-C440A759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Петербург 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F472B8-3FFA-4D7D-8F98-32DCB142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2400" dirty="0"/>
              <a:t>«Вольность» 1817</a:t>
            </a:r>
          </a:p>
          <a:p>
            <a:r>
              <a:rPr lang="ru-RU" sz="2400" dirty="0"/>
              <a:t>«Деревня» 1819</a:t>
            </a:r>
          </a:p>
          <a:p>
            <a:r>
              <a:rPr lang="ru-RU" sz="2400" dirty="0"/>
              <a:t>«К Чаадаеву» 1818</a:t>
            </a:r>
          </a:p>
          <a:p>
            <a:r>
              <a:rPr lang="ru-RU" sz="2400" dirty="0"/>
              <a:t>«Руслан и Людмила»1820</a:t>
            </a:r>
          </a:p>
          <a:p>
            <a:endParaRPr lang="ru-RU" sz="2400" dirty="0"/>
          </a:p>
          <a:p>
            <a:r>
              <a:rPr lang="ru-RU" sz="2400" dirty="0"/>
              <a:t>Зарождение тайных обществ 1816-1818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335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9885</TotalTime>
  <Words>418</Words>
  <Application>Microsoft Office PowerPoint</Application>
  <PresentationFormat>Широкоэкранный</PresentationFormat>
  <Paragraphs>71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Tw Cen MT</vt:lpstr>
      <vt:lpstr>Тема Office</vt:lpstr>
      <vt:lpstr>Александр Сергеевич Пушкин (1799-1837)</vt:lpstr>
      <vt:lpstr>«Солнце русской поэзии»</vt:lpstr>
      <vt:lpstr>Родители А. С. Пушкина </vt:lpstr>
      <vt:lpstr>Дети Пушкиных </vt:lpstr>
      <vt:lpstr>Няня Пушкина – Арина Родионовна Яковлева</vt:lpstr>
      <vt:lpstr>Царскосельский Лицей (19 октября 1811)</vt:lpstr>
      <vt:lpstr>Презентация PowerPoint</vt:lpstr>
      <vt:lpstr>Лицейский период </vt:lpstr>
      <vt:lpstr>Петербург </vt:lpstr>
      <vt:lpstr>Южная ссылка</vt:lpstr>
      <vt:lpstr>Елизавета Ксаверьевна Воронцова</vt:lpstr>
      <vt:lpstr>Михайловское </vt:lpstr>
      <vt:lpstr>Михайловское</vt:lpstr>
      <vt:lpstr>Пущин в гостях у Пушкина</vt:lpstr>
      <vt:lpstr>Казнь декабристов </vt:lpstr>
      <vt:lpstr>После ссылки </vt:lpstr>
      <vt:lpstr>Болдинская осень </vt:lpstr>
      <vt:lpstr>Женитьба на Наталье Николаевне Гончаровой</vt:lpstr>
      <vt:lpstr>В Петербурге </vt:lpstr>
      <vt:lpstr>Последние годы жизни</vt:lpstr>
      <vt:lpstr>Дуэль на Черной речке 27 января 1837</vt:lpstr>
      <vt:lpstr>Смерть Пушкина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 (1799-1837)</dc:title>
  <dc:creator>Elena Vasilyeva</dc:creator>
  <cp:lastModifiedBy>Elena Vasilyeva</cp:lastModifiedBy>
  <cp:revision>15</cp:revision>
  <dcterms:created xsi:type="dcterms:W3CDTF">2021-04-15T01:15:03Z</dcterms:created>
  <dcterms:modified xsi:type="dcterms:W3CDTF">2021-04-21T22:03:57Z</dcterms:modified>
</cp:coreProperties>
</file>