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4"/>
  </p:notesMasterIdLst>
  <p:sldIdLst>
    <p:sldId id="267" r:id="rId3"/>
    <p:sldId id="271" r:id="rId4"/>
    <p:sldId id="268" r:id="rId5"/>
    <p:sldId id="292" r:id="rId6"/>
    <p:sldId id="308" r:id="rId7"/>
    <p:sldId id="293" r:id="rId8"/>
    <p:sldId id="294" r:id="rId9"/>
    <p:sldId id="296" r:id="rId10"/>
    <p:sldId id="312" r:id="rId11"/>
    <p:sldId id="297" r:id="rId12"/>
    <p:sldId id="298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9900"/>
    <a:srgbClr val="5F5F5F"/>
    <a:srgbClr val="3333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 autoAdjust="0"/>
    <p:restoredTop sz="94660"/>
  </p:normalViewPr>
  <p:slideViewPr>
    <p:cSldViewPr>
      <p:cViewPr varScale="1">
        <p:scale>
          <a:sx n="76" d="100"/>
          <a:sy n="76" d="100"/>
        </p:scale>
        <p:origin x="170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7C80F06-F2D4-8AD6-09E5-80E25A99B9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1CDEE98-7D11-D8F0-6AB1-943AB9C0A0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70C950B-344B-3A19-51B4-BE0A80BCD6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197C5E8-E7F7-FAB0-6631-F968C59D761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B7C165C-C11B-518B-F7AD-4CE8D3A67B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EA7F583-F6DE-9334-C92D-5AA8813C5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5974D72-0689-4C3C-BF14-CDD97C3CA4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AAF9CF-D1E5-49FD-94F7-B246BB67E24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01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AAF9CF-D1E5-49FD-94F7-B246BB67E24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689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AAF9CF-D1E5-49FD-94F7-B246BB67E24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61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2E40B-8275-6C5E-E3AD-B688E8DED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C479CB-B5DA-EA0E-2C74-88FB124084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E88735-D654-2517-A4A9-BB8A8EBC2E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5C5401-5D64-996B-7674-3261A03017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AAF9CF-D1E5-49FD-94F7-B246BB67E24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265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2014F-951A-1B58-B343-09B295098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DC4085B-6269-A482-E614-19DDA0F0EE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11B4290-C2B4-D514-3B6C-90ADA5372A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4DCD1D-5502-0343-81D1-8348288157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AAF9CF-D1E5-49FD-94F7-B246BB67E24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75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 anchor="ctr" anchorCtr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4351" y="1869601"/>
            <a:ext cx="8130686" cy="3921600"/>
          </a:xfrm>
        </p:spPr>
        <p:txBody>
          <a:bodyPr rtlCol="0" anchor="t" anchorCtr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2C3710-3CA2-4329-AD81-397487F31AD3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202138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14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2"/>
            <a:ext cx="8130685" cy="3124199"/>
          </a:xfrm>
        </p:spPr>
        <p:txBody>
          <a:bodyPr rtlCol="0" anchor="ctr">
            <a:normAutofit/>
          </a:bodyPr>
          <a:lstStyle>
            <a:lvl1pPr algn="l">
              <a:defRPr sz="2250" b="0" cap="none"/>
            </a:lvl1pPr>
          </a:lstStyle>
          <a:p>
            <a:pPr rtl="0"/>
            <a:r>
              <a:rPr lang="cs-CZ" noProof="0"/>
              <a:t>KLIKNUTÍM MŮŽETE UPRAVIT STYL PŘEDLOHY NADPISŮ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50" y="3733800"/>
            <a:ext cx="8130686" cy="20574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9EE65-CB85-459B-99CA-D29E98A111F3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5197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EF6616-5A1A-457F-A1D3-5F8C202DFE85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65411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3CD9B2-683A-432C-AC83-473EE4624DA8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377583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 anchor="ctr" anchorCtr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4351" y="1869601"/>
            <a:ext cx="8130686" cy="3921600"/>
          </a:xfrm>
        </p:spPr>
        <p:txBody>
          <a:bodyPr rtlCol="0" anchor="t" anchorCtr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2C3710-3CA2-4329-AD81-397487F31AD3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202138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46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" y="1786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857375" y="2716272"/>
            <a:ext cx="6512719" cy="2421464"/>
          </a:xfrm>
        </p:spPr>
        <p:txBody>
          <a:bodyPr rtlCol="0"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57375" y="5137736"/>
            <a:ext cx="6512719" cy="73284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 rtlCol="0"/>
          <a:lstStyle/>
          <a:p>
            <a:pPr rtl="0"/>
            <a:fld id="{E2585F93-101A-4539-AD95-348FDAA790C4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92631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14338" y="1874308"/>
            <a:ext cx="2860676" cy="1260000"/>
          </a:xfrm>
        </p:spPr>
        <p:txBody>
          <a:bodyPr rtlCol="0" anchor="ctr" anchorCtr="0">
            <a:noAutofit/>
          </a:bodyPr>
          <a:lstStyle>
            <a:lvl1pPr algn="r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486150" y="0"/>
            <a:ext cx="5657850" cy="6856214"/>
          </a:xfrm>
        </p:spPr>
        <p:txBody>
          <a:bodyPr rtlCol="0" anchor="ctr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14338" y="3134308"/>
            <a:ext cx="2860676" cy="20166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1B7826-EF08-47A1-BAD0-8C224DB3A67A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26866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pis a obsah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1"/>
            <a:ext cx="8130686" cy="1260000"/>
          </a:xfrm>
        </p:spPr>
        <p:txBody>
          <a:bodyPr rtlCol="0" anchor="ctr" anchorCtr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49" y="1881824"/>
            <a:ext cx="8130686" cy="1032826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204575-99BF-4EEF-82BB-DD9913727204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214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14349" y="2914650"/>
            <a:ext cx="8130686" cy="50212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0" name="Zástupný symbol pro text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9902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1" name="Zástupný symbol pro text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61318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9" name="Zástupný symbol pro text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36731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8" name="Zástupný symbol pro text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74437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202138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045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92994" y="995967"/>
            <a:ext cx="4679156" cy="1260000"/>
          </a:xfrm>
        </p:spPr>
        <p:txBody>
          <a:bodyPr rtlCol="0" anchor="ctr" anchorCtr="0">
            <a:noAutofit/>
          </a:bodyPr>
          <a:lstStyle>
            <a:lvl1pPr algn="r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6010650" y="995968"/>
            <a:ext cx="2619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14387" y="2255967"/>
            <a:ext cx="4957763" cy="347661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B4C85E-3FEF-48D5-8964-970AD42DCEA1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62587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v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993481" y="995968"/>
            <a:ext cx="3636169" cy="1260000"/>
          </a:xfrm>
        </p:spPr>
        <p:txBody>
          <a:bodyPr rtlCol="0" anchor="ctr" anchorCtr="0">
            <a:normAutofit/>
          </a:bodyPr>
          <a:lstStyle>
            <a:lvl1pPr algn="l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545681" y="914401"/>
            <a:ext cx="4312069" cy="4818185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993481" y="2255969"/>
            <a:ext cx="3636169" cy="347661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9D1A50-74BF-4895-9BFB-EA29ABEA3B27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8300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5" name="Textové pole 14"/>
          <p:cNvSpPr txBox="1"/>
          <p:nvPr/>
        </p:nvSpPr>
        <p:spPr bwMode="white">
          <a:xfrm>
            <a:off x="7928432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6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ové pole 10"/>
          <p:cNvSpPr txBox="1"/>
          <p:nvPr/>
        </p:nvSpPr>
        <p:spPr bwMode="white">
          <a:xfrm>
            <a:off x="751969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6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990601" y="609602"/>
            <a:ext cx="7162799" cy="2743199"/>
          </a:xfrm>
        </p:spPr>
        <p:txBody>
          <a:bodyPr rtlCol="0" anchor="ctr">
            <a:normAutofit/>
          </a:bodyPr>
          <a:lstStyle>
            <a:lvl1pPr algn="ctr">
              <a:defRPr sz="2250" b="0" i="1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69806" y="3352800"/>
            <a:ext cx="7004388" cy="381000"/>
          </a:xfrm>
        </p:spPr>
        <p:txBody>
          <a:bodyPr rtlCol="0" anchor="ctr">
            <a:normAutofit/>
          </a:bodyPr>
          <a:lstStyle>
            <a:lvl1pPr marL="0" indent="0" algn="r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7" name="Obdélník: Zaoblené rohy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313133" y="3962402"/>
            <a:ext cx="6517735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393032" y="4021139"/>
            <a:ext cx="6365081" cy="176053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7BF9C-F58C-4B57-B8B4-4591FDFBC67E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25906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" y="1786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857375" y="2716272"/>
            <a:ext cx="6512719" cy="2421464"/>
          </a:xfrm>
        </p:spPr>
        <p:txBody>
          <a:bodyPr rtlCol="0"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57375" y="5137736"/>
            <a:ext cx="6512719" cy="73284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 rtlCol="0"/>
          <a:lstStyle/>
          <a:p>
            <a:pPr rtl="0"/>
            <a:fld id="{E2585F93-101A-4539-AD95-348FDAA790C4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21085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599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50" y="1869599"/>
            <a:ext cx="3901553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14351" y="2870201"/>
            <a:ext cx="3901553" cy="2916000"/>
          </a:xfrm>
          <a:prstGeom prst="roundRect">
            <a:avLst>
              <a:gd name="adj" fmla="val 2496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723703" y="1869599"/>
            <a:ext cx="3921333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723703" y="2870201"/>
            <a:ext cx="3901553" cy="2916000"/>
          </a:xfrm>
          <a:prstGeom prst="roundRect">
            <a:avLst>
              <a:gd name="adj" fmla="val 2798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F262F2-C09A-416B-A12F-9ED36325A8FB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2862" y="939762"/>
            <a:ext cx="2750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295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9" name="Obdélník: Zaoblené rohy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497517" y="1790228"/>
            <a:ext cx="8147519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514352" y="1869601"/>
            <a:ext cx="3780000" cy="3921601"/>
          </a:xfrm>
          <a:prstGeom prst="roundRect">
            <a:avLst>
              <a:gd name="adj" fmla="val 1970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866483" y="1869601"/>
            <a:ext cx="3780000" cy="3921600"/>
          </a:xfrm>
          <a:prstGeom prst="roundRect">
            <a:avLst>
              <a:gd name="adj" fmla="val 2211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1171F1-54A7-4DBA-A8CB-E42D66A5B387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2862" y="996912"/>
            <a:ext cx="2750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993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2"/>
            <a:ext cx="8130685" cy="3124199"/>
          </a:xfrm>
        </p:spPr>
        <p:txBody>
          <a:bodyPr rtlCol="0" anchor="ctr">
            <a:normAutofit/>
          </a:bodyPr>
          <a:lstStyle>
            <a:lvl1pPr algn="l">
              <a:defRPr sz="2250" b="0" cap="none"/>
            </a:lvl1pPr>
          </a:lstStyle>
          <a:p>
            <a:pPr rtl="0"/>
            <a:r>
              <a:rPr lang="cs-CZ" noProof="0"/>
              <a:t>KLIKNUTÍM MŮŽETE UPRAVIT STYL PŘEDLOHY NADPISŮ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50" y="3733800"/>
            <a:ext cx="8130686" cy="20574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9EE65-CB85-459B-99CA-D29E98A111F3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098494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EF6616-5A1A-457F-A1D3-5F8C202DFE85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48030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3CD9B2-683A-432C-AC83-473EE4624DA8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0375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14338" y="1874308"/>
            <a:ext cx="2860676" cy="1260000"/>
          </a:xfrm>
        </p:spPr>
        <p:txBody>
          <a:bodyPr rtlCol="0" anchor="ctr" anchorCtr="0">
            <a:noAutofit/>
          </a:bodyPr>
          <a:lstStyle>
            <a:lvl1pPr algn="r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486150" y="0"/>
            <a:ext cx="5657850" cy="6856214"/>
          </a:xfrm>
        </p:spPr>
        <p:txBody>
          <a:bodyPr rtlCol="0" anchor="ctr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14338" y="3134308"/>
            <a:ext cx="2860676" cy="20166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1B7826-EF08-47A1-BAD0-8C224DB3A67A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135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pis a obsah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1"/>
            <a:ext cx="8130686" cy="1260000"/>
          </a:xfrm>
        </p:spPr>
        <p:txBody>
          <a:bodyPr rtlCol="0" anchor="ctr" anchorCtr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49" y="1881824"/>
            <a:ext cx="8130686" cy="1032826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204575-99BF-4EEF-82BB-DD9913727204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214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14349" y="2914650"/>
            <a:ext cx="8130686" cy="50212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0" name="Zástupný symbol pro text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9902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1" name="Zástupný symbol pro text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61318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9" name="Zástupný symbol pro text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36731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8" name="Zástupný symbol pro text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74437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202138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16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92994" y="995967"/>
            <a:ext cx="4679156" cy="1260000"/>
          </a:xfrm>
        </p:spPr>
        <p:txBody>
          <a:bodyPr rtlCol="0" anchor="ctr" anchorCtr="0">
            <a:noAutofit/>
          </a:bodyPr>
          <a:lstStyle>
            <a:lvl1pPr algn="r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6010650" y="995968"/>
            <a:ext cx="2619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14387" y="2255967"/>
            <a:ext cx="4957763" cy="347661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B4C85E-3FEF-48D5-8964-970AD42DCEA1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2988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v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993481" y="995968"/>
            <a:ext cx="3636169" cy="1260000"/>
          </a:xfrm>
        </p:spPr>
        <p:txBody>
          <a:bodyPr rtlCol="0" anchor="ctr" anchorCtr="0">
            <a:normAutofit/>
          </a:bodyPr>
          <a:lstStyle>
            <a:lvl1pPr algn="l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545681" y="914401"/>
            <a:ext cx="4312069" cy="4818185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993481" y="2255969"/>
            <a:ext cx="3636169" cy="347661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9D1A50-74BF-4895-9BFB-EA29ABEA3B27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7346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5" name="Textové pole 14"/>
          <p:cNvSpPr txBox="1"/>
          <p:nvPr/>
        </p:nvSpPr>
        <p:spPr bwMode="white">
          <a:xfrm>
            <a:off x="7928432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6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ové pole 10"/>
          <p:cNvSpPr txBox="1"/>
          <p:nvPr/>
        </p:nvSpPr>
        <p:spPr bwMode="white">
          <a:xfrm>
            <a:off x="751969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6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990601" y="609602"/>
            <a:ext cx="7162799" cy="2743199"/>
          </a:xfrm>
        </p:spPr>
        <p:txBody>
          <a:bodyPr rtlCol="0" anchor="ctr">
            <a:normAutofit/>
          </a:bodyPr>
          <a:lstStyle>
            <a:lvl1pPr algn="ctr">
              <a:defRPr sz="2250" b="0" i="1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69806" y="3352800"/>
            <a:ext cx="7004388" cy="381000"/>
          </a:xfrm>
        </p:spPr>
        <p:txBody>
          <a:bodyPr rtlCol="0" anchor="ctr">
            <a:normAutofit/>
          </a:bodyPr>
          <a:lstStyle>
            <a:lvl1pPr marL="0" indent="0" algn="r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7" name="Obdélník: Zaoblené rohy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313133" y="3962402"/>
            <a:ext cx="6517735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393032" y="4021139"/>
            <a:ext cx="6365081" cy="176053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7BF9C-F58C-4B57-B8B4-4591FDFBC67E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1314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599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50" y="1869599"/>
            <a:ext cx="3901553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14351" y="2870201"/>
            <a:ext cx="3901553" cy="2916000"/>
          </a:xfrm>
          <a:prstGeom prst="roundRect">
            <a:avLst>
              <a:gd name="adj" fmla="val 2496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723703" y="1869599"/>
            <a:ext cx="3921333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723703" y="2870201"/>
            <a:ext cx="3901553" cy="2916000"/>
          </a:xfrm>
          <a:prstGeom prst="roundRect">
            <a:avLst>
              <a:gd name="adj" fmla="val 2798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F262F2-C09A-416B-A12F-9ED36325A8FB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2862" y="939762"/>
            <a:ext cx="2750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6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9" name="Obdélník: Zaoblené rohy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497517" y="1790228"/>
            <a:ext cx="8147519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514352" y="1869601"/>
            <a:ext cx="3780000" cy="3921601"/>
          </a:xfrm>
          <a:prstGeom prst="roundRect">
            <a:avLst>
              <a:gd name="adj" fmla="val 1970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866483" y="1869601"/>
            <a:ext cx="3780000" cy="3921600"/>
          </a:xfrm>
          <a:prstGeom prst="roundRect">
            <a:avLst>
              <a:gd name="adj" fmla="val 2211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1171F1-54A7-4DBA-A8CB-E42D66A5B387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2862" y="996912"/>
            <a:ext cx="2750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3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white">
          <a:xfrm>
            <a:off x="514351" y="609601"/>
            <a:ext cx="8130686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 bwMode="white">
          <a:xfrm>
            <a:off x="514351" y="2142068"/>
            <a:ext cx="8130686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96AE0C1-60A7-478D-8A69-EE8A06A2A391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99545" y="5870576"/>
            <a:ext cx="94549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0887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white">
          <a:xfrm>
            <a:off x="514351" y="609601"/>
            <a:ext cx="8130686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 bwMode="white">
          <a:xfrm>
            <a:off x="514351" y="2142068"/>
            <a:ext cx="8130686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96AE0C1-60A7-478D-8A69-EE8A06A2A391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99545" y="5870576"/>
            <a:ext cx="94549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02383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305F2-4D75-4D76-BA59-F00627AB8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1" y="1314450"/>
            <a:ext cx="8130686" cy="3050381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4000"/>
              <a:t>Vztah JAponska k zahraničí</a:t>
            </a:r>
            <a:br>
              <a:rPr lang="cs-CZ" sz="3000"/>
            </a:br>
            <a:br>
              <a:rPr lang="cs-CZ" sz="3000"/>
            </a:br>
            <a:r>
              <a:rPr lang="cs-CZ" sz="2400"/>
              <a:t>1868-1895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86265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E73D1-570D-B0E3-B9A7-6A0BA1C20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9C68F77B-7BA7-F852-1F82-713C58B0DC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188640"/>
            <a:ext cx="8026374" cy="633670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ja-JP" sz="1600" b="1">
                <a:solidFill>
                  <a:srgbClr val="FFC000"/>
                </a:solidFill>
              </a:rPr>
              <a:t>reakce v Koreji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1882 Taewongunův proticizinecký  puč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&gt; 1882/8 smlouva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Takezoe Šin´ičiró a puč „stoupenců nezávislosti“ 1884</a:t>
            </a:r>
          </a:p>
          <a:p>
            <a:pPr eaLnBrk="1" hangingPunct="1">
              <a:buFontTx/>
              <a:buNone/>
            </a:pPr>
            <a:endParaRPr lang="cs-CZ" altLang="ja-JP" sz="1500"/>
          </a:p>
          <a:p>
            <a:pPr eaLnBrk="1" hangingPunct="1">
              <a:buFontTx/>
              <a:buNone/>
            </a:pPr>
            <a:r>
              <a:rPr lang="cs-CZ" altLang="ja-JP" sz="1500"/>
              <a:t>Itó s Li Chung-čangem Konvenci 1885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princip parity</a:t>
            </a:r>
          </a:p>
          <a:p>
            <a:pPr eaLnBrk="1" hangingPunct="1">
              <a:buFontTx/>
              <a:buNone/>
            </a:pPr>
            <a:endParaRPr lang="cs-CZ" altLang="ja-JP" sz="1500"/>
          </a:p>
          <a:p>
            <a:pPr eaLnBrk="1" hangingPunct="1">
              <a:buFontTx/>
              <a:buNone/>
            </a:pPr>
            <a:r>
              <a:rPr lang="cs-CZ" altLang="ja-JP" sz="1500"/>
              <a:t>další faktory expanze:</a:t>
            </a:r>
          </a:p>
          <a:p>
            <a:r>
              <a:rPr lang="cs-CZ" altLang="ja-JP" sz="1500"/>
              <a:t>růst jap. ekonomiky </a:t>
            </a:r>
          </a:p>
          <a:p>
            <a:r>
              <a:rPr lang="cs-CZ" altLang="ja-JP" sz="1500"/>
              <a:t>vystěhovalectví</a:t>
            </a:r>
          </a:p>
          <a:p>
            <a:r>
              <a:rPr lang="cs-CZ" altLang="ja-JP" sz="1500"/>
              <a:t>prognózy o civilizačním střetu</a:t>
            </a:r>
          </a:p>
          <a:p>
            <a:pPr eaLnBrk="1" hangingPunct="1">
              <a:buFontTx/>
              <a:buNone/>
            </a:pPr>
            <a:endParaRPr lang="cs-CZ" altLang="ja-JP" sz="1500"/>
          </a:p>
          <a:p>
            <a:pPr eaLnBrk="1" hangingPunct="1">
              <a:buFontTx/>
              <a:buNone/>
            </a:pPr>
            <a:r>
              <a:rPr lang="cs-CZ" altLang="ja-JP" sz="1500"/>
              <a:t>proměna image Číny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Aoki Šúzó a nová rovnoprávná smlouva s VB 1894/7/16 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	(Jap.-VB smlouva o námořní navigaci a obchodu)</a:t>
            </a:r>
          </a:p>
          <a:p>
            <a:pPr eaLnBrk="1" hangingPunct="1">
              <a:buFontTx/>
              <a:buNone/>
            </a:pPr>
            <a:endParaRPr lang="cs-CZ" altLang="ja-JP" sz="1500"/>
          </a:p>
        </p:txBody>
      </p:sp>
    </p:spTree>
    <p:extLst>
      <p:ext uri="{BB962C8B-B14F-4D97-AF65-F5344CB8AC3E}">
        <p14:creationId xmlns:p14="http://schemas.microsoft.com/office/powerpoint/2010/main" val="46399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311A4-9027-FEDC-E754-96837B9ED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A54B2578-B637-C114-6885-278DFCE678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188640"/>
            <a:ext cx="7008019" cy="633670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ja-JP" sz="1600"/>
              <a:t>1894/6 povstání Tonghak jako záminka</a:t>
            </a:r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r>
              <a:rPr lang="cs-CZ" altLang="ja-JP" sz="1600"/>
              <a:t>23.7. 1894 vniknutí do král. paláce - vypuknutí Čínsko-japonské války </a:t>
            </a:r>
          </a:p>
          <a:p>
            <a:pPr eaLnBrk="1" hangingPunct="1">
              <a:buFontTx/>
              <a:buNone/>
            </a:pPr>
            <a:r>
              <a:rPr lang="cs-CZ" altLang="ja-JP" sz="1600"/>
              <a:t>	</a:t>
            </a:r>
            <a:endParaRPr lang="ja-JP" altLang="en-US" sz="1600"/>
          </a:p>
          <a:p>
            <a:pPr eaLnBrk="1" hangingPunct="1">
              <a:buFontTx/>
              <a:buNone/>
            </a:pPr>
            <a:r>
              <a:rPr lang="ja-JP" altLang="en-US" sz="1600"/>
              <a:t> </a:t>
            </a:r>
            <a:r>
              <a:rPr lang="cs-CZ" altLang="ja-JP" sz="1600"/>
              <a:t>jasný vývoj : Liao-tung 94/11, Šantung (Weihaiwei) 95/2, Port Artur (Lü šun)</a:t>
            </a:r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r>
              <a:rPr lang="cs-CZ" altLang="ja-JP" sz="1600"/>
              <a:t>1895/3  Li Chung-čang do Jap.</a:t>
            </a:r>
          </a:p>
          <a:p>
            <a:pPr eaLnBrk="1" hangingPunct="1">
              <a:buFontTx/>
              <a:buNone/>
            </a:pPr>
            <a:r>
              <a:rPr lang="cs-CZ" altLang="ja-JP" sz="1600"/>
              <a:t>význam války</a:t>
            </a:r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r>
              <a:rPr lang="cs-CZ" altLang="ja-JP" sz="1600"/>
              <a:t>17.4. 1895 podpis mírové Šimonosecké smlouvy</a:t>
            </a:r>
          </a:p>
          <a:p>
            <a:pPr eaLnBrk="1" hangingPunct="1">
              <a:buFontTx/>
              <a:buNone/>
            </a:pPr>
            <a:endParaRPr lang="cs-CZ" altLang="ja-JP" sz="1600"/>
          </a:p>
        </p:txBody>
      </p:sp>
    </p:spTree>
    <p:extLst>
      <p:ext uri="{BB962C8B-B14F-4D97-AF65-F5344CB8AC3E}">
        <p14:creationId xmlns:p14="http://schemas.microsoft.com/office/powerpoint/2010/main" val="137335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C826E-72DB-45B4-B092-DA86DA68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57" y="505369"/>
            <a:ext cx="8130686" cy="660056"/>
          </a:xfrm>
        </p:spPr>
        <p:txBody>
          <a:bodyPr rtlCol="0">
            <a:normAutofit/>
          </a:bodyPr>
          <a:lstStyle/>
          <a:p>
            <a:pPr rtl="0"/>
            <a:r>
              <a:rPr lang="cs-CZ" sz="2800"/>
              <a:t>Osnova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935431-5E3F-4C1A-BED1-C5BC3D661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349" y="1268760"/>
            <a:ext cx="8130686" cy="4968552"/>
          </a:xfrm>
        </p:spPr>
        <p:txBody>
          <a:bodyPr rtlCol="0"/>
          <a:lstStyle/>
          <a:p>
            <a:r>
              <a:rPr lang="cs-CZ" sz="1800" b="1">
                <a:latin typeface="+mj-lt"/>
              </a:rPr>
              <a:t>	</a:t>
            </a:r>
          </a:p>
          <a:p>
            <a:r>
              <a:rPr lang="cs-CZ" sz="1800" b="1">
                <a:latin typeface="+mj-lt"/>
              </a:rPr>
              <a:t>I. Pojetí zahraniční politiky</a:t>
            </a:r>
          </a:p>
          <a:p>
            <a:r>
              <a:rPr lang="cs-CZ" sz="1800" b="1">
                <a:latin typeface="+mj-lt"/>
              </a:rPr>
              <a:t>	1 Moderní stát a jeho zahraniční politika </a:t>
            </a:r>
          </a:p>
          <a:p>
            <a:r>
              <a:rPr lang="cs-CZ" sz="1800" b="1">
                <a:latin typeface="+mj-lt"/>
              </a:rPr>
              <a:t>	2 Hlavní cíl: revize nerovnoprávných smluv</a:t>
            </a:r>
          </a:p>
          <a:p>
            <a:r>
              <a:rPr lang="cs-CZ" sz="1800" b="1">
                <a:latin typeface="+mj-lt"/>
              </a:rPr>
              <a:t>	</a:t>
            </a:r>
          </a:p>
          <a:p>
            <a:r>
              <a:rPr lang="cs-CZ" sz="1800" b="1">
                <a:latin typeface="+mj-lt"/>
              </a:rPr>
              <a:t>II. Územní otázky</a:t>
            </a:r>
          </a:p>
          <a:p>
            <a:r>
              <a:rPr lang="cs-CZ" sz="1800" b="1">
                <a:latin typeface="+mj-lt"/>
              </a:rPr>
              <a:t>	1 Sever: hranice s Ruskem</a:t>
            </a:r>
          </a:p>
          <a:p>
            <a:r>
              <a:rPr lang="cs-CZ" sz="1800" b="1">
                <a:latin typeface="+mj-lt"/>
              </a:rPr>
              <a:t>	2 Jih: Okinawa</a:t>
            </a:r>
          </a:p>
          <a:p>
            <a:endParaRPr lang="cs-CZ" sz="1800" b="1">
              <a:latin typeface="+mj-lt"/>
            </a:endParaRPr>
          </a:p>
          <a:p>
            <a:r>
              <a:rPr lang="cs-CZ" sz="1800" b="1">
                <a:latin typeface="+mj-lt"/>
              </a:rPr>
              <a:t>III. Tlak na Koreu		</a:t>
            </a:r>
          </a:p>
          <a:p>
            <a:r>
              <a:rPr lang="cs-CZ" sz="1800" b="1">
                <a:latin typeface="+mj-lt"/>
              </a:rPr>
              <a:t>	1 Korea v japonských cílech</a:t>
            </a:r>
          </a:p>
          <a:p>
            <a:r>
              <a:rPr lang="cs-CZ" sz="1800" b="1">
                <a:latin typeface="+mj-lt"/>
              </a:rPr>
              <a:t>	2 Od Kanghwaské smlouvy po válku s Čínou 1894-5</a:t>
            </a:r>
          </a:p>
          <a:p>
            <a:endParaRPr lang="cs-CZ" sz="1800" b="1">
              <a:latin typeface="+mj-lt"/>
            </a:endParaRPr>
          </a:p>
        </p:txBody>
      </p:sp>
      <p:sp>
        <p:nvSpPr>
          <p:cNvPr id="13" name="Ovál 11" descr="dekorativní prvek">
            <a:extLst>
              <a:ext uri="{FF2B5EF4-FFF2-40B4-BE49-F238E27FC236}">
                <a16:creationId xmlns:a16="http://schemas.microsoft.com/office/drawing/2014/main" id="{D62D13F9-C589-486F-8D76-6D51992A2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4587" y="4443926"/>
            <a:ext cx="216000" cy="2160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 w="15875">
            <a:solidFill>
              <a:schemeClr val="bg2">
                <a:lumMod val="50000"/>
                <a:lumOff val="50000"/>
              </a:schemeClr>
            </a:solidFill>
          </a:ln>
          <a:effectLst>
            <a:glow rad="101600">
              <a:schemeClr val="bg2">
                <a:lumMod val="75000"/>
                <a:lumOff val="25000"/>
                <a:alpha val="60000"/>
              </a:schemeClr>
            </a:glow>
          </a:effectLst>
        </p:spPr>
        <p:txBody>
          <a:bodyPr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04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ikona sloupku">
            <a:extLst>
              <a:ext uri="{FF2B5EF4-FFF2-40B4-BE49-F238E27FC236}">
                <a16:creationId xmlns:a16="http://schemas.microsoft.com/office/drawing/2014/main" id="{FC7E2CCC-C53E-454B-9DE0-F2484BA0F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183279" y="2000250"/>
            <a:ext cx="1428750" cy="1428750"/>
          </a:xfrm>
          <a:prstGeom prst="rect">
            <a:avLst/>
          </a:prstGeom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635B398-1E7F-44AD-8356-8345134C9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971" y="404664"/>
            <a:ext cx="7904798" cy="6048672"/>
          </a:xfrm>
        </p:spPr>
        <p:txBody>
          <a:bodyPr rtlCol="0" anchor="ctr"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cs-CZ" sz="1800" b="1"/>
              <a:t>Literatura</a:t>
            </a:r>
            <a:br>
              <a:rPr lang="cs-CZ" sz="1800" b="1"/>
            </a:br>
            <a:br>
              <a:rPr lang="cs-CZ" sz="1800" b="1"/>
            </a:br>
            <a:br>
              <a:rPr lang="cs-CZ" sz="1800"/>
            </a:br>
            <a:r>
              <a:rPr lang="cs-CZ" sz="1800"/>
              <a:t>Reischauer : jednotlivě, s. 144, 151, od 183 </a:t>
            </a:r>
            <a:br>
              <a:rPr lang="cs-CZ" sz="1800"/>
            </a:br>
            <a:r>
              <a:rPr lang="cs-CZ" sz="1800"/>
              <a:t>Dějiny Koreje, NLN 2001</a:t>
            </a:r>
            <a:br>
              <a:rPr lang="cs-CZ" sz="1800"/>
            </a:br>
            <a:r>
              <a:rPr lang="cs-CZ" sz="1800"/>
              <a:t>Cambridge, sv. 5 : kap. 12 „Japan´s Drive to Great Power Status“</a:t>
            </a:r>
            <a:br>
              <a:rPr lang="cs-CZ" sz="1800"/>
            </a:br>
            <a:r>
              <a:rPr lang="cs-CZ" sz="1800"/>
              <a:t>Sydney Giffard : Japan Among the Powers 1890-1990, Yale UP, 1994</a:t>
            </a:r>
            <a:br>
              <a:rPr lang="cs-CZ" sz="1800"/>
            </a:br>
            <a:r>
              <a:rPr lang="cs-CZ" sz="1800"/>
              <a:t>W G Beasley : The Modern History of Japan, 3rd revised ed., kap. IX</a:t>
            </a:r>
            <a:br>
              <a:rPr lang="cs-CZ" sz="1800"/>
            </a:br>
            <a:r>
              <a:rPr lang="cs-CZ" sz="1800"/>
              <a:t>James McClain : Japan, A Modern History, kap. 9</a:t>
            </a:r>
          </a:p>
        </p:txBody>
      </p:sp>
    </p:spTree>
    <p:extLst>
      <p:ext uri="{BB962C8B-B14F-4D97-AF65-F5344CB8AC3E}">
        <p14:creationId xmlns:p14="http://schemas.microsoft.com/office/powerpoint/2010/main" val="235274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E6640-E4AC-3810-53CD-5A850FD03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572546F-3129-829F-095E-74BAA2750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1325" y="1407319"/>
            <a:ext cx="8481350" cy="4903235"/>
          </a:xfrm>
        </p:spPr>
        <p:txBody>
          <a:bodyPr rtlCol="0"/>
          <a:lstStyle/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42E7EA4-3EAD-3827-1DA4-B6754CE32B49}"/>
              </a:ext>
            </a:extLst>
          </p:cNvPr>
          <p:cNvSpPr txBox="1"/>
          <p:nvPr/>
        </p:nvSpPr>
        <p:spPr>
          <a:xfrm>
            <a:off x="611560" y="404664"/>
            <a:ext cx="7979207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2000" b="1">
                <a:solidFill>
                  <a:srgbClr val="FFFF00"/>
                </a:solidFill>
                <a:latin typeface="Corbel"/>
                <a:cs typeface="+mn-cs"/>
              </a:rPr>
              <a:t>I. Pojetí zahraniční politiky 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 b="1">
                <a:solidFill>
                  <a:srgbClr val="FFC000"/>
                </a:solidFill>
                <a:latin typeface="Corbel"/>
                <a:cs typeface="+mn-cs"/>
              </a:rPr>
              <a:t>1. Moderní stát a jeho zahraniční politika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Meidži - model západního moderního národního státu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centralizovaná státní moc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masová účast populace na politice a ekonomice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byrokratizace státní správy a armády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 b="1">
                <a:solidFill>
                  <a:srgbClr val="FFC000"/>
                </a:solidFill>
                <a:latin typeface="Corbel"/>
                <a:cs typeface="+mn-cs"/>
              </a:rPr>
              <a:t>2. Hlavní cíl: revize nerovnoprávných smluv 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vědomí souvislosti vnitřní a zahraniční politiky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nerovnoprávných smluv &gt; </a:t>
            </a:r>
            <a:r>
              <a:rPr lang="cs-CZ" altLang="ja-JP" sz="1600" b="1">
                <a:solidFill>
                  <a:schemeClr val="tx2">
                    <a:lumMod val="90000"/>
                  </a:schemeClr>
                </a:solidFill>
                <a:latin typeface="Corbel"/>
                <a:cs typeface="+mn-cs"/>
              </a:rPr>
              <a:t>hnutí za revizi nerovnopr. smluv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 b="1">
                <a:solidFill>
                  <a:schemeClr val="tx2">
                    <a:lumMod val="90000"/>
                  </a:schemeClr>
                </a:solidFill>
                <a:latin typeface="Corbel"/>
                <a:cs typeface="+mn-cs"/>
              </a:rPr>
              <a:t>Iwakurovo poselstvo od 1871/12 – 1873 léto</a:t>
            </a:r>
          </a:p>
          <a:p>
            <a:pPr marL="400050" indent="-400050" defTabSz="342900" eaLnBrk="1" fontAlgn="auto" hangingPunct="1">
              <a:spcBef>
                <a:spcPts val="0"/>
              </a:spcBef>
              <a:spcAft>
                <a:spcPts val="0"/>
              </a:spcAft>
              <a:buAutoNum type="romanUcPeriod"/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98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2A878-1F64-7021-B99B-F15C2008E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C61F21-D018-7537-4506-6B4854E5A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1325" y="1407319"/>
            <a:ext cx="8481350" cy="4903235"/>
          </a:xfrm>
        </p:spPr>
        <p:txBody>
          <a:bodyPr rtlCol="0"/>
          <a:lstStyle/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2966515-E346-CF8B-49DD-305221C08D8D}"/>
              </a:ext>
            </a:extLst>
          </p:cNvPr>
          <p:cNvSpPr txBox="1"/>
          <p:nvPr/>
        </p:nvSpPr>
        <p:spPr>
          <a:xfrm>
            <a:off x="27025" y="3068960"/>
            <a:ext cx="339284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 b="1">
                <a:solidFill>
                  <a:prstClr val="white"/>
                </a:solidFill>
                <a:latin typeface="Corbel"/>
                <a:cs typeface="+mn-cs"/>
              </a:rPr>
              <a:t>Iwakurovo poselstvo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přípravy (Verbeck), cíle, dopady 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nedůvěra Západu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vztah vlády a lidu na Západě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jednotnost vize elit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revize žhavým vnitropolit. tématem – rušivý vliv opozice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otázka celní autonomie a zahran. obchodu</a:t>
            </a:r>
          </a:p>
          <a:p>
            <a:pPr marL="285750" indent="-285750" defTabSz="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exteritorialita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</p:txBody>
      </p:sp>
      <p:pic>
        <p:nvPicPr>
          <p:cNvPr id="10244" name="Picture 4" descr="14_7856 Iwakura">
            <a:extLst>
              <a:ext uri="{FF2B5EF4-FFF2-40B4-BE49-F238E27FC236}">
                <a16:creationId xmlns:a16="http://schemas.microsoft.com/office/drawing/2014/main" id="{19C15C45-63CD-A70F-F03F-6B190D117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5" r="6979"/>
          <a:stretch>
            <a:fillRect/>
          </a:stretch>
        </p:blipFill>
        <p:spPr bwMode="auto">
          <a:xfrm>
            <a:off x="35496" y="44078"/>
            <a:ext cx="36830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76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C5F26188-AB8F-E9B7-5C89-CF08ECC695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260648"/>
            <a:ext cx="7594326" cy="626469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ja-JP" sz="2000" b="1">
                <a:solidFill>
                  <a:srgbClr val="FFFF00"/>
                </a:solidFill>
              </a:rPr>
              <a:t> II. Územní otázky</a:t>
            </a:r>
          </a:p>
          <a:p>
            <a:pPr marL="0" indent="0" eaLnBrk="1" hangingPunct="1">
              <a:buNone/>
            </a:pPr>
            <a:endParaRPr lang="cs-CZ" altLang="ja-JP"/>
          </a:p>
          <a:p>
            <a:pPr marL="0" indent="0" eaLnBrk="1" hangingPunct="1">
              <a:buNone/>
            </a:pPr>
            <a:r>
              <a:rPr lang="cs-CZ" altLang="ja-JP" sz="1600"/>
              <a:t>státní území = teritorium: centrum + periferie</a:t>
            </a:r>
          </a:p>
          <a:p>
            <a:pPr marL="0" indent="0" eaLnBrk="1" hangingPunct="1">
              <a:buNone/>
            </a:pPr>
            <a:r>
              <a:rPr lang="cs-CZ" altLang="ja-JP" sz="1600"/>
              <a:t>střet modelů tradičních a moderních mezinárod. vztahů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 b="1"/>
              <a:t>1. Sever: hranice s Ruskem</a:t>
            </a:r>
          </a:p>
          <a:p>
            <a:pPr marL="0" indent="0" eaLnBrk="1" hangingPunct="1">
              <a:buNone/>
            </a:pPr>
            <a:r>
              <a:rPr lang="cs-CZ" altLang="ja-JP" sz="1600"/>
              <a:t>Hokkaidó a řetěz Kuril;  Sachalin </a:t>
            </a:r>
            <a:endParaRPr lang="en-US" altLang="ja-JP" sz="1600"/>
          </a:p>
          <a:p>
            <a:pPr marL="0" indent="0" eaLnBrk="1" hangingPunct="1">
              <a:buNone/>
            </a:pPr>
            <a:endParaRPr lang="en-US" altLang="ja-JP" sz="1600"/>
          </a:p>
          <a:p>
            <a:pPr marL="0" indent="0" eaLnBrk="1" hangingPunct="1">
              <a:buNone/>
            </a:pPr>
            <a:r>
              <a:rPr lang="cs-CZ" altLang="ja-JP" sz="1600"/>
              <a:t>otázka ochrany jap. obyvatelstva</a:t>
            </a:r>
          </a:p>
          <a:p>
            <a:pPr marL="0" indent="0" eaLnBrk="1" hangingPunct="1">
              <a:buNone/>
            </a:pPr>
            <a:r>
              <a:rPr lang="cs-CZ" altLang="ja-JP" sz="1600"/>
              <a:t>precedens Cušimy 1861</a:t>
            </a:r>
          </a:p>
          <a:p>
            <a:pPr marL="0" indent="0" eaLnBrk="1" hangingPunct="1">
              <a:buNone/>
            </a:pPr>
            <a:r>
              <a:rPr lang="cs-CZ" altLang="ja-JP" sz="1600"/>
              <a:t>Kuroda Kijotaka 1874 : evakuovat jap. obyvatelstvo ze Sachalinu, za to  Kurily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 b="1"/>
              <a:t>Rusko-japonská smlouva 1875</a:t>
            </a:r>
            <a:r>
              <a:rPr lang="cs-CZ" altLang="ja-JP" sz="1600"/>
              <a:t> o hranicích (Enomoto Takeaki!)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eaLnBrk="1" hangingPunct="1">
              <a:buFontTx/>
              <a:buChar char="-"/>
            </a:pPr>
            <a:endParaRPr lang="cs-CZ" altLang="ja-JP" sz="1800">
              <a:solidFill>
                <a:srgbClr val="5F5F5F"/>
              </a:solidFill>
              <a:latin typeface="Verdana" panose="020B0604030504040204" pitchFamily="34" charset="0"/>
            </a:endParaRPr>
          </a:p>
          <a:p>
            <a:endParaRPr lang="cs-CZ" altLang="cs-CZ"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AC8B8-A6B7-F320-C390-15B62D771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BA241DC5-4875-FCC3-ED01-C7E3040744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404664"/>
            <a:ext cx="7008019" cy="6264696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ja-JP" sz="1900" b="1">
                <a:solidFill>
                  <a:srgbClr val="FFC000"/>
                </a:solidFill>
                <a:ea typeface="ＭＳ Ｐゴシック" panose="020B0600070205080204" pitchFamily="34" charset="-128"/>
              </a:rPr>
              <a:t>2. Jih: Okinawa</a:t>
            </a:r>
          </a:p>
          <a:p>
            <a:pPr eaLnBrk="1" hangingPunct="1">
              <a:buFontTx/>
              <a:buNone/>
            </a:pPr>
            <a:endParaRPr lang="en-US" altLang="ja-JP" sz="1500" b="1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1900">
                <a:ea typeface="ＭＳ Ｐゴシック" panose="020B0600070205080204" pitchFamily="34" charset="-128"/>
              </a:rPr>
              <a:t>1876 souostroví Ogasawara</a:t>
            </a:r>
          </a:p>
          <a:p>
            <a:pPr eaLnBrk="1" hangingPunct="1">
              <a:buFontTx/>
              <a:buNone/>
            </a:pPr>
            <a:endParaRPr lang="en-US" altLang="ja-JP" sz="19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1900">
                <a:ea typeface="ＭＳ Ｐゴシック" panose="020B0600070205080204" pitchFamily="34" charset="-128"/>
              </a:rPr>
              <a:t>fáze začlenění Okinawy</a:t>
            </a:r>
            <a:endParaRPr lang="ja-JP" altLang="en-US" sz="1900">
              <a:ea typeface="ＭＳ Ｐゴシック" panose="020B0600070205080204" pitchFamily="34" charset="-128"/>
            </a:endParaRPr>
          </a:p>
          <a:p>
            <a:r>
              <a:rPr lang="en-US" altLang="ja-JP" sz="1900">
                <a:ea typeface="ＭＳ Ｐゴシック" panose="020B0600070205080204" pitchFamily="34" charset="-128"/>
              </a:rPr>
              <a:t>1871  pod pravomoc Kagošimy (Rjúkjú han!)</a:t>
            </a:r>
          </a:p>
          <a:p>
            <a:r>
              <a:rPr lang="en-US" altLang="ja-JP" sz="1900">
                <a:ea typeface="ＭＳ Ｐゴシック" panose="020B0600070205080204" pitchFamily="34" charset="-128"/>
              </a:rPr>
              <a:t>1874  expedice na Taiwan (Saigó Cugumiči)</a:t>
            </a:r>
          </a:p>
          <a:p>
            <a:r>
              <a:rPr lang="en-US" altLang="ja-JP" sz="1900">
                <a:ea typeface="ＭＳ Ｐゴシック" panose="020B0600070205080204" pitchFamily="34" charset="-128"/>
              </a:rPr>
              <a:t>1879  prefektura Okinawa</a:t>
            </a:r>
          </a:p>
          <a:p>
            <a:pPr eaLnBrk="1" hangingPunct="1">
              <a:buFontTx/>
              <a:buNone/>
            </a:pPr>
            <a:endParaRPr lang="en-US" altLang="ja-JP" sz="1900" b="1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1900" b="1">
                <a:ea typeface="ＭＳ Ｐゴシック" panose="020B0600070205080204" pitchFamily="34" charset="-128"/>
              </a:rPr>
              <a:t>1. rovnoprávná smlouva o přátelství s Čínou z 1871 (Li)</a:t>
            </a:r>
          </a:p>
          <a:p>
            <a:pPr eaLnBrk="1" hangingPunct="1">
              <a:buFontTx/>
              <a:buNone/>
            </a:pPr>
            <a:endParaRPr lang="en-US" altLang="ja-JP" sz="1900" b="1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1900">
                <a:ea typeface="ＭＳ Ｐゴシック" panose="020B0600070205080204" pitchFamily="34" charset="-128"/>
              </a:rPr>
              <a:t>Expedice na Taiwan</a:t>
            </a:r>
          </a:p>
          <a:p>
            <a:pPr eaLnBrk="1" hangingPunct="1">
              <a:buFontTx/>
              <a:buNone/>
            </a:pPr>
            <a:endParaRPr lang="en-US" altLang="ja-JP" sz="19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1900">
                <a:ea typeface="ＭＳ Ｐゴシック" panose="020B0600070205080204" pitchFamily="34" charset="-128"/>
              </a:rPr>
              <a:t>Japonsko se chová jako moderní stát</a:t>
            </a:r>
          </a:p>
          <a:p>
            <a:pPr eaLnBrk="1" hangingPunct="1">
              <a:buFontTx/>
              <a:buNone/>
            </a:pPr>
            <a:r>
              <a:rPr lang="en-US" altLang="ja-JP" sz="1900">
                <a:ea typeface="ＭＳ Ｐゴシック" panose="020B0600070205080204" pitchFamily="34" charset="-128"/>
              </a:rPr>
              <a:t>změna obrazu Číny</a:t>
            </a:r>
          </a:p>
          <a:p>
            <a:pPr eaLnBrk="1" hangingPunct="1">
              <a:buFontTx/>
              <a:buNone/>
            </a:pPr>
            <a:endParaRPr lang="en-US" altLang="ja-JP" sz="150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637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07073-E15B-6824-D4A3-432CC027E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CCBDB1AF-7181-CCEC-10A0-57AEBB9FFF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188640"/>
            <a:ext cx="8098382" cy="633670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ja-JP" sz="1800" b="1">
                <a:solidFill>
                  <a:srgbClr val="FFFF00"/>
                </a:solidFill>
              </a:rPr>
              <a:t>III. Tlak na Koreu</a:t>
            </a:r>
          </a:p>
          <a:p>
            <a:pPr marL="0" indent="0" eaLnBrk="1" hangingPunct="1">
              <a:buNone/>
            </a:pPr>
            <a:endParaRPr lang="cs-CZ" altLang="ja-JP" sz="1500"/>
          </a:p>
          <a:p>
            <a:pPr marL="0" indent="0" eaLnBrk="1" hangingPunct="1">
              <a:buNone/>
            </a:pPr>
            <a:r>
              <a:rPr lang="cs-CZ" altLang="ja-JP" sz="1800" b="1">
                <a:solidFill>
                  <a:srgbClr val="FFC000"/>
                </a:solidFill>
              </a:rPr>
              <a:t>1 Korea „moderní“ japonskou optikou</a:t>
            </a:r>
          </a:p>
          <a:p>
            <a:pPr marL="0" indent="0" eaLnBrk="1" hangingPunct="1">
              <a:buNone/>
            </a:pPr>
            <a:r>
              <a:rPr lang="cs-CZ" altLang="ja-JP" sz="1600"/>
              <a:t>-  	změna zastaralých zvyků; „uklizení samurajů“; zisk půdy; přesunutí cílů politiky za </a:t>
            </a:r>
            <a:r>
              <a:rPr lang="cs-CZ" altLang="ja-JP" sz="1600" b="1"/>
              <a:t>hranice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/>
              <a:t>budování nové společnosti doma = budovat také zahraniční politiku na nových základech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/>
              <a:t>jak  předefinovat vztahy s Koreou ??  </a:t>
            </a:r>
          </a:p>
          <a:p>
            <a:pPr marL="0" indent="0" eaLnBrk="1" hangingPunct="1">
              <a:buNone/>
            </a:pPr>
            <a:r>
              <a:rPr lang="cs-CZ" altLang="ja-JP" sz="1600"/>
              <a:t>rozdělení vlády</a:t>
            </a:r>
          </a:p>
          <a:p>
            <a:pPr marL="0" indent="0" eaLnBrk="1" hangingPunct="1">
              <a:buNone/>
            </a:pPr>
            <a:r>
              <a:rPr lang="cs-CZ" altLang="ja-JP" sz="1600"/>
              <a:t>návrat Iwakury a názorový střet (argumenty)  </a:t>
            </a:r>
          </a:p>
          <a:p>
            <a:pPr marL="0" indent="0" eaLnBrk="1" hangingPunct="1">
              <a:buNone/>
            </a:pPr>
            <a:r>
              <a:rPr lang="cs-CZ" altLang="ja-JP" sz="1600"/>
              <a:t>Seikanron </a:t>
            </a:r>
            <a:r>
              <a:rPr lang="ja-JP" altLang="en-US" sz="1600"/>
              <a:t>征韓論 </a:t>
            </a:r>
            <a:r>
              <a:rPr lang="en-US" altLang="ja-JP" sz="1600"/>
              <a:t>- </a:t>
            </a:r>
            <a:r>
              <a:rPr lang="cs-CZ" altLang="ja-JP" sz="1600"/>
              <a:t>Incident 6. roku éry Meidži 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/>
              <a:t>provokace 1875/9 (Incident Kanghwa) a úspěch: Kijotaka Kuroda do Soulu 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/>
              <a:t>1876/2 smlouva v Kanghwa </a:t>
            </a:r>
          </a:p>
          <a:p>
            <a:pPr marL="0" indent="0" eaLnBrk="1" hangingPunct="1">
              <a:buNone/>
            </a:pPr>
            <a:r>
              <a:rPr lang="cs-CZ" altLang="ja-JP" sz="1600"/>
              <a:t>obsah &gt;  nezávislost Koreje; otevřeny 3 přístavy; konzulární jurisdikce</a:t>
            </a:r>
          </a:p>
          <a:p>
            <a:pPr marL="0" indent="0" eaLnBrk="1" hangingPunct="1">
              <a:buNone/>
            </a:pPr>
            <a:endParaRPr lang="cs-CZ" altLang="ja-JP" sz="1500"/>
          </a:p>
        </p:txBody>
      </p:sp>
    </p:spTree>
    <p:extLst>
      <p:ext uri="{BB962C8B-B14F-4D97-AF65-F5344CB8AC3E}">
        <p14:creationId xmlns:p14="http://schemas.microsoft.com/office/powerpoint/2010/main" val="203252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85AB3-9F1F-B26B-1ADC-1A0F969EE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1" y="188640"/>
            <a:ext cx="8130686" cy="6408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1900" b="1">
                <a:solidFill>
                  <a:srgbClr val="FFC000"/>
                </a:solidFill>
              </a:rPr>
              <a:t>2 Od Kanghwaské smlouvy po válku s Čínou</a:t>
            </a:r>
          </a:p>
          <a:p>
            <a:pPr eaLnBrk="1" hangingPunct="1">
              <a:lnSpc>
                <a:spcPct val="130000"/>
              </a:lnSpc>
              <a:buFontTx/>
              <a:buChar char="-"/>
              <a:defRPr/>
            </a:pPr>
            <a:endParaRPr lang="cs-CZ" sz="160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13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interpretace Kanghwaské smlouvy</a:t>
            </a:r>
          </a:p>
          <a:p>
            <a:pPr eaLnBrk="1" hangingPunct="1">
              <a:lnSpc>
                <a:spcPct val="13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jap. zahr. politika 1868-80  &gt;  fáze začleňování do domácí politiky + zapojení mas</a:t>
            </a:r>
          </a:p>
          <a:p>
            <a:pPr eaLnBrk="1" hangingPunct="1">
              <a:lnSpc>
                <a:spcPct val="13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problém industrializace jap ekonomiky</a:t>
            </a:r>
          </a:p>
          <a:p>
            <a:pPr eaLnBrk="1" hangingPunct="1">
              <a:lnSpc>
                <a:spcPct val="13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imperiální chování mocností</a:t>
            </a:r>
          </a:p>
          <a:p>
            <a:pPr eaLnBrk="1" hangingPunct="1">
              <a:lnSpc>
                <a:spcPct val="110000"/>
              </a:lnSpc>
              <a:buFontTx/>
              <a:buChar char="-"/>
              <a:defRPr/>
            </a:pPr>
            <a:endParaRPr lang="cs-CZ" sz="190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11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od počátku 1880s </a:t>
            </a:r>
            <a:r>
              <a:rPr lang="cs-CZ" sz="1300">
                <a:solidFill>
                  <a:schemeClr val="tx2">
                    <a:lumMod val="95000"/>
                    <a:lumOff val="5000"/>
                  </a:schemeClr>
                </a:solidFill>
              </a:rPr>
              <a:t>náhlé</a:t>
            </a: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 budování kolonií</a:t>
            </a:r>
          </a:p>
          <a:p>
            <a:pPr eaLnBrk="1" hangingPunct="1">
              <a:lnSpc>
                <a:spcPct val="11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proměny jap. společnosti &gt; stabilní, osvědčené vedení  = koheze</a:t>
            </a:r>
          </a:p>
          <a:p>
            <a:pPr eaLnBrk="1" hangingPunct="1">
              <a:lnSpc>
                <a:spcPct val="11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vlivy Západu </a:t>
            </a:r>
          </a:p>
          <a:p>
            <a:pPr eaLnBrk="1" hangingPunct="1">
              <a:lnSpc>
                <a:spcPct val="11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zintenzívnění snahy o ovládání Korej. poloostrova</a:t>
            </a:r>
          </a:p>
          <a:p>
            <a:pPr lvl="1" eaLnBrk="1" hangingPunct="1">
              <a:lnSpc>
                <a:spcPct val="110000"/>
              </a:lnSpc>
              <a:buFontTx/>
              <a:buChar char="-"/>
              <a:defRPr/>
            </a:pPr>
            <a:r>
              <a:rPr lang="cs-CZ" sz="1500">
                <a:solidFill>
                  <a:schemeClr val="tx2">
                    <a:lumMod val="95000"/>
                    <a:lumOff val="5000"/>
                  </a:schemeClr>
                </a:solidFill>
              </a:rPr>
              <a:t>růst vzájemného obchodu</a:t>
            </a:r>
          </a:p>
          <a:p>
            <a:pPr lvl="1" eaLnBrk="1" hangingPunct="1">
              <a:lnSpc>
                <a:spcPct val="110000"/>
              </a:lnSpc>
              <a:buFontTx/>
              <a:buChar char="-"/>
              <a:defRPr/>
            </a:pPr>
            <a:r>
              <a:rPr lang="cs-CZ" sz="1500">
                <a:solidFill>
                  <a:schemeClr val="tx2">
                    <a:lumMod val="95000"/>
                    <a:lumOff val="5000"/>
                  </a:schemeClr>
                </a:solidFill>
              </a:rPr>
              <a:t>od 1881 jap. vojenští poradci = kontrola korej. ozbrojených sil</a:t>
            </a:r>
          </a:p>
          <a:p>
            <a:pPr eaLnBrk="1" hangingPunct="1">
              <a:lnSpc>
                <a:spcPct val="110000"/>
              </a:lnSpc>
              <a:buFontTx/>
              <a:buChar char="-"/>
              <a:defRPr/>
            </a:pPr>
            <a:endParaRPr lang="cs-CZ" sz="1700">
              <a:solidFill>
                <a:schemeClr val="tx2">
                  <a:lumMod val="95000"/>
                  <a:lumOff val="5000"/>
                </a:schemeClr>
              </a:solidFill>
            </a:endParaRPr>
          </a:p>
          <a:p>
            <a:pPr eaLnBrk="1" hangingPunct="1">
              <a:lnSpc>
                <a:spcPct val="110000"/>
              </a:lnSpc>
              <a:buFontTx/>
              <a:buChar char="-"/>
              <a:defRPr/>
            </a:pPr>
            <a:r>
              <a:rPr lang="cs-CZ" sz="1700">
                <a:solidFill>
                  <a:schemeClr val="tx2">
                    <a:lumMod val="95000"/>
                    <a:lumOff val="5000"/>
                  </a:schemeClr>
                </a:solidFill>
              </a:rPr>
              <a:t>podpora veřejnosti - víra v šíření pokroku</a:t>
            </a:r>
          </a:p>
          <a:p>
            <a:endParaRPr lang="cs-CZ" sz="15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fault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154669_TF22736411_Win32" id="{9DB011FD-E424-4B3F-A6E7-D90E3D8430EE}" vid="{B11F60E5-CC3B-43D2-BF96-7DF87C198DD4}"/>
    </a:ext>
  </a:extLst>
</a:theme>
</file>

<file path=ppt/theme/theme2.xml><?xml version="1.0" encoding="utf-8"?>
<a:theme xmlns:a="http://schemas.openxmlformats.org/drawingml/2006/main" name="1_Neb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fault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154669_TF22736411_Win32" id="{9DB011FD-E424-4B3F-A6E7-D90E3D8430EE}" vid="{B11F60E5-CC3B-43D2-BF96-7DF87C198DD4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679</Words>
  <Application>Microsoft Office PowerPoint</Application>
  <PresentationFormat>Předvádění na obrazovce (4:3)</PresentationFormat>
  <Paragraphs>131</Paragraphs>
  <Slides>11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Corbel</vt:lpstr>
      <vt:lpstr>Verdana</vt:lpstr>
      <vt:lpstr>Nebe</vt:lpstr>
      <vt:lpstr>1_Nebe</vt:lpstr>
      <vt:lpstr>Vztah JAponska k zahraničí  1868-1895</vt:lpstr>
      <vt:lpstr>Osnova</vt:lpstr>
      <vt:lpstr>Literatura   Reischauer : jednotlivě, s. 144, 151, od 183  Dějiny Koreje, NLN 2001 Cambridge, sv. 5 : kap. 12 „Japan´s Drive to Great Power Status“ Sydney Giffard : Japan Among the Powers 1890-1990, Yale UP, 1994 W G Beasley : The Modern History of Japan, 3rd revised ed., kap. IX James McClain : Japan, A Modern History, kap. 9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Limex-technik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 šógunátu Tokugawa</dc:title>
  <dc:creator>David</dc:creator>
  <cp:lastModifiedBy>David Labus</cp:lastModifiedBy>
  <cp:revision>127</cp:revision>
  <dcterms:created xsi:type="dcterms:W3CDTF">2010-01-28T16:27:30Z</dcterms:created>
  <dcterms:modified xsi:type="dcterms:W3CDTF">2024-03-03T21:00:14Z</dcterms:modified>
</cp:coreProperties>
</file>