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316" r:id="rId3"/>
    <p:sldId id="317" r:id="rId4"/>
    <p:sldId id="318" r:id="rId5"/>
    <p:sldId id="319" r:id="rId6"/>
    <p:sldId id="320" r:id="rId7"/>
    <p:sldId id="290" r:id="rId8"/>
    <p:sldId id="312" r:id="rId9"/>
    <p:sldId id="313" r:id="rId10"/>
    <p:sldId id="296" r:id="rId11"/>
    <p:sldId id="297" r:id="rId12"/>
    <p:sldId id="298" r:id="rId13"/>
    <p:sldId id="295" r:id="rId14"/>
    <p:sldId id="291" r:id="rId15"/>
    <p:sldId id="299" r:id="rId16"/>
    <p:sldId id="300" r:id="rId17"/>
    <p:sldId id="301" r:id="rId18"/>
    <p:sldId id="302" r:id="rId19"/>
    <p:sldId id="321" r:id="rId20"/>
    <p:sldId id="314" r:id="rId21"/>
    <p:sldId id="322" r:id="rId22"/>
    <p:sldId id="308" r:id="rId23"/>
    <p:sldId id="307" r:id="rId24"/>
    <p:sldId id="309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3" autoAdjust="0"/>
    <p:restoredTop sz="90801" autoAdjust="0"/>
  </p:normalViewPr>
  <p:slideViewPr>
    <p:cSldViewPr>
      <p:cViewPr varScale="1">
        <p:scale>
          <a:sx n="61" d="100"/>
          <a:sy n="61" d="100"/>
        </p:scale>
        <p:origin x="132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5BDBE-DA66-4D6F-941C-386F75E6060E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F751-3640-4B0B-91C9-9D1B2497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02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/>
        </p:spPr>
      </p:sp>
      <p:sp>
        <p:nvSpPr>
          <p:cNvPr id="1259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834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/>
        </p:spPr>
      </p:sp>
      <p:sp>
        <p:nvSpPr>
          <p:cNvPr id="1269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045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52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54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625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621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093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839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62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2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030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07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0087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E3821-D4B7-4D8A-8D4D-136CC350729C}" type="datetimeFigureOut">
              <a:rPr lang="cs-CZ" smtClean="0"/>
              <a:t>05.03.2018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69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ElabA5YICsA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Seminář praktické češtiny II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sz="2400" dirty="0"/>
              <a:t>5. března 2018</a:t>
            </a:r>
          </a:p>
          <a:p>
            <a:pPr algn="r"/>
            <a:r>
              <a:rPr lang="cs-CZ" sz="2400" dirty="0"/>
              <a:t>Hana Prokšová</a:t>
            </a:r>
          </a:p>
        </p:txBody>
      </p:sp>
    </p:spTree>
    <p:extLst>
      <p:ext uri="{BB962C8B-B14F-4D97-AF65-F5344CB8AC3E}">
        <p14:creationId xmlns:p14="http://schemas.microsoft.com/office/powerpoint/2010/main" val="619817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předmět (objekt)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709120"/>
          </a:xfrm>
        </p:spPr>
        <p:txBody>
          <a:bodyPr>
            <a:normAutofit/>
          </a:bodyPr>
          <a:lstStyle/>
          <a:p>
            <a:r>
              <a:rPr lang="cs-CZ" sz="2800" b="1" dirty="0"/>
              <a:t>dvě pojetí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sloveso může mít víc předmětů</a:t>
            </a:r>
          </a:p>
          <a:p>
            <a:pPr lvl="2"/>
            <a:r>
              <a:rPr lang="cs-CZ" i="1" dirty="0"/>
              <a:t>Adam dal </a:t>
            </a:r>
            <a:r>
              <a:rPr lang="cs-CZ" i="1" u="sng" dirty="0"/>
              <a:t>Evě</a:t>
            </a:r>
            <a:r>
              <a:rPr lang="cs-CZ" i="1" dirty="0"/>
              <a:t> </a:t>
            </a:r>
            <a:r>
              <a:rPr lang="cs-CZ" i="1" u="sng" dirty="0"/>
              <a:t>tulipány</a:t>
            </a:r>
            <a:r>
              <a:rPr lang="cs-CZ" i="1" dirty="0"/>
              <a:t>.</a:t>
            </a:r>
          </a:p>
          <a:p>
            <a:pPr lvl="2"/>
            <a:r>
              <a:rPr lang="cs-CZ" i="1" u="sng" dirty="0"/>
              <a:t>Co</a:t>
            </a:r>
            <a:r>
              <a:rPr lang="cs-CZ" i="1" dirty="0"/>
              <a:t> jsi řekl </a:t>
            </a:r>
            <a:r>
              <a:rPr lang="cs-CZ" i="1" u="sng" dirty="0"/>
              <a:t>učitelce</a:t>
            </a:r>
            <a:r>
              <a:rPr lang="cs-CZ" i="1" dirty="0"/>
              <a:t>?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sloveso má předmět jen jeden, další doplnění určujeme podle významu</a:t>
            </a:r>
          </a:p>
          <a:p>
            <a:pPr lvl="2"/>
            <a:r>
              <a:rPr lang="cs-CZ" i="1" dirty="0"/>
              <a:t>Adam dal Evě </a:t>
            </a:r>
            <a:r>
              <a:rPr lang="cs-CZ" i="1" u="sng" dirty="0"/>
              <a:t>tulipány</a:t>
            </a:r>
            <a:r>
              <a:rPr lang="cs-CZ" i="1" dirty="0"/>
              <a:t>.</a:t>
            </a:r>
          </a:p>
          <a:p>
            <a:pPr lvl="2"/>
            <a:r>
              <a:rPr lang="cs-CZ" i="1" u="sng" dirty="0"/>
              <a:t>Co</a:t>
            </a:r>
            <a:r>
              <a:rPr lang="cs-CZ" i="1" dirty="0"/>
              <a:t> jsi řekl učitelce?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2400" dirty="0"/>
              <a:t>osoby fungují sémanticky jako adresáti, recipienti…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2410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vymyslete různé struktury se slovesem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např. PLATIT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někdo PLATÍ někomu (za) něco</a:t>
            </a:r>
          </a:p>
          <a:p>
            <a:pPr lvl="2"/>
            <a:r>
              <a:rPr lang="cs-CZ" i="1" dirty="0"/>
              <a:t>Nájemník platí majiteli nájem.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někdo PLATÍ někomu za něco</a:t>
            </a:r>
          </a:p>
          <a:p>
            <a:pPr lvl="2"/>
            <a:r>
              <a:rPr lang="cs-CZ" i="1" dirty="0"/>
              <a:t>Nájemník platí majiteli za byt.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někdo PLATÍ něco</a:t>
            </a:r>
          </a:p>
          <a:p>
            <a:pPr lvl="2"/>
            <a:r>
              <a:rPr lang="cs-CZ" i="1" dirty="0"/>
              <a:t>Právě teď platím nákup.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někdo PLATÍ něco něčím</a:t>
            </a:r>
          </a:p>
          <a:p>
            <a:pPr lvl="2"/>
            <a:r>
              <a:rPr lang="cs-CZ" i="1" dirty="0"/>
              <a:t>Zákazník platí večeři kartou.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něco PLATÍ</a:t>
            </a:r>
          </a:p>
          <a:p>
            <a:pPr lvl="2"/>
            <a:r>
              <a:rPr lang="cs-CZ" i="1" dirty="0"/>
              <a:t>Zítřejší schůzka platí. </a:t>
            </a:r>
            <a:r>
              <a:rPr lang="cs-CZ" dirty="0"/>
              <a:t>(= je domluveno)</a:t>
            </a:r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2351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vymyslete různé struktury se slovesem</a:t>
            </a:r>
            <a:br>
              <a:rPr lang="cs-CZ" sz="3200" b="1" dirty="0"/>
            </a:br>
            <a:r>
              <a:rPr lang="cs-CZ" sz="3200" b="1" dirty="0"/>
              <a:t>a určete předmět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chemeClr val="accent1"/>
                </a:solidFill>
              </a:rPr>
              <a:t>VĚŘIT</a:t>
            </a:r>
          </a:p>
          <a:p>
            <a:pPr marL="0" indent="0" algn="ctr">
              <a:buNone/>
            </a:pPr>
            <a:endParaRPr lang="cs-CZ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chemeClr val="accent1"/>
                </a:solidFill>
              </a:rPr>
              <a:t>ŽALOVAT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5725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předmět (objekt)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jméno v GEN, DAT, AK, LOK, INSTR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Snídal výhradně </a:t>
            </a:r>
            <a:r>
              <a:rPr lang="cs-CZ" i="1" u="sng" dirty="0"/>
              <a:t>koblihy</a:t>
            </a:r>
            <a:r>
              <a:rPr lang="cs-CZ" i="1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babička pečící </a:t>
            </a:r>
            <a:r>
              <a:rPr lang="cs-CZ" i="1" u="sng" dirty="0"/>
              <a:t>koblihy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Pochybuju </a:t>
            </a:r>
            <a:r>
              <a:rPr lang="cs-CZ" i="1" u="sng" dirty="0"/>
              <a:t>o sobě</a:t>
            </a:r>
            <a:r>
              <a:rPr lang="cs-CZ" i="1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Zabývá se znakovým </a:t>
            </a:r>
            <a:r>
              <a:rPr lang="cs-CZ" i="1" u="sng" dirty="0"/>
              <a:t>jazykem</a:t>
            </a:r>
            <a:r>
              <a:rPr lang="cs-CZ" i="1" dirty="0"/>
              <a:t>.</a:t>
            </a:r>
          </a:p>
          <a:p>
            <a:pPr marL="0" indent="0">
              <a:buNone/>
            </a:pPr>
            <a:r>
              <a:rPr lang="cs-CZ" b="1" dirty="0"/>
              <a:t>infinitiv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Přál si </a:t>
            </a:r>
            <a:r>
              <a:rPr lang="cs-CZ" i="1" u="sng" dirty="0"/>
              <a:t>jíst</a:t>
            </a:r>
            <a:r>
              <a:rPr lang="cs-CZ" i="1" dirty="0"/>
              <a:t> jen koblihy. </a:t>
            </a:r>
          </a:p>
          <a:p>
            <a:pPr marL="0" indent="0">
              <a:buNone/>
            </a:pPr>
            <a:r>
              <a:rPr lang="cs-CZ" b="1" dirty="0"/>
              <a:t>vedlejší věta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Přála si, </a:t>
            </a:r>
            <a:r>
              <a:rPr lang="cs-CZ" i="1" u="sng" dirty="0"/>
              <a:t>aby jedl jen koblihy</a:t>
            </a:r>
            <a:r>
              <a:rPr lang="cs-CZ" i="1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Nevěřila </a:t>
            </a:r>
            <a:r>
              <a:rPr lang="cs-CZ" i="1" u="sng" dirty="0"/>
              <a:t>tomu, že jí jen koblihy</a:t>
            </a:r>
            <a:r>
              <a:rPr lang="cs-CZ" i="1" dirty="0"/>
              <a:t>.</a:t>
            </a:r>
          </a:p>
          <a:p>
            <a:pPr marL="0" indent="0">
              <a:buNone/>
            </a:pPr>
            <a:r>
              <a:rPr lang="cs-CZ" b="1" dirty="0"/>
              <a:t>slova jiných slovních druhů v metajazyce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Podtrhněte si </a:t>
            </a:r>
            <a:r>
              <a:rPr lang="cs-CZ" i="1" u="sng" dirty="0"/>
              <a:t>protože</a:t>
            </a:r>
            <a:r>
              <a:rPr lang="cs-CZ" i="1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102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přívlastek (atribut)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shodný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shoduje se se jménem v čísle, jmenném rodě a pádě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u="sng" dirty="0"/>
              <a:t>pocukrovaná</a:t>
            </a:r>
            <a:r>
              <a:rPr lang="cs-CZ" i="1" dirty="0"/>
              <a:t> kobliha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u="sng" dirty="0"/>
              <a:t>moje</a:t>
            </a:r>
            <a:r>
              <a:rPr lang="cs-CZ" i="1" dirty="0"/>
              <a:t> kobliha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s </a:t>
            </a:r>
            <a:r>
              <a:rPr lang="cs-CZ" i="1" u="sng" dirty="0"/>
              <a:t>deseti</a:t>
            </a:r>
            <a:r>
              <a:rPr lang="cs-CZ" i="1" dirty="0"/>
              <a:t> koblihami </a:t>
            </a:r>
            <a:r>
              <a:rPr lang="cs-CZ" dirty="0"/>
              <a:t>(existuje i jiné pojetí: </a:t>
            </a:r>
            <a:r>
              <a:rPr lang="cs-CZ" i="1" dirty="0"/>
              <a:t>s deseti </a:t>
            </a:r>
            <a:r>
              <a:rPr lang="cs-CZ" i="1" u="sng" dirty="0"/>
              <a:t>koblihami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b="1" dirty="0"/>
              <a:t>neshodný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kobliha </a:t>
            </a:r>
            <a:r>
              <a:rPr lang="cs-CZ" i="1" u="sng" dirty="0"/>
              <a:t>s čokoládou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vejce </a:t>
            </a:r>
            <a:r>
              <a:rPr lang="cs-CZ" i="1" u="sng" dirty="0"/>
              <a:t>naměkko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pláč </a:t>
            </a:r>
            <a:r>
              <a:rPr lang="cs-CZ" i="1" u="sng" dirty="0"/>
              <a:t>do</a:t>
            </a:r>
            <a:r>
              <a:rPr lang="cs-CZ" i="1" dirty="0"/>
              <a:t> úplného </a:t>
            </a:r>
            <a:r>
              <a:rPr lang="cs-CZ" i="1" u="sng" dirty="0"/>
              <a:t>vyčerpání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vůně </a:t>
            </a:r>
            <a:r>
              <a:rPr lang="cs-CZ" i="1" u="sng" dirty="0"/>
              <a:t>koblihy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vedlejší věta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Snědl koblihu, </a:t>
            </a:r>
            <a:r>
              <a:rPr lang="cs-CZ" i="1" u="sng" dirty="0"/>
              <a:t>která ležela na stole</a:t>
            </a:r>
            <a:r>
              <a:rPr lang="cs-CZ" i="1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4002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zájmeno JENŽ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Vyjmenovala témata, _____ se věnuje.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Setkali jsme se s odborníky, _____ se věnují výzkumu mozku.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Výzkum se zaměřuje na historické události, ____ se odehrály v 19. století.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Potkal jsem kamaráda, _____ mi kdysi pomohl.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Potkal jsem kamaráda, _____ jsem dlouho neviděl.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Adam čte knihu, _____ si půjčil v knihovně.</a:t>
            </a:r>
          </a:p>
        </p:txBody>
      </p:sp>
    </p:spTree>
    <p:extLst>
      <p:ext uri="{BB962C8B-B14F-4D97-AF65-F5344CB8AC3E}">
        <p14:creationId xmlns:p14="http://schemas.microsoft.com/office/powerpoint/2010/main" val="2223796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zájmeno JENŽ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Vyjmenovala témata, </a:t>
            </a:r>
            <a:r>
              <a:rPr lang="cs-CZ" b="1" dirty="0">
                <a:solidFill>
                  <a:schemeClr val="tx2"/>
                </a:solidFill>
              </a:rPr>
              <a:t>JIMŽ</a:t>
            </a:r>
            <a:r>
              <a:rPr lang="cs-CZ" dirty="0">
                <a:solidFill>
                  <a:schemeClr val="tx2"/>
                </a:solidFill>
              </a:rPr>
              <a:t> se věnuje.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Setkali jsme se s odborníky, </a:t>
            </a:r>
            <a:r>
              <a:rPr lang="cs-CZ" b="1" dirty="0">
                <a:solidFill>
                  <a:schemeClr val="tx2"/>
                </a:solidFill>
              </a:rPr>
              <a:t>JIŽ</a:t>
            </a:r>
            <a:r>
              <a:rPr lang="cs-CZ" dirty="0">
                <a:solidFill>
                  <a:schemeClr val="tx2"/>
                </a:solidFill>
              </a:rPr>
              <a:t> se věnují výzkumu mozku.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cs-CZ" dirty="0"/>
              <a:t>tento kontext je dnes považován za knižní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Výzkum se zaměřuje na historické události, </a:t>
            </a:r>
            <a:r>
              <a:rPr lang="cs-CZ" b="1" dirty="0">
                <a:solidFill>
                  <a:schemeClr val="tx2"/>
                </a:solidFill>
              </a:rPr>
              <a:t>JEŽ</a:t>
            </a:r>
            <a:r>
              <a:rPr lang="cs-CZ" dirty="0">
                <a:solidFill>
                  <a:schemeClr val="tx2"/>
                </a:solidFill>
              </a:rPr>
              <a:t> se odehrály v 19. století.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Potkal jsem kamaráda, </a:t>
            </a:r>
            <a:r>
              <a:rPr lang="cs-CZ" b="1" dirty="0">
                <a:solidFill>
                  <a:schemeClr val="tx2"/>
                </a:solidFill>
              </a:rPr>
              <a:t>JENŽ</a:t>
            </a:r>
            <a:r>
              <a:rPr lang="cs-CZ" dirty="0">
                <a:solidFill>
                  <a:schemeClr val="tx2"/>
                </a:solidFill>
              </a:rPr>
              <a:t> mi kdysi pomohl.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Potkal jsem kamaráda, </a:t>
            </a:r>
            <a:r>
              <a:rPr lang="cs-CZ" b="1" dirty="0">
                <a:solidFill>
                  <a:schemeClr val="tx2"/>
                </a:solidFill>
              </a:rPr>
              <a:t>JEHOŽ</a:t>
            </a:r>
            <a:r>
              <a:rPr lang="cs-CZ" dirty="0">
                <a:solidFill>
                  <a:schemeClr val="tx2"/>
                </a:solidFill>
              </a:rPr>
              <a:t> jsem dlouho neviděl.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Adam čte knihu, </a:t>
            </a:r>
            <a:r>
              <a:rPr lang="cs-CZ" b="1" dirty="0">
                <a:solidFill>
                  <a:schemeClr val="tx2"/>
                </a:solidFill>
              </a:rPr>
              <a:t>JIŽ</a:t>
            </a:r>
            <a:r>
              <a:rPr lang="cs-CZ" dirty="0">
                <a:solidFill>
                  <a:schemeClr val="tx2"/>
                </a:solidFill>
              </a:rPr>
              <a:t> si půjčil v knihovně.</a:t>
            </a:r>
          </a:p>
        </p:txBody>
      </p:sp>
    </p:spTree>
    <p:extLst>
      <p:ext uri="{BB962C8B-B14F-4D97-AF65-F5344CB8AC3E}">
        <p14:creationId xmlns:p14="http://schemas.microsoft.com/office/powerpoint/2010/main" val="2959081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utvořte náležité tvary přívlastků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Diskuse pokračovala bez řešení problému ________________ (vztahující) se k dané situaci.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Pohrozil jí fotografiemi ________________ (dokazující) její nevěru.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Obraťme pozornost k problému ________________ (vztahující) se ke kriminalitě dětí.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Data jsou zasílána ve formátu ________________ (odpovídající) standardu.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Spor se týká skutečností ________________ (uvedené) v bodě jedna.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Komise musí přednostně přistoupit k projednání případu ________________ (popsaný) v otevřeném dopise ________________ (adresovaný) úřadu na začátku března.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Podezření z porušování práv ________________ (vztahující) se k ochranné známce může nahlásit pouze vlastník příslušných práv nebo jeho oprávněný zástupce.</a:t>
            </a:r>
            <a:endParaRPr lang="cs-CZ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1386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utvořte náležité tvary přívlastků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Diskuse pokračovala bez řešení problému </a:t>
            </a:r>
            <a:r>
              <a:rPr lang="cs-CZ" b="1" i="1" dirty="0">
                <a:solidFill>
                  <a:schemeClr val="tx2"/>
                </a:solidFill>
              </a:rPr>
              <a:t>VZTAHUJÍCÍHO</a:t>
            </a:r>
            <a:r>
              <a:rPr lang="cs-CZ" i="1" dirty="0">
                <a:solidFill>
                  <a:schemeClr val="tx2"/>
                </a:solidFill>
              </a:rPr>
              <a:t> se k dané situaci.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Pohrozil jí fotografiemi </a:t>
            </a:r>
            <a:r>
              <a:rPr lang="cs-CZ" b="1" i="1" dirty="0">
                <a:solidFill>
                  <a:schemeClr val="tx2"/>
                </a:solidFill>
              </a:rPr>
              <a:t>DOKAZUJÍCÍMI</a:t>
            </a:r>
            <a:r>
              <a:rPr lang="cs-CZ" i="1" dirty="0">
                <a:solidFill>
                  <a:schemeClr val="tx2"/>
                </a:solidFill>
              </a:rPr>
              <a:t> její nevěru.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Obraťme pozornost k problému </a:t>
            </a:r>
            <a:r>
              <a:rPr lang="cs-CZ" b="1" i="1" dirty="0">
                <a:solidFill>
                  <a:schemeClr val="tx2"/>
                </a:solidFill>
              </a:rPr>
              <a:t>VZTAHUJÍCÍMU</a:t>
            </a:r>
            <a:r>
              <a:rPr lang="cs-CZ" i="1" dirty="0">
                <a:solidFill>
                  <a:schemeClr val="tx2"/>
                </a:solidFill>
              </a:rPr>
              <a:t> se ke kriminalitě dětí.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Data jsou zasílána ve formátu </a:t>
            </a:r>
            <a:r>
              <a:rPr lang="cs-CZ" b="1" i="1" dirty="0">
                <a:solidFill>
                  <a:schemeClr val="tx2"/>
                </a:solidFill>
              </a:rPr>
              <a:t>ODPOVÍDAJÍCÍM</a:t>
            </a:r>
            <a:r>
              <a:rPr lang="cs-CZ" i="1" dirty="0">
                <a:solidFill>
                  <a:schemeClr val="tx2"/>
                </a:solidFill>
              </a:rPr>
              <a:t> standardu.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Spor se týká skutečností </a:t>
            </a:r>
            <a:r>
              <a:rPr lang="cs-CZ" b="1" i="1" dirty="0">
                <a:solidFill>
                  <a:schemeClr val="tx2"/>
                </a:solidFill>
              </a:rPr>
              <a:t>UVEDENÝCH</a:t>
            </a:r>
            <a:r>
              <a:rPr lang="cs-CZ" i="1" dirty="0">
                <a:solidFill>
                  <a:schemeClr val="tx2"/>
                </a:solidFill>
              </a:rPr>
              <a:t> v bodě jedna.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Komise musí přednostně přistoupit k projednání případu </a:t>
            </a:r>
            <a:r>
              <a:rPr lang="cs-CZ" b="1" i="1" dirty="0">
                <a:solidFill>
                  <a:schemeClr val="tx2"/>
                </a:solidFill>
              </a:rPr>
              <a:t>POPSANÉHO</a:t>
            </a:r>
            <a:r>
              <a:rPr lang="cs-CZ" i="1" dirty="0">
                <a:solidFill>
                  <a:schemeClr val="tx2"/>
                </a:solidFill>
              </a:rPr>
              <a:t> v otevřeném dopise </a:t>
            </a:r>
            <a:r>
              <a:rPr lang="cs-CZ" b="1" i="1" dirty="0">
                <a:solidFill>
                  <a:schemeClr val="tx2"/>
                </a:solidFill>
              </a:rPr>
              <a:t>ADRESOVANÉM</a:t>
            </a:r>
            <a:r>
              <a:rPr lang="cs-CZ" i="1" dirty="0">
                <a:solidFill>
                  <a:schemeClr val="tx2"/>
                </a:solidFill>
              </a:rPr>
              <a:t> úřadu na začátku března.</a:t>
            </a:r>
            <a:endParaRPr lang="cs-CZ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i="1" dirty="0">
                <a:solidFill>
                  <a:schemeClr val="tx2"/>
                </a:solidFill>
              </a:rPr>
              <a:t>Podezření z porušování práv </a:t>
            </a:r>
            <a:r>
              <a:rPr lang="cs-CZ" b="1" i="1" dirty="0">
                <a:solidFill>
                  <a:schemeClr val="tx2"/>
                </a:solidFill>
              </a:rPr>
              <a:t>VZTAHUJÍCÍCH</a:t>
            </a:r>
            <a:r>
              <a:rPr lang="cs-CZ" i="1" dirty="0">
                <a:solidFill>
                  <a:schemeClr val="tx2"/>
                </a:solidFill>
              </a:rPr>
              <a:t> se k ochranné známce může nahlásit pouze vlastník příslušných práv nebo jeho oprávněný zástupce.</a:t>
            </a:r>
            <a:endParaRPr lang="cs-CZ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6648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5DE3D0-0B43-4EFF-9CE3-5B73C262B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1F964C-3F60-4DAE-A279-C1D5C56A9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12. března 2018: doplněk + příslovečná určení</a:t>
            </a:r>
          </a:p>
          <a:p>
            <a:r>
              <a:rPr lang="cs-CZ" dirty="0"/>
              <a:t>proč je dobré rozeznávat</a:t>
            </a:r>
          </a:p>
          <a:p>
            <a:r>
              <a:rPr lang="cs-CZ" dirty="0"/>
              <a:t>jaké mají funkce ve větě</a:t>
            </a:r>
          </a:p>
          <a:p>
            <a:r>
              <a:rPr lang="cs-CZ" dirty="0"/>
              <a:t>podívejte se na přehled příslovečných určení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495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shoda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= kongruence</a:t>
            </a:r>
          </a:p>
          <a:p>
            <a:r>
              <a:rPr lang="cs-CZ" dirty="0"/>
              <a:t>mezi větnými členy, které vyjadřují shodné morfologické kategorie</a:t>
            </a:r>
          </a:p>
          <a:p>
            <a:r>
              <a:rPr lang="cs-CZ" dirty="0"/>
              <a:t>podmět – přísudek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Kobliha voněla.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Bylo potřeba nakoupit.</a:t>
            </a:r>
          </a:p>
          <a:p>
            <a:pPr lvl="2"/>
            <a:r>
              <a:rPr lang="cs-CZ" dirty="0">
                <a:solidFill>
                  <a:srgbClr val="00B050"/>
                </a:solidFill>
              </a:rPr>
              <a:t>infinitiv má vždy shodu se středním rodem!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/>
                </a:solidFill>
              </a:rPr>
              <a:t>shoda přísudku s podmětem!</a:t>
            </a:r>
          </a:p>
          <a:p>
            <a:r>
              <a:rPr lang="cs-CZ" dirty="0"/>
              <a:t>podmět – shodný přívlastek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maková kobliha</a:t>
            </a:r>
          </a:p>
          <a:p>
            <a:r>
              <a:rPr lang="cs-CZ" dirty="0"/>
              <a:t>jméno – doplněk (ADJ, PRON)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Viděl manželku unavenou.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4682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typy PU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 numCol="2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PU času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místa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způsobu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míry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prostředku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původu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původce děje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</a:t>
            </a:r>
            <a:r>
              <a:rPr lang="cs-CZ" dirty="0" err="1"/>
              <a:t>proživatele</a:t>
            </a:r>
            <a:r>
              <a:rPr lang="cs-CZ" dirty="0"/>
              <a:t> děje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prospěchu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zřetele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průvodní okolností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příčiny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výsledku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přípustky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účelu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podmínky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náhrady, zahrnutí, vyloučení</a:t>
            </a:r>
          </a:p>
        </p:txBody>
      </p:sp>
    </p:spTree>
    <p:extLst>
      <p:ext uri="{BB962C8B-B14F-4D97-AF65-F5344CB8AC3E}">
        <p14:creationId xmlns:p14="http://schemas.microsoft.com/office/powerpoint/2010/main" val="4281430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solidFill>
                  <a:srgbClr val="00B050"/>
                </a:solidFill>
              </a:rPr>
              <a:t>Která PU je třeba znát?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 numCol="2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času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místa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způsobu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míry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prostředku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původu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původce děje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</a:t>
            </a:r>
            <a:r>
              <a:rPr lang="cs-CZ" b="1" dirty="0" err="1">
                <a:solidFill>
                  <a:srgbClr val="00B050"/>
                </a:solidFill>
              </a:rPr>
              <a:t>proživatele</a:t>
            </a:r>
            <a:r>
              <a:rPr lang="cs-CZ" b="1" dirty="0">
                <a:solidFill>
                  <a:srgbClr val="00B050"/>
                </a:solidFill>
              </a:rPr>
              <a:t> děje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prospěchu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zřetele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průvodní okolností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příčiny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výsledku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přípustky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účelu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00B050"/>
                </a:solidFill>
              </a:rPr>
              <a:t>PU podmínky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PU náhrady, zahrnutí, vyloučení</a:t>
            </a:r>
          </a:p>
        </p:txBody>
      </p:sp>
    </p:spTree>
    <p:extLst>
      <p:ext uri="{BB962C8B-B14F-4D97-AF65-F5344CB8AC3E}">
        <p14:creationId xmlns:p14="http://schemas.microsoft.com/office/powerpoint/2010/main" val="2444043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WUG test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sz="2600" dirty="0"/>
              <a:t>video: https://www.youtube.com/watch?v=q84FIccLfp4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290" y="1844824"/>
            <a:ext cx="7368620" cy="2443578"/>
          </a:xfrm>
          <a:prstGeom prst="rect">
            <a:avLst/>
          </a:prstGeom>
        </p:spPr>
      </p:pic>
      <p:sp>
        <p:nvSpPr>
          <p:cNvPr id="8" name="AutoShape 4" descr="Výsledek obrázku pro Jean Berko Gleaso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566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/>
              <a:t>WUG test 1958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Jean Berko </a:t>
            </a:r>
            <a:r>
              <a:rPr lang="cs-CZ" b="1" dirty="0" err="1"/>
              <a:t>Gleason</a:t>
            </a:r>
            <a:endParaRPr lang="cs-CZ" b="1" dirty="0"/>
          </a:p>
          <a:p>
            <a:pPr marL="0" indent="0">
              <a:buNone/>
            </a:pPr>
            <a:r>
              <a:rPr lang="cs-CZ" sz="1900" dirty="0"/>
              <a:t>jedna ze zakladatelek</a:t>
            </a:r>
          </a:p>
          <a:p>
            <a:pPr marL="0" indent="0">
              <a:buNone/>
            </a:pPr>
            <a:r>
              <a:rPr lang="cs-CZ" sz="1900" dirty="0"/>
              <a:t>psycholingvistiky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>
                <a:hlinkClick r:id="rId2"/>
              </a:rPr>
              <a:t>https://www.youtube.com/watch?v=ElabA5YICsA</a:t>
            </a:r>
            <a:endParaRPr lang="cs-CZ" sz="1900" dirty="0"/>
          </a:p>
          <a:p>
            <a:endParaRPr lang="cs-CZ" dirty="0"/>
          </a:p>
          <a:p>
            <a:r>
              <a:rPr lang="cs-CZ" dirty="0"/>
              <a:t>osvojování základních morfologických pravidel</a:t>
            </a:r>
          </a:p>
          <a:p>
            <a:r>
              <a:rPr lang="cs-CZ" dirty="0"/>
              <a:t>generalizace základních morfologických pravidel</a:t>
            </a:r>
          </a:p>
          <a:p>
            <a:r>
              <a:rPr lang="cs-CZ" dirty="0"/>
              <a:t>aplikace už osvojených morfologických pravidel na nová slova</a:t>
            </a:r>
          </a:p>
          <a:p>
            <a:r>
              <a:rPr lang="cs-CZ" dirty="0"/>
              <a:t>tvoření systémových odvozenin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8" name="AutoShape 4" descr="Výsledek obrázku pro Jean Berko Gleaso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673" y="476672"/>
            <a:ext cx="5357327" cy="252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61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/>
              <a:t>WUG test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tvoření systémového</a:t>
            </a:r>
          </a:p>
          <a:p>
            <a:pPr marL="0" indent="0">
              <a:buNone/>
            </a:pPr>
            <a:r>
              <a:rPr lang="cs-CZ" dirty="0"/>
              <a:t>plurálu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→ i velmi malé děti</a:t>
            </a:r>
          </a:p>
          <a:p>
            <a:pPr marL="0" indent="0">
              <a:buNone/>
            </a:pPr>
            <a:r>
              <a:rPr lang="cs-CZ" dirty="0"/>
              <a:t>jsou schopny generalizovat</a:t>
            </a:r>
          </a:p>
          <a:p>
            <a:pPr marL="0" indent="0">
              <a:buNone/>
            </a:pPr>
            <a:r>
              <a:rPr lang="cs-CZ" dirty="0"/>
              <a:t>gramatické pravidlo</a:t>
            </a:r>
          </a:p>
          <a:p>
            <a:pPr marL="0" indent="0">
              <a:buNone/>
            </a:pPr>
            <a:r>
              <a:rPr lang="cs-CZ" dirty="0"/>
              <a:t>a aplikovat ho…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8" name="AutoShape 4" descr="Výsledek obrázku pro Jean Berko Gleaso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56" y="-23146"/>
            <a:ext cx="42691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27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altLang="cs-CZ" sz="2800" b="1" dirty="0">
                <a:latin typeface="+mn-lt"/>
              </a:rPr>
              <a:t>několikanásobný podmět předcházející přísudku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38308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SzPct val="65000"/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Složkou několikanásobného podmětu </a:t>
            </a:r>
            <a:r>
              <a:rPr lang="cs-CZ" altLang="cs-CZ" sz="2400" b="1" dirty="0"/>
              <a:t>je podstatné jméno rodu mužského životného</a:t>
            </a:r>
            <a:r>
              <a:rPr lang="cs-CZ" altLang="cs-CZ" sz="2400" dirty="0"/>
              <a:t> – píšeme ve shodě </a:t>
            </a:r>
            <a:r>
              <a:rPr lang="cs-CZ" altLang="cs-CZ" sz="2400" b="1" dirty="0"/>
              <a:t>měkké </a:t>
            </a:r>
            <a:r>
              <a:rPr lang="cs-CZ" altLang="cs-CZ" sz="2400" b="1" i="1" dirty="0"/>
              <a:t>-i</a:t>
            </a:r>
            <a:r>
              <a:rPr lang="cs-CZ" altLang="cs-CZ" sz="2400" dirty="0"/>
              <a:t>.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000" i="1" dirty="0"/>
              <a:t>Ministryně, zástupkyně odborů a náměstek projednávali návrh.</a:t>
            </a:r>
          </a:p>
          <a:p>
            <a:pPr marL="1303338" lvl="2" indent="-393700" eaLnBrk="1" hangingPunct="1">
              <a:lnSpc>
                <a:spcPct val="80000"/>
              </a:lnSpc>
              <a:spcBef>
                <a:spcPts val="500"/>
              </a:spcBef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dirty="0"/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SzPct val="65000"/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Složky několikanásobného podmětu jsou </a:t>
            </a:r>
            <a:r>
              <a:rPr lang="cs-CZ" altLang="cs-CZ" sz="2400" b="1" dirty="0"/>
              <a:t>podstatná jména rodu středního v množném čísle</a:t>
            </a:r>
            <a:r>
              <a:rPr lang="cs-CZ" altLang="cs-CZ" sz="2400" dirty="0"/>
              <a:t> – píšeme ve shodě </a:t>
            </a:r>
            <a:r>
              <a:rPr lang="cs-CZ" altLang="cs-CZ" sz="2400" b="1" i="1" dirty="0"/>
              <a:t>-a</a:t>
            </a:r>
            <a:r>
              <a:rPr lang="cs-CZ" altLang="cs-CZ" sz="2400" dirty="0"/>
              <a:t>.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000" i="1" dirty="0"/>
              <a:t>Nízkoprahová centra a střediska intervence byla dotována.</a:t>
            </a:r>
          </a:p>
          <a:p>
            <a:pPr marL="1303338" lvl="2" indent="-393700" eaLnBrk="1" hangingPunct="1">
              <a:lnSpc>
                <a:spcPct val="80000"/>
              </a:lnSpc>
              <a:spcBef>
                <a:spcPts val="500"/>
              </a:spcBef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dirty="0"/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SzPct val="65000"/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Ve všech ostatních případech píšeme ve shodě </a:t>
            </a:r>
            <a:r>
              <a:rPr lang="cs-CZ" altLang="cs-CZ" sz="2400" b="1" i="1" dirty="0"/>
              <a:t>-y</a:t>
            </a:r>
            <a:r>
              <a:rPr lang="cs-CZ" altLang="cs-CZ" sz="2400" dirty="0"/>
              <a:t>.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000" i="1" dirty="0"/>
              <a:t>Koblihy a čerstvé rohlíky voněly bytem.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000" i="1" dirty="0"/>
              <a:t>Česká televize a Český rozhlas byly oceněny za kulturní projekt.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000" i="1" dirty="0"/>
              <a:t>Německo a Polsko uzavřely dohodu a podepsaly smlouvu.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2531899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altLang="cs-CZ" sz="2800" b="1" dirty="0">
                <a:latin typeface="+mn-lt"/>
              </a:rPr>
              <a:t>přísudek předcházející několikanásobnému podmětu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628728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spcBef>
                <a:spcPts val="450"/>
              </a:spcBef>
              <a:buSzPct val="65000"/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400" dirty="0"/>
              <a:t>Složkou několikanásobného podmětu je </a:t>
            </a:r>
            <a:r>
              <a:rPr lang="cs-CZ" altLang="cs-CZ" sz="2400" b="1" dirty="0"/>
              <a:t>podstatné jméno rodu mužského životného</a:t>
            </a:r>
            <a:r>
              <a:rPr lang="cs-CZ" altLang="cs-CZ" sz="2400" dirty="0"/>
              <a:t> – píšeme ve shodě </a:t>
            </a:r>
            <a:r>
              <a:rPr lang="cs-CZ" altLang="cs-CZ" sz="2400" b="1" dirty="0"/>
              <a:t>měkké </a:t>
            </a:r>
            <a:r>
              <a:rPr lang="cs-CZ" altLang="cs-CZ" sz="2400" b="1" i="1" dirty="0"/>
              <a:t>-i</a:t>
            </a:r>
            <a:r>
              <a:rPr lang="cs-CZ" altLang="cs-CZ" sz="2400" b="1" dirty="0"/>
              <a:t>,</a:t>
            </a:r>
            <a:r>
              <a:rPr lang="cs-CZ" altLang="cs-CZ" sz="2400" dirty="0"/>
              <a:t> nebo řídíme shodu </a:t>
            </a:r>
            <a:r>
              <a:rPr lang="cs-CZ" altLang="cs-CZ" sz="2400" b="1" dirty="0"/>
              <a:t>podle jména nejbližšího přísudku</a:t>
            </a:r>
            <a:r>
              <a:rPr lang="cs-CZ" altLang="cs-CZ" sz="2400" dirty="0"/>
              <a:t>.</a:t>
            </a:r>
          </a:p>
          <a:p>
            <a:pPr eaLnBrk="1" hangingPunct="1">
              <a:spcBef>
                <a:spcPts val="450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000" i="1" dirty="0"/>
              <a:t>Na akci se podíleli kulturní dům a herci z místního divadla </a:t>
            </a:r>
            <a:r>
              <a:rPr lang="cs-CZ" altLang="cs-CZ" sz="2000" dirty="0"/>
              <a:t>i </a:t>
            </a:r>
            <a:r>
              <a:rPr lang="cs-CZ" altLang="cs-CZ" sz="2000" i="1" dirty="0"/>
              <a:t>Na akci se podílel kulturní dům a herci z místního divadla.</a:t>
            </a:r>
          </a:p>
          <a:p>
            <a:pPr eaLnBrk="1" hangingPunct="1">
              <a:spcBef>
                <a:spcPts val="450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000" i="1" dirty="0"/>
              <a:t>Na přednášku přišlo pět studentek a jejich pedagog i Na přednášku přišli pět studentek a jejich pedagog.</a:t>
            </a:r>
          </a:p>
          <a:p>
            <a:pPr marL="457200" lvl="1" indent="0">
              <a:spcBef>
                <a:spcPts val="450"/>
              </a:spcBef>
              <a:buSzPct val="100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200" dirty="0">
                <a:solidFill>
                  <a:schemeClr val="accent1"/>
                </a:solidFill>
              </a:rPr>
              <a:t>Co vám přijde jako lepší varianta?</a:t>
            </a:r>
          </a:p>
          <a:p>
            <a:pPr marL="1303338" lvl="2" indent="-393700" eaLnBrk="1" hangingPunct="1">
              <a:spcBef>
                <a:spcPts val="450"/>
              </a:spcBef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altLang="cs-CZ" sz="2000" dirty="0"/>
          </a:p>
          <a:p>
            <a:pPr marL="0" indent="0" eaLnBrk="1" hangingPunct="1">
              <a:spcBef>
                <a:spcPts val="450"/>
              </a:spcBef>
              <a:buSzPct val="65000"/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400" dirty="0"/>
              <a:t>Ve všech ostatních případech píšeme ve shodě buď </a:t>
            </a:r>
            <a:r>
              <a:rPr lang="cs-CZ" altLang="cs-CZ" sz="2400" b="1" i="1" dirty="0"/>
              <a:t>-y</a:t>
            </a:r>
            <a:r>
              <a:rPr lang="cs-CZ" altLang="cs-CZ" sz="2400" dirty="0"/>
              <a:t>, nebo </a:t>
            </a:r>
            <a:r>
              <a:rPr lang="cs-CZ" altLang="cs-CZ" sz="2400" b="1" dirty="0"/>
              <a:t>podle bližšího jména</a:t>
            </a:r>
            <a:r>
              <a:rPr lang="cs-CZ" altLang="cs-CZ" sz="2400" dirty="0"/>
              <a:t>.</a:t>
            </a:r>
          </a:p>
          <a:p>
            <a:pPr>
              <a:spcBef>
                <a:spcPts val="450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000" i="1" dirty="0"/>
              <a:t>V práci byla popsána problematika vzdělávání neslyšících a možnosti jejího vývoje</a:t>
            </a:r>
            <a:r>
              <a:rPr lang="cs-CZ" altLang="cs-CZ" sz="2000" dirty="0"/>
              <a:t> i </a:t>
            </a:r>
            <a:r>
              <a:rPr lang="cs-CZ" altLang="cs-CZ" sz="2000" i="1" dirty="0"/>
              <a:t>V práci byly popsány problematika vzdělávání neslyšících a možnosti jejího vývoje </a:t>
            </a: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24454648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doplňte shodu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/>
              <a:t>Řecko a Turecko se dohodl_ na spolupráci.</a:t>
            </a:r>
          </a:p>
          <a:p>
            <a:r>
              <a:rPr lang="cs-CZ" i="1" dirty="0"/>
              <a:t>Evropský parlament a Evropská rada hlasoval_ o unijním rozpočtu.</a:t>
            </a:r>
          </a:p>
          <a:p>
            <a:r>
              <a:rPr lang="cs-CZ" i="1" dirty="0"/>
              <a:t>Oběti celé kauzy byl_ novináři.</a:t>
            </a:r>
          </a:p>
          <a:p>
            <a:r>
              <a:rPr lang="cs-CZ" i="1" dirty="0"/>
              <a:t>Žalovaná strana a její zástupce připravil_ odvolání.</a:t>
            </a:r>
          </a:p>
          <a:p>
            <a:r>
              <a:rPr lang="cs-CZ" i="1" dirty="0"/>
              <a:t>Na fotce byl_ děti a vnoučata.</a:t>
            </a:r>
          </a:p>
          <a:p>
            <a:r>
              <a:rPr lang="cs-CZ" i="1" dirty="0"/>
              <a:t>Mezi oběťmi havárie byl_ i dvě letušky a pilot.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5793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doplňte shodu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/>
              <a:t>Řecko a Turecko se dohodl</a:t>
            </a:r>
            <a:r>
              <a:rPr lang="cs-CZ" b="1" i="1" u="sng" dirty="0"/>
              <a:t>y</a:t>
            </a:r>
            <a:r>
              <a:rPr lang="cs-CZ" i="1" dirty="0"/>
              <a:t> na spolupráci.</a:t>
            </a:r>
          </a:p>
          <a:p>
            <a:r>
              <a:rPr lang="cs-CZ" i="1" dirty="0"/>
              <a:t>Evropský parlament a Evropská rada hlasoval</a:t>
            </a:r>
            <a:r>
              <a:rPr lang="cs-CZ" b="1" i="1" u="sng" dirty="0"/>
              <a:t>y</a:t>
            </a:r>
            <a:r>
              <a:rPr lang="cs-CZ" i="1" dirty="0"/>
              <a:t> o unijním rozpočtu.</a:t>
            </a:r>
          </a:p>
          <a:p>
            <a:r>
              <a:rPr lang="cs-CZ" i="1" dirty="0"/>
              <a:t>Oběti celé kauzy byl</a:t>
            </a:r>
            <a:r>
              <a:rPr lang="cs-CZ" b="1" i="1" u="sng" dirty="0"/>
              <a:t>i</a:t>
            </a:r>
            <a:r>
              <a:rPr lang="cs-CZ" i="1" dirty="0"/>
              <a:t> novináři.</a:t>
            </a:r>
          </a:p>
          <a:p>
            <a:r>
              <a:rPr lang="cs-CZ" i="1" dirty="0"/>
              <a:t>Žalovaná strana a její zástupce připravil</a:t>
            </a:r>
            <a:r>
              <a:rPr lang="cs-CZ" b="1" i="1" u="sng" dirty="0"/>
              <a:t>i</a:t>
            </a:r>
            <a:r>
              <a:rPr lang="cs-CZ" i="1" dirty="0"/>
              <a:t> odvolání.</a:t>
            </a:r>
          </a:p>
          <a:p>
            <a:r>
              <a:rPr lang="cs-CZ" i="1" dirty="0"/>
              <a:t>Na fotce byl</a:t>
            </a:r>
            <a:r>
              <a:rPr lang="cs-CZ" b="1" i="1" u="sng" dirty="0"/>
              <a:t>y</a:t>
            </a:r>
            <a:r>
              <a:rPr lang="cs-CZ" i="1" dirty="0"/>
              <a:t> děti a vnoučata.</a:t>
            </a:r>
          </a:p>
          <a:p>
            <a:r>
              <a:rPr lang="cs-CZ" i="1" dirty="0"/>
              <a:t>Mezi oběťmi havárie byl</a:t>
            </a:r>
            <a:r>
              <a:rPr lang="cs-CZ" b="1" i="1" u="sng" dirty="0"/>
              <a:t>i</a:t>
            </a:r>
            <a:r>
              <a:rPr lang="cs-CZ" i="1" dirty="0"/>
              <a:t> i dvě letušky a pilot.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8274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předmět (objekt)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983162"/>
          </a:xfrm>
        </p:spPr>
        <p:txBody>
          <a:bodyPr>
            <a:normAutofit/>
          </a:bodyPr>
          <a:lstStyle/>
          <a:p>
            <a:r>
              <a:rPr lang="cs-CZ" sz="2800" dirty="0"/>
              <a:t>je vyžadován, aby věta byla formálně i významově kompletní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předmět je vždycky valenční</a:t>
            </a:r>
          </a:p>
          <a:p>
            <a:pPr lvl="2"/>
            <a:r>
              <a:rPr lang="cs-CZ" b="1" dirty="0"/>
              <a:t>VALENCE</a:t>
            </a:r>
            <a:r>
              <a:rPr lang="cs-CZ" dirty="0"/>
              <a:t> = schopnost slovesa (nebo deverbativa) na sebe vázat nějaká slova tak, aby význam slovesa byl ve větě/výpovědi kompletní</a:t>
            </a:r>
          </a:p>
          <a:p>
            <a:endParaRPr lang="cs-CZ" sz="2800" dirty="0"/>
          </a:p>
          <a:p>
            <a:r>
              <a:rPr lang="cs-CZ" sz="2800" dirty="0"/>
              <a:t>závislý na slovese nebo ADJ ze slovesa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i="1" dirty="0"/>
              <a:t>slečna rozdává </a:t>
            </a:r>
            <a:r>
              <a:rPr lang="cs-CZ" sz="2400" i="1" u="sng" dirty="0"/>
              <a:t>letáky</a:t>
            </a:r>
            <a:r>
              <a:rPr lang="cs-CZ" sz="2400" i="1" dirty="0"/>
              <a:t> → slečna rozdávající </a:t>
            </a:r>
            <a:r>
              <a:rPr lang="cs-CZ" sz="2400" i="1" u="sng" dirty="0"/>
              <a:t>letáky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i="1" dirty="0"/>
              <a:t>studovat </a:t>
            </a:r>
            <a:r>
              <a:rPr lang="cs-CZ" sz="2400" i="1" u="sng" dirty="0"/>
              <a:t>ČZJ</a:t>
            </a:r>
            <a:r>
              <a:rPr lang="cs-CZ" sz="2400" i="1" dirty="0"/>
              <a:t> → lidé studující </a:t>
            </a:r>
            <a:r>
              <a:rPr lang="cs-CZ" sz="2400" i="1" u="sng" dirty="0"/>
              <a:t>ČZJ 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88674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předmět (objekt)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983162"/>
          </a:xfrm>
        </p:spPr>
        <p:txBody>
          <a:bodyPr>
            <a:normAutofit/>
          </a:bodyPr>
          <a:lstStyle/>
          <a:p>
            <a:r>
              <a:rPr lang="cs-CZ" sz="2800" dirty="0"/>
              <a:t>závislý na slovese nebo ADJ ze slovesa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i="1" dirty="0"/>
              <a:t>slečna rozdává </a:t>
            </a:r>
            <a:r>
              <a:rPr lang="cs-CZ" sz="2400" i="1" u="sng" dirty="0"/>
              <a:t>letáky</a:t>
            </a:r>
            <a:r>
              <a:rPr lang="cs-CZ" sz="2400" i="1" dirty="0"/>
              <a:t> → slečna </a:t>
            </a:r>
            <a:r>
              <a:rPr lang="cs-CZ" sz="2400" b="1" i="1" dirty="0">
                <a:solidFill>
                  <a:schemeClr val="accent1"/>
                </a:solidFill>
              </a:rPr>
              <a:t>rozdávající</a:t>
            </a:r>
            <a:r>
              <a:rPr lang="cs-CZ" sz="2400" i="1" dirty="0"/>
              <a:t> </a:t>
            </a:r>
            <a:r>
              <a:rPr lang="cs-CZ" sz="2400" i="1" u="sng" dirty="0"/>
              <a:t>letáky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i="1" dirty="0"/>
              <a:t>studovat </a:t>
            </a:r>
            <a:r>
              <a:rPr lang="cs-CZ" sz="2400" i="1" u="sng" dirty="0"/>
              <a:t>ČZJ</a:t>
            </a:r>
            <a:r>
              <a:rPr lang="cs-CZ" sz="2400" i="1" dirty="0"/>
              <a:t> → lidé </a:t>
            </a:r>
            <a:r>
              <a:rPr lang="cs-CZ" sz="2400" b="1" i="1" dirty="0">
                <a:solidFill>
                  <a:schemeClr val="accent1"/>
                </a:solidFill>
              </a:rPr>
              <a:t>studující</a:t>
            </a:r>
            <a:r>
              <a:rPr lang="cs-CZ" sz="2400" i="1" dirty="0"/>
              <a:t> </a:t>
            </a:r>
            <a:r>
              <a:rPr lang="cs-CZ" sz="2400" i="1" u="sng" dirty="0"/>
              <a:t>ČZJ </a:t>
            </a:r>
          </a:p>
          <a:p>
            <a:pPr marL="457200" lvl="1" indent="0" algn="r">
              <a:buNone/>
            </a:pPr>
            <a:r>
              <a:rPr lang="cs-CZ" sz="2400" b="1" dirty="0">
                <a:solidFill>
                  <a:schemeClr val="accent1"/>
                </a:solidFill>
              </a:rPr>
              <a:t>Z jakých tvarů slovesa jsou tahle přídavná jména?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20695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předmět (objekt)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983162"/>
          </a:xfrm>
        </p:spPr>
        <p:txBody>
          <a:bodyPr>
            <a:normAutofit/>
          </a:bodyPr>
          <a:lstStyle/>
          <a:p>
            <a:r>
              <a:rPr lang="cs-CZ" sz="2800" dirty="0"/>
              <a:t>závislý na slovese nebo ADJ ze slovesa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i="1" dirty="0"/>
              <a:t>slečna rozdává </a:t>
            </a:r>
            <a:r>
              <a:rPr lang="cs-CZ" sz="2400" i="1" u="sng" dirty="0"/>
              <a:t>letáky</a:t>
            </a:r>
            <a:r>
              <a:rPr lang="cs-CZ" sz="2400" i="1" dirty="0"/>
              <a:t> → slečna </a:t>
            </a:r>
            <a:r>
              <a:rPr lang="cs-CZ" sz="2400" b="1" i="1" dirty="0">
                <a:solidFill>
                  <a:schemeClr val="accent1"/>
                </a:solidFill>
              </a:rPr>
              <a:t>rozdávající</a:t>
            </a:r>
            <a:r>
              <a:rPr lang="cs-CZ" sz="2400" i="1" dirty="0"/>
              <a:t> </a:t>
            </a:r>
            <a:r>
              <a:rPr lang="cs-CZ" sz="2400" i="1" u="sng" dirty="0"/>
              <a:t>letáky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i="1" dirty="0"/>
              <a:t>studovat </a:t>
            </a:r>
            <a:r>
              <a:rPr lang="cs-CZ" sz="2400" i="1" u="sng" dirty="0"/>
              <a:t>ČZJ</a:t>
            </a:r>
            <a:r>
              <a:rPr lang="cs-CZ" sz="2400" i="1" dirty="0"/>
              <a:t> → lidé </a:t>
            </a:r>
            <a:r>
              <a:rPr lang="cs-CZ" sz="2400" b="1" i="1" dirty="0">
                <a:solidFill>
                  <a:schemeClr val="accent1"/>
                </a:solidFill>
              </a:rPr>
              <a:t>studující</a:t>
            </a:r>
            <a:r>
              <a:rPr lang="cs-CZ" sz="2400" i="1" dirty="0"/>
              <a:t> </a:t>
            </a:r>
            <a:r>
              <a:rPr lang="cs-CZ" sz="2400" i="1" u="sng" dirty="0"/>
              <a:t>ČZJ </a:t>
            </a:r>
          </a:p>
          <a:p>
            <a:pPr marL="457200" lvl="1" indent="0" algn="r">
              <a:buNone/>
            </a:pPr>
            <a:r>
              <a:rPr lang="cs-CZ" sz="2400" b="1" dirty="0">
                <a:solidFill>
                  <a:schemeClr val="accent1"/>
                </a:solidFill>
              </a:rPr>
              <a:t>Z jakých tvarů slovesa jsou tahle přídavná jména?</a:t>
            </a:r>
          </a:p>
          <a:p>
            <a:pPr marL="0" indent="0" algn="r">
              <a:buNone/>
            </a:pPr>
            <a:r>
              <a:rPr lang="cs-CZ" sz="2800" b="1" dirty="0"/>
              <a:t>tvar přechodníku přítomného	</a:t>
            </a:r>
          </a:p>
          <a:p>
            <a:pPr marL="0" indent="0" algn="r">
              <a:buNone/>
            </a:pPr>
            <a:r>
              <a:rPr lang="cs-CZ" sz="2800" b="1" dirty="0"/>
              <a:t>≈ </a:t>
            </a:r>
            <a:r>
              <a:rPr lang="cs-CZ" sz="2800" b="1" i="1" dirty="0"/>
              <a:t>neslyšící</a:t>
            </a:r>
            <a:r>
              <a:rPr lang="cs-CZ" sz="2800" b="1" dirty="0"/>
              <a:t>, </a:t>
            </a:r>
            <a:r>
              <a:rPr lang="cs-CZ" sz="2800" b="1" i="1" dirty="0" err="1"/>
              <a:t>dechberoucí</a:t>
            </a:r>
            <a:r>
              <a:rPr lang="cs-CZ" sz="2800" b="1" dirty="0"/>
              <a:t>,	</a:t>
            </a:r>
            <a:r>
              <a:rPr lang="cs-CZ" sz="2800" b="1" i="1" dirty="0"/>
              <a:t>rostoucí</a:t>
            </a:r>
            <a:r>
              <a:rPr lang="cs-CZ" sz="2800" b="1" dirty="0"/>
              <a:t>, </a:t>
            </a:r>
            <a:r>
              <a:rPr lang="cs-CZ" sz="2800" b="1" i="1" dirty="0"/>
              <a:t>vycházející</a:t>
            </a:r>
            <a:r>
              <a:rPr lang="cs-CZ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23623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2245</TotalTime>
  <Words>968</Words>
  <Application>Microsoft Office PowerPoint</Application>
  <PresentationFormat>Předvádění na obrazovce (4:3)</PresentationFormat>
  <Paragraphs>230</Paragraphs>
  <Slides>24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Motiv systému Office</vt:lpstr>
      <vt:lpstr>Seminář praktické češtiny II</vt:lpstr>
      <vt:lpstr>shoda</vt:lpstr>
      <vt:lpstr>několikanásobný podmět předcházející přísudku</vt:lpstr>
      <vt:lpstr>přísudek předcházející několikanásobnému podmětu</vt:lpstr>
      <vt:lpstr>doplňte shodu</vt:lpstr>
      <vt:lpstr>doplňte shodu</vt:lpstr>
      <vt:lpstr>předmět (objekt)</vt:lpstr>
      <vt:lpstr>předmět (objekt)</vt:lpstr>
      <vt:lpstr>předmět (objekt)</vt:lpstr>
      <vt:lpstr>předmět (objekt)</vt:lpstr>
      <vt:lpstr>vymyslete různé struktury se slovesem</vt:lpstr>
      <vt:lpstr>vymyslete různé struktury se slovesem a určete předmět</vt:lpstr>
      <vt:lpstr>předmět (objekt)</vt:lpstr>
      <vt:lpstr>přívlastek (atribut)</vt:lpstr>
      <vt:lpstr>zájmeno JENŽ</vt:lpstr>
      <vt:lpstr>zájmeno JENŽ</vt:lpstr>
      <vt:lpstr>utvořte náležité tvary přívlastků</vt:lpstr>
      <vt:lpstr>utvořte náležité tvary přívlastků</vt:lpstr>
      <vt:lpstr>Prezentace aplikace PowerPoint</vt:lpstr>
      <vt:lpstr>typy PU</vt:lpstr>
      <vt:lpstr>Která PU je třeba znát?</vt:lpstr>
      <vt:lpstr>WUG test</vt:lpstr>
      <vt:lpstr>WUG test 1958</vt:lpstr>
      <vt:lpstr>WUG test</vt:lpstr>
    </vt:vector>
  </TitlesOfParts>
  <Company>Ústav pro jazyk český AV ČR, v. v. i.,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praktické češtiny</dc:title>
  <dc:creator>Hana Prokšová</dc:creator>
  <cp:lastModifiedBy>Hana Prokšová</cp:lastModifiedBy>
  <cp:revision>74</cp:revision>
  <dcterms:created xsi:type="dcterms:W3CDTF">2016-04-05T12:49:21Z</dcterms:created>
  <dcterms:modified xsi:type="dcterms:W3CDTF">2018-03-05T10:37:32Z</dcterms:modified>
</cp:coreProperties>
</file>