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7" r:id="rId8"/>
    <p:sldId id="272" r:id="rId9"/>
    <p:sldId id="273" r:id="rId10"/>
    <p:sldId id="262" r:id="rId11"/>
    <p:sldId id="275" r:id="rId12"/>
    <p:sldId id="26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METODY VÝBĚRU PRACOVNÍKŮ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Sociologie práce, 10.11.2017</a:t>
            </a:r>
          </a:p>
          <a:p>
            <a:r>
              <a:rPr lang="cs-CZ" dirty="0"/>
              <a:t>Marie </a:t>
            </a:r>
            <a:r>
              <a:rPr lang="cs-CZ" dirty="0" err="1"/>
              <a:t>kotálová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882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737C68B4-36AB-4FEC-84E3-FD643C1C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Okrajové metody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4E21ACA2-6522-4C1B-BAE9-27EE59983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4" y="2054087"/>
            <a:ext cx="3092115" cy="4063448"/>
          </a:xfrm>
        </p:spPr>
        <p:txBody>
          <a:bodyPr/>
          <a:lstStyle/>
          <a:p>
            <a:r>
              <a:rPr lang="cs-CZ" dirty="0"/>
              <a:t>Přijetí pracovníka na zkušební dobu</a:t>
            </a:r>
          </a:p>
          <a:p>
            <a:r>
              <a:rPr lang="cs-CZ" dirty="0"/>
              <a:t>Grafologie - Francie</a:t>
            </a:r>
          </a:p>
          <a:p>
            <a:r>
              <a:rPr lang="cs-CZ" dirty="0"/>
              <a:t>Polygraf (detektor lži) - USA</a:t>
            </a:r>
          </a:p>
          <a:p>
            <a:r>
              <a:rPr lang="cs-CZ" dirty="0"/>
              <a:t>Testy čestnosti (integrity)</a:t>
            </a:r>
          </a:p>
          <a:p>
            <a:r>
              <a:rPr lang="cs-CZ" dirty="0"/>
              <a:t>Drogové testy</a:t>
            </a:r>
          </a:p>
          <a:p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="" xmlns:a16="http://schemas.microsoft.com/office/drawing/2014/main" id="{4C6ABAB9-7624-4461-A21A-09234AB20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247" y="3595686"/>
            <a:ext cx="4665963" cy="3116863"/>
          </a:xfr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268785BF-144E-4F00-8902-C99BD97C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4" y="457200"/>
            <a:ext cx="6117791" cy="3438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10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46BFE3-5E7E-4F03-A1DE-02543936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výběru pracovníku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D80C83F-BDBB-4ED3-88AD-BB080BD3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40" y="1622724"/>
            <a:ext cx="10455964" cy="49834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Posouzení jednotlivých uchazečů vzhledem 				                      	                     k nárokům obsazovaného pracovního místa</a:t>
            </a:r>
          </a:p>
          <a:p>
            <a:r>
              <a:rPr lang="cs-CZ" dirty="0"/>
              <a:t>Velké množství metod</a:t>
            </a:r>
          </a:p>
          <a:p>
            <a:r>
              <a:rPr lang="cs-CZ" dirty="0"/>
              <a:t>Ideální je kombinace více metod</a:t>
            </a:r>
          </a:p>
          <a:p>
            <a:endParaRPr lang="cs-CZ" dirty="0"/>
          </a:p>
          <a:p>
            <a:r>
              <a:rPr lang="cs-CZ" dirty="0"/>
              <a:t>Kvalita metody </a:t>
            </a:r>
          </a:p>
          <a:p>
            <a:pPr lvl="1"/>
            <a:r>
              <a:rPr lang="cs-CZ" dirty="0"/>
              <a:t>Predikční validita - udává, zda lze pomocí určitého výběrového postupu (pohovor, test) skutečně predikovat vhodnost uchazeče pro obsazovanou pozici (hodnocení na konci výběrového procesu x pozdější skutečné výkony na </a:t>
            </a:r>
            <a:r>
              <a:rPr lang="cs-CZ" dirty="0" err="1"/>
              <a:t>prac</a:t>
            </a:r>
            <a:r>
              <a:rPr lang="cs-CZ" dirty="0"/>
              <a:t>. místech)</a:t>
            </a:r>
          </a:p>
          <a:p>
            <a:endParaRPr lang="cs-CZ" dirty="0"/>
          </a:p>
          <a:p>
            <a:r>
              <a:rPr lang="cs-CZ" dirty="0"/>
              <a:t>Metody výběru </a:t>
            </a:r>
            <a:r>
              <a:rPr lang="cs-CZ"/>
              <a:t>s vyšší </a:t>
            </a:r>
            <a:r>
              <a:rPr lang="cs-CZ" dirty="0"/>
              <a:t>predikční validitou:</a:t>
            </a:r>
          </a:p>
          <a:p>
            <a:pPr lvl="1"/>
            <a:r>
              <a:rPr lang="cs-CZ" dirty="0"/>
              <a:t>Strukturovaný pohovor, </a:t>
            </a:r>
            <a:r>
              <a:rPr lang="cs-CZ" dirty="0" err="1"/>
              <a:t>assessment</a:t>
            </a:r>
            <a:r>
              <a:rPr lang="cs-CZ" dirty="0"/>
              <a:t> centre, test schopností, ukázka práce, zkušební doba</a:t>
            </a:r>
          </a:p>
          <a:p>
            <a:endParaRPr lang="cs-CZ" dirty="0"/>
          </a:p>
          <a:p>
            <a:r>
              <a:rPr lang="cs-CZ" dirty="0"/>
              <a:t>Metody výběru s nižší predikční validitou:</a:t>
            </a:r>
          </a:p>
          <a:p>
            <a:pPr lvl="1"/>
            <a:r>
              <a:rPr lang="cs-CZ" dirty="0"/>
              <a:t>Grafologie, reference, nestrukturovaný pohovor, dokumenty uchazeče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FED9570-5AEA-406B-A265-76F7F954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48" y="1340353"/>
            <a:ext cx="3400302" cy="2271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610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31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7CACAE7-AFEB-4E2B-8E7C-1AE91B9E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F2D92D4-C8FF-4BD3-BCBE-B4240CA7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KOCIANOVÁ, Renata. </a:t>
            </a:r>
            <a:r>
              <a:rPr lang="cs-CZ" i="1" dirty="0"/>
              <a:t>Personální činnosti a metody personální práce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2010. ISBN 978-80-247-2497-3.</a:t>
            </a:r>
          </a:p>
          <a:p>
            <a:endParaRPr lang="cs-CZ" dirty="0"/>
          </a:p>
          <a:p>
            <a:r>
              <a:rPr lang="cs-CZ" dirty="0"/>
              <a:t>KOUBEK, Josef. </a:t>
            </a:r>
            <a:r>
              <a:rPr lang="cs-CZ" i="1" dirty="0"/>
              <a:t>Řízení lidských zdrojů. Základy moderní personalistiky. </a:t>
            </a:r>
            <a:r>
              <a:rPr lang="cs-CZ" dirty="0"/>
              <a:t>Praha: Management </a:t>
            </a:r>
            <a:r>
              <a:rPr lang="cs-CZ" dirty="0" err="1"/>
              <a:t>Press</a:t>
            </a:r>
            <a:r>
              <a:rPr lang="cs-CZ" dirty="0"/>
              <a:t>, 2009. ISBN 978-80-726-1168-3.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AB1984E0-7246-425B-8833-61CC1538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717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25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pracovníků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9" y="1874516"/>
            <a:ext cx="5321400" cy="42479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400" i="1" dirty="0"/>
              <a:t>„Úkolem výběru pracovníků je rozpoznat, který z uchazečů o zaměstnání, shromážděných během procesu získávání pracovníků a prošlých předvýběrem, bude </a:t>
            </a:r>
            <a:r>
              <a:rPr lang="cs-CZ" sz="2400" i="1" u="sng" dirty="0"/>
              <a:t>pravděpodobně</a:t>
            </a:r>
            <a:r>
              <a:rPr lang="cs-CZ" sz="2400" i="1" dirty="0"/>
              <a:t> nejlépe vyhovovat nejen požadavkům obsazovaného pracovního místa, ale přispěje i k vytváření zdravých mezilidských vztahů v pracovní skupině (týmu) i v organizaci, je schopen akceptovat hodnoty příslušné pracovní skupiny (týmu), útvaru a organizace a přispívat k vytváření žádoucí týmové a organizační kultury a v neposlední řadě je dostatečně flexibilní a má rozvojový potenciál pro to, aby se přizpůsobil předpokládaným změnám na pracovním místě, v pracovní skupině (týmu) i v organizaci“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(Koubek, 2009, s. 158)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7D838B2-709A-46FE-83EE-A5E6C677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9" y="1778903"/>
            <a:ext cx="5300964" cy="3538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91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B38904-DF70-4875-9AF9-F3D115E5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Předvýběr pracovníků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8905790-2099-41B8-8B57-E7B40939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695" y="2286001"/>
            <a:ext cx="5294896" cy="35935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Posouzení vhodnosti uchazečů </a:t>
            </a:r>
          </a:p>
          <a:p>
            <a:r>
              <a:rPr lang="cs-CZ" dirty="0"/>
              <a:t>Porovnáváni s klíčovými kritérii pracovního místa</a:t>
            </a:r>
          </a:p>
          <a:p>
            <a:r>
              <a:rPr lang="cs-CZ" dirty="0"/>
              <a:t>Zpravidla tříděni do skupin, např. skupina velmi vhodných, méně vhodných (ale přijatelných) a zcela nevhodných</a:t>
            </a:r>
          </a:p>
          <a:p>
            <a:r>
              <a:rPr lang="cs-CZ" dirty="0"/>
              <a:t>Vyloučení nevhodných uchazečů a navázání kontaktu s vhodnými uchazeči</a:t>
            </a:r>
          </a:p>
          <a:p>
            <a:r>
              <a:rPr lang="cs-CZ" dirty="0"/>
              <a:t>Podle potřeby realizovány i telefonické rozhovory s uchazeči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B4DF6E0-61CA-4CF3-ABB3-9DAFB2E6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37" y="2735008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961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4313" y="283620"/>
            <a:ext cx="3710609" cy="137160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Analýza dokumentace uchazečů</a:t>
            </a:r>
            <a:br>
              <a:rPr lang="cs-CZ" dirty="0"/>
            </a:br>
            <a:r>
              <a:rPr lang="cs-CZ" dirty="0"/>
              <a:t>- základní metody výběru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885042" y="1810023"/>
            <a:ext cx="3193775" cy="4164164"/>
          </a:xfrm>
        </p:spPr>
        <p:txBody>
          <a:bodyPr/>
          <a:lstStyle/>
          <a:p>
            <a:r>
              <a:rPr lang="cs-CZ" dirty="0"/>
              <a:t>Životopis (strukturovaný)</a:t>
            </a:r>
          </a:p>
          <a:p>
            <a:r>
              <a:rPr lang="cs-CZ" dirty="0"/>
              <a:t>Motivační dopis</a:t>
            </a:r>
          </a:p>
          <a:p>
            <a:r>
              <a:rPr lang="cs-CZ" dirty="0"/>
              <a:t>Dotazník</a:t>
            </a:r>
          </a:p>
          <a:p>
            <a:r>
              <a:rPr lang="cs-CZ" dirty="0"/>
              <a:t>Doklady o vzdělání a další certifikáty</a:t>
            </a:r>
          </a:p>
          <a:p>
            <a:r>
              <a:rPr lang="cs-CZ" dirty="0"/>
              <a:t>Pracovní posudek</a:t>
            </a:r>
          </a:p>
          <a:p>
            <a:r>
              <a:rPr lang="cs-CZ" dirty="0"/>
              <a:t>Ústní či písemné reference uchazečů</a:t>
            </a:r>
          </a:p>
          <a:p>
            <a:r>
              <a:rPr lang="cs-CZ" dirty="0"/>
              <a:t>Lékařské vyšetření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="" xmlns:a16="http://schemas.microsoft.com/office/drawing/2014/main" id="{F1349727-E23E-4401-821E-5BEED400F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7748" y="4442022"/>
            <a:ext cx="1781175" cy="2238375"/>
          </a:xfr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5ACFD32-56C8-4C2F-9D74-39542124B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02" y="1563134"/>
            <a:ext cx="6164332" cy="3793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122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7884" y="102967"/>
            <a:ext cx="3092115" cy="85119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Výběrový rozhovor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97078" y="1192696"/>
            <a:ext cx="3771365" cy="5343869"/>
          </a:xfrm>
        </p:spPr>
        <p:txBody>
          <a:bodyPr>
            <a:normAutofit fontScale="92500"/>
          </a:bodyPr>
          <a:lstStyle/>
          <a:p>
            <a:r>
              <a:rPr lang="cs-CZ" dirty="0"/>
              <a:t>Formy podle množství a struktury účastníku: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Individuální rozhovor (1 uchazeč +1 tazatel)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panel (1 uchazeč + dva či více lidí na straně tazatelů)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Výběrová komise (výběrové řízení, tzv. konkurz)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Skupinový (hromadný) rozhovor (skupina uchazečů + jeden/více tazatelů)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Formy podle obsahu a průběhu: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Nestrukturovaný (volně plynoucí)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Strukturovaný (standardizovaný)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Polostrukturovaný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="" xmlns:a16="http://schemas.microsoft.com/office/drawing/2014/main" id="{F791180E-3398-4F7D-B640-6D48EF3A8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798" y="3269304"/>
            <a:ext cx="3242297" cy="3588696"/>
          </a:xfr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AD8184CC-A26C-4A54-B849-03B2B8C3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102966"/>
            <a:ext cx="4562800" cy="3326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96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8371" y="148613"/>
            <a:ext cx="3092115" cy="6957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Testy pracovní způsobilosti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46504" y="1099930"/>
            <a:ext cx="4545496" cy="575807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Testy inteligence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 posouzení schopnosti myslet a plnit určité duševní požadavky (paměť, verbální schopnosti, prostorové vidění, …)</a:t>
            </a:r>
          </a:p>
          <a:p>
            <a:pPr lvl="0"/>
            <a:r>
              <a:rPr lang="cs-CZ" dirty="0"/>
              <a:t>Testy schopností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 hodnocení existujících i latentních (potenciálních) schopností jedince a předpokladů jejich rozvoje; zaměřeny na mechanické a motorické schopnosti, manuální zručnost, vlohy, …, na duševní schopnosti</a:t>
            </a:r>
          </a:p>
          <a:p>
            <a:pPr lvl="0"/>
            <a:r>
              <a:rPr lang="cs-CZ" dirty="0"/>
              <a:t>Testy znalostí a dovedností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mají prověřit hloubku znalostí či ovládání odborných návyků, jimž se uchazeč naučil zejména ve škole nebo během přípravy na povolání; patří sem i testy, při nichž testovaná osoba předvádí určitý pracovní postup či ukázku (vzorek) práce</a:t>
            </a:r>
          </a:p>
          <a:p>
            <a:pPr lvl="0"/>
            <a:r>
              <a:rPr lang="cs-CZ" dirty="0"/>
              <a:t>Testy osobnosti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mají ukázat různé stránky uchazečovy osobnosti, základní rysy jeho povahy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C2A242BA-8FA9-40E4-84D7-11DFFCAE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8" y="314265"/>
            <a:ext cx="6048375" cy="3400425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7493E70D-E418-4E4D-A218-875AAFD43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0582" y="3400425"/>
            <a:ext cx="4248577" cy="3457575"/>
          </a:xfrm>
        </p:spPr>
      </p:pic>
    </p:spTree>
    <p:extLst>
      <p:ext uri="{BB962C8B-B14F-4D97-AF65-F5344CB8AC3E}">
        <p14:creationId xmlns="" xmlns:p14="http://schemas.microsoft.com/office/powerpoint/2010/main" val="183401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775253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Assessment</a:t>
            </a:r>
            <a:r>
              <a:rPr lang="cs-CZ" dirty="0"/>
              <a:t> centrum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885042" y="1431235"/>
            <a:ext cx="4028661" cy="50888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Zpravidla jednodenní</a:t>
            </a:r>
          </a:p>
          <a:p>
            <a:r>
              <a:rPr lang="cs-CZ" dirty="0"/>
              <a:t>Soubor metod umožňující posouzení skupiny uchazečů podle stanovených kritérií skupinou hodnotitelů</a:t>
            </a:r>
          </a:p>
          <a:p>
            <a:r>
              <a:rPr lang="cs-CZ" dirty="0"/>
              <a:t>Cílem vybrat nevhodnějšího uchazeče</a:t>
            </a:r>
          </a:p>
          <a:p>
            <a:r>
              <a:rPr lang="cs-CZ" dirty="0"/>
              <a:t>AC vychází z předpokladu, že chování a výkon jedince v aktivitách AC předpovídá jeho chování a výkon v reálných pracovních situacích</a:t>
            </a:r>
          </a:p>
          <a:p>
            <a:r>
              <a:rPr lang="cs-CZ" dirty="0"/>
              <a:t>Poskytuje více informací</a:t>
            </a:r>
          </a:p>
          <a:p>
            <a:endParaRPr lang="cs-CZ" dirty="0"/>
          </a:p>
          <a:p>
            <a:r>
              <a:rPr lang="cs-CZ" dirty="0"/>
              <a:t>Rozvojové AC/Development centrum – k identifikaci vzdělávacích (rozvojových) potřeb pracovníků a jejich kariérního potenciálu pro potřeby plánování nástupnictví v organizaci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0C2E3AEC-A521-44F2-9910-FF4DEE5DE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60" y="1232452"/>
            <a:ext cx="6157913" cy="4618434"/>
          </a:xfr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E8605046-CD39-4BD2-92F8-D48D9CA9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35" y="3555144"/>
            <a:ext cx="2413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60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73C277-D726-4B42-B25A-9B5DF4FB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362" y="165653"/>
            <a:ext cx="3092115" cy="5897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výběru a Metody </a:t>
            </a:r>
            <a:r>
              <a:rPr lang="cs-CZ" dirty="0" err="1"/>
              <a:t>ac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EEA6BE20-7127-4BBB-A471-D2408855A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58" y="3081532"/>
            <a:ext cx="6157913" cy="3470823"/>
          </a:xfrm>
        </p:spPr>
      </p:pic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FE92AD71-7C81-4A77-B7CA-1F5517BC3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6504" y="887896"/>
            <a:ext cx="4545495" cy="597010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Práce v týmu (spolupráce)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Prosazení se v týmu a jeho vedení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Argumentace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Vyjednávání v krizových situacích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Prezentace informací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Komunikace v cizím jazyce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Přesná komunikace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Metody podle převažujícího zaměření: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Výkonové (zaměřené na „konání,“ „dělání“)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Interpersonální (zaměřené na proces spolupráce)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Kognitivní (zaměřené na sledování způsobů řešení)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Zátěžové (zaměřené na způsob zvládnutí zátěže, stresu)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D181E9F-BDD6-4F1C-995B-A5276D5A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32" y="303797"/>
            <a:ext cx="4945967" cy="2777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92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46BFE3-5E7E-4F03-A1DE-02543936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</a:t>
            </a:r>
            <a:r>
              <a:rPr lang="cs-CZ" dirty="0" err="1"/>
              <a:t>assessment</a:t>
            </a:r>
            <a:r>
              <a:rPr lang="cs-CZ" dirty="0"/>
              <a:t> centra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67AC7EAA-2D39-4AFA-85DD-8F064A566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9023393"/>
              </p:ext>
            </p:extLst>
          </p:nvPr>
        </p:nvGraphicFramePr>
        <p:xfrm>
          <a:off x="1250950" y="2285999"/>
          <a:ext cx="10178322" cy="348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774">
                  <a:extLst>
                    <a:ext uri="{9D8B030D-6E8A-4147-A177-3AD203B41FA5}">
                      <a16:colId xmlns="" xmlns:a16="http://schemas.microsoft.com/office/drawing/2014/main" val="1611541489"/>
                    </a:ext>
                  </a:extLst>
                </a:gridCol>
                <a:gridCol w="3392774">
                  <a:extLst>
                    <a:ext uri="{9D8B030D-6E8A-4147-A177-3AD203B41FA5}">
                      <a16:colId xmlns="" xmlns:a16="http://schemas.microsoft.com/office/drawing/2014/main" val="1488966947"/>
                    </a:ext>
                  </a:extLst>
                </a:gridCol>
                <a:gridCol w="3392774">
                  <a:extLst>
                    <a:ext uri="{9D8B030D-6E8A-4147-A177-3AD203B41FA5}">
                      <a16:colId xmlns="" xmlns:a16="http://schemas.microsoft.com/office/drawing/2014/main" val="1736425755"/>
                    </a:ext>
                  </a:extLst>
                </a:gridCol>
              </a:tblGrid>
              <a:tr h="422813">
                <a:tc>
                  <a:txBody>
                    <a:bodyPr/>
                    <a:lstStyle/>
                    <a:p>
                      <a:r>
                        <a:rPr lang="cs-CZ" dirty="0"/>
                        <a:t>INDIVIDUÁLNÍ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SKUPINOVÉ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PSYCHODIAGNOTICKÉ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1125729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r>
                        <a:rPr lang="cs-CZ" dirty="0"/>
                        <a:t>Prezentace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Případové studie pro skupinu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Osobnostní dotazníky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747365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r>
                        <a:rPr lang="cs-CZ" dirty="0"/>
                        <a:t>Případové studie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Skupinové diskuze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Projektivní testy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5550102"/>
                  </a:ext>
                </a:extLst>
              </a:tr>
              <a:tr h="729786">
                <a:tc>
                  <a:txBody>
                    <a:bodyPr/>
                    <a:lstStyle/>
                    <a:p>
                      <a:r>
                        <a:rPr lang="cs-CZ" dirty="0"/>
                        <a:t>Sebehodnocení a hodnocení dalších uchazečů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Různé výtvory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Sociometrie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0132736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r>
                        <a:rPr lang="cs-CZ" dirty="0"/>
                        <a:t>Hraní rolí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Manažerské hry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Testy inteligence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162737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r>
                        <a:rPr lang="cs-CZ" dirty="0"/>
                        <a:t>Individuální rozhovor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Týmové hry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Testy znalostí a dovedností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789899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r>
                        <a:rPr lang="cs-CZ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449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0360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386</Words>
  <Application>Microsoft Office PowerPoint</Application>
  <PresentationFormat>Vlastní</PresentationFormat>
  <Paragraphs>111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Badge</vt:lpstr>
      <vt:lpstr>METODY VÝBĚRU PRACOVNÍKŮ</vt:lpstr>
      <vt:lpstr>Výběr pracovníků</vt:lpstr>
      <vt:lpstr>Předvýběr pracovníků</vt:lpstr>
      <vt:lpstr>Analýza dokumentace uchazečů - základní metody výběru</vt:lpstr>
      <vt:lpstr>Výběrový rozhovor</vt:lpstr>
      <vt:lpstr>Testy pracovní způsobilosti</vt:lpstr>
      <vt:lpstr>Assessment centrum</vt:lpstr>
      <vt:lpstr>Kritéria výběru a Metody ac</vt:lpstr>
      <vt:lpstr>Metody assessment centra</vt:lpstr>
      <vt:lpstr>Okrajové metody</vt:lpstr>
      <vt:lpstr>Metody výběru pracovníku</vt:lpstr>
      <vt:lpstr>Děkuji za pozornost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Slavní parkinsonici</dc:title>
  <dc:creator>Martina Horváthová</dc:creator>
  <cp:lastModifiedBy>Kuchar</cp:lastModifiedBy>
  <cp:revision>60</cp:revision>
  <dcterms:created xsi:type="dcterms:W3CDTF">2017-11-08T16:37:02Z</dcterms:created>
  <dcterms:modified xsi:type="dcterms:W3CDTF">2020-09-26T09:30:37Z</dcterms:modified>
</cp:coreProperties>
</file>