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7" r:id="rId2"/>
    <p:sldId id="260" r:id="rId3"/>
    <p:sldId id="279" r:id="rId4"/>
    <p:sldId id="261" r:id="rId5"/>
    <p:sldId id="267" r:id="rId6"/>
    <p:sldId id="263" r:id="rId7"/>
    <p:sldId id="269" r:id="rId8"/>
    <p:sldId id="270" r:id="rId9"/>
    <p:sldId id="264" r:id="rId10"/>
    <p:sldId id="268" r:id="rId11"/>
    <p:sldId id="265" r:id="rId12"/>
    <p:sldId id="266" r:id="rId13"/>
    <p:sldId id="271" r:id="rId14"/>
    <p:sldId id="275" r:id="rId15"/>
    <p:sldId id="276" r:id="rId16"/>
    <p:sldId id="272" r:id="rId17"/>
    <p:sldId id="274"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911E3-984B-4F6E-BB85-F0E134B21DE8}" type="datetimeFigureOut">
              <a:rPr lang="en-US" smtClean="0"/>
              <a:pPr/>
              <a:t>10/30/2014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D9EE8-EECF-4219-B48B-427BB11B3A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39FB98F-8F9E-4C19-81D4-E95DDEF6841D}" type="slidenum">
              <a:rPr lang="en-US" smtClean="0"/>
              <a:pPr/>
              <a:t>14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7525" y="547688"/>
            <a:ext cx="8596313" cy="5624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066800" y="6324600"/>
            <a:ext cx="1905000" cy="457200"/>
          </a:xfrm>
        </p:spPr>
        <p:txBody>
          <a:bodyPr/>
          <a:lstStyle>
            <a:lvl1pPr>
              <a:defRPr/>
            </a:lvl1pPr>
          </a:lstStyle>
          <a:p>
            <a:endParaRPr lang="cs-CZ"/>
          </a:p>
        </p:txBody>
      </p:sp>
      <p:sp>
        <p:nvSpPr>
          <p:cNvPr id="4" name="Footer Placeholder 3"/>
          <p:cNvSpPr>
            <a:spLocks noGrp="1"/>
          </p:cNvSpPr>
          <p:nvPr>
            <p:ph type="ftr" sz="quarter" idx="11"/>
          </p:nvPr>
        </p:nvSpPr>
        <p:spPr>
          <a:xfrm>
            <a:off x="3505200" y="6324600"/>
            <a:ext cx="2895600" cy="457200"/>
          </a:xfrm>
        </p:spPr>
        <p:txBody>
          <a:bodyPr/>
          <a:lstStyle>
            <a:lvl1pPr>
              <a:defRPr/>
            </a:lvl1pPr>
          </a:lstStyle>
          <a:p>
            <a:endParaRPr lang="cs-CZ"/>
          </a:p>
        </p:txBody>
      </p:sp>
      <p:sp>
        <p:nvSpPr>
          <p:cNvPr id="5" name="Slide Number Placeholder 4"/>
          <p:cNvSpPr>
            <a:spLocks noGrp="1"/>
          </p:cNvSpPr>
          <p:nvPr>
            <p:ph type="sldNum" sz="quarter" idx="12"/>
          </p:nvPr>
        </p:nvSpPr>
        <p:spPr>
          <a:xfrm>
            <a:off x="6934200" y="6324600"/>
            <a:ext cx="1905000" cy="457200"/>
          </a:xfrm>
        </p:spPr>
        <p:txBody>
          <a:bodyPr/>
          <a:lstStyle>
            <a:lvl1pPr>
              <a:defRPr/>
            </a:lvl1pPr>
          </a:lstStyle>
          <a:p>
            <a:fld id="{C48486F1-78DF-47AE-B355-B5EDD929546A}"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10/30/2014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eskatelevize.cz/ivysilani/10610620884-citanka/413234100071003"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napady.akropolis.inf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solarni-varice.cz/"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705600" cy="2722563"/>
          </a:xfrm>
        </p:spPr>
        <p:txBody>
          <a:bodyPr/>
          <a:lstStyle/>
          <a:p>
            <a:r>
              <a:rPr lang="cs-CZ" dirty="0" smtClean="0"/>
              <a:t>PhDr. </a:t>
            </a:r>
            <a:r>
              <a:rPr lang="cs-CZ" dirty="0"/>
              <a:t>Kateřina Jančaříková, Ph.D.,</a:t>
            </a:r>
          </a:p>
          <a:p>
            <a:r>
              <a:rPr lang="cs-CZ" dirty="0" smtClean="0"/>
              <a:t>odb. Asistent PedF UK v Praze,</a:t>
            </a:r>
          </a:p>
          <a:p>
            <a:r>
              <a:rPr lang="cs-CZ" dirty="0" smtClean="0"/>
              <a:t>vedoucí Centra environmentálního vzdělávání a výchovy PedF UK v Praze</a:t>
            </a:r>
            <a:endParaRPr lang="cs-CZ" dirty="0"/>
          </a:p>
        </p:txBody>
      </p:sp>
      <p:sp>
        <p:nvSpPr>
          <p:cNvPr id="2050" name="Rectangle 2"/>
          <p:cNvSpPr>
            <a:spLocks noGrp="1" noChangeArrowheads="1"/>
          </p:cNvSpPr>
          <p:nvPr>
            <p:ph type="ctrTitle"/>
          </p:nvPr>
        </p:nvSpPr>
        <p:spPr>
          <a:xfrm>
            <a:off x="685800" y="958850"/>
            <a:ext cx="7848600" cy="1403350"/>
          </a:xfrm>
        </p:spPr>
        <p:txBody>
          <a:bodyPr>
            <a:normAutofit/>
          </a:bodyPr>
          <a:lstStyle/>
          <a:p>
            <a:r>
              <a:rPr lang="cs-CZ" dirty="0"/>
              <a:t>Environmentální výchova v </a:t>
            </a:r>
            <a:r>
              <a:rPr lang="cs-CZ" dirty="0" smtClean="0"/>
              <a:t>předškolním vzdělávání </a:t>
            </a:r>
            <a:endParaRPr lang="cs-CZ" dirty="0"/>
          </a:p>
        </p:txBody>
      </p:sp>
      <p:pic>
        <p:nvPicPr>
          <p:cNvPr id="1027" name="Picture 3" descr="C:\Users\Katka\AppData\Local\Microsoft\Windows\Temporary Internet Files\Content.IE5\2EHUP9N0\MC900122899[1].wmf"/>
          <p:cNvPicPr>
            <a:picLocks noChangeAspect="1" noChangeArrowheads="1"/>
          </p:cNvPicPr>
          <p:nvPr/>
        </p:nvPicPr>
        <p:blipFill>
          <a:blip r:embed="rId2" cstate="print"/>
          <a:srcRect/>
          <a:stretch>
            <a:fillRect/>
          </a:stretch>
        </p:blipFill>
        <p:spPr bwMode="auto">
          <a:xfrm>
            <a:off x="8024753" y="4876800"/>
            <a:ext cx="1119247" cy="14950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Zákonitosti – aktivita</a:t>
            </a:r>
            <a:endParaRPr lang="en-US" dirty="0"/>
          </a:p>
        </p:txBody>
      </p:sp>
      <p:pic>
        <p:nvPicPr>
          <p:cNvPr id="4" name="Content Placeholder 3" descr="jakub a dvěstě.jpg"/>
          <p:cNvPicPr>
            <a:picLocks noGrp="1" noChangeAspect="1"/>
          </p:cNvPicPr>
          <p:nvPr>
            <p:ph sz="quarter" idx="1"/>
          </p:nvPr>
        </p:nvPicPr>
        <p:blipFill>
          <a:blip r:embed="rId2" cstate="print"/>
          <a:stretch>
            <a:fillRect/>
          </a:stretch>
        </p:blipFill>
        <p:spPr>
          <a:xfrm>
            <a:off x="6629400" y="3429000"/>
            <a:ext cx="2151856" cy="3120191"/>
          </a:xfrm>
        </p:spPr>
      </p:pic>
      <p:sp>
        <p:nvSpPr>
          <p:cNvPr id="5" name="TextBox 4"/>
          <p:cNvSpPr txBox="1"/>
          <p:nvPr/>
        </p:nvSpPr>
        <p:spPr>
          <a:xfrm>
            <a:off x="609600" y="4991457"/>
            <a:ext cx="52578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dirty="0" smtClean="0"/>
              <a:t>Čtení  příběhu M. Macourka zde. </a:t>
            </a:r>
          </a:p>
          <a:p>
            <a:r>
              <a:rPr lang="en-US" dirty="0" smtClean="0">
                <a:hlinkClick r:id="rId3"/>
              </a:rPr>
              <a:t>http://www.ceskatelevize.cz/ivysilani/10610620884-citanka/413234100071003</a:t>
            </a:r>
            <a:endParaRPr lang="cs-CZ" dirty="0" smtClean="0"/>
          </a:p>
          <a:p>
            <a:endParaRPr lang="en-US" dirty="0"/>
          </a:p>
        </p:txBody>
      </p:sp>
      <p:sp>
        <p:nvSpPr>
          <p:cNvPr id="7" name="TextBox 6"/>
          <p:cNvSpPr txBox="1"/>
          <p:nvPr/>
        </p:nvSpPr>
        <p:spPr>
          <a:xfrm>
            <a:off x="685800" y="1905000"/>
            <a:ext cx="7924800" cy="1077218"/>
          </a:xfrm>
          <a:prstGeom prst="rect">
            <a:avLst/>
          </a:prstGeom>
          <a:noFill/>
        </p:spPr>
        <p:txBody>
          <a:bodyPr wrap="square" rtlCol="0">
            <a:spAutoFit/>
          </a:bodyPr>
          <a:lstStyle/>
          <a:p>
            <a:r>
              <a:rPr lang="cs-CZ" sz="3200" b="1" dirty="0" smtClean="0"/>
              <a:t>Co roste a co ne?</a:t>
            </a:r>
          </a:p>
          <a:p>
            <a:r>
              <a:rPr lang="cs-CZ" sz="3200" b="1" dirty="0" smtClean="0"/>
              <a:t>Jakub a dvě stě dědečků</a:t>
            </a:r>
            <a:endParaRPr lang="en-US"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Výzkumné dovednosti</a:t>
            </a:r>
            <a:endParaRPr lang="en-US" dirty="0"/>
          </a:p>
        </p:txBody>
      </p:sp>
      <p:sp>
        <p:nvSpPr>
          <p:cNvPr id="3" name="Content Placeholder 2"/>
          <p:cNvSpPr>
            <a:spLocks noGrp="1"/>
          </p:cNvSpPr>
          <p:nvPr>
            <p:ph sz="quarter" idx="1"/>
          </p:nvPr>
        </p:nvSpPr>
        <p:spPr/>
        <p:txBody>
          <a:bodyPr/>
          <a:lstStyle/>
          <a:p>
            <a:r>
              <a:rPr lang="cs-CZ" dirty="0" smtClean="0"/>
              <a:t>Umí pozorovat.</a:t>
            </a:r>
          </a:p>
          <a:p>
            <a:r>
              <a:rPr lang="cs-CZ" dirty="0" smtClean="0"/>
              <a:t>K pozorování využívá vhodné nástroje (lupy, sklíčka).</a:t>
            </a:r>
          </a:p>
          <a:p>
            <a:r>
              <a:rPr lang="cs-CZ" dirty="0" smtClean="0"/>
              <a:t>Pod vedením učitele podniká jednoduché experimenty.</a:t>
            </a:r>
          </a:p>
          <a:p>
            <a:r>
              <a:rPr lang="cs-CZ" dirty="0" smtClean="0"/>
              <a:t>Učí se základům vědeckého myšlení (vyslovování, ověřování hypotéz) a diskuse.</a:t>
            </a:r>
            <a:endParaRPr lang="en-US" dirty="0"/>
          </a:p>
        </p:txBody>
      </p:sp>
      <p:pic>
        <p:nvPicPr>
          <p:cNvPr id="6146" name="Picture 2" descr="C:\Users\Katka\AppData\Local\Microsoft\Windows\Temporary Internet Files\Content.IE5\2EHUP9N0\MC900123087[1].wmf"/>
          <p:cNvPicPr>
            <a:picLocks noChangeAspect="1" noChangeArrowheads="1"/>
          </p:cNvPicPr>
          <p:nvPr/>
        </p:nvPicPr>
        <p:blipFill>
          <a:blip r:embed="rId2" cstate="print"/>
          <a:srcRect/>
          <a:stretch>
            <a:fillRect/>
          </a:stretch>
        </p:blipFill>
        <p:spPr bwMode="auto">
          <a:xfrm>
            <a:off x="7449464" y="4943604"/>
            <a:ext cx="1694536" cy="19143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Výzkumné dovednosti – aktivita</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cs-CZ" b="1" dirty="0" smtClean="0"/>
              <a:t>Ořechový špás</a:t>
            </a:r>
          </a:p>
          <a:p>
            <a:r>
              <a:rPr lang="cs-CZ" b="1" dirty="0" smtClean="0"/>
              <a:t>Potřeby a pomůcky</a:t>
            </a:r>
            <a:r>
              <a:rPr lang="cs-CZ" dirty="0" smtClean="0"/>
              <a:t>: lískové oříšky, lopatka na kočičí WC, umyvadlo, louskáček a psací potřeb</a:t>
            </a:r>
          </a:p>
          <a:p>
            <a:r>
              <a:rPr lang="cs-CZ" b="1" dirty="0" smtClean="0"/>
              <a:t>Postup: </a:t>
            </a:r>
          </a:p>
          <a:p>
            <a:r>
              <a:rPr lang="cs-CZ" dirty="0" smtClean="0"/>
              <a:t>1. Vyslovení hypotézy.</a:t>
            </a:r>
          </a:p>
          <a:p>
            <a:r>
              <a:rPr lang="cs-CZ" dirty="0" smtClean="0"/>
              <a:t>2. Ověřování (experiment).</a:t>
            </a:r>
          </a:p>
          <a:p>
            <a:r>
              <a:rPr lang="cs-CZ" dirty="0" smtClean="0"/>
              <a:t>3. Vyhodnocení hypotézy.</a:t>
            </a:r>
          </a:p>
          <a:p>
            <a:r>
              <a:rPr lang="cs-CZ" dirty="0" smtClean="0"/>
              <a:t>4. Diskuse</a:t>
            </a:r>
          </a:p>
          <a:p>
            <a:r>
              <a:rPr lang="cs-CZ" dirty="0" smtClean="0"/>
              <a:t>5. Závěr</a:t>
            </a:r>
          </a:p>
          <a:p>
            <a:pPr>
              <a:buNone/>
            </a:pPr>
            <a:endParaRPr lang="cs-CZ" b="1" dirty="0" smtClean="0"/>
          </a:p>
          <a:p>
            <a:pPr algn="ctr">
              <a:buNone/>
            </a:pPr>
            <a:r>
              <a:rPr lang="cs-CZ" b="1" dirty="0" smtClean="0"/>
              <a:t>Věda v malém, pro radost, dává základ budoucímu vědeckému myšlení.</a:t>
            </a:r>
            <a:r>
              <a:rPr lang="cs-CZ"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Udržitelný život v předškolním věku</a:t>
            </a:r>
            <a:endParaRPr lang="en-US" dirty="0"/>
          </a:p>
        </p:txBody>
      </p:sp>
      <p:sp>
        <p:nvSpPr>
          <p:cNvPr id="3" name="Content Placeholder 2"/>
          <p:cNvSpPr>
            <a:spLocks noGrp="1"/>
          </p:cNvSpPr>
          <p:nvPr>
            <p:ph sz="quarter" idx="1"/>
          </p:nvPr>
        </p:nvSpPr>
        <p:spPr/>
        <p:txBody>
          <a:bodyPr/>
          <a:lstStyle/>
          <a:p>
            <a:r>
              <a:rPr lang="cs-CZ" dirty="0" smtClean="0"/>
              <a:t>Dítě se učí tomu, co je správné od raného věku.</a:t>
            </a:r>
          </a:p>
          <a:p>
            <a:r>
              <a:rPr lang="cs-CZ" dirty="0" smtClean="0"/>
              <a:t>Toaleta a hygiena.  </a:t>
            </a:r>
          </a:p>
          <a:p>
            <a:r>
              <a:rPr lang="cs-CZ" dirty="0" smtClean="0"/>
              <a:t>Šetření vodou.</a:t>
            </a:r>
          </a:p>
          <a:p>
            <a:r>
              <a:rPr lang="cs-CZ" dirty="0" smtClean="0"/>
              <a:t>Třídění odpadu.</a:t>
            </a:r>
          </a:p>
          <a:p>
            <a:r>
              <a:rPr lang="cs-CZ" dirty="0" smtClean="0"/>
              <a:t>Ale to nestačí.. dále viz </a:t>
            </a:r>
            <a:r>
              <a:rPr lang="cs-CZ" dirty="0" smtClean="0">
                <a:hlinkClick r:id="rId2"/>
              </a:rPr>
              <a:t>http://napady.akropolis.info/</a:t>
            </a:r>
            <a:endParaRPr lang="cs-CZ" dirty="0" smtClean="0"/>
          </a:p>
          <a:p>
            <a:endParaRPr lang="en-US" dirty="0"/>
          </a:p>
        </p:txBody>
      </p:sp>
      <p:pic>
        <p:nvPicPr>
          <p:cNvPr id="4" name="Picture 3" descr="50 nápadů pro děti.jpg"/>
          <p:cNvPicPr>
            <a:picLocks noChangeAspect="1"/>
          </p:cNvPicPr>
          <p:nvPr/>
        </p:nvPicPr>
        <p:blipFill>
          <a:blip r:embed="rId3" cstate="print"/>
          <a:stretch>
            <a:fillRect/>
          </a:stretch>
        </p:blipFill>
        <p:spPr>
          <a:xfrm>
            <a:off x="228600" y="4267200"/>
            <a:ext cx="1905000" cy="20383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smtClean="0"/>
              <a:t>Vybrané oblasti zájmů</a:t>
            </a:r>
            <a:endParaRPr lang="en-US" smtClean="0"/>
          </a:p>
        </p:txBody>
      </p:sp>
      <p:sp>
        <p:nvSpPr>
          <p:cNvPr id="9219"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Char char="•"/>
              <a:defRPr/>
            </a:pPr>
            <a:r>
              <a:rPr lang="cs-CZ" dirty="0" smtClean="0"/>
              <a:t>Energie a teplo.</a:t>
            </a:r>
            <a:endParaRPr lang="en-GB" dirty="0" smtClean="0"/>
          </a:p>
          <a:p>
            <a:pPr eaLnBrk="1" fontAlgn="auto" hangingPunct="1">
              <a:spcAft>
                <a:spcPts val="0"/>
              </a:spcAft>
              <a:buFont typeface="Arial" pitchFamily="34" charset="0"/>
              <a:buChar char="•"/>
              <a:defRPr/>
            </a:pPr>
            <a:r>
              <a:rPr lang="cs-CZ" dirty="0" smtClean="0"/>
              <a:t>Voda – pitná, dešťová, kanalizační.</a:t>
            </a:r>
          </a:p>
          <a:p>
            <a:pPr eaLnBrk="1" fontAlgn="auto" hangingPunct="1">
              <a:spcAft>
                <a:spcPts val="0"/>
              </a:spcAft>
              <a:buFont typeface="Arial" pitchFamily="34" charset="0"/>
              <a:buChar char="•"/>
              <a:defRPr/>
            </a:pPr>
            <a:r>
              <a:rPr lang="cs-CZ" dirty="0" smtClean="0"/>
              <a:t>Odpady.</a:t>
            </a:r>
          </a:p>
          <a:p>
            <a:pPr eaLnBrk="1" fontAlgn="auto" hangingPunct="1">
              <a:spcAft>
                <a:spcPts val="0"/>
              </a:spcAft>
              <a:buFont typeface="Arial" pitchFamily="34" charset="0"/>
              <a:buChar char="•"/>
              <a:defRPr/>
            </a:pPr>
            <a:r>
              <a:rPr lang="cs-CZ" dirty="0" smtClean="0"/>
              <a:t>Doprava do školy.</a:t>
            </a:r>
          </a:p>
          <a:p>
            <a:pPr eaLnBrk="1" fontAlgn="auto" hangingPunct="1">
              <a:spcAft>
                <a:spcPts val="0"/>
              </a:spcAft>
              <a:buFont typeface="Arial" pitchFamily="34" charset="0"/>
              <a:buChar char="•"/>
              <a:defRPr/>
            </a:pPr>
            <a:r>
              <a:rPr lang="cs-CZ" dirty="0" smtClean="0"/>
              <a:t>Půda – školní pozemek. </a:t>
            </a:r>
          </a:p>
          <a:p>
            <a:pPr eaLnBrk="1" fontAlgn="auto" hangingPunct="1">
              <a:spcAft>
                <a:spcPts val="0"/>
              </a:spcAft>
              <a:buFont typeface="Arial" pitchFamily="34" charset="0"/>
              <a:buChar char="•"/>
              <a:defRPr/>
            </a:pPr>
            <a:r>
              <a:rPr lang="cs-CZ" dirty="0" smtClean="0"/>
              <a:t>Monitoring.</a:t>
            </a:r>
          </a:p>
          <a:p>
            <a:pPr eaLnBrk="1" fontAlgn="auto" hangingPunct="1">
              <a:spcAft>
                <a:spcPts val="0"/>
              </a:spcAft>
              <a:buFont typeface="Arial" pitchFamily="34" charset="0"/>
              <a:buChar char="•"/>
              <a:defRPr/>
            </a:pPr>
            <a:r>
              <a:rPr lang="cs-CZ" dirty="0" smtClean="0"/>
              <a:t>Sociální prostředí.</a:t>
            </a:r>
          </a:p>
          <a:p>
            <a:pPr eaLnBrk="1" fontAlgn="auto" hangingPunct="1">
              <a:spcAft>
                <a:spcPts val="0"/>
              </a:spcAft>
              <a:buFont typeface="Arial" pitchFamily="34" charset="0"/>
              <a:buChar char="•"/>
              <a:defRPr/>
            </a:pPr>
            <a:r>
              <a:rPr lang="cs-CZ" dirty="0" smtClean="0"/>
              <a:t>...</a:t>
            </a:r>
          </a:p>
          <a:p>
            <a:pPr lvl="1" eaLnBrk="1" fontAlgn="auto" hangingPunct="1">
              <a:spcAft>
                <a:spcPts val="0"/>
              </a:spcAft>
              <a:buFont typeface="Arial" pitchFamily="34" charset="0"/>
              <a:buNone/>
              <a:defRPr/>
            </a:pPr>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cs-CZ" dirty="0" smtClean="0"/>
              <a:t>Udržitelný život – aktivita</a:t>
            </a:r>
            <a:endParaRPr lang="en-US" dirty="0" smtClean="0"/>
          </a:p>
        </p:txBody>
      </p:sp>
      <p:sp>
        <p:nvSpPr>
          <p:cNvPr id="14339" name="Content Placeholder 2"/>
          <p:cNvSpPr>
            <a:spLocks noGrp="1"/>
          </p:cNvSpPr>
          <p:nvPr>
            <p:ph idx="1"/>
          </p:nvPr>
        </p:nvSpPr>
        <p:spPr>
          <a:xfrm>
            <a:off x="457200" y="1600200"/>
            <a:ext cx="8229600" cy="4708525"/>
          </a:xfrm>
        </p:spPr>
        <p:txBody>
          <a:bodyPr/>
          <a:lstStyle/>
          <a:p>
            <a:r>
              <a:rPr lang="cs-CZ" b="1" dirty="0" smtClean="0"/>
              <a:t>Protéká záchod?</a:t>
            </a:r>
          </a:p>
          <a:p>
            <a:r>
              <a:rPr lang="cs-CZ" dirty="0" smtClean="0"/>
              <a:t>Sejmeme kryt z nádržky na vodu na WC. </a:t>
            </a:r>
          </a:p>
          <a:p>
            <a:pPr eaLnBrk="1" hangingPunct="1"/>
            <a:r>
              <a:rPr lang="cs-CZ" dirty="0" smtClean="0"/>
              <a:t>Do nádržky nakapáme potravinářské barvivo (červená, modrá), aby se voda v nádržce zabarvila.</a:t>
            </a:r>
          </a:p>
          <a:p>
            <a:pPr eaLnBrk="1" hangingPunct="1"/>
            <a:r>
              <a:rPr lang="cs-CZ" dirty="0" smtClean="0"/>
              <a:t>15 minut záchod nesmí být použit (měření času).</a:t>
            </a:r>
          </a:p>
          <a:p>
            <a:pPr eaLnBrk="1" hangingPunct="1"/>
            <a:r>
              <a:rPr lang="cs-CZ" dirty="0" smtClean="0"/>
              <a:t>Poté zvedneme prkénko a podíváme se do mísy – pokud je v ní barevná voda, záchod protéká!</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Udržitelný život – aktivita pro pokročilé </a:t>
            </a:r>
            <a:endParaRPr lang="en-US" dirty="0"/>
          </a:p>
        </p:txBody>
      </p:sp>
      <p:sp>
        <p:nvSpPr>
          <p:cNvPr id="3" name="Content Placeholder 2"/>
          <p:cNvSpPr>
            <a:spLocks noGrp="1"/>
          </p:cNvSpPr>
          <p:nvPr>
            <p:ph sz="quarter" idx="1"/>
          </p:nvPr>
        </p:nvSpPr>
        <p:spPr/>
        <p:txBody>
          <a:bodyPr/>
          <a:lstStyle/>
          <a:p>
            <a:r>
              <a:rPr lang="cs-CZ" b="1" dirty="0" smtClean="0"/>
              <a:t>Síla slunce – solární vaření</a:t>
            </a:r>
          </a:p>
          <a:p>
            <a:endParaRPr lang="cs-CZ" dirty="0" smtClean="0">
              <a:hlinkClick r:id="rId2"/>
            </a:endParaRPr>
          </a:p>
          <a:p>
            <a:r>
              <a:rPr lang="en-US" dirty="0" smtClean="0">
                <a:hlinkClick r:id="rId2"/>
              </a:rPr>
              <a:t>http://www.solarni-varice.cz/</a:t>
            </a:r>
            <a:endParaRPr lang="cs-CZ" dirty="0" smtClean="0"/>
          </a:p>
          <a:p>
            <a:endParaRPr lang="en-US" dirty="0"/>
          </a:p>
        </p:txBody>
      </p:sp>
      <p:pic>
        <p:nvPicPr>
          <p:cNvPr id="4" name="Picture 3" descr="solární vařiče.gif"/>
          <p:cNvPicPr>
            <a:picLocks noChangeAspect="1"/>
          </p:cNvPicPr>
          <p:nvPr/>
        </p:nvPicPr>
        <p:blipFill>
          <a:blip r:embed="rId3" cstate="print"/>
          <a:stretch>
            <a:fillRect/>
          </a:stretch>
        </p:blipFill>
        <p:spPr>
          <a:xfrm>
            <a:off x="5943599" y="1752600"/>
            <a:ext cx="3031373" cy="2681920"/>
          </a:xfrm>
          <a:prstGeom prst="rect">
            <a:avLst/>
          </a:prstGeom>
        </p:spPr>
      </p:pic>
      <p:pic>
        <p:nvPicPr>
          <p:cNvPr id="5" name="Picture 4" descr="sol vařič.jpg"/>
          <p:cNvPicPr>
            <a:picLocks noChangeAspect="1"/>
          </p:cNvPicPr>
          <p:nvPr/>
        </p:nvPicPr>
        <p:blipFill>
          <a:blip r:embed="rId4" cstate="print"/>
          <a:stretch>
            <a:fillRect/>
          </a:stretch>
        </p:blipFill>
        <p:spPr>
          <a:xfrm>
            <a:off x="762000" y="3276600"/>
            <a:ext cx="3962400" cy="2971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Příklady dobré praxe</a:t>
            </a:r>
            <a:endParaRPr lang="en-US" dirty="0"/>
          </a:p>
        </p:txBody>
      </p:sp>
      <p:sp>
        <p:nvSpPr>
          <p:cNvPr id="3" name="Content Placeholder 2"/>
          <p:cNvSpPr>
            <a:spLocks noGrp="1"/>
          </p:cNvSpPr>
          <p:nvPr>
            <p:ph sz="quarter" idx="1"/>
          </p:nvPr>
        </p:nvSpPr>
        <p:spPr/>
        <p:txBody>
          <a:bodyPr/>
          <a:lstStyle/>
          <a:p>
            <a:r>
              <a:rPr lang="cs-CZ" dirty="0" smtClean="0"/>
              <a:t>MŠ Semínko v Toulcově dvoře – Magdalena  Kapuciánová.</a:t>
            </a:r>
          </a:p>
          <a:p>
            <a:r>
              <a:rPr lang="cs-CZ" dirty="0" smtClean="0"/>
              <a:t>MŠ Čtyřlístek v Kolíně – Jana Pokorná.</a:t>
            </a:r>
          </a:p>
          <a:p>
            <a:r>
              <a:rPr lang="cs-CZ" dirty="0" smtClean="0"/>
              <a:t>MŠ Landeskindergarten v Kremsu, Rakousko – Annemarie Donabaum.</a:t>
            </a:r>
          </a:p>
          <a:p>
            <a:endParaRPr lang="cs-CZ" dirty="0" smtClean="0"/>
          </a:p>
          <a:p>
            <a:endParaRPr lang="cs-CZ" dirty="0" smtClean="0"/>
          </a:p>
          <a:p>
            <a:endParaRPr lang="cs-CZ" dirty="0" smtClean="0"/>
          </a:p>
          <a:p>
            <a:pPr algn="ctr"/>
            <a:r>
              <a:rPr lang="cs-CZ" b="1" dirty="0" smtClean="0"/>
              <a:t>Staňte se i vy příkladem pro jiné.</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705600" cy="2722563"/>
          </a:xfrm>
        </p:spPr>
        <p:txBody>
          <a:bodyPr/>
          <a:lstStyle/>
          <a:p>
            <a:r>
              <a:rPr lang="cs-CZ" dirty="0" smtClean="0"/>
              <a:t>PhDr. </a:t>
            </a:r>
            <a:r>
              <a:rPr lang="cs-CZ" dirty="0"/>
              <a:t>Kateřina Jančaříková, Ph.D.,</a:t>
            </a:r>
          </a:p>
          <a:p>
            <a:r>
              <a:rPr lang="cs-CZ" dirty="0" smtClean="0"/>
              <a:t>odb. Asistent PedF UK v Praze,</a:t>
            </a:r>
          </a:p>
          <a:p>
            <a:r>
              <a:rPr lang="cs-CZ" dirty="0" smtClean="0"/>
              <a:t>vedoucí Centra environmentálního vzdělávání a výchovy PedF UK v Praze</a:t>
            </a:r>
            <a:endParaRPr lang="cs-CZ" dirty="0"/>
          </a:p>
        </p:txBody>
      </p:sp>
      <p:sp>
        <p:nvSpPr>
          <p:cNvPr id="2050" name="Rectangle 2"/>
          <p:cNvSpPr>
            <a:spLocks noGrp="1" noChangeArrowheads="1"/>
          </p:cNvSpPr>
          <p:nvPr>
            <p:ph type="ctrTitle"/>
          </p:nvPr>
        </p:nvSpPr>
        <p:spPr>
          <a:xfrm>
            <a:off x="685800" y="958850"/>
            <a:ext cx="7848600" cy="1403350"/>
          </a:xfrm>
        </p:spPr>
        <p:txBody>
          <a:bodyPr>
            <a:normAutofit/>
          </a:bodyPr>
          <a:lstStyle/>
          <a:p>
            <a:r>
              <a:rPr lang="cs-CZ" dirty="0" smtClean="0"/>
              <a:t>Děkuji za pozornost!</a:t>
            </a:r>
            <a:endParaRPr lang="cs-CZ" dirty="0"/>
          </a:p>
        </p:txBody>
      </p:sp>
      <p:pic>
        <p:nvPicPr>
          <p:cNvPr id="7170" name="Picture 2" descr="C:\Users\Katka\AppData\Local\Microsoft\Windows\Temporary Internet Files\Content.IE5\8NQMU4QW\MC900440110[1].png"/>
          <p:cNvPicPr>
            <a:picLocks noChangeAspect="1" noChangeArrowheads="1"/>
          </p:cNvPicPr>
          <p:nvPr/>
        </p:nvPicPr>
        <p:blipFill>
          <a:blip r:embed="rId2" cstate="print"/>
          <a:srcRect/>
          <a:stretch>
            <a:fillRect/>
          </a:stretch>
        </p:blipFill>
        <p:spPr bwMode="auto">
          <a:xfrm>
            <a:off x="7162800" y="228600"/>
            <a:ext cx="1625600" cy="207808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cs-CZ" dirty="0" smtClean="0"/>
              <a:t>Proč?</a:t>
            </a:r>
            <a:endParaRPr lang="cs-CZ" dirty="0"/>
          </a:p>
        </p:txBody>
      </p:sp>
      <p:sp>
        <p:nvSpPr>
          <p:cNvPr id="347139" name="Rectangle 3"/>
          <p:cNvSpPr>
            <a:spLocks noGrp="1" noChangeArrowheads="1"/>
          </p:cNvSpPr>
          <p:nvPr>
            <p:ph sz="quarter" idx="1"/>
          </p:nvPr>
        </p:nvSpPr>
        <p:spPr/>
        <p:txBody>
          <a:bodyPr/>
          <a:lstStyle/>
          <a:p>
            <a:r>
              <a:rPr lang="cs-CZ" dirty="0"/>
              <a:t>Legislativní povinnost.</a:t>
            </a:r>
          </a:p>
          <a:p>
            <a:r>
              <a:rPr lang="cs-CZ" dirty="0"/>
              <a:t>Pro </a:t>
            </a:r>
            <a:r>
              <a:rPr lang="cs-CZ" dirty="0" smtClean="0"/>
              <a:t>společnost (reálná potřeba).</a:t>
            </a:r>
            <a:endParaRPr lang="cs-CZ" dirty="0"/>
          </a:p>
          <a:p>
            <a:r>
              <a:rPr lang="cs-CZ" dirty="0"/>
              <a:t>Pro dítě (pobyt a pohyb v přírodě je prospěšný</a:t>
            </a:r>
            <a:r>
              <a:rPr lang="cs-CZ" dirty="0" smtClean="0"/>
              <a:t>).</a:t>
            </a:r>
            <a:endParaRPr lang="cs-CZ" dirty="0"/>
          </a:p>
        </p:txBody>
      </p:sp>
      <p:pic>
        <p:nvPicPr>
          <p:cNvPr id="2050" name="Picture 2" descr="C:\Users\Katka\AppData\Local\Microsoft\Windows\Temporary Internet Files\Content.IE5\ECZLLOZP\MC900122853[1].wmf"/>
          <p:cNvPicPr>
            <a:picLocks noChangeAspect="1" noChangeArrowheads="1"/>
          </p:cNvPicPr>
          <p:nvPr/>
        </p:nvPicPr>
        <p:blipFill>
          <a:blip r:embed="rId2" cstate="print"/>
          <a:srcRect/>
          <a:stretch>
            <a:fillRect/>
          </a:stretch>
        </p:blipFill>
        <p:spPr bwMode="auto">
          <a:xfrm>
            <a:off x="6288794" y="3657600"/>
            <a:ext cx="2454720" cy="280233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916" name="Picture 4" descr="C:\KATKA\POWER POINTOVÉ PREZENTACE FOTKY A JINÉ K VÝUCE\FOTOGRAFIE MOJE K VÝUCE\Udolí v lese\global 2596.jpg"/>
          <p:cNvPicPr>
            <a:picLocks noChangeAspect="1" noChangeArrowheads="1"/>
          </p:cNvPicPr>
          <p:nvPr>
            <p:ph/>
          </p:nvPr>
        </p:nvPicPr>
        <p:blipFill>
          <a:blip r:embed="rId2" cstate="print"/>
          <a:srcRect/>
          <a:stretch>
            <a:fillRect/>
          </a:stretch>
        </p:blipFill>
        <p:spPr>
          <a:xfrm>
            <a:off x="1065213" y="547688"/>
            <a:ext cx="7499350" cy="5624512"/>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026"/>
          <p:cNvSpPr>
            <a:spLocks noGrp="1" noChangeArrowheads="1"/>
          </p:cNvSpPr>
          <p:nvPr>
            <p:ph type="title"/>
          </p:nvPr>
        </p:nvSpPr>
        <p:spPr/>
        <p:txBody>
          <a:bodyPr/>
          <a:lstStyle/>
          <a:p>
            <a:r>
              <a:rPr lang="cs-CZ" dirty="0" smtClean="0"/>
              <a:t>EV </a:t>
            </a:r>
            <a:r>
              <a:rPr lang="cs-CZ" dirty="0"/>
              <a:t>v MŠ</a:t>
            </a:r>
          </a:p>
        </p:txBody>
      </p:sp>
      <p:sp>
        <p:nvSpPr>
          <p:cNvPr id="307203" name="Rectangle 1027"/>
          <p:cNvSpPr>
            <a:spLocks noGrp="1" noChangeArrowheads="1"/>
          </p:cNvSpPr>
          <p:nvPr>
            <p:ph sz="quarter" idx="1"/>
          </p:nvPr>
        </p:nvSpPr>
        <p:spPr/>
        <p:txBody>
          <a:bodyPr>
            <a:normAutofit/>
          </a:bodyPr>
          <a:lstStyle/>
          <a:p>
            <a:r>
              <a:rPr lang="cs-CZ" dirty="0"/>
              <a:t>Soulad s kurikulárními (RVP PV) i nadnárodními dokumenty.</a:t>
            </a:r>
          </a:p>
          <a:p>
            <a:r>
              <a:rPr lang="cs-CZ" dirty="0"/>
              <a:t>Soulad s věkovými specifiky.</a:t>
            </a:r>
          </a:p>
          <a:p>
            <a:r>
              <a:rPr lang="cs-CZ" dirty="0" smtClean="0"/>
              <a:t>Pro </a:t>
            </a:r>
            <a:r>
              <a:rPr lang="cs-CZ" dirty="0"/>
              <a:t>přírodu, v přírodě a o přírodě.</a:t>
            </a:r>
          </a:p>
          <a:p>
            <a:r>
              <a:rPr lang="cs-CZ" dirty="0"/>
              <a:t>A také pro dítě</a:t>
            </a:r>
            <a:r>
              <a:rPr lang="cs-CZ" dirty="0" smtClean="0"/>
              <a:t>.</a:t>
            </a:r>
          </a:p>
          <a:p>
            <a:r>
              <a:rPr lang="cs-CZ" dirty="0" smtClean="0"/>
              <a:t>Předkládané materiály musí učitelky i rodiče kriticky hodnotit „selským rozumem“ (často jsou dimenzovány na vyšší věkové katogorie).</a:t>
            </a:r>
          </a:p>
          <a:p>
            <a:endParaRPr lang="cs-CZ" dirty="0"/>
          </a:p>
        </p:txBody>
      </p:sp>
      <p:pic>
        <p:nvPicPr>
          <p:cNvPr id="3074" name="Picture 2" descr="C:\Users\Katka\AppData\Local\Microsoft\Windows\Temporary Internet Files\Content.IE5\2EHUP9N0\MC900123265[1].wmf"/>
          <p:cNvPicPr>
            <a:picLocks noChangeAspect="1" noChangeArrowheads="1"/>
          </p:cNvPicPr>
          <p:nvPr/>
        </p:nvPicPr>
        <p:blipFill>
          <a:blip r:embed="rId2" cstate="print"/>
          <a:srcRect/>
          <a:stretch>
            <a:fillRect/>
          </a:stretch>
        </p:blipFill>
        <p:spPr bwMode="auto">
          <a:xfrm>
            <a:off x="6858000" y="0"/>
            <a:ext cx="2286000" cy="183617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„Trojlístek“</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2057400" y="1524000"/>
            <a:ext cx="5029200" cy="494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Rectangle 4"/>
          <p:cNvSpPr>
            <a:spLocks noGrp="1" noChangeArrowheads="1"/>
          </p:cNvSpPr>
          <p:nvPr>
            <p:ph type="title"/>
          </p:nvPr>
        </p:nvSpPr>
        <p:spPr/>
        <p:txBody>
          <a:bodyPr>
            <a:normAutofit/>
          </a:bodyPr>
          <a:lstStyle/>
          <a:p>
            <a:r>
              <a:rPr lang="cs-CZ" dirty="0" smtClean="0"/>
              <a:t>Environmentální senzitivita</a:t>
            </a:r>
            <a:endParaRPr lang="cs-CZ" dirty="0"/>
          </a:p>
        </p:txBody>
      </p:sp>
      <p:sp>
        <p:nvSpPr>
          <p:cNvPr id="351237" name="Rectangle 5"/>
          <p:cNvSpPr>
            <a:spLocks noGrp="1" noChangeArrowheads="1"/>
          </p:cNvSpPr>
          <p:nvPr>
            <p:ph sz="quarter" idx="1"/>
          </p:nvPr>
        </p:nvSpPr>
        <p:spPr/>
        <p:txBody>
          <a:bodyPr>
            <a:normAutofit/>
          </a:bodyPr>
          <a:lstStyle/>
          <a:p>
            <a:r>
              <a:rPr lang="cs-CZ" sz="2800" dirty="0"/>
              <a:t>Umí se ve venkovním prostředí zabavit, </a:t>
            </a:r>
            <a:r>
              <a:rPr lang="cs-CZ" sz="2800" dirty="0" smtClean="0"/>
              <a:t>má </a:t>
            </a:r>
            <a:r>
              <a:rPr lang="cs-CZ" sz="2800" dirty="0"/>
              <a:t>z pobytu ve venkovním prostředí </a:t>
            </a:r>
            <a:r>
              <a:rPr lang="cs-CZ" sz="2800" dirty="0" smtClean="0"/>
              <a:t>radost. </a:t>
            </a:r>
          </a:p>
          <a:p>
            <a:r>
              <a:rPr lang="cs-CZ" sz="2800" dirty="0" smtClean="0"/>
              <a:t>Má dostatek příležitostí ke kontaktu s přírodou a jejími částmi.</a:t>
            </a:r>
            <a:endParaRPr lang="cs-CZ" sz="2800" dirty="0"/>
          </a:p>
          <a:p>
            <a:r>
              <a:rPr lang="cs-CZ" sz="2800" dirty="0"/>
              <a:t>Umí se ve venkovním prostředí pohybovat.</a:t>
            </a:r>
          </a:p>
          <a:p>
            <a:r>
              <a:rPr lang="cs-CZ" sz="2800" dirty="0"/>
              <a:t>Uvědomuje si vzácnost života.</a:t>
            </a:r>
          </a:p>
          <a:p>
            <a:r>
              <a:rPr lang="cs-CZ" sz="2800" dirty="0"/>
              <a:t>Učí se vciťovat do potřeb jiných živočichů a soucítit s trpícími jedinci. </a:t>
            </a:r>
            <a:endParaRPr lang="cs-CZ" sz="2800" dirty="0" smtClean="0"/>
          </a:p>
          <a:p>
            <a:r>
              <a:rPr lang="cs-CZ" sz="2800" dirty="0" smtClean="0"/>
              <a:t>Za podpory učitele/rodiče pečuje o ..-..-..</a:t>
            </a:r>
            <a:endParaRPr lang="cs-CZ" sz="2800" dirty="0"/>
          </a:p>
        </p:txBody>
      </p:sp>
      <p:pic>
        <p:nvPicPr>
          <p:cNvPr id="4098" name="Picture 2" descr="C:\Users\Katka\AppData\Local\Microsoft\Windows\Temporary Internet Files\Content.IE5\ECZLLOZP\MC900123041[1].wmf"/>
          <p:cNvPicPr>
            <a:picLocks noChangeAspect="1" noChangeArrowheads="1"/>
          </p:cNvPicPr>
          <p:nvPr/>
        </p:nvPicPr>
        <p:blipFill>
          <a:blip r:embed="rId2" cstate="print"/>
          <a:srcRect/>
          <a:stretch>
            <a:fillRect/>
          </a:stretch>
        </p:blipFill>
        <p:spPr bwMode="auto">
          <a:xfrm>
            <a:off x="7617998" y="4114800"/>
            <a:ext cx="1526002" cy="24502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Prostředí – základ rozvoje ES</a:t>
            </a:r>
            <a:endParaRPr lang="en-US" dirty="0"/>
          </a:p>
        </p:txBody>
      </p:sp>
      <p:sp>
        <p:nvSpPr>
          <p:cNvPr id="3" name="Content Placeholder 2"/>
          <p:cNvSpPr>
            <a:spLocks noGrp="1"/>
          </p:cNvSpPr>
          <p:nvPr>
            <p:ph sz="quarter" idx="1"/>
          </p:nvPr>
        </p:nvSpPr>
        <p:spPr/>
        <p:txBody>
          <a:bodyPr>
            <a:normAutofit lnSpcReduction="10000"/>
          </a:bodyPr>
          <a:lstStyle/>
          <a:p>
            <a:r>
              <a:rPr lang="cs-CZ" i="1" dirty="0" smtClean="0"/>
              <a:t>Každé dítě by mělo mít svůj vlastní svět, kde jsou bábovičky z písku, luční kobylky, vodní brouky, pulci, žáby, motýli, lesní jahody, třešně, žaludy, kaštany, lezení po stromech, brouzdání se potokem, lekníny, veverky, netopýři, včely, morčata, štěňata, strniště, smrkové šišky, oblázky, písek, hadi, borůvky a sršni; a každé dítě, které o tento svět přijde, zároveň přijde i o nejlepší zdroj své výchovy. Tím, že se s jednotlivými složkami tohoto světa seznámí, dostane se do styku s vnitřní harmonií přírody. Toto poučení je nenásilné, přirozené a celistvé (</a:t>
            </a:r>
            <a:r>
              <a:rPr lang="cs-CZ" dirty="0" smtClean="0"/>
              <a:t>Luther Burbank, 1907).</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 zlepšit prostředí? Inspirace.</a:t>
            </a:r>
            <a:endParaRPr lang="en-US" dirty="0"/>
          </a:p>
        </p:txBody>
      </p:sp>
      <p:sp>
        <p:nvSpPr>
          <p:cNvPr id="3" name="Content Placeholder 2"/>
          <p:cNvSpPr>
            <a:spLocks noGrp="1"/>
          </p:cNvSpPr>
          <p:nvPr>
            <p:ph sz="quarter" idx="1"/>
          </p:nvPr>
        </p:nvSpPr>
        <p:spPr/>
        <p:txBody>
          <a:bodyPr/>
          <a:lstStyle/>
          <a:p>
            <a:r>
              <a:rPr lang="cs-CZ" dirty="0" smtClean="0"/>
              <a:t>Přírodní zahrady – diverzifikace prostředí.</a:t>
            </a:r>
          </a:p>
          <a:p>
            <a:r>
              <a:rPr lang="cs-CZ" dirty="0" smtClean="0"/>
              <a:t>Lesní MŠ – pobyt venku za každého počasí.</a:t>
            </a:r>
          </a:p>
          <a:p>
            <a:endParaRPr lang="cs-CZ" dirty="0" smtClean="0"/>
          </a:p>
          <a:p>
            <a:endParaRPr lang="cs-CZ" dirty="0" smtClean="0"/>
          </a:p>
          <a:p>
            <a:endParaRPr lang="en-US" dirty="0"/>
          </a:p>
        </p:txBody>
      </p:sp>
      <p:pic>
        <p:nvPicPr>
          <p:cNvPr id="4" name="Picture 6" descr="PICT0013"/>
          <p:cNvPicPr>
            <a:picLocks noChangeAspect="1" noChangeArrowheads="1"/>
          </p:cNvPicPr>
          <p:nvPr/>
        </p:nvPicPr>
        <p:blipFill>
          <a:blip r:embed="rId2" cstate="print"/>
          <a:srcRect/>
          <a:stretch>
            <a:fillRect/>
          </a:stretch>
        </p:blipFill>
        <p:spPr>
          <a:xfrm>
            <a:off x="4876800" y="3505200"/>
            <a:ext cx="3905250" cy="2928720"/>
          </a:xfrm>
          <a:prstGeom prst="rect">
            <a:avLst/>
          </a:prstGeom>
        </p:spPr>
      </p:pic>
      <p:pic>
        <p:nvPicPr>
          <p:cNvPr id="5" name="Picture 9" descr="Kopie - PA160321"/>
          <p:cNvPicPr>
            <a:picLocks noChangeAspect="1" noChangeArrowheads="1"/>
          </p:cNvPicPr>
          <p:nvPr/>
        </p:nvPicPr>
        <p:blipFill>
          <a:blip r:embed="rId3" cstate="print"/>
          <a:srcRect/>
          <a:stretch>
            <a:fillRect/>
          </a:stretch>
        </p:blipFill>
        <p:spPr bwMode="auto">
          <a:xfrm>
            <a:off x="609600" y="2971800"/>
            <a:ext cx="366178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Zákonitosti</a:t>
            </a:r>
            <a:endParaRPr lang="en-US" dirty="0"/>
          </a:p>
        </p:txBody>
      </p:sp>
      <p:sp>
        <p:nvSpPr>
          <p:cNvPr id="3" name="Content Placeholder 2"/>
          <p:cNvSpPr>
            <a:spLocks noGrp="1"/>
          </p:cNvSpPr>
          <p:nvPr>
            <p:ph sz="quarter" idx="1"/>
          </p:nvPr>
        </p:nvSpPr>
        <p:spPr/>
        <p:txBody>
          <a:bodyPr>
            <a:normAutofit/>
          </a:bodyPr>
          <a:lstStyle/>
          <a:p>
            <a:r>
              <a:rPr lang="cs-CZ" sz="2400" dirty="0" smtClean="0"/>
              <a:t>Poznává to, jak to v přírodě chodí.</a:t>
            </a:r>
          </a:p>
          <a:p>
            <a:r>
              <a:rPr lang="cs-CZ" sz="2400" dirty="0" smtClean="0"/>
              <a:t>Umí přizpůsobovat činnosti počasí, ročnímu období a dalším vlivům přírody.</a:t>
            </a:r>
          </a:p>
          <a:p>
            <a:r>
              <a:rPr lang="cs-CZ" sz="2400" dirty="0" smtClean="0"/>
              <a:t>Rozvíjí znalosti o přírodě.</a:t>
            </a:r>
          </a:p>
          <a:p>
            <a:r>
              <a:rPr lang="cs-CZ" sz="2400" dirty="0" smtClean="0"/>
              <a:t>Seznamuje se s potravními řetězci, koloběhy... dobře zpracuje setkání se smrtí.</a:t>
            </a:r>
          </a:p>
          <a:p>
            <a:pPr lvl="0"/>
            <a:r>
              <a:rPr lang="cs-CZ" sz="2400" b="1" dirty="0" smtClean="0"/>
              <a:t>Informace podávané dítěti by měly být vždy věcně správné! A jednoduché.</a:t>
            </a:r>
            <a:r>
              <a:rPr lang="cs-CZ" sz="2400" dirty="0" smtClean="0"/>
              <a:t> Pokud dospělý nezná na dětskou otázku odpověď, měl by to přiznat a s dětmi ji hledat.</a:t>
            </a:r>
            <a:endParaRPr lang="en-US" sz="2400" dirty="0" smtClean="0"/>
          </a:p>
          <a:p>
            <a:endParaRPr lang="cs-CZ" sz="2400" dirty="0" smtClean="0"/>
          </a:p>
          <a:p>
            <a:endParaRPr lang="en-US" dirty="0"/>
          </a:p>
        </p:txBody>
      </p:sp>
      <p:pic>
        <p:nvPicPr>
          <p:cNvPr id="5122" name="Picture 2" descr="C:\Users\Katka\AppData\Local\Microsoft\Windows\Temporary Internet Files\Content.IE5\2EHUP9N0\MC900123171[1].wmf"/>
          <p:cNvPicPr>
            <a:picLocks noChangeAspect="1" noChangeArrowheads="1"/>
          </p:cNvPicPr>
          <p:nvPr/>
        </p:nvPicPr>
        <p:blipFill>
          <a:blip r:embed="rId2" cstate="print"/>
          <a:srcRect/>
          <a:stretch>
            <a:fillRect/>
          </a:stretch>
        </p:blipFill>
        <p:spPr bwMode="auto">
          <a:xfrm>
            <a:off x="7543800" y="304800"/>
            <a:ext cx="1391432" cy="2133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128</TotalTime>
  <Words>566</Words>
  <Application>Microsoft Office PowerPoint</Application>
  <PresentationFormat>On-screen Show (4:3)</PresentationFormat>
  <Paragraphs>93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Environmentální výchova v předškolním vzdělávání </vt:lpstr>
      <vt:lpstr>Proč?</vt:lpstr>
      <vt:lpstr>Slide 3</vt:lpstr>
      <vt:lpstr>EV v MŠ</vt:lpstr>
      <vt:lpstr>„Trojlístek“</vt:lpstr>
      <vt:lpstr>Environmentální senzitivita</vt:lpstr>
      <vt:lpstr>Prostředí – základ rozvoje ES</vt:lpstr>
      <vt:lpstr>Jak zlepšit prostředí? Inspirace.</vt:lpstr>
      <vt:lpstr>Zákonitosti</vt:lpstr>
      <vt:lpstr>Zákonitosti – aktivita</vt:lpstr>
      <vt:lpstr>Výzkumné dovednosti</vt:lpstr>
      <vt:lpstr>Výzkumné dovednosti – aktivita</vt:lpstr>
      <vt:lpstr>Udržitelný život v předškolním věku</vt:lpstr>
      <vt:lpstr>Vybrané oblasti zájmů</vt:lpstr>
      <vt:lpstr>Udržitelný život – aktivita</vt:lpstr>
      <vt:lpstr>Udržitelný život – aktivita pro pokročilé </vt:lpstr>
      <vt:lpstr>Příklady dobré praxe</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Environmentální výchova v MŠ</dc:title>
  <dc:creator>Katka</dc:creator>
  <cp:lastModifiedBy>Kateřina Jančaříková</cp:lastModifiedBy>
  <cp:revision>73</cp:revision>
  <dcterms:created xsi:type="dcterms:W3CDTF">2006-08-16T00:00:00Z</dcterms:created>
  <dcterms:modified xsi:type="dcterms:W3CDTF">2014-10-30T20:58:34Z</dcterms:modified>
</cp:coreProperties>
</file>