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0"/>
  </p:notesMasterIdLst>
  <p:sldIdLst>
    <p:sldId id="307" r:id="rId3"/>
    <p:sldId id="342" r:id="rId4"/>
    <p:sldId id="353" r:id="rId5"/>
    <p:sldId id="441" r:id="rId6"/>
    <p:sldId id="447" r:id="rId7"/>
    <p:sldId id="442" r:id="rId8"/>
    <p:sldId id="448" r:id="rId9"/>
    <p:sldId id="443" r:id="rId10"/>
    <p:sldId id="449" r:id="rId11"/>
    <p:sldId id="450" r:id="rId12"/>
    <p:sldId id="444" r:id="rId13"/>
    <p:sldId id="451" r:id="rId14"/>
    <p:sldId id="445" r:id="rId15"/>
    <p:sldId id="446" r:id="rId16"/>
    <p:sldId id="453" r:id="rId17"/>
    <p:sldId id="408" r:id="rId18"/>
    <p:sldId id="293" r:id="rId19"/>
    <p:sldId id="316" r:id="rId20"/>
    <p:sldId id="410" r:id="rId21"/>
    <p:sldId id="411" r:id="rId22"/>
    <p:sldId id="412" r:id="rId23"/>
    <p:sldId id="416" r:id="rId24"/>
    <p:sldId id="417" r:id="rId25"/>
    <p:sldId id="364" r:id="rId26"/>
    <p:sldId id="455" r:id="rId27"/>
    <p:sldId id="363" r:id="rId28"/>
    <p:sldId id="369" r:id="rId29"/>
    <p:sldId id="368" r:id="rId30"/>
    <p:sldId id="374" r:id="rId31"/>
    <p:sldId id="370" r:id="rId32"/>
    <p:sldId id="372" r:id="rId33"/>
    <p:sldId id="371" r:id="rId34"/>
    <p:sldId id="419" r:id="rId35"/>
    <p:sldId id="277" r:id="rId36"/>
    <p:sldId id="426" r:id="rId37"/>
    <p:sldId id="280" r:id="rId38"/>
    <p:sldId id="456" r:id="rId39"/>
    <p:sldId id="429" r:id="rId40"/>
    <p:sldId id="431" r:id="rId41"/>
    <p:sldId id="365" r:id="rId42"/>
    <p:sldId id="383" r:id="rId43"/>
    <p:sldId id="375" r:id="rId44"/>
    <p:sldId id="382" r:id="rId45"/>
    <p:sldId id="379" r:id="rId46"/>
    <p:sldId id="378" r:id="rId47"/>
    <p:sldId id="457" r:id="rId48"/>
    <p:sldId id="377" r:id="rId49"/>
    <p:sldId id="422" r:id="rId50"/>
    <p:sldId id="298" r:id="rId51"/>
    <p:sldId id="423" r:id="rId52"/>
    <p:sldId id="425" r:id="rId53"/>
    <p:sldId id="424" r:id="rId54"/>
    <p:sldId id="428" r:id="rId55"/>
    <p:sldId id="367" r:id="rId56"/>
    <p:sldId id="435" r:id="rId57"/>
    <p:sldId id="376" r:id="rId58"/>
    <p:sldId id="314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60"/>
  </p:normalViewPr>
  <p:slideViewPr>
    <p:cSldViewPr snapToGrid="0">
      <p:cViewPr varScale="1">
        <p:scale>
          <a:sx n="76" d="100"/>
          <a:sy n="76" d="100"/>
        </p:scale>
        <p:origin x="81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888A6-6465-47DC-A46F-900023966534}" type="datetimeFigureOut">
              <a:rPr lang="cs-CZ" smtClean="0"/>
              <a:t>12.12.2022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36A78-F31F-4100-A397-B82042087C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36A78-F31F-4100-A397-B82042087C42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315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29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3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50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36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11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96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9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9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25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94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75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40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55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46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92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20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25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2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89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99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73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11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0939CA-D328-4AE7-A6AC-10661A5843BC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DDB370-8917-4344-A0BE-EFD97CCE4009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71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F4C42-A438-41EA-8DA8-68BBE05CA067}" type="datetimeFigureOut">
              <a:rPr lang="cs-CZ" smtClean="0"/>
              <a:pPr/>
              <a:t>12.12.2022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854C-1DE7-4418-B670-322E99BC16E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49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emf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tiff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emf"/><Relationship Id="rId4" Type="http://schemas.openxmlformats.org/officeDocument/2006/relationships/image" Target="../media/image9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jpeg"/><Relationship Id="rId4" Type="http://schemas.openxmlformats.org/officeDocument/2006/relationships/image" Target="../media/image10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gif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126.jpeg"/><Relationship Id="rId7" Type="http://schemas.openxmlformats.org/officeDocument/2006/relationships/image" Target="../media/image130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10" Type="http://schemas.openxmlformats.org/officeDocument/2006/relationships/image" Target="../media/image133.jpeg"/><Relationship Id="rId4" Type="http://schemas.openxmlformats.org/officeDocument/2006/relationships/image" Target="../media/image127.jpeg"/><Relationship Id="rId9" Type="http://schemas.openxmlformats.org/officeDocument/2006/relationships/image" Target="../media/image13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tiff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3" Type="http://schemas.openxmlformats.org/officeDocument/2006/relationships/image" Target="../media/image150.jpg"/><Relationship Id="rId7" Type="http://schemas.openxmlformats.org/officeDocument/2006/relationships/image" Target="../media/image154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image" Target="../media/image151.jpg"/><Relationship Id="rId9" Type="http://schemas.openxmlformats.org/officeDocument/2006/relationships/image" Target="../media/image15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0691BD-FDF9-452C-8FD8-68E55C6FC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1706252"/>
            <a:ext cx="9979215" cy="2639504"/>
          </a:xfrm>
        </p:spPr>
        <p:txBody>
          <a:bodyPr>
            <a:noAutofit/>
          </a:bodyPr>
          <a:lstStyle/>
          <a:p>
            <a:r>
              <a:rPr lang="en-US" sz="6000" dirty="0"/>
              <a:t>09 ‒ Hoards as a phenomenon of the </a:t>
            </a:r>
            <a:r>
              <a:rPr lang="en-US" sz="6000" dirty="0" err="1"/>
              <a:t>Platěnic</a:t>
            </a:r>
            <a:r>
              <a:rPr lang="cs-CZ" sz="6000" dirty="0"/>
              <a:t>e</a:t>
            </a:r>
            <a:r>
              <a:rPr lang="en-US" sz="6000" dirty="0"/>
              <a:t> group of the East Hallstatt culture</a:t>
            </a:r>
            <a:endParaRPr lang="cs-CZ" sz="6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75E91B4-ADE5-4903-BA47-72566DD42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Early Iron Age in the Central European context on the example of Moravia</a:t>
            </a:r>
            <a:r>
              <a:rPr lang="cs-CZ" dirty="0"/>
              <a:t> 9/12 (UPA UK)</a:t>
            </a:r>
          </a:p>
          <a:p>
            <a:endParaRPr lang="cs-CZ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83CCF3A7-6547-4C3B-A21F-18EC9C7E56F4}"/>
              </a:ext>
            </a:extLst>
          </p:cNvPr>
          <p:cNvSpPr txBox="1">
            <a:spLocks/>
          </p:cNvSpPr>
          <p:nvPr/>
        </p:nvSpPr>
        <p:spPr>
          <a:xfrm>
            <a:off x="1097280" y="6523348"/>
            <a:ext cx="11094720" cy="3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dirty="0">
                <a:solidFill>
                  <a:schemeClr val="bg1"/>
                </a:solidFill>
              </a:rPr>
              <a:t>Mgr. Zuzana Golec mírová, Department of </a:t>
            </a:r>
            <a:r>
              <a:rPr lang="cs-CZ" sz="1200" dirty="0" err="1">
                <a:solidFill>
                  <a:schemeClr val="bg1"/>
                </a:solidFill>
              </a:rPr>
              <a:t>archaeology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Faculty</a:t>
            </a:r>
            <a:r>
              <a:rPr lang="cs-CZ" sz="1200" dirty="0">
                <a:solidFill>
                  <a:schemeClr val="bg1"/>
                </a:solidFill>
              </a:rPr>
              <a:t> of </a:t>
            </a:r>
            <a:r>
              <a:rPr lang="cs-CZ" sz="1200" dirty="0" err="1">
                <a:solidFill>
                  <a:schemeClr val="bg1"/>
                </a:solidFill>
              </a:rPr>
              <a:t>arts</a:t>
            </a:r>
            <a:r>
              <a:rPr lang="cs-CZ" sz="1200" dirty="0">
                <a:solidFill>
                  <a:schemeClr val="bg1"/>
                </a:solidFill>
              </a:rPr>
              <a:t>, Charles university </a:t>
            </a:r>
            <a:r>
              <a:rPr lang="cs-CZ" sz="1200" dirty="0" err="1">
                <a:solidFill>
                  <a:schemeClr val="bg1"/>
                </a:solidFill>
              </a:rPr>
              <a:t>prague</a:t>
            </a:r>
            <a:endParaRPr lang="cs-CZ" sz="12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8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3A603-EC39-7A14-DD98-0BBCF99E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09899"/>
            <a:ext cx="3788273" cy="1178985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3.)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Landscape context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1092-448B-B242-2E52-17D4DD3A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8" y="1288884"/>
            <a:ext cx="3604917" cy="545921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3a ‒ microstructure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(local context)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hill slope, forest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 ‒ </a:t>
            </a:r>
            <a:r>
              <a:rPr lang="en-US" sz="20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mesostructure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(regional / community context)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uninhabited area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3c ‒ macrostructure</a:t>
            </a:r>
            <a:r>
              <a:rPr lang="en-US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(wider regional / supra-regional context)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‒ global structure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(context on the importance of global structure /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supracultural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context)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 ‒ miscellanea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contexts)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B98F7A6-26EC-0FE0-A966-922B1C5CE35C}"/>
              </a:ext>
            </a:extLst>
          </p:cNvPr>
          <p:cNvSpPr txBox="1"/>
          <p:nvPr/>
        </p:nvSpPr>
        <p:spPr>
          <a:xfrm>
            <a:off x="3900815" y="5625956"/>
            <a:ext cx="3318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study: A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hoard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Dolany</a:t>
            </a:r>
            <a:endParaRPr lang="cs-CZ" dirty="0"/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FD7BB9DB-0D3F-D697-7ECD-B4CB75EDA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15" y="1"/>
            <a:ext cx="8279848" cy="556911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086D299-9ADE-2CE8-5F4D-5583C8F792F6}"/>
              </a:ext>
            </a:extLst>
          </p:cNvPr>
          <p:cNvSpPr txBox="1"/>
          <p:nvPr/>
        </p:nvSpPr>
        <p:spPr>
          <a:xfrm>
            <a:off x="7666893" y="5625956"/>
            <a:ext cx="4443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dirty="0"/>
              <a:t>Zone A </a:t>
            </a:r>
            <a:r>
              <a:rPr lang="cs-CZ" sz="2000" dirty="0"/>
              <a:t>–</a:t>
            </a:r>
            <a:r>
              <a:rPr lang="en-US" sz="2000" dirty="0"/>
              <a:t> primary settlement area</a:t>
            </a:r>
          </a:p>
          <a:p>
            <a:pPr algn="r"/>
            <a:r>
              <a:rPr lang="en-US" sz="2000" dirty="0"/>
              <a:t>Zone B </a:t>
            </a:r>
            <a:r>
              <a:rPr lang="cs-CZ" sz="2000" dirty="0"/>
              <a:t>–</a:t>
            </a:r>
            <a:r>
              <a:rPr lang="en-US" sz="2000" dirty="0"/>
              <a:t> transitional, liminal zone</a:t>
            </a:r>
          </a:p>
          <a:p>
            <a:pPr algn="r"/>
            <a:r>
              <a:rPr lang="en-US" sz="2000" dirty="0"/>
              <a:t>Zone C </a:t>
            </a:r>
            <a:r>
              <a:rPr lang="cs-CZ" sz="2000" dirty="0"/>
              <a:t>–</a:t>
            </a:r>
            <a:r>
              <a:rPr lang="en-US" sz="2000" dirty="0"/>
              <a:t> uninhabited mountain area</a:t>
            </a:r>
            <a:endParaRPr lang="cs-CZ" sz="1600" dirty="0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25965E09-866C-13A9-216A-B72FCD86736B}"/>
              </a:ext>
            </a:extLst>
          </p:cNvPr>
          <p:cNvSpPr/>
          <p:nvPr/>
        </p:nvSpPr>
        <p:spPr>
          <a:xfrm>
            <a:off x="3345762" y="3429000"/>
            <a:ext cx="616447" cy="2989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98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95414"/>
            <a:ext cx="11919791" cy="84908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4.) Plurality of values 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380999" y="1039913"/>
            <a:ext cx="6858001" cy="57310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partly based on P. Bourdieu's definition of capital)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accepted by societies across space and time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4a ‒ material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(economic value)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4b ‒ artistic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(technological and aesthetic processing)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4c ‒ social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(status value)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4d ‒ religious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(religious / sacred)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4e ‒ personal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(archaeologically hardest to detect, in the form of personal property to which the owner/depositor may have had a relationship)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6994FAFF-7275-8A4A-8332-54FAD4E7E4C4}"/>
              </a:ext>
            </a:extLst>
          </p:cNvPr>
          <p:cNvSpPr/>
          <p:nvPr/>
        </p:nvSpPr>
        <p:spPr>
          <a:xfrm>
            <a:off x="7668826" y="1855687"/>
            <a:ext cx="3674252" cy="3674252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3" name="Obdélník 12" descr="Na zdraví obrys">
            <a:extLst>
              <a:ext uri="{FF2B5EF4-FFF2-40B4-BE49-F238E27FC236}">
                <a16:creationId xmlns:a16="http://schemas.microsoft.com/office/drawing/2014/main" id="{8D93F84F-7FB2-19C6-0F53-32D50E94478B}"/>
              </a:ext>
            </a:extLst>
          </p:cNvPr>
          <p:cNvSpPr/>
          <p:nvPr/>
        </p:nvSpPr>
        <p:spPr>
          <a:xfrm>
            <a:off x="8135530" y="2418453"/>
            <a:ext cx="2676060" cy="267606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6873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95414"/>
            <a:ext cx="5561311" cy="84908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4.) Plurality of values 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380999" y="1039913"/>
            <a:ext cx="6858001" cy="5731001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4a ‒ material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(economic value) – almost 10 kgs of metal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4b ‒ artistic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(technological and aesthetic processing) – belt, cheek-pi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fine processing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4c ‒ social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(status value) – cheek-pieces,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phalerae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belt, axes – social status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4d ‒ religious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(religious / sacred)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deposition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itself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area of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deposition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sacred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motifs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4e ‒ personal value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(archaeologically hardest to detect, in the form of personal property to which the owner/depositor may have had a relationship)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personal ornament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A012705-3D7A-DB14-A619-C186797F8500}"/>
              </a:ext>
            </a:extLst>
          </p:cNvPr>
          <p:cNvSpPr/>
          <p:nvPr/>
        </p:nvSpPr>
        <p:spPr>
          <a:xfrm>
            <a:off x="5767429" y="-17370"/>
            <a:ext cx="1541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Jeseníky </a:t>
            </a:r>
            <a:r>
              <a:rPr lang="cs-CZ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mountains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Olomouc </a:t>
            </a:r>
            <a:r>
              <a:rPr lang="cs-CZ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District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CZ </a:t>
            </a:r>
            <a:endParaRPr lang="cs-CZ" sz="1400" dirty="0">
              <a:solidFill>
                <a:schemeClr val="tx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AB36EC1-6575-9910-825A-4FD8281C3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026" y="-761"/>
            <a:ext cx="4812974" cy="309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olany u Olomouce | Archeologický atlas Čech">
            <a:extLst>
              <a:ext uri="{FF2B5EF4-FFF2-40B4-BE49-F238E27FC236}">
                <a16:creationId xmlns:a16="http://schemas.microsoft.com/office/drawing/2014/main" id="{6B14E36F-72EF-7DC7-AA23-842850078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9" y="3110665"/>
            <a:ext cx="4400541" cy="374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7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95414"/>
            <a:ext cx="8332982" cy="84908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5.) Motivations for </a:t>
            </a:r>
            <a:r>
              <a:rPr lang="fr-FR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depositing</a:t>
            </a:r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136105" y="1039913"/>
            <a:ext cx="8332982" cy="5731001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the most frequently discussed deposit motivations are expressed by the insufficient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secular x sacred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duality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cases individually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evaluated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in conjunction with values and other information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5a ‒ commercial/artisanal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(hidden property or workshop; e.g.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Schumacher 1904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5b ‒ economic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(shredding of material, increase in demand and subsequently value of material, establishment of new settlement, etc. e.g.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Huth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Fontijn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2019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5c ‒ political motivation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 the sense of crisis, war, migration, political decisions, increased influence, etc.; cf.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Reinecke 1930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Mozsolics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1988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5d ‒ status-prestige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(storing valuable objects as an act of ostentation without religious connotations; i.e., I store to show that I can afford it, e.g.,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Hansen 1994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 2019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A Lot Of Votive Vessels Next To Harshat Mata Temple, Abhaneri Stock Photo -  Image of pray, place: 122442138">
            <a:extLst>
              <a:ext uri="{FF2B5EF4-FFF2-40B4-BE49-F238E27FC236}">
                <a16:creationId xmlns:a16="http://schemas.microsoft.com/office/drawing/2014/main" id="{D29E5540-5152-442C-84CA-F5670B90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7" y="2340916"/>
            <a:ext cx="3547621" cy="236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V Kašperských horách našli poklad ze 17. století | Blesk.cz">
            <a:extLst>
              <a:ext uri="{FF2B5EF4-FFF2-40B4-BE49-F238E27FC236}">
                <a16:creationId xmlns:a16="http://schemas.microsoft.com/office/drawing/2014/main" id="{DACD6F88-B4AB-5D2C-8A08-F24D9CB86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7" y="0"/>
            <a:ext cx="3547623" cy="237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Ór | Goldware Exhibition | Archaeology | National Museum | Ireland">
            <a:extLst>
              <a:ext uri="{FF2B5EF4-FFF2-40B4-BE49-F238E27FC236}">
                <a16:creationId xmlns:a16="http://schemas.microsoft.com/office/drawing/2014/main" id="{2EF25BA1-AD14-1EC2-4272-14085F478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4" y="4522943"/>
            <a:ext cx="3547623" cy="233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9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95414"/>
            <a:ext cx="8311210" cy="84908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5.) Motivations for </a:t>
            </a:r>
            <a:r>
              <a:rPr lang="fr-FR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depositing</a:t>
            </a:r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136104" y="1039913"/>
            <a:ext cx="8311209" cy="5731001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5e ‒ religious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(depositing votive offerings to deities with no intention of enhancing personal prestige, "do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des", religious rituals, e.g.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Colpe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1970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Soroceanu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2005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5f ‒ socio-religious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(depositing votive offerings to deities while increasing the donor's prestige, e.g.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Bradley 1990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Hänsel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1997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Gori 2014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5g ‒ religious-shredding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(depositing sacred objects to ensure they are not desecrated - an everyday object can always become a religious object, but never the other way around, so objects used in rituals are sometimes destroyed to prevent their desecration by repeated use, e.g.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Hansen 1994)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5h ‒ funerary motivations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(burial, depositing the deceased, pre-death equipment, depots related to the funerary ritual; e.g.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Schütz-Tillmann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1997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Bradley 1990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Bradley 2017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Fontijn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2002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most recently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 ‒ </a:t>
            </a:r>
            <a:r>
              <a:rPr lang="en-US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Garrow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‒ Gibson 2020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5i ‒ miscellanea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motivations, e.g. accidental losses, disasters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‒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shipwreck, accident, death, etc.)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Ancient shipwrecks found in Greek waters tell tale of trade | Life |  ekathimerini.com">
            <a:extLst>
              <a:ext uri="{FF2B5EF4-FFF2-40B4-BE49-F238E27FC236}">
                <a16:creationId xmlns:a16="http://schemas.microsoft.com/office/drawing/2014/main" id="{6F242F5D-5555-4974-2A30-1EC848EA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8" y="4640736"/>
            <a:ext cx="3547622" cy="221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word Places: La Tène">
            <a:extLst>
              <a:ext uri="{FF2B5EF4-FFF2-40B4-BE49-F238E27FC236}">
                <a16:creationId xmlns:a16="http://schemas.microsoft.com/office/drawing/2014/main" id="{00F30B65-3035-D553-2080-53DF3A17C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8" y="0"/>
            <a:ext cx="3547622" cy="248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view – Hoards: a hidden history of ancient Britain - Current Archaeology">
            <a:extLst>
              <a:ext uri="{FF2B5EF4-FFF2-40B4-BE49-F238E27FC236}">
                <a16:creationId xmlns:a16="http://schemas.microsoft.com/office/drawing/2014/main" id="{30C42D1F-949B-8DAD-56F2-61B0D6E87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378" y="2566914"/>
            <a:ext cx="3547623" cy="199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44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95414"/>
            <a:ext cx="7279580" cy="84908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5.) Motivations for </a:t>
            </a:r>
            <a:r>
              <a:rPr lang="fr-FR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depositing</a:t>
            </a:r>
            <a:r>
              <a:rPr lang="fr-F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136104" y="1039913"/>
            <a:ext cx="12055895" cy="57310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5a ‒ commercial/artisanal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cs-CZ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outside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inhabited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area, not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homegenous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5b ‒ economic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cs-CZ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outside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inhabited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area, not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homegenous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5c ‒ political motivation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cs-CZ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outside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inhabited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area,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settlement</a:t>
            </a: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lang="en-US" sz="2400" b="1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5d ‒ status-prestige</a:t>
            </a:r>
            <a:r>
              <a:rPr lang="en-US" sz="24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status and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prestigious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items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ladscape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</a:t>
            </a:r>
            <a:endParaRPr lang="cs-CZ" sz="2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5f ‒ socio-religious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status and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prestigious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items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ladscape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sacred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mountains</a:t>
            </a:r>
            <a:r>
              <a:rPr lang="cs-CZ" sz="2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religious </a:t>
            </a:r>
            <a:r>
              <a:rPr lang="cs-CZ" sz="2400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objects</a:t>
            </a:r>
            <a:endParaRPr lang="cs-CZ" sz="2400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5g ‒ religious-shredding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not </a:t>
            </a:r>
            <a:r>
              <a:rPr lang="cs-CZ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probable</a:t>
            </a: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presence of </a:t>
            </a:r>
            <a:r>
              <a:rPr lang="cs-CZ" sz="24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ingots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5h ‒ funerary motivations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no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cs-CZ" sz="2400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n´t</a:t>
            </a:r>
            <a:r>
              <a:rPr lang="cs-CZ" sz="2400" dirty="0">
                <a:solidFill>
                  <a:schemeClr val="accent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garnitures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presence of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ingots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5i ‒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miscelanea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no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indices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fr-FR" sz="2000" b="0" i="1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9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496" y="723353"/>
            <a:ext cx="5435502" cy="490066"/>
          </a:xfrm>
        </p:spPr>
        <p:txBody>
          <a:bodyPr>
            <a:noAutofit/>
          </a:bodyPr>
          <a:lstStyle/>
          <a:p>
            <a:pPr algn="l"/>
            <a:r>
              <a:rPr lang="cs-CZ" sz="4000" b="1" dirty="0" err="1">
                <a:solidFill>
                  <a:schemeClr val="accent1"/>
                </a:solidFill>
              </a:rPr>
              <a:t>Hoards</a:t>
            </a:r>
            <a:r>
              <a:rPr lang="cs-CZ" sz="4000" b="1" dirty="0">
                <a:solidFill>
                  <a:schemeClr val="accent1"/>
                </a:solidFill>
              </a:rPr>
              <a:t> in </a:t>
            </a:r>
            <a:r>
              <a:rPr lang="cs-CZ" sz="4000" b="1" dirty="0" err="1">
                <a:solidFill>
                  <a:schemeClr val="accent1"/>
                </a:solidFill>
              </a:rPr>
              <a:t>the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en-US" sz="4000" b="1" dirty="0">
                <a:solidFill>
                  <a:schemeClr val="accent1"/>
                </a:solidFill>
              </a:rPr>
              <a:t> Central Europe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943873" y="406778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Brno</a:t>
            </a:r>
          </a:p>
        </p:txBody>
      </p:sp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408" y="1213419"/>
            <a:ext cx="5435502" cy="28543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Not in </a:t>
            </a:r>
            <a:r>
              <a:rPr lang="cs-CZ" dirty="0" err="1"/>
              <a:t>every</a:t>
            </a:r>
            <a:r>
              <a:rPr lang="cs-CZ" dirty="0"/>
              <a:t> region of </a:t>
            </a:r>
            <a:r>
              <a:rPr lang="cs-CZ" dirty="0" err="1"/>
              <a:t>Europe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typical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Platěnice </a:t>
            </a:r>
            <a:r>
              <a:rPr lang="cs-CZ" dirty="0" err="1"/>
              <a:t>group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22 </a:t>
            </a:r>
            <a:r>
              <a:rPr lang="cs-CZ" dirty="0" err="1"/>
              <a:t>documented</a:t>
            </a:r>
            <a:r>
              <a:rPr lang="cs-CZ" dirty="0"/>
              <a:t> </a:t>
            </a:r>
            <a:r>
              <a:rPr lang="cs-CZ" dirty="0" err="1"/>
              <a:t>hoards</a:t>
            </a:r>
            <a:r>
              <a:rPr lang="cs-CZ" dirty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 of </a:t>
            </a:r>
            <a:r>
              <a:rPr lang="cs-CZ" dirty="0" err="1"/>
              <a:t>hoards</a:t>
            </a:r>
            <a:r>
              <a:rPr lang="cs-CZ" dirty="0"/>
              <a:t> in Ha B2-B3 – Ha C1a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reappering</a:t>
            </a:r>
            <a:r>
              <a:rPr lang="cs-CZ" dirty="0"/>
              <a:t> in Ha D1b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F5C2E31-7336-AFD3-C2D9-F85DAF136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310745"/>
            <a:ext cx="5739192" cy="2550752"/>
          </a:xfrm>
          <a:prstGeom prst="rect">
            <a:avLst/>
          </a:prstGeom>
        </p:spPr>
      </p:pic>
      <p:pic>
        <p:nvPicPr>
          <p:cNvPr id="5" name="Obrázek 4" descr="Obsah obrázku text, mapa&#10;&#10;Popis vygenerován s velmi vysokou mírou spolehlivosti">
            <a:extLst>
              <a:ext uri="{FF2B5EF4-FFF2-40B4-BE49-F238E27FC236}">
                <a16:creationId xmlns:a16="http://schemas.microsoft.com/office/drawing/2014/main" id="{035C3EA2-DA43-C277-7E6C-AD6D513410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13"/>
          <a:stretch/>
        </p:blipFill>
        <p:spPr>
          <a:xfrm>
            <a:off x="5617029" y="0"/>
            <a:ext cx="6574971" cy="68580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2EB815BD-FC0A-B661-471A-6BAE6CA4F611}"/>
              </a:ext>
            </a:extLst>
          </p:cNvPr>
          <p:cNvSpPr txBox="1"/>
          <p:nvPr/>
        </p:nvSpPr>
        <p:spPr>
          <a:xfrm>
            <a:off x="0" y="3883116"/>
            <a:ext cx="61294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cs-CZ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Dating</a:t>
            </a: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kumimoji="0" lang="cs-CZ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hoards</a:t>
            </a:r>
            <a:r>
              <a:rPr kumimoji="0" 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 D – LT 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760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Nadpis 42"/>
          <p:cNvSpPr>
            <a:spLocks noGrp="1"/>
          </p:cNvSpPr>
          <p:nvPr>
            <p:ph type="title"/>
          </p:nvPr>
        </p:nvSpPr>
        <p:spPr>
          <a:xfrm>
            <a:off x="198408" y="174461"/>
            <a:ext cx="7461849" cy="653675"/>
          </a:xfrm>
        </p:spPr>
        <p:txBody>
          <a:bodyPr>
            <a:normAutofit/>
          </a:bodyPr>
          <a:lstStyle/>
          <a:p>
            <a:r>
              <a:rPr lang="cs-CZ" sz="4000" b="1" dirty="0" err="1">
                <a:solidFill>
                  <a:schemeClr val="accent1"/>
                </a:solidFill>
              </a:rPr>
              <a:t>Hoards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8408" y="828136"/>
            <a:ext cx="4203910" cy="5855403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it was generally believed that with the onset of the Hallstatt period, with few exceptions, the popular </a:t>
            </a:r>
            <a:r>
              <a:rPr lang="cs-CZ" dirty="0"/>
              <a:t>B</a:t>
            </a:r>
            <a:r>
              <a:rPr lang="en-US" dirty="0" err="1"/>
              <a:t>ronze</a:t>
            </a:r>
            <a:r>
              <a:rPr lang="en-US" dirty="0"/>
              <a:t> </a:t>
            </a:r>
            <a:r>
              <a:rPr lang="cs-CZ" dirty="0"/>
              <a:t>Age </a:t>
            </a:r>
            <a:r>
              <a:rPr lang="cs-CZ" dirty="0" err="1"/>
              <a:t>hoards</a:t>
            </a:r>
            <a:r>
              <a:rPr lang="en-US" dirty="0"/>
              <a:t> had disappeared in the </a:t>
            </a:r>
            <a:r>
              <a:rPr lang="cs-CZ" dirty="0" err="1"/>
              <a:t>Final</a:t>
            </a:r>
            <a:r>
              <a:rPr lang="cs-CZ" dirty="0"/>
              <a:t> Bronze Age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Period </a:t>
            </a:r>
            <a:r>
              <a:rPr lang="cs-CZ" dirty="0" err="1"/>
              <a:t>hoard</a:t>
            </a:r>
            <a:r>
              <a:rPr lang="cs-CZ" dirty="0"/>
              <a:t> - </a:t>
            </a:r>
            <a:r>
              <a:rPr lang="en-US" dirty="0"/>
              <a:t>1883 Heinrich Wankel </a:t>
            </a:r>
            <a:r>
              <a:rPr lang="cs-CZ" dirty="0"/>
              <a:t>- </a:t>
            </a:r>
            <a:r>
              <a:rPr lang="en-US" b="1" dirty="0" err="1"/>
              <a:t>Nákl</a:t>
            </a:r>
            <a:r>
              <a:rPr lang="cs-CZ" b="1" dirty="0"/>
              <a:t>o</a:t>
            </a:r>
            <a:r>
              <a:rPr lang="en-US" b="1" dirty="0"/>
              <a:t> - „Pod </a:t>
            </a:r>
            <a:r>
              <a:rPr lang="en-US" b="1" dirty="0" err="1"/>
              <a:t>Dědinou</a:t>
            </a:r>
            <a:r>
              <a:rPr lang="cs-CZ" b="1" dirty="0"/>
              <a:t>“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hoards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cave</a:t>
            </a:r>
            <a:r>
              <a:rPr lang="cs-CZ" dirty="0"/>
              <a:t> </a:t>
            </a:r>
            <a:r>
              <a:rPr lang="cs-CZ" dirty="0" err="1"/>
              <a:t>sanctuary</a:t>
            </a:r>
            <a:r>
              <a:rPr lang="cs-CZ" dirty="0"/>
              <a:t> </a:t>
            </a:r>
            <a:r>
              <a:rPr lang="cs-CZ" b="1" dirty="0"/>
              <a:t>Habrůvka – „Býčí skála“</a:t>
            </a:r>
            <a:r>
              <a:rPr lang="cs-CZ" dirty="0"/>
              <a:t>, 1872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1989 </a:t>
            </a:r>
            <a:r>
              <a:rPr lang="cs-CZ" dirty="0"/>
              <a:t>- </a:t>
            </a:r>
            <a:r>
              <a:rPr lang="en-US" dirty="0"/>
              <a:t>construction boom and also the explosive development of amateur detector prospecting. </a:t>
            </a:r>
            <a:r>
              <a:rPr lang="en-US" b="1" i="1" dirty="0" err="1"/>
              <a:t>Miloš</a:t>
            </a:r>
            <a:r>
              <a:rPr lang="en-US" b="1" i="1" dirty="0"/>
              <a:t> </a:t>
            </a:r>
            <a:r>
              <a:rPr lang="en-US" b="1" i="1" dirty="0" err="1"/>
              <a:t>Čižmář</a:t>
            </a:r>
            <a:r>
              <a:rPr lang="en-US" b="1" i="1" dirty="0"/>
              <a:t> </a:t>
            </a:r>
            <a:r>
              <a:rPr lang="en-US" dirty="0"/>
              <a:t>dealt with them systematically for the first time</a:t>
            </a:r>
            <a:r>
              <a:rPr lang="cs-CZ" dirty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18 </a:t>
            </a:r>
            <a:r>
              <a:rPr lang="cs-CZ" dirty="0" err="1"/>
              <a:t>hoards</a:t>
            </a:r>
            <a:r>
              <a:rPr lang="cs-CZ" dirty="0"/>
              <a:t> + Býčí skála (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year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 )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phenomenon</a:t>
            </a:r>
            <a:r>
              <a:rPr lang="cs-CZ" dirty="0"/>
              <a:t> </a:t>
            </a:r>
            <a:r>
              <a:rPr lang="cs-CZ" dirty="0" err="1"/>
              <a:t>exclusively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b="1" i="1" dirty="0">
                <a:solidFill>
                  <a:schemeClr val="accent1"/>
                </a:solidFill>
              </a:rPr>
              <a:t>Platěnice and </a:t>
            </a:r>
            <a:r>
              <a:rPr lang="cs-CZ" b="1" i="1" dirty="0" err="1">
                <a:solidFill>
                  <a:schemeClr val="accent1"/>
                </a:solidFill>
              </a:rPr>
              <a:t>former</a:t>
            </a:r>
            <a:r>
              <a:rPr lang="cs-CZ" b="1" i="1" dirty="0">
                <a:solidFill>
                  <a:schemeClr val="accent1"/>
                </a:solidFill>
              </a:rPr>
              <a:t> Platěnice </a:t>
            </a:r>
            <a:r>
              <a:rPr lang="cs-CZ" b="1" i="1" dirty="0" err="1">
                <a:solidFill>
                  <a:schemeClr val="accent1"/>
                </a:solidFill>
              </a:rPr>
              <a:t>group</a:t>
            </a:r>
            <a:r>
              <a:rPr lang="cs-CZ" b="1" i="1" dirty="0">
                <a:solidFill>
                  <a:schemeClr val="accent1"/>
                </a:solidFill>
              </a:rPr>
              <a:t> in LHP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7B09360-591B-4B12-BD71-029C5D17AB99}"/>
              </a:ext>
            </a:extLst>
          </p:cNvPr>
          <p:cNvSpPr txBox="1"/>
          <p:nvPr/>
        </p:nvSpPr>
        <p:spPr>
          <a:xfrm>
            <a:off x="4402318" y="5473005"/>
            <a:ext cx="77896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Hoards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sanctuary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with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hoards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Habrůvka ‒ „Býčí skála“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Horákov and Platěnice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groups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/Late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Hallstatt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Period in Ha D1‒D3 in Moravia: 1 ‒ Bánov – „Skalky“ (PG/LHP); 8 ‒ Blatec ‒ „Kocanda“ (LHP); 10 ‒ Bohdalice-Pavlovice – „Ve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Žlebcách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(PG/LHP); 33 ‒ Brusné – „Křídlo“ (LHP); 42 ‒ Diváky – „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Burberk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(HG/LHP); 62 ‒ Habrůvka – „Býčí skála“ 6 (HG and PG/LHP); 102 ‒ Kralice na Hané – „Kralický háj“ (PG/BPS); 123 ‒ Loučka – „Doubrava“ (PG/ LHP); 171 ‒ Náklo – „Pod Dědinou“ (PG/LHP); 204 ‒ Podomí </a:t>
            </a:r>
            <a:r>
              <a:rPr lang="cs-CZ" sz="12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– 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„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Zajbot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(PG/BPS); 211 ‒ Prosenice (PG/LHP); 213 ‒ Prostějov-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Čechůvky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– „Kopaniny“ (PG/LHP); 216‒217 ‒ Provodov – „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Rysov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“ 1‒2 (PG/LHP); 226 ‒ Roštín – „Vlčák“ (PG/BPS); 249 ‒ Slavkov pod Hostýnem ‒ „Homole“ (PG/BPS); 266 ‒ Šarovy – „Hluboček“ (PG/LHP) (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after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Golec</a:t>
            </a:r>
            <a:r>
              <a:rPr lang="cs-CZ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– Fojtík 2020). </a:t>
            </a:r>
            <a:endParaRPr lang="cs-CZ" sz="12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10D55F3-E168-40FB-AFD9-67563F4D2C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87035" y="-1"/>
            <a:ext cx="7704965" cy="54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0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FB19E8-A7E1-478E-8C66-C6EB4436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0" y="57898"/>
            <a:ext cx="5372216" cy="592820"/>
          </a:xfrm>
        </p:spPr>
        <p:txBody>
          <a:bodyPr>
            <a:normAutofit/>
          </a:bodyPr>
          <a:lstStyle/>
          <a:p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Hoards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PG and Býčí skála</a:t>
            </a:r>
          </a:p>
        </p:txBody>
      </p:sp>
      <p:pic>
        <p:nvPicPr>
          <p:cNvPr id="4" name="Obrázek 3" descr="obr. 3.jpg">
            <a:extLst>
              <a:ext uri="{FF2B5EF4-FFF2-40B4-BE49-F238E27FC236}">
                <a16:creationId xmlns:a16="http://schemas.microsoft.com/office/drawing/2014/main" id="{075411E9-4E38-4C48-9BE3-A2A53205EEB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8239" y="4603397"/>
            <a:ext cx="3155523" cy="2254603"/>
          </a:xfrm>
          <a:prstGeom prst="rect">
            <a:avLst/>
          </a:prstGeom>
        </p:spPr>
      </p:pic>
      <p:pic>
        <p:nvPicPr>
          <p:cNvPr id="6" name="Obrázek 5" descr="Obsah obrázku text, mapa&#10;&#10;Popis byl vytvořen automaticky">
            <a:extLst>
              <a:ext uri="{FF2B5EF4-FFF2-40B4-BE49-F238E27FC236}">
                <a16:creationId xmlns:a16="http://schemas.microsoft.com/office/drawing/2014/main" id="{0A7799E1-67FE-44E5-8954-D51FC5257D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762" y="2380488"/>
            <a:ext cx="4518238" cy="447751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A5CE6E-2772-4CBE-AFFA-713E4A67A3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386" r="69" b="-19386"/>
          <a:stretch/>
        </p:blipFill>
        <p:spPr>
          <a:xfrm>
            <a:off x="7709279" y="0"/>
            <a:ext cx="4482721" cy="29908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619A114-59C0-454F-8F78-8B41A02C4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5796" y="143627"/>
            <a:ext cx="2278956" cy="2156282"/>
          </a:xfrm>
          <a:prstGeom prst="rect">
            <a:avLst/>
          </a:prstGeom>
        </p:spPr>
      </p:pic>
      <p:pic>
        <p:nvPicPr>
          <p:cNvPr id="9" name="Obrázek 8" descr="Obsah obrázku text, mapa, tráva&#10;&#10;Popis byl vytvořen automaticky">
            <a:extLst>
              <a:ext uri="{FF2B5EF4-FFF2-40B4-BE49-F238E27FC236}">
                <a16:creationId xmlns:a16="http://schemas.microsoft.com/office/drawing/2014/main" id="{F2E21C23-6EF0-4824-BD1B-C4F6AF24B1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328"/>
            <a:ext cx="4505058" cy="4553327"/>
          </a:xfrm>
          <a:prstGeom prst="rect">
            <a:avLst/>
          </a:prstGeom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9BB78F85-A132-4168-98B4-E24583FFA875}"/>
              </a:ext>
            </a:extLst>
          </p:cNvPr>
          <p:cNvSpPr/>
          <p:nvPr/>
        </p:nvSpPr>
        <p:spPr>
          <a:xfrm rot="1361641">
            <a:off x="1832103" y="3700302"/>
            <a:ext cx="2584193" cy="1686245"/>
          </a:xfrm>
          <a:prstGeom prst="ellipse">
            <a:avLst/>
          </a:prstGeom>
          <a:noFill/>
          <a:ln w="53975">
            <a:extLst>
              <a:ext uri="{C807C97D-BFC1-408E-A445-0C87EB9F89A2}">
                <ask:lineSketchStyleProps xmlns:ask="http://schemas.microsoft.com/office/drawing/2018/sketchyshapes" sd="292492287">
                  <a:custGeom>
                    <a:avLst/>
                    <a:gdLst>
                      <a:gd name="connsiteX0" fmla="*/ 0 w 2584193"/>
                      <a:gd name="connsiteY0" fmla="*/ 843123 h 1686245"/>
                      <a:gd name="connsiteX1" fmla="*/ 1292097 w 2584193"/>
                      <a:gd name="connsiteY1" fmla="*/ 0 h 1686245"/>
                      <a:gd name="connsiteX2" fmla="*/ 2584194 w 2584193"/>
                      <a:gd name="connsiteY2" fmla="*/ 843123 h 1686245"/>
                      <a:gd name="connsiteX3" fmla="*/ 1292097 w 2584193"/>
                      <a:gd name="connsiteY3" fmla="*/ 1686246 h 1686245"/>
                      <a:gd name="connsiteX4" fmla="*/ 0 w 2584193"/>
                      <a:gd name="connsiteY4" fmla="*/ 843123 h 1686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84193" h="1686245" extrusionOk="0">
                        <a:moveTo>
                          <a:pt x="0" y="843123"/>
                        </a:moveTo>
                        <a:cubicBezTo>
                          <a:pt x="131913" y="363868"/>
                          <a:pt x="650207" y="116655"/>
                          <a:pt x="1292097" y="0"/>
                        </a:cubicBezTo>
                        <a:cubicBezTo>
                          <a:pt x="2044452" y="3842"/>
                          <a:pt x="2720978" y="352422"/>
                          <a:pt x="2584194" y="843123"/>
                        </a:cubicBezTo>
                        <a:cubicBezTo>
                          <a:pt x="2562875" y="1217407"/>
                          <a:pt x="1996567" y="1714530"/>
                          <a:pt x="1292097" y="1686246"/>
                        </a:cubicBezTo>
                        <a:cubicBezTo>
                          <a:pt x="592323" y="1608933"/>
                          <a:pt x="-130285" y="1265921"/>
                          <a:pt x="0" y="84312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4DFDC4B7-9BB0-4B8A-8AF4-D129F36876BD}"/>
              </a:ext>
            </a:extLst>
          </p:cNvPr>
          <p:cNvSpPr/>
          <p:nvPr/>
        </p:nvSpPr>
        <p:spPr>
          <a:xfrm>
            <a:off x="1737051" y="4277219"/>
            <a:ext cx="238125" cy="3799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9064131A-4654-41D4-A613-054A9BF0D3C4}"/>
              </a:ext>
            </a:extLst>
          </p:cNvPr>
          <p:cNvSpPr/>
          <p:nvPr/>
        </p:nvSpPr>
        <p:spPr>
          <a:xfrm>
            <a:off x="1856113" y="3882399"/>
            <a:ext cx="5966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C37E56B6-1CA2-443E-86AE-79799B2834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578" y="646559"/>
            <a:ext cx="3034691" cy="162039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F16B903-FF5F-4D46-ADE1-A5CF21BE19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158" y="2600325"/>
            <a:ext cx="3124014" cy="1983137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2120D2C-90E8-465B-AD15-7C2003D73A7A}"/>
              </a:ext>
            </a:extLst>
          </p:cNvPr>
          <p:cNvSpPr txBox="1"/>
          <p:nvPr/>
        </p:nvSpPr>
        <p:spPr>
          <a:xfrm>
            <a:off x="116410" y="957314"/>
            <a:ext cx="2407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About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 150 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armrings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 in Býčí skála 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Cave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- 17 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hoards</a:t>
            </a:r>
            <a:r>
              <a:rPr lang="cs-CZ" sz="2000" dirty="0">
                <a:solidFill>
                  <a:schemeClr val="tx2">
                    <a:lumMod val="75000"/>
                  </a:schemeClr>
                </a:solidFill>
              </a:rPr>
              <a:t> in PG + Býčí skála </a:t>
            </a:r>
            <a:r>
              <a:rPr lang="cs-CZ" sz="2000" dirty="0" err="1">
                <a:solidFill>
                  <a:schemeClr val="tx2">
                    <a:lumMod val="75000"/>
                  </a:schemeClr>
                </a:solidFill>
              </a:rPr>
              <a:t>Cave</a:t>
            </a: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2C9397C-968F-4FB1-99DF-529B440C0BF2}"/>
              </a:ext>
            </a:extLst>
          </p:cNvPr>
          <p:cNvSpPr txBox="1"/>
          <p:nvPr/>
        </p:nvSpPr>
        <p:spPr>
          <a:xfrm>
            <a:off x="11236750" y="3089151"/>
            <a:ext cx="801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Kralice na Hané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5B4D091-382C-42CF-8969-4267DEB98E40}"/>
              </a:ext>
            </a:extLst>
          </p:cNvPr>
          <p:cNvSpPr txBox="1"/>
          <p:nvPr/>
        </p:nvSpPr>
        <p:spPr>
          <a:xfrm>
            <a:off x="7709279" y="0"/>
            <a:ext cx="801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Náklo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5C84957-7590-44C0-A95C-F6B1CB7C547C}"/>
              </a:ext>
            </a:extLst>
          </p:cNvPr>
          <p:cNvSpPr txBox="1"/>
          <p:nvPr/>
        </p:nvSpPr>
        <p:spPr>
          <a:xfrm>
            <a:off x="4518239" y="4570438"/>
            <a:ext cx="1166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Prostějov-</a:t>
            </a:r>
            <a:r>
              <a:rPr lang="cs-CZ" dirty="0" err="1">
                <a:solidFill>
                  <a:schemeClr val="bg1"/>
                </a:solidFill>
              </a:rPr>
              <a:t>Čechůvky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78487EF-FF50-4D29-AAEC-2A06B7295A5A}"/>
              </a:ext>
            </a:extLst>
          </p:cNvPr>
          <p:cNvSpPr txBox="1"/>
          <p:nvPr/>
        </p:nvSpPr>
        <p:spPr>
          <a:xfrm>
            <a:off x="6807606" y="2176350"/>
            <a:ext cx="116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Podomí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04C0625-8DCD-489F-863F-F3D7D47E158D}"/>
              </a:ext>
            </a:extLst>
          </p:cNvPr>
          <p:cNvSpPr txBox="1"/>
          <p:nvPr/>
        </p:nvSpPr>
        <p:spPr>
          <a:xfrm>
            <a:off x="4504568" y="2226533"/>
            <a:ext cx="116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Býčí skála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4E7AC4A-14FA-4613-85DF-E41AB3535A9A}"/>
              </a:ext>
            </a:extLst>
          </p:cNvPr>
          <p:cNvSpPr txBox="1"/>
          <p:nvPr/>
        </p:nvSpPr>
        <p:spPr>
          <a:xfrm>
            <a:off x="1462840" y="646559"/>
            <a:ext cx="1166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Býčí skála</a:t>
            </a:r>
          </a:p>
        </p:txBody>
      </p:sp>
    </p:spTree>
    <p:extLst>
      <p:ext uri="{BB962C8B-B14F-4D97-AF65-F5344CB8AC3E}">
        <p14:creationId xmlns:p14="http://schemas.microsoft.com/office/powerpoint/2010/main" val="1471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87" y="1090870"/>
            <a:ext cx="3938688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 err="1">
                <a:solidFill>
                  <a:schemeClr val="accent1"/>
                </a:solidFill>
              </a:rPr>
              <a:t>Hoards</a:t>
            </a:r>
            <a:r>
              <a:rPr lang="cs-CZ" sz="3600" b="1" dirty="0">
                <a:solidFill>
                  <a:schemeClr val="accent1"/>
                </a:solidFill>
              </a:rPr>
              <a:t> in Ha C1a - </a:t>
            </a:r>
            <a:r>
              <a:rPr lang="en-US" sz="3600" b="1" dirty="0">
                <a:solidFill>
                  <a:schemeClr val="accent1"/>
                </a:solidFill>
              </a:rPr>
              <a:t>The </a:t>
            </a:r>
            <a:r>
              <a:rPr lang="en-US" sz="3600" b="1" dirty="0" err="1">
                <a:solidFill>
                  <a:schemeClr val="accent1"/>
                </a:solidFill>
              </a:rPr>
              <a:t>Nitrianska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Blatnica</a:t>
            </a:r>
            <a:r>
              <a:rPr lang="en-US" sz="3600" b="1" dirty="0">
                <a:solidFill>
                  <a:schemeClr val="accent1"/>
                </a:solidFill>
              </a:rPr>
              <a:t> II hoard</a:t>
            </a:r>
            <a:r>
              <a:rPr lang="cs-CZ" sz="3600" b="1" dirty="0">
                <a:solidFill>
                  <a:schemeClr val="accent1"/>
                </a:solidFill>
              </a:rPr>
              <a:t> (SK)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943873" y="406778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Brno</a:t>
            </a:r>
          </a:p>
        </p:txBody>
      </p:sp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6" y="1580936"/>
            <a:ext cx="3938690" cy="5277064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/>
              <a:t>Ha C1a; 800–725 BC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hilltop settlement</a:t>
            </a:r>
            <a:r>
              <a:rPr lang="cs-CZ" dirty="0"/>
              <a:t> </a:t>
            </a:r>
            <a:r>
              <a:rPr lang="en-US" dirty="0"/>
              <a:t>of </a:t>
            </a:r>
            <a:r>
              <a:rPr lang="en-US" dirty="0" err="1"/>
              <a:t>Marhát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chronological synchronization of the Ha C1a sub-phase</a:t>
            </a:r>
            <a:r>
              <a:rPr lang="cs-CZ" dirty="0"/>
              <a:t> </a:t>
            </a:r>
            <a:r>
              <a:rPr lang="en-US" dirty="0"/>
              <a:t>with Northern Italy and Central and Southeastern Europe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bronze vessels and gold cylindrical</a:t>
            </a:r>
            <a:r>
              <a:rPr lang="cs-CZ" dirty="0"/>
              <a:t> </a:t>
            </a:r>
            <a:r>
              <a:rPr lang="en-US" dirty="0"/>
              <a:t>earrings come from the most important contemporary</a:t>
            </a:r>
            <a:r>
              <a:rPr lang="cs-CZ" dirty="0"/>
              <a:t> </a:t>
            </a:r>
            <a:r>
              <a:rPr lang="en-US" dirty="0"/>
              <a:t>sites of the Hallstatt and </a:t>
            </a:r>
            <a:r>
              <a:rPr lang="en-US" dirty="0" err="1"/>
              <a:t>Mezöcsát</a:t>
            </a:r>
            <a:r>
              <a:rPr lang="en-US" dirty="0"/>
              <a:t> cultures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Bronze cup with levered handle of the</a:t>
            </a:r>
            <a:r>
              <a:rPr lang="cs-CZ" dirty="0"/>
              <a:t> </a:t>
            </a:r>
            <a:r>
              <a:rPr lang="en-US" dirty="0"/>
              <a:t>Hallstatt Type</a:t>
            </a:r>
            <a:r>
              <a:rPr lang="cs-CZ" dirty="0"/>
              <a:t>, </a:t>
            </a:r>
            <a:r>
              <a:rPr lang="en-US" dirty="0"/>
              <a:t>Biconical bowl of the Baumgarten type</a:t>
            </a:r>
            <a:r>
              <a:rPr lang="cs-CZ" dirty="0"/>
              <a:t>, </a:t>
            </a:r>
            <a:r>
              <a:rPr lang="en-US" dirty="0"/>
              <a:t>Cylindrical earrings of the </a:t>
            </a:r>
            <a:r>
              <a:rPr lang="en-US" dirty="0" err="1"/>
              <a:t>Šarengrad</a:t>
            </a:r>
            <a:r>
              <a:rPr lang="en-US" dirty="0"/>
              <a:t> type</a:t>
            </a:r>
            <a:r>
              <a:rPr lang="cs-CZ" dirty="0"/>
              <a:t>, </a:t>
            </a:r>
            <a:r>
              <a:rPr lang="cs-CZ" dirty="0" err="1"/>
              <a:t>torcs</a:t>
            </a:r>
            <a:r>
              <a:rPr lang="cs-CZ" dirty="0"/>
              <a:t>, </a:t>
            </a:r>
            <a:r>
              <a:rPr lang="cs-CZ" dirty="0" err="1"/>
              <a:t>armrings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Ondrkál</a:t>
            </a:r>
            <a:r>
              <a:rPr lang="cs-CZ" dirty="0"/>
              <a:t> – </a:t>
            </a:r>
            <a:r>
              <a:rPr lang="cs-CZ" dirty="0" err="1"/>
              <a:t>Marton</a:t>
            </a:r>
            <a:r>
              <a:rPr lang="cs-CZ" dirty="0"/>
              <a:t> 2020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CAF7586-598C-427D-8208-FBC32D856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975" y="0"/>
            <a:ext cx="8168026" cy="40677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7A0848C-B233-475F-B1F9-95E2440D1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813" y="4067780"/>
            <a:ext cx="4936187" cy="279258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17ABA86-3147-44C1-BE7A-4E00F871D1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9693" r="49693"/>
          <a:stretch/>
        </p:blipFill>
        <p:spPr>
          <a:xfrm>
            <a:off x="842428" y="4066263"/>
            <a:ext cx="6363093" cy="27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3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1B5DCE-C2BD-4F24-A9C0-6F6FEAD9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6" y="66439"/>
            <a:ext cx="7871464" cy="103846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chronological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problematics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cs-CZ" sz="3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36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</a:t>
            </a:r>
            <a:endParaRPr lang="cs-CZ" sz="3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92AA59-4C88-4C67-937A-22FE4A057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7" y="1264588"/>
            <a:ext cx="6611022" cy="5526973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/Ha C1/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‒ </a:t>
            </a:r>
            <a:r>
              <a:rPr lang="cs-CZ" dirty="0" err="1"/>
              <a:t>hoards</a:t>
            </a:r>
            <a:r>
              <a:rPr lang="en-US" dirty="0"/>
              <a:t>, </a:t>
            </a:r>
            <a:r>
              <a:rPr lang="en-US" dirty="0" err="1"/>
              <a:t>Thraco</a:t>
            </a:r>
            <a:r>
              <a:rPr lang="cs-CZ" dirty="0"/>
              <a:t>-c</a:t>
            </a:r>
            <a:r>
              <a:rPr lang="en-US" dirty="0" err="1"/>
              <a:t>immerian</a:t>
            </a:r>
            <a:r>
              <a:rPr lang="en-US" dirty="0"/>
              <a:t> </a:t>
            </a:r>
            <a:r>
              <a:rPr lang="cs-CZ" dirty="0"/>
              <a:t>bronze </a:t>
            </a:r>
            <a:r>
              <a:rPr lang="cs-CZ" dirty="0" err="1"/>
              <a:t>artefacts</a:t>
            </a:r>
            <a:r>
              <a:rPr lang="en-US" dirty="0"/>
              <a:t>, </a:t>
            </a:r>
            <a:r>
              <a:rPr lang="cs-CZ" dirty="0" err="1"/>
              <a:t>collapse</a:t>
            </a:r>
            <a:r>
              <a:rPr lang="en-US" dirty="0"/>
              <a:t> of </a:t>
            </a:r>
            <a:r>
              <a:rPr lang="cs-CZ" dirty="0"/>
              <a:t>Bronze Age</a:t>
            </a:r>
            <a:r>
              <a:rPr lang="en-US" dirty="0"/>
              <a:t> centers, survival of </a:t>
            </a:r>
            <a:r>
              <a:rPr lang="cs-CZ" b="1" dirty="0" err="1"/>
              <a:t>cremation</a:t>
            </a:r>
            <a:r>
              <a:rPr lang="en-US" b="1" dirty="0"/>
              <a:t> rite </a:t>
            </a:r>
            <a:r>
              <a:rPr lang="cs-CZ" b="1" dirty="0" err="1"/>
              <a:t>both</a:t>
            </a:r>
            <a:r>
              <a:rPr lang="cs-CZ" b="1" dirty="0"/>
              <a:t> in HG and PG; </a:t>
            </a:r>
            <a:r>
              <a:rPr lang="cs-CZ" b="1" dirty="0" err="1">
                <a:solidFill>
                  <a:schemeClr val="accent1"/>
                </a:solidFill>
              </a:rPr>
              <a:t>survival</a:t>
            </a:r>
            <a:r>
              <a:rPr lang="cs-CZ" b="1" dirty="0">
                <a:solidFill>
                  <a:schemeClr val="accent1"/>
                </a:solidFill>
              </a:rPr>
              <a:t> of </a:t>
            </a:r>
            <a:r>
              <a:rPr lang="cs-CZ" b="1" dirty="0" err="1">
                <a:solidFill>
                  <a:schemeClr val="accent1"/>
                </a:solidFill>
              </a:rPr>
              <a:t>hoards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/>
              <a:t>‒ </a:t>
            </a:r>
            <a:r>
              <a:rPr lang="en-US" b="1" dirty="0"/>
              <a:t>elites in graves</a:t>
            </a:r>
            <a:r>
              <a:rPr lang="en-US" dirty="0"/>
              <a:t>, </a:t>
            </a:r>
            <a:r>
              <a:rPr lang="cs-CZ" dirty="0" err="1"/>
              <a:t>hoards</a:t>
            </a:r>
            <a:r>
              <a:rPr lang="en-US" dirty="0"/>
              <a:t> in P</a:t>
            </a:r>
            <a:r>
              <a:rPr lang="cs-CZ" dirty="0"/>
              <a:t>G</a:t>
            </a:r>
            <a:r>
              <a:rPr lang="en-US" dirty="0"/>
              <a:t> in Ha D, </a:t>
            </a:r>
            <a:r>
              <a:rPr lang="cs-CZ" dirty="0" err="1"/>
              <a:t>i</a:t>
            </a:r>
            <a:r>
              <a:rPr lang="cs-CZ" b="1" dirty="0" err="1"/>
              <a:t>nhumation</a:t>
            </a:r>
            <a:r>
              <a:rPr lang="en-US" b="1" dirty="0"/>
              <a:t> rite in </a:t>
            </a:r>
            <a:r>
              <a:rPr lang="cs-CZ" b="1" dirty="0"/>
              <a:t>HG</a:t>
            </a:r>
            <a:endParaRPr lang="en-US" b="1" dirty="0"/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C2</a:t>
            </a:r>
            <a:r>
              <a:rPr lang="cs-CZ" dirty="0"/>
              <a:t>/</a:t>
            </a:r>
            <a:r>
              <a:rPr lang="en-US" dirty="0"/>
              <a:t> ‒ </a:t>
            </a:r>
            <a:r>
              <a:rPr lang="en-US" b="1" dirty="0"/>
              <a:t>large </a:t>
            </a:r>
            <a:r>
              <a:rPr lang="cs-CZ" b="1" dirty="0" err="1"/>
              <a:t>burial</a:t>
            </a:r>
            <a:r>
              <a:rPr lang="cs-CZ" b="1" dirty="0"/>
              <a:t> </a:t>
            </a:r>
            <a:r>
              <a:rPr lang="cs-CZ" b="1" dirty="0" err="1"/>
              <a:t>mounds</a:t>
            </a:r>
            <a:r>
              <a:rPr lang="en-US" dirty="0"/>
              <a:t>, local chiefs, without significant centers</a:t>
            </a:r>
            <a:r>
              <a:rPr lang="cs-CZ" dirty="0"/>
              <a:t>, </a:t>
            </a:r>
            <a:r>
              <a:rPr lang="cs-CZ" dirty="0" err="1">
                <a:solidFill>
                  <a:schemeClr val="tx1"/>
                </a:solidFill>
              </a:rPr>
              <a:t>beggining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some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hillforts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en-US" dirty="0"/>
              <a:t> </a:t>
            </a:r>
            <a:r>
              <a:rPr lang="cs-CZ" dirty="0"/>
              <a:t>/Ha </a:t>
            </a:r>
            <a:r>
              <a:rPr lang="en-US" dirty="0"/>
              <a:t>D1</a:t>
            </a:r>
            <a:r>
              <a:rPr lang="cs-CZ" dirty="0"/>
              <a:t>/</a:t>
            </a:r>
            <a:r>
              <a:rPr lang="en-US" dirty="0"/>
              <a:t> ‒ end of local chiefs, </a:t>
            </a:r>
            <a:r>
              <a:rPr lang="en-US" dirty="0" err="1"/>
              <a:t>Bratčice</a:t>
            </a:r>
            <a:r>
              <a:rPr lang="en-US" dirty="0"/>
              <a:t> and </a:t>
            </a:r>
            <a:r>
              <a:rPr lang="cs-CZ" dirty="0" err="1"/>
              <a:t>compound</a:t>
            </a:r>
            <a:r>
              <a:rPr lang="cs-CZ" dirty="0"/>
              <a:t> </a:t>
            </a:r>
            <a:r>
              <a:rPr lang="en-US" dirty="0"/>
              <a:t>belt lad</a:t>
            </a:r>
            <a:r>
              <a:rPr lang="cs-CZ" dirty="0" err="1"/>
              <a:t>ies</a:t>
            </a:r>
            <a:r>
              <a:rPr lang="en-US" dirty="0"/>
              <a:t>, beginning of institutionalization of the </a:t>
            </a:r>
            <a:r>
              <a:rPr lang="en-US" dirty="0" err="1">
                <a:solidFill>
                  <a:schemeClr val="tx1"/>
                </a:solidFill>
              </a:rPr>
              <a:t>Býčí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skála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sanctuary</a:t>
            </a:r>
            <a:r>
              <a:rPr lang="en-US" dirty="0">
                <a:solidFill>
                  <a:schemeClr val="tx1"/>
                </a:solidFill>
              </a:rPr>
              <a:t>, hillfort</a:t>
            </a:r>
            <a:r>
              <a:rPr lang="cs-CZ" dirty="0">
                <a:solidFill>
                  <a:schemeClr val="tx1"/>
                </a:solidFill>
              </a:rPr>
              <a:t>s, </a:t>
            </a:r>
            <a:r>
              <a:rPr lang="cs-CZ" dirty="0" err="1">
                <a:solidFill>
                  <a:schemeClr val="tx1"/>
                </a:solidFill>
              </a:rPr>
              <a:t>homesteads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accent1"/>
                </a:solidFill>
              </a:rPr>
              <a:t>hoards</a:t>
            </a:r>
            <a:endParaRPr lang="en-US" b="1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Topic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III </a:t>
            </a:r>
            <a:r>
              <a:rPr lang="cs-CZ" dirty="0"/>
              <a:t>/Ha D2‒LT A/</a:t>
            </a:r>
            <a:endParaRPr lang="en-US" dirty="0"/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a</a:t>
            </a:r>
            <a:r>
              <a:rPr lang="en-US" dirty="0"/>
              <a:t> ‒ Ha D2 culminating centralization processes, </a:t>
            </a:r>
            <a:r>
              <a:rPr lang="en-US" dirty="0" err="1"/>
              <a:t>elits</a:t>
            </a:r>
            <a:r>
              <a:rPr lang="en-US" dirty="0"/>
              <a:t> disappearing from the landscape, moving </a:t>
            </a:r>
            <a:r>
              <a:rPr lang="en-US" dirty="0">
                <a:solidFill>
                  <a:schemeClr val="tx1"/>
                </a:solidFill>
              </a:rPr>
              <a:t>to </a:t>
            </a:r>
            <a:r>
              <a:rPr lang="cs-CZ" dirty="0">
                <a:solidFill>
                  <a:schemeClr val="tx1"/>
                </a:solidFill>
              </a:rPr>
              <a:t> Býčí skála </a:t>
            </a:r>
            <a:r>
              <a:rPr lang="cs-CZ" dirty="0" err="1">
                <a:solidFill>
                  <a:schemeClr val="tx1"/>
                </a:solidFill>
              </a:rPr>
              <a:t>cave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cs-CZ" b="1" dirty="0" err="1">
                <a:solidFill>
                  <a:schemeClr val="accent1"/>
                </a:solidFill>
              </a:rPr>
              <a:t>hoards</a:t>
            </a:r>
            <a:r>
              <a:rPr lang="en-US" dirty="0"/>
              <a:t>, duration of Hallstatt</a:t>
            </a:r>
            <a:r>
              <a:rPr lang="cs-CZ" dirty="0"/>
              <a:t> Period</a:t>
            </a:r>
            <a:r>
              <a:rPr lang="en-US" dirty="0"/>
              <a:t> fortified </a:t>
            </a:r>
            <a:r>
              <a:rPr lang="cs-CZ" dirty="0" err="1"/>
              <a:t>hilltop</a:t>
            </a:r>
            <a:r>
              <a:rPr lang="cs-CZ" dirty="0"/>
              <a:t> </a:t>
            </a:r>
            <a:r>
              <a:rPr lang="en-US" dirty="0"/>
              <a:t>settlements</a:t>
            </a:r>
            <a:r>
              <a:rPr lang="cs-CZ" dirty="0"/>
              <a:t> - </a:t>
            </a:r>
            <a:r>
              <a:rPr lang="cs-CZ" dirty="0" err="1">
                <a:solidFill>
                  <a:schemeClr val="tx1"/>
                </a:solidFill>
              </a:rPr>
              <a:t>hillforts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homesteads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accent1"/>
                </a:solidFill>
              </a:rPr>
              <a:t>III</a:t>
            </a:r>
            <a:r>
              <a:rPr lang="en-US" dirty="0">
                <a:solidFill>
                  <a:schemeClr val="accent1"/>
                </a:solidFill>
              </a:rPr>
              <a:t>b</a:t>
            </a:r>
            <a:r>
              <a:rPr lang="cs-CZ" dirty="0"/>
              <a:t> – in </a:t>
            </a:r>
            <a:r>
              <a:rPr lang="en-US" dirty="0"/>
              <a:t>Ha D3 last elite </a:t>
            </a:r>
            <a:r>
              <a:rPr lang="en-US" dirty="0">
                <a:solidFill>
                  <a:schemeClr val="tx1"/>
                </a:solidFill>
              </a:rPr>
              <a:t>in B</a:t>
            </a:r>
            <a:r>
              <a:rPr lang="cs-CZ" dirty="0" err="1">
                <a:solidFill>
                  <a:schemeClr val="tx1"/>
                </a:solidFill>
              </a:rPr>
              <a:t>ýčí</a:t>
            </a:r>
            <a:r>
              <a:rPr lang="cs-CZ" dirty="0">
                <a:solidFill>
                  <a:schemeClr val="tx1"/>
                </a:solidFill>
              </a:rPr>
              <a:t> skála </a:t>
            </a:r>
            <a:r>
              <a:rPr lang="cs-CZ" dirty="0" err="1">
                <a:solidFill>
                  <a:schemeClr val="tx1"/>
                </a:solidFill>
              </a:rPr>
              <a:t>Cave</a:t>
            </a:r>
            <a:r>
              <a:rPr lang="en-US" dirty="0">
                <a:solidFill>
                  <a:schemeClr val="tx1"/>
                </a:solidFill>
              </a:rPr>
              <a:t>, no </a:t>
            </a:r>
            <a:r>
              <a:rPr lang="cs-CZ" dirty="0" err="1">
                <a:solidFill>
                  <a:schemeClr val="tx1"/>
                </a:solidFill>
              </a:rPr>
              <a:t>other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graves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elites</a:t>
            </a:r>
            <a:r>
              <a:rPr lang="cs-CZ" dirty="0">
                <a:solidFill>
                  <a:schemeClr val="tx1"/>
                </a:solidFill>
              </a:rPr>
              <a:t>;</a:t>
            </a:r>
            <a:r>
              <a:rPr lang="en-US" dirty="0">
                <a:solidFill>
                  <a:schemeClr val="tx1"/>
                </a:solidFill>
              </a:rPr>
              <a:t> LT A hillforts (7), </a:t>
            </a:r>
            <a:r>
              <a:rPr lang="en-US" b="1" dirty="0">
                <a:solidFill>
                  <a:schemeClr val="accent1"/>
                </a:solidFill>
              </a:rPr>
              <a:t>LT A </a:t>
            </a:r>
            <a:r>
              <a:rPr lang="cs-CZ" b="1" dirty="0" err="1">
                <a:solidFill>
                  <a:schemeClr val="accent1"/>
                </a:solidFill>
              </a:rPr>
              <a:t>hoards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homesteads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3D5B2C4-F352-47C5-BC8B-54C970FD24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87" y="0"/>
            <a:ext cx="5225213" cy="5981700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3A92916A-98B2-4ED7-9632-72B703713D05}"/>
              </a:ext>
            </a:extLst>
          </p:cNvPr>
          <p:cNvSpPr/>
          <p:nvPr/>
        </p:nvSpPr>
        <p:spPr>
          <a:xfrm>
            <a:off x="6966787" y="719689"/>
            <a:ext cx="5225213" cy="170918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66B1D4CD-8217-4D1D-BCB5-D3BAC494BE19}"/>
              </a:ext>
            </a:extLst>
          </p:cNvPr>
          <p:cNvSpPr/>
          <p:nvPr/>
        </p:nvSpPr>
        <p:spPr>
          <a:xfrm>
            <a:off x="6966786" y="2428874"/>
            <a:ext cx="5225213" cy="1485901"/>
          </a:xfrm>
          <a:prstGeom prst="rect">
            <a:avLst/>
          </a:prstGeom>
          <a:solidFill>
            <a:schemeClr val="bg2">
              <a:lumMod val="50000"/>
              <a:alpha val="1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30FF892C-FBDF-40BD-9A56-6B813C16369E}"/>
              </a:ext>
            </a:extLst>
          </p:cNvPr>
          <p:cNvSpPr/>
          <p:nvPr/>
        </p:nvSpPr>
        <p:spPr>
          <a:xfrm>
            <a:off x="6966785" y="3876882"/>
            <a:ext cx="5225214" cy="2104818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45DEE014-E510-47DF-AC99-B1B16DD2F2F8}"/>
              </a:ext>
            </a:extLst>
          </p:cNvPr>
          <p:cNvSpPr/>
          <p:nvPr/>
        </p:nvSpPr>
        <p:spPr>
          <a:xfrm>
            <a:off x="7824398" y="1381676"/>
            <a:ext cx="2888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41FB4F8D-357D-424B-9808-B53E7031C18A}"/>
              </a:ext>
            </a:extLst>
          </p:cNvPr>
          <p:cNvSpPr/>
          <p:nvPr/>
        </p:nvSpPr>
        <p:spPr>
          <a:xfrm>
            <a:off x="7800725" y="2415139"/>
            <a:ext cx="5902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D3C22E4D-DBD3-4999-B4CB-F4E5C8A5DA68}"/>
              </a:ext>
            </a:extLst>
          </p:cNvPr>
          <p:cNvSpPr/>
          <p:nvPr/>
        </p:nvSpPr>
        <p:spPr>
          <a:xfrm>
            <a:off x="7756432" y="3903700"/>
            <a:ext cx="6944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IIIa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0951B82F-B49F-46DE-BD9F-E43314BDDC44}"/>
              </a:ext>
            </a:extLst>
          </p:cNvPr>
          <p:cNvSpPr/>
          <p:nvPr/>
        </p:nvSpPr>
        <p:spPr>
          <a:xfrm>
            <a:off x="7800725" y="3169950"/>
            <a:ext cx="60946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CA830058-E1DD-455D-A415-065912A06728}"/>
              </a:ext>
            </a:extLst>
          </p:cNvPr>
          <p:cNvSpPr/>
          <p:nvPr/>
        </p:nvSpPr>
        <p:spPr>
          <a:xfrm>
            <a:off x="7756432" y="4791743"/>
            <a:ext cx="7136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32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IIIb</a:t>
            </a:r>
            <a:endParaRPr lang="cs-CZ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C6A0CA1C-FF61-47F1-A039-2932452499A7}"/>
              </a:ext>
            </a:extLst>
          </p:cNvPr>
          <p:cNvSpPr/>
          <p:nvPr/>
        </p:nvSpPr>
        <p:spPr>
          <a:xfrm>
            <a:off x="9636542" y="4531553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BS3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1882FBCC-3CC9-4C88-942C-C9654D9BDC26}"/>
              </a:ext>
            </a:extLst>
          </p:cNvPr>
          <p:cNvSpPr/>
          <p:nvPr/>
        </p:nvSpPr>
        <p:spPr>
          <a:xfrm>
            <a:off x="9636542" y="4065459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BS2</a:t>
            </a: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FD215F9F-80D4-452F-AA89-D488DE44E810}"/>
              </a:ext>
            </a:extLst>
          </p:cNvPr>
          <p:cNvSpPr/>
          <p:nvPr/>
        </p:nvSpPr>
        <p:spPr>
          <a:xfrm>
            <a:off x="9636542" y="3641960"/>
            <a:ext cx="738738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BS1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E81981E-0D65-4CFF-942D-909B583D2D2D}"/>
              </a:ext>
            </a:extLst>
          </p:cNvPr>
          <p:cNvSpPr/>
          <p:nvPr/>
        </p:nvSpPr>
        <p:spPr>
          <a:xfrm>
            <a:off x="6966785" y="3448602"/>
            <a:ext cx="5225215" cy="2533098"/>
          </a:xfrm>
          <a:prstGeom prst="rect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292817F1-64F8-49A6-AEF2-D2A915671DC6}"/>
              </a:ext>
            </a:extLst>
          </p:cNvPr>
          <p:cNvSpPr/>
          <p:nvPr/>
        </p:nvSpPr>
        <p:spPr>
          <a:xfrm>
            <a:off x="5653841" y="4105276"/>
            <a:ext cx="131294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3B7490B2-E7D5-5159-E700-679F4A003F2A}"/>
              </a:ext>
            </a:extLst>
          </p:cNvPr>
          <p:cNvSpPr/>
          <p:nvPr/>
        </p:nvSpPr>
        <p:spPr>
          <a:xfrm>
            <a:off x="6966784" y="778377"/>
            <a:ext cx="5225215" cy="1086131"/>
          </a:xfrm>
          <a:prstGeom prst="rect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01D0EEEC-8720-46D4-1CB6-2A8EE7908B65}"/>
              </a:ext>
            </a:extLst>
          </p:cNvPr>
          <p:cNvSpPr/>
          <p:nvPr/>
        </p:nvSpPr>
        <p:spPr>
          <a:xfrm>
            <a:off x="5682628" y="768120"/>
            <a:ext cx="131294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48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87" y="1090870"/>
            <a:ext cx="3938688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 err="1">
                <a:solidFill>
                  <a:schemeClr val="accent1"/>
                </a:solidFill>
              </a:rPr>
              <a:t>Hoards</a:t>
            </a:r>
            <a:r>
              <a:rPr lang="cs-CZ" sz="3600" b="1" dirty="0">
                <a:solidFill>
                  <a:schemeClr val="accent1"/>
                </a:solidFill>
              </a:rPr>
              <a:t> in Ha C1a - </a:t>
            </a:r>
            <a:r>
              <a:rPr lang="en-US" sz="3600" b="1" dirty="0">
                <a:solidFill>
                  <a:schemeClr val="accent1"/>
                </a:solidFill>
              </a:rPr>
              <a:t>The </a:t>
            </a:r>
            <a:r>
              <a:rPr lang="en-US" sz="3600" b="1" dirty="0" err="1">
                <a:solidFill>
                  <a:schemeClr val="accent1"/>
                </a:solidFill>
              </a:rPr>
              <a:t>Nitrianska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Blatnica</a:t>
            </a:r>
            <a:r>
              <a:rPr lang="en-US" sz="3600" b="1" dirty="0">
                <a:solidFill>
                  <a:schemeClr val="accent1"/>
                </a:solidFill>
              </a:rPr>
              <a:t> II hoard</a:t>
            </a:r>
            <a:r>
              <a:rPr lang="cs-CZ" sz="3600" b="1" dirty="0">
                <a:solidFill>
                  <a:schemeClr val="accent1"/>
                </a:solidFill>
              </a:rPr>
              <a:t> (SK)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943873" y="406778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>
                <a:solidFill>
                  <a:schemeClr val="bg1"/>
                </a:solidFill>
              </a:rPr>
              <a:t>Brno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9931B1-DC0C-4CE9-8346-539DAF3AD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390" y="-8518"/>
            <a:ext cx="8186052" cy="387793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6AAF75D-5117-48FF-A777-113EC5427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924" y="3848886"/>
            <a:ext cx="4819076" cy="300911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861FCD6-8910-43FF-A654-38CB53944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992" y="3848886"/>
            <a:ext cx="4819076" cy="300911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B5086C8E-CF7B-40FE-BC51-031768869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2" y="1721702"/>
            <a:ext cx="3938688" cy="902351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B61566E0-646D-40DE-AD93-02A14C02C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847210"/>
            <a:ext cx="3938688" cy="1519756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5B67B741-C168-4F1F-B2CE-C9935609F23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11" r="58337" b="232"/>
          <a:stretch/>
        </p:blipFill>
        <p:spPr>
          <a:xfrm>
            <a:off x="49478" y="4373566"/>
            <a:ext cx="2390586" cy="247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1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425" y="610103"/>
            <a:ext cx="3938688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 err="1">
                <a:solidFill>
                  <a:schemeClr val="accent1"/>
                </a:solidFill>
              </a:rPr>
              <a:t>Hoards</a:t>
            </a:r>
            <a:r>
              <a:rPr lang="cs-CZ" sz="3600" b="1" dirty="0">
                <a:solidFill>
                  <a:schemeClr val="accent1"/>
                </a:solidFill>
              </a:rPr>
              <a:t> in Ha C1a – </a:t>
            </a:r>
            <a:r>
              <a:rPr lang="cs-CZ" sz="3600" b="1" dirty="0" err="1">
                <a:solidFill>
                  <a:schemeClr val="accent1"/>
                </a:solidFill>
              </a:rPr>
              <a:t>secret</a:t>
            </a:r>
            <a:r>
              <a:rPr lang="cs-CZ" sz="3600" b="1" dirty="0">
                <a:solidFill>
                  <a:schemeClr val="accent1"/>
                </a:solidFill>
              </a:rPr>
              <a:t> </a:t>
            </a:r>
            <a:r>
              <a:rPr lang="cs-CZ" sz="3600" b="1" dirty="0" err="1">
                <a:solidFill>
                  <a:schemeClr val="accent1"/>
                </a:solidFill>
              </a:rPr>
              <a:t>site</a:t>
            </a:r>
            <a:r>
              <a:rPr lang="cs-CZ" sz="3600" b="1" dirty="0">
                <a:solidFill>
                  <a:schemeClr val="accent1"/>
                </a:solidFill>
              </a:rPr>
              <a:t> (Moravia)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943873" y="406778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Brno</a:t>
            </a:r>
          </a:p>
        </p:txBody>
      </p:sp>
      <p:pic>
        <p:nvPicPr>
          <p:cNvPr id="4" name="Obrázek 3" descr="Obsah obrázku interiér, vsedě, malé, řetěz&#10;&#10;Popis byl vytvořen automaticky">
            <a:extLst>
              <a:ext uri="{FF2B5EF4-FFF2-40B4-BE49-F238E27FC236}">
                <a16:creationId xmlns:a16="http://schemas.microsoft.com/office/drawing/2014/main" id="{F478AF1A-47AB-4014-AC53-84D7EAD11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56" y="0"/>
            <a:ext cx="5249944" cy="3149966"/>
          </a:xfrm>
          <a:prstGeom prst="rect">
            <a:avLst/>
          </a:prstGeom>
        </p:spPr>
      </p:pic>
      <p:pic>
        <p:nvPicPr>
          <p:cNvPr id="8" name="Obrázek 7" descr="Obsah obrázku interiér, vsedě, zrcadlo, stůl&#10;&#10;Popis byl vytvořen automaticky">
            <a:extLst>
              <a:ext uri="{FF2B5EF4-FFF2-40B4-BE49-F238E27FC236}">
                <a16:creationId xmlns:a16="http://schemas.microsoft.com/office/drawing/2014/main" id="{7DA4116F-C339-4398-8FE8-4E973248B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78" y="3223967"/>
            <a:ext cx="6056722" cy="363403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BDAF7C0-CCA9-4E8E-95BA-A6276085C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9" y="3802844"/>
            <a:ext cx="5580079" cy="3055156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911E17BC-4043-42FF-A47A-A5D26DA4B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2566" y="-2726"/>
            <a:ext cx="3503016" cy="3162119"/>
          </a:xfrm>
          <a:prstGeom prst="rect">
            <a:avLst/>
          </a:prstGeom>
        </p:spPr>
      </p:pic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6" y="1064822"/>
            <a:ext cx="6856770" cy="3055156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bronze, </a:t>
            </a:r>
            <a:r>
              <a:rPr lang="en-US" dirty="0"/>
              <a:t>Ha C1a; 800–725 BC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hilltop settlement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2 </a:t>
            </a:r>
            <a:r>
              <a:rPr lang="cs-CZ" dirty="0" err="1"/>
              <a:t>horse</a:t>
            </a:r>
            <a:r>
              <a:rPr lang="cs-CZ" dirty="0"/>
              <a:t> </a:t>
            </a:r>
            <a:r>
              <a:rPr lang="cs-CZ" dirty="0" err="1"/>
              <a:t>bits</a:t>
            </a:r>
            <a:r>
              <a:rPr lang="cs-CZ" dirty="0"/>
              <a:t> (</a:t>
            </a:r>
            <a:r>
              <a:rPr lang="cs-CZ" dirty="0" err="1"/>
              <a:t>italian</a:t>
            </a:r>
            <a:r>
              <a:rPr lang="cs-CZ" dirty="0"/>
              <a:t> type </a:t>
            </a:r>
            <a:r>
              <a:rPr lang="cs-CZ" dirty="0" err="1"/>
              <a:t>Vigna</a:t>
            </a:r>
            <a:r>
              <a:rPr lang="cs-CZ" dirty="0"/>
              <a:t> di </a:t>
            </a:r>
            <a:br>
              <a:rPr lang="cs-CZ" dirty="0"/>
            </a:br>
            <a:r>
              <a:rPr lang="cs-CZ" dirty="0" err="1"/>
              <a:t>Mezzo</a:t>
            </a:r>
            <a:r>
              <a:rPr lang="cs-CZ" dirty="0"/>
              <a:t>)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decoration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horse</a:t>
            </a:r>
            <a:r>
              <a:rPr lang="cs-CZ" dirty="0"/>
              <a:t> </a:t>
            </a:r>
            <a:r>
              <a:rPr lang="cs-CZ" dirty="0" err="1"/>
              <a:t>harness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modified</a:t>
            </a:r>
            <a:r>
              <a:rPr lang="cs-CZ" dirty="0"/>
              <a:t> </a:t>
            </a:r>
            <a:r>
              <a:rPr lang="cs-CZ" dirty="0" err="1"/>
              <a:t>Cimmerian</a:t>
            </a:r>
            <a:r>
              <a:rPr lang="cs-CZ" dirty="0"/>
              <a:t> </a:t>
            </a:r>
            <a:r>
              <a:rPr lang="cs-CZ" dirty="0" err="1"/>
              <a:t>horse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harness</a:t>
            </a:r>
            <a:r>
              <a:rPr lang="cs-CZ" dirty="0"/>
              <a:t> </a:t>
            </a:r>
            <a:r>
              <a:rPr lang="cs-CZ" dirty="0" err="1"/>
              <a:t>parts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preserved</a:t>
            </a:r>
            <a:r>
              <a:rPr lang="cs-CZ" dirty="0"/>
              <a:t> </a:t>
            </a:r>
            <a:r>
              <a:rPr lang="cs-CZ" dirty="0" err="1"/>
              <a:t>leather</a:t>
            </a:r>
            <a:r>
              <a:rPr lang="cs-CZ" dirty="0"/>
              <a:t> – C14 </a:t>
            </a:r>
            <a:r>
              <a:rPr lang="cs-CZ" dirty="0" err="1"/>
              <a:t>dating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unpublished</a:t>
            </a:r>
            <a:r>
              <a:rPr lang="cs-CZ" dirty="0"/>
              <a:t> (Mírová in </a:t>
            </a:r>
            <a:r>
              <a:rPr lang="cs-CZ" dirty="0" err="1"/>
              <a:t>preparation</a:t>
            </a:r>
            <a:r>
              <a:rPr lang="cs-CZ" dirty="0"/>
              <a:t>)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780E369-4F3E-47C3-B8E6-5ABECE3CE209}"/>
              </a:ext>
            </a:extLst>
          </p:cNvPr>
          <p:cNvSpPr txBox="1"/>
          <p:nvPr/>
        </p:nvSpPr>
        <p:spPr>
          <a:xfrm>
            <a:off x="4468344" y="5899323"/>
            <a:ext cx="18219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chemeClr val="accent1"/>
                </a:solidFill>
              </a:rPr>
              <a:t>Bučovice-Kloboučky – „</a:t>
            </a:r>
            <a:r>
              <a:rPr lang="cs-CZ" sz="1800" b="1" dirty="0" err="1">
                <a:solidFill>
                  <a:schemeClr val="accent1"/>
                </a:solidFill>
              </a:rPr>
              <a:t>Radlovec</a:t>
            </a:r>
            <a:r>
              <a:rPr lang="cs-CZ" sz="1800" b="1" dirty="0">
                <a:solidFill>
                  <a:schemeClr val="accent1"/>
                </a:solidFill>
              </a:rPr>
              <a:t>“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E177337-AFCA-8FDF-61F2-337062509E7E}"/>
              </a:ext>
            </a:extLst>
          </p:cNvPr>
          <p:cNvSpPr txBox="1"/>
          <p:nvPr/>
        </p:nvSpPr>
        <p:spPr>
          <a:xfrm>
            <a:off x="4303416" y="3239663"/>
            <a:ext cx="18219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800" b="1" dirty="0" err="1">
                <a:solidFill>
                  <a:schemeClr val="accent1"/>
                </a:solidFill>
              </a:rPr>
              <a:t>Secret</a:t>
            </a:r>
            <a:r>
              <a:rPr lang="cs-CZ" sz="1800" b="1" dirty="0">
                <a:solidFill>
                  <a:schemeClr val="accent1"/>
                </a:solidFill>
              </a:rPr>
              <a:t> </a:t>
            </a:r>
            <a:r>
              <a:rPr lang="cs-CZ" sz="1800" b="1" dirty="0" err="1">
                <a:solidFill>
                  <a:schemeClr val="accent1"/>
                </a:solidFill>
              </a:rPr>
              <a:t>site</a:t>
            </a:r>
            <a:endParaRPr lang="cs-CZ" dirty="0"/>
          </a:p>
        </p:txBody>
      </p:sp>
      <p:sp>
        <p:nvSpPr>
          <p:cNvPr id="5" name="Rámeček 4">
            <a:extLst>
              <a:ext uri="{FF2B5EF4-FFF2-40B4-BE49-F238E27FC236}">
                <a16:creationId xmlns:a16="http://schemas.microsoft.com/office/drawing/2014/main" id="{CAC1B6B4-0D27-4E40-6C3A-38A07D84E344}"/>
              </a:ext>
            </a:extLst>
          </p:cNvPr>
          <p:cNvSpPr/>
          <p:nvPr/>
        </p:nvSpPr>
        <p:spPr>
          <a:xfrm>
            <a:off x="3762566" y="2210462"/>
            <a:ext cx="3503016" cy="983806"/>
          </a:xfrm>
          <a:prstGeom prst="frame">
            <a:avLst>
              <a:gd name="adj1" fmla="val 5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70B1E99B-431F-6F71-1496-71D92CC71B57}"/>
              </a:ext>
            </a:extLst>
          </p:cNvPr>
          <p:cNvSpPr/>
          <p:nvPr/>
        </p:nvSpPr>
        <p:spPr>
          <a:xfrm rot="20420277">
            <a:off x="946007" y="6274696"/>
            <a:ext cx="813917" cy="351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B8428A7B-8B28-9E6A-F1C4-3C06B3A2D9DA}"/>
              </a:ext>
            </a:extLst>
          </p:cNvPr>
          <p:cNvSpPr/>
          <p:nvPr/>
        </p:nvSpPr>
        <p:spPr>
          <a:xfrm rot="14194562">
            <a:off x="11025539" y="1724134"/>
            <a:ext cx="813917" cy="351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6C06DA07-7220-9ABA-69D2-1B1D71143F48}"/>
              </a:ext>
            </a:extLst>
          </p:cNvPr>
          <p:cNvSpPr/>
          <p:nvPr/>
        </p:nvSpPr>
        <p:spPr>
          <a:xfrm rot="14194562">
            <a:off x="8223854" y="5838285"/>
            <a:ext cx="813917" cy="351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0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86" y="610103"/>
            <a:ext cx="3938688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solidFill>
                  <a:schemeClr val="accent1"/>
                </a:solidFill>
              </a:rPr>
              <a:t>Prostějov-</a:t>
            </a:r>
            <a:r>
              <a:rPr lang="cs-CZ" sz="3600" b="1" dirty="0" err="1">
                <a:solidFill>
                  <a:schemeClr val="accent1"/>
                </a:solidFill>
              </a:rPr>
              <a:t>Čechůvky</a:t>
            </a:r>
            <a:r>
              <a:rPr lang="cs-CZ" sz="3600" b="1" dirty="0">
                <a:solidFill>
                  <a:schemeClr val="accent1"/>
                </a:solidFill>
              </a:rPr>
              <a:t> – „Kopaniny“</a:t>
            </a:r>
          </a:p>
        </p:txBody>
      </p:sp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6" y="1168924"/>
            <a:ext cx="3938688" cy="5689076"/>
          </a:xfrm>
        </p:spPr>
        <p:txBody>
          <a:bodyPr>
            <a:norm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found during archaeological research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2004,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a small hole,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objects on the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side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jewelry (belonged to a woman)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 bronze bracelets (1 tin melon,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spiral and 2 ribbed Hallstatt type, amber and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glass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beads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is a typical "jewelry"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the Plat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nice group </a:t>
            </a:r>
            <a:endParaRPr lang="cs-CZ" dirty="0"/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analogy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Habrůvka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„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Býčí skála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„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cs-CZ" dirty="0" err="1"/>
              <a:t>unpublished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 descr="obr. 1.jpg">
            <a:extLst>
              <a:ext uri="{FF2B5EF4-FFF2-40B4-BE49-F238E27FC236}">
                <a16:creationId xmlns:a16="http://schemas.microsoft.com/office/drawing/2014/main" id="{47435BDF-3AE0-44B5-96B2-9B9DCAC620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12024" y="0"/>
            <a:ext cx="3179975" cy="3179975"/>
          </a:xfrm>
          <a:prstGeom prst="rect">
            <a:avLst/>
          </a:prstGeom>
        </p:spPr>
      </p:pic>
      <p:pic>
        <p:nvPicPr>
          <p:cNvPr id="5" name="Obrázek 4" descr="obr. 4.jpg">
            <a:extLst>
              <a:ext uri="{FF2B5EF4-FFF2-40B4-BE49-F238E27FC236}">
                <a16:creationId xmlns:a16="http://schemas.microsoft.com/office/drawing/2014/main" id="{4D6A2833-0A40-4FC5-A353-956CACA65E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3430" y="270235"/>
            <a:ext cx="1988594" cy="2639506"/>
          </a:xfrm>
          <a:prstGeom prst="rect">
            <a:avLst/>
          </a:prstGeom>
        </p:spPr>
      </p:pic>
      <p:pic>
        <p:nvPicPr>
          <p:cNvPr id="8" name="Obrázek 7" descr="obr. 2.jpg">
            <a:extLst>
              <a:ext uri="{FF2B5EF4-FFF2-40B4-BE49-F238E27FC236}">
                <a16:creationId xmlns:a16="http://schemas.microsoft.com/office/drawing/2014/main" id="{9CA6B51E-8F1B-4C11-B0CC-E0C3B8C3D2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3974" y="4773459"/>
            <a:ext cx="3007327" cy="2084541"/>
          </a:xfrm>
          <a:prstGeom prst="rect">
            <a:avLst/>
          </a:prstGeom>
        </p:spPr>
      </p:pic>
      <p:pic>
        <p:nvPicPr>
          <p:cNvPr id="17" name="Obrázek 16" descr="obr. 5.tif">
            <a:extLst>
              <a:ext uri="{FF2B5EF4-FFF2-40B4-BE49-F238E27FC236}">
                <a16:creationId xmlns:a16="http://schemas.microsoft.com/office/drawing/2014/main" id="{46F4E8D5-47CB-4347-A05B-07A37F9898D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23974" y="148718"/>
            <a:ext cx="3007327" cy="4603531"/>
          </a:xfrm>
          <a:prstGeom prst="rect">
            <a:avLst/>
          </a:prstGeom>
        </p:spPr>
      </p:pic>
      <p:pic>
        <p:nvPicPr>
          <p:cNvPr id="19" name="Obrázek 18" descr="obr. 3.jpg">
            <a:extLst>
              <a:ext uri="{FF2B5EF4-FFF2-40B4-BE49-F238E27FC236}">
                <a16:creationId xmlns:a16="http://schemas.microsoft.com/office/drawing/2014/main" id="{03BEA00A-3563-4E02-96EC-F7488BC1051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44264" y="3179975"/>
            <a:ext cx="5147735" cy="367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7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86" y="619531"/>
            <a:ext cx="4260471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solidFill>
                  <a:schemeClr val="accent1"/>
                </a:solidFill>
              </a:rPr>
              <a:t>Prostějov-</a:t>
            </a:r>
            <a:r>
              <a:rPr lang="cs-CZ" sz="3600" b="1" dirty="0" err="1">
                <a:solidFill>
                  <a:schemeClr val="accent1"/>
                </a:solidFill>
              </a:rPr>
              <a:t>Čechůvky</a:t>
            </a:r>
            <a:r>
              <a:rPr lang="cs-CZ" sz="3600" b="1" dirty="0">
                <a:solidFill>
                  <a:schemeClr val="accent1"/>
                </a:solidFill>
              </a:rPr>
              <a:t> – „Kopaniny“ - </a:t>
            </a:r>
            <a:r>
              <a:rPr lang="cs-CZ" sz="3600" b="1" dirty="0" err="1">
                <a:solidFill>
                  <a:schemeClr val="accent1"/>
                </a:solidFill>
              </a:rPr>
              <a:t>meaning</a:t>
            </a:r>
            <a:endParaRPr lang="cs-CZ" sz="3600" b="1" dirty="0">
              <a:solidFill>
                <a:schemeClr val="accent1"/>
              </a:solidFill>
            </a:endParaRPr>
          </a:p>
        </p:txBody>
      </p:sp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6" y="1109598"/>
            <a:ext cx="3938688" cy="5748402"/>
          </a:xfrm>
        </p:spPr>
        <p:txBody>
          <a:bodyPr>
            <a:normAutofit lnSpcReduction="1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jewelry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hoards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belonged to the goddess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priestess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women's ornaments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depots are offerings / votes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en-US" dirty="0"/>
              <a:t>Temple of Artemis at Ephesus</a:t>
            </a:r>
            <a:endParaRPr lang="cs-CZ" dirty="0"/>
          </a:p>
          <a:p>
            <a:pPr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en-US" dirty="0"/>
              <a:t>central statue of the goddess</a:t>
            </a:r>
            <a:endParaRPr lang="cs-CZ" dirty="0"/>
          </a:p>
          <a:p>
            <a:pPr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en-US" dirty="0"/>
              <a:t>sacrifices were made to he</a:t>
            </a:r>
            <a:r>
              <a:rPr lang="cs-CZ" dirty="0"/>
              <a:t>r</a:t>
            </a:r>
          </a:p>
          <a:p>
            <a:pPr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en-US" dirty="0"/>
              <a:t>large amount of amber</a:t>
            </a:r>
            <a:endParaRPr lang="cs-CZ" sz="1200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xoanon</a:t>
            </a:r>
            <a:r>
              <a:rPr lang="cs-CZ" dirty="0"/>
              <a:t> = </a:t>
            </a:r>
            <a:r>
              <a:rPr lang="cs-CZ" dirty="0" err="1"/>
              <a:t>statue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god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goddes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greece</a:t>
            </a:r>
            <a:r>
              <a:rPr lang="cs-CZ" dirty="0"/>
              <a:t> legend – noble man </a:t>
            </a:r>
            <a:br>
              <a:rPr lang="cs-CZ" dirty="0"/>
            </a:br>
            <a:r>
              <a:rPr lang="cs-CZ" dirty="0" err="1"/>
              <a:t>killed</a:t>
            </a:r>
            <a:r>
              <a:rPr lang="cs-CZ" dirty="0"/>
              <a:t> his </a:t>
            </a:r>
            <a:r>
              <a:rPr lang="cs-CZ" dirty="0" err="1"/>
              <a:t>pregnant</a:t>
            </a:r>
            <a:r>
              <a:rPr lang="cs-CZ" dirty="0"/>
              <a:t> </a:t>
            </a:r>
            <a:r>
              <a:rPr lang="cs-CZ" dirty="0" err="1"/>
              <a:t>woman</a:t>
            </a:r>
            <a:r>
              <a:rPr lang="cs-CZ" dirty="0"/>
              <a:t>, </a:t>
            </a:r>
            <a:br>
              <a:rPr lang="cs-CZ" dirty="0"/>
            </a:br>
            <a:r>
              <a:rPr lang="cs-CZ" dirty="0" err="1"/>
              <a:t>burried</a:t>
            </a:r>
            <a:r>
              <a:rPr lang="cs-CZ" dirty="0"/>
              <a:t> her </a:t>
            </a:r>
            <a:r>
              <a:rPr lang="cs-CZ" dirty="0" err="1"/>
              <a:t>without</a:t>
            </a:r>
            <a:r>
              <a:rPr lang="cs-CZ" dirty="0"/>
              <a:t> </a:t>
            </a:r>
            <a:r>
              <a:rPr lang="cs-CZ" dirty="0" err="1"/>
              <a:t>colethes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 err="1"/>
              <a:t>she</a:t>
            </a:r>
            <a:r>
              <a:rPr lang="cs-CZ" dirty="0"/>
              <a:t> </a:t>
            </a:r>
            <a:r>
              <a:rPr lang="cs-CZ" dirty="0" err="1"/>
              <a:t>revenged</a:t>
            </a:r>
            <a:r>
              <a:rPr lang="cs-CZ" dirty="0"/>
              <a:t>, </a:t>
            </a:r>
            <a:r>
              <a:rPr lang="cs-CZ" dirty="0" err="1"/>
              <a:t>then</a:t>
            </a:r>
            <a:r>
              <a:rPr lang="cs-CZ" dirty="0"/>
              <a:t> he </a:t>
            </a:r>
            <a:br>
              <a:rPr lang="cs-CZ" dirty="0"/>
            </a:br>
            <a:r>
              <a:rPr lang="cs-CZ" dirty="0" err="1"/>
              <a:t>sacrificied</a:t>
            </a:r>
            <a:r>
              <a:rPr lang="cs-CZ" dirty="0"/>
              <a:t> </a:t>
            </a:r>
            <a:r>
              <a:rPr lang="cs-CZ" dirty="0" err="1"/>
              <a:t>clothing</a:t>
            </a:r>
            <a:r>
              <a:rPr lang="cs-CZ" dirty="0"/>
              <a:t> and </a:t>
            </a:r>
            <a:br>
              <a:rPr lang="cs-CZ" dirty="0"/>
            </a:br>
            <a:r>
              <a:rPr lang="cs-CZ" dirty="0" err="1"/>
              <a:t>jewelry</a:t>
            </a:r>
            <a:r>
              <a:rPr lang="cs-CZ" dirty="0"/>
              <a:t> (</a:t>
            </a:r>
            <a:r>
              <a:rPr lang="cs-CZ" dirty="0" err="1"/>
              <a:t>Hesiodos</a:t>
            </a:r>
            <a:r>
              <a:rPr lang="cs-CZ" dirty="0"/>
              <a:t>)</a:t>
            </a:r>
          </a:p>
          <a:p>
            <a:pPr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3" name="Obrázek 2" descr="Artemis_of_Ephesus_Musei_Capitolini_3.jpg">
            <a:extLst>
              <a:ext uri="{FF2B5EF4-FFF2-40B4-BE49-F238E27FC236}">
                <a16:creationId xmlns:a16="http://schemas.microsoft.com/office/drawing/2014/main" id="{4C7AB72E-73E5-4554-8EA4-F179E1D2E83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70623" y="0"/>
            <a:ext cx="3321377" cy="6851527"/>
          </a:xfrm>
          <a:prstGeom prst="rect">
            <a:avLst/>
          </a:prstGeom>
        </p:spPr>
      </p:pic>
      <p:pic>
        <p:nvPicPr>
          <p:cNvPr id="10" name="Obrázek 9" descr="a6497724d4436b8505801396d3ec86c1--art-brut-ancient-art.jpg">
            <a:extLst>
              <a:ext uri="{FF2B5EF4-FFF2-40B4-BE49-F238E27FC236}">
                <a16:creationId xmlns:a16="http://schemas.microsoft.com/office/drawing/2014/main" id="{A74D9B85-E60A-40D3-A0BB-C76D5FC67B1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3287" y="3361005"/>
            <a:ext cx="2068398" cy="3496995"/>
          </a:xfrm>
          <a:prstGeom prst="rect">
            <a:avLst/>
          </a:prstGeom>
        </p:spPr>
      </p:pic>
      <p:pic>
        <p:nvPicPr>
          <p:cNvPr id="12" name="Obrázek 11" descr="16.jpg">
            <a:extLst>
              <a:ext uri="{FF2B5EF4-FFF2-40B4-BE49-F238E27FC236}">
                <a16:creationId xmlns:a16="http://schemas.microsoft.com/office/drawing/2014/main" id="{1EC6C81A-9795-49F3-BDA4-132C1B06224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8174" y="6473"/>
            <a:ext cx="4682449" cy="3388131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6523A482-A008-4466-9305-AE69BA297B01}"/>
              </a:ext>
            </a:extLst>
          </p:cNvPr>
          <p:cNvSpPr txBox="1"/>
          <p:nvPr/>
        </p:nvSpPr>
        <p:spPr>
          <a:xfrm>
            <a:off x="3283512" y="2044937"/>
            <a:ext cx="12012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 err="1"/>
              <a:t>Sklabinký</a:t>
            </a:r>
            <a:r>
              <a:rPr lang="cs-CZ" sz="1800" b="1" dirty="0"/>
              <a:t> </a:t>
            </a:r>
            <a:r>
              <a:rPr lang="cs-CZ" sz="1800" b="1" dirty="0" err="1"/>
              <a:t>Podzámok</a:t>
            </a:r>
            <a:r>
              <a:rPr lang="cs-CZ" sz="1800" b="1" dirty="0"/>
              <a:t> (SK) – Ha D1</a:t>
            </a:r>
            <a:endParaRPr lang="cs-CZ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BEC94CF-6D45-4B62-AC78-B844BE31E9FF}"/>
              </a:ext>
            </a:extLst>
          </p:cNvPr>
          <p:cNvSpPr txBox="1"/>
          <p:nvPr/>
        </p:nvSpPr>
        <p:spPr>
          <a:xfrm>
            <a:off x="6842456" y="6465614"/>
            <a:ext cx="1706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xoanon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B2CDEF0C-1A45-4883-8CCA-17BB271D6CC4}"/>
              </a:ext>
            </a:extLst>
          </p:cNvPr>
          <p:cNvSpPr txBox="1"/>
          <p:nvPr/>
        </p:nvSpPr>
        <p:spPr>
          <a:xfrm>
            <a:off x="8870623" y="28600"/>
            <a:ext cx="1272018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en-US" dirty="0">
                <a:solidFill>
                  <a:schemeClr val="bg1"/>
                </a:solidFill>
              </a:rPr>
              <a:t>Artemis at Ephesus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8F84E2F-21E3-4DE6-AA5C-07658D5FF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318" y="3416731"/>
            <a:ext cx="3613138" cy="342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2F3791F-30E6-4354-A2AB-51018DD5781B}"/>
              </a:ext>
            </a:extLst>
          </p:cNvPr>
          <p:cNvSpPr txBox="1"/>
          <p:nvPr/>
        </p:nvSpPr>
        <p:spPr>
          <a:xfrm>
            <a:off x="3318836" y="3438857"/>
            <a:ext cx="1272018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defRPr/>
            </a:pPr>
            <a:r>
              <a:rPr lang="cs-CZ" dirty="0" err="1">
                <a:solidFill>
                  <a:schemeClr val="bg1"/>
                </a:solidFill>
              </a:rPr>
              <a:t>Grave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of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the</a:t>
            </a:r>
            <a:r>
              <a:rPr lang="cs-CZ" dirty="0">
                <a:solidFill>
                  <a:schemeClr val="bg1"/>
                </a:solidFill>
              </a:rPr>
              <a:t> gypsy </a:t>
            </a:r>
            <a:r>
              <a:rPr lang="cs-CZ" dirty="0" err="1">
                <a:solidFill>
                  <a:schemeClr val="bg1"/>
                </a:solidFill>
              </a:rPr>
              <a:t>queen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4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9367" y="0"/>
            <a:ext cx="8652633" cy="510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104358" y="1164932"/>
            <a:ext cx="3339715" cy="549304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i="1" dirty="0" err="1"/>
              <a:t>Trade</a:t>
            </a:r>
            <a:r>
              <a:rPr lang="cs-CZ" b="1" i="1" dirty="0"/>
              <a:t>, use, </a:t>
            </a:r>
            <a:r>
              <a:rPr lang="cs-CZ" b="1" i="1" dirty="0" err="1"/>
              <a:t>offer</a:t>
            </a:r>
            <a:r>
              <a:rPr lang="cs-CZ" b="1" i="1" dirty="0"/>
              <a:t>. The </a:t>
            </a:r>
            <a:r>
              <a:rPr lang="cs-CZ" b="1" i="1" dirty="0" err="1"/>
              <a:t>hoard</a:t>
            </a:r>
            <a:r>
              <a:rPr lang="cs-CZ" b="1" i="1" dirty="0"/>
              <a:t> of Bánov ‒ “Skalky” (CZ)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team: Martin Golec, Zuzana Golec Mírová, Jaroslav Bartík, Lukáš Kučera, Tomáš Ingr, Tomáš Chrástek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the </a:t>
            </a:r>
            <a:r>
              <a:rPr lang="cs-CZ" dirty="0" err="1"/>
              <a:t>article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under</a:t>
            </a:r>
            <a:r>
              <a:rPr lang="cs-CZ" dirty="0"/>
              <a:t> </a:t>
            </a:r>
            <a:r>
              <a:rPr lang="cs-CZ" dirty="0" err="1"/>
              <a:t>rewiew</a:t>
            </a:r>
            <a:r>
              <a:rPr lang="cs-CZ" dirty="0"/>
              <a:t> </a:t>
            </a:r>
            <a:r>
              <a:rPr lang="cs-CZ" dirty="0" err="1"/>
              <a:t>now</a:t>
            </a:r>
            <a:r>
              <a:rPr lang="cs-CZ" dirty="0"/>
              <a:t>, </a:t>
            </a:r>
            <a:r>
              <a:rPr lang="cs-CZ" dirty="0" err="1"/>
              <a:t>planned</a:t>
            </a:r>
            <a:r>
              <a:rPr lang="cs-CZ" dirty="0"/>
              <a:t> </a:t>
            </a:r>
            <a:r>
              <a:rPr lang="cs-CZ" dirty="0" err="1"/>
              <a:t>publication</a:t>
            </a:r>
            <a:r>
              <a:rPr lang="cs-CZ" dirty="0"/>
              <a:t> 2023 (JAS: </a:t>
            </a:r>
            <a:r>
              <a:rPr lang="cs-CZ" dirty="0" err="1"/>
              <a:t>Reports</a:t>
            </a:r>
            <a:r>
              <a:rPr lang="cs-CZ" dirty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found</a:t>
            </a:r>
            <a:r>
              <a:rPr lang="cs-CZ" dirty="0"/>
              <a:t> in 2017 by metal </a:t>
            </a:r>
            <a:r>
              <a:rPr lang="cs-CZ" dirty="0" err="1"/>
              <a:t>detectorist</a:t>
            </a:r>
            <a:r>
              <a:rPr lang="cs-CZ" dirty="0"/>
              <a:t> and </a:t>
            </a:r>
            <a:r>
              <a:rPr lang="cs-CZ" dirty="0" err="1"/>
              <a:t>documented</a:t>
            </a:r>
            <a:r>
              <a:rPr lang="cs-CZ" dirty="0"/>
              <a:t> by </a:t>
            </a:r>
            <a:r>
              <a:rPr lang="cs-CZ" dirty="0" err="1"/>
              <a:t>archaeologists</a:t>
            </a:r>
            <a:r>
              <a:rPr lang="cs-CZ" dirty="0"/>
              <a:t> J. Bartík and T. Chrástek </a:t>
            </a:r>
            <a:r>
              <a:rPr lang="cs-CZ" dirty="0" err="1"/>
              <a:t>from</a:t>
            </a:r>
            <a:r>
              <a:rPr lang="cs-CZ" dirty="0"/>
              <a:t> Uherské Hradiště Museum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hoard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deposited</a:t>
            </a:r>
            <a:r>
              <a:rPr lang="cs-CZ" dirty="0"/>
              <a:t> and </a:t>
            </a:r>
            <a:r>
              <a:rPr lang="cs-CZ" dirty="0" err="1"/>
              <a:t>exhibited</a:t>
            </a:r>
            <a:r>
              <a:rPr lang="cs-CZ" dirty="0"/>
              <a:t> in Uherské Hradiště Museum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9064" y="80386"/>
            <a:ext cx="3339714" cy="10845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lnSpcReduction="10000"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B56A8B4-A096-F04F-20C3-6E0E352B0D13}"/>
              </a:ext>
            </a:extLst>
          </p:cNvPr>
          <p:cNvSpPr txBox="1"/>
          <p:nvPr/>
        </p:nvSpPr>
        <p:spPr>
          <a:xfrm>
            <a:off x="5154804" y="5251083"/>
            <a:ext cx="6932838" cy="155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view of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Bánov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‒ “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Skalky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hoard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different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materials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bronze, iron, amber,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glass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ceramics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Dating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: Ha D1b (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according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to bronze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ribbed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bracelets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/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armlets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and </a:t>
            </a:r>
            <a:r>
              <a:rPr lang="nb-NO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bronze dragon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/serpentine</a:t>
            </a:r>
            <a:r>
              <a:rPr lang="nb-NO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fibulae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391788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131153" y="0"/>
            <a:ext cx="12060848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hoard</a:t>
            </a:r>
            <a:r>
              <a:rPr kumimoji="0" lang="cs-CZ" sz="4000" b="1" i="0" u="none" strike="noStrike" kern="1200" cap="none" spc="-5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0655" y="-1"/>
            <a:ext cx="5821345" cy="411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0655" y="4098532"/>
            <a:ext cx="5821345" cy="275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3095131"/>
            <a:ext cx="6344693" cy="37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ástupný symbol pro obsah 9"/>
          <p:cNvSpPr txBox="1">
            <a:spLocks/>
          </p:cNvSpPr>
          <p:nvPr/>
        </p:nvSpPr>
        <p:spPr>
          <a:xfrm>
            <a:off x="131152" y="923430"/>
            <a:ext cx="6213540" cy="21717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Location of the hoard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east of the village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Uherské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Hradiště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District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oard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the forest route 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from the North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Excavation of the hoard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”. On the top right, the stones that covered the hoard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 the ceramic vessel. They were 25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×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×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 cm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7573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28600" y="0"/>
            <a:ext cx="2339736" cy="174307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95276" y="1895475"/>
            <a:ext cx="2028824" cy="475297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/>
              <a:t> Inventory: </a:t>
            </a:r>
            <a:br>
              <a:rPr lang="cs-CZ" dirty="0"/>
            </a:br>
            <a:r>
              <a:rPr lang="cs-CZ" dirty="0"/>
              <a:t>LEFT: Serpentine </a:t>
            </a:r>
            <a:r>
              <a:rPr lang="cs-CZ" dirty="0" err="1"/>
              <a:t>fibulae</a:t>
            </a:r>
            <a:r>
              <a:rPr lang="cs-CZ" dirty="0"/>
              <a:t> (</a:t>
            </a:r>
            <a:r>
              <a:rPr lang="en-US" dirty="0"/>
              <a:t>1–6</a:t>
            </a:r>
            <a:r>
              <a:rPr lang="cs-CZ" dirty="0"/>
              <a:t>), </a:t>
            </a:r>
            <a:r>
              <a:rPr lang="cs-CZ" dirty="0" err="1"/>
              <a:t>bead</a:t>
            </a:r>
            <a:r>
              <a:rPr lang="cs-CZ" dirty="0"/>
              <a:t> (7), </a:t>
            </a:r>
            <a:r>
              <a:rPr lang="cs-CZ" dirty="0" err="1"/>
              <a:t>earrings</a:t>
            </a:r>
            <a:r>
              <a:rPr lang="cs-CZ" dirty="0"/>
              <a:t>/</a:t>
            </a:r>
            <a:r>
              <a:rPr lang="cs-CZ" dirty="0" err="1"/>
              <a:t>hairrings</a:t>
            </a:r>
            <a:r>
              <a:rPr lang="cs-CZ" dirty="0"/>
              <a:t> (8, 10), </a:t>
            </a:r>
            <a:r>
              <a:rPr lang="cs-CZ" dirty="0" err="1"/>
              <a:t>harph</a:t>
            </a:r>
            <a:r>
              <a:rPr lang="cs-CZ" dirty="0"/>
              <a:t> fibula (9), </a:t>
            </a:r>
            <a:r>
              <a:rPr lang="cs-CZ" dirty="0" err="1"/>
              <a:t>spring</a:t>
            </a:r>
            <a:r>
              <a:rPr lang="cs-CZ" dirty="0"/>
              <a:t> (11), ring (12), </a:t>
            </a:r>
            <a:r>
              <a:rPr lang="cs-CZ" dirty="0" err="1"/>
              <a:t>wire</a:t>
            </a:r>
            <a:r>
              <a:rPr lang="cs-CZ" dirty="0"/>
              <a:t> </a:t>
            </a:r>
            <a:r>
              <a:rPr lang="cs-CZ" dirty="0" err="1"/>
              <a:t>decorations</a:t>
            </a:r>
            <a:r>
              <a:rPr lang="cs-CZ" dirty="0"/>
              <a:t> (13</a:t>
            </a:r>
            <a:r>
              <a:rPr lang="en-US" dirty="0"/>
              <a:t>–</a:t>
            </a:r>
            <a:r>
              <a:rPr lang="cs-CZ" dirty="0"/>
              <a:t>14), </a:t>
            </a:r>
            <a:r>
              <a:rPr lang="cs-CZ" dirty="0" err="1"/>
              <a:t>armrings</a:t>
            </a:r>
            <a:r>
              <a:rPr lang="cs-CZ" dirty="0"/>
              <a:t> (15</a:t>
            </a:r>
            <a:r>
              <a:rPr lang="en-US" dirty="0"/>
              <a:t>–</a:t>
            </a:r>
            <a:r>
              <a:rPr lang="cs-CZ" dirty="0"/>
              <a:t>16)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RIGHT: </a:t>
            </a:r>
            <a:r>
              <a:rPr lang="cs-CZ" dirty="0" err="1"/>
              <a:t>Axe</a:t>
            </a:r>
            <a:r>
              <a:rPr lang="cs-CZ" dirty="0"/>
              <a:t> (1), </a:t>
            </a:r>
            <a:r>
              <a:rPr lang="cs-CZ" dirty="0" err="1"/>
              <a:t>belt</a:t>
            </a:r>
            <a:r>
              <a:rPr lang="cs-CZ" dirty="0"/>
              <a:t> </a:t>
            </a:r>
            <a:r>
              <a:rPr lang="cs-CZ" dirty="0" err="1"/>
              <a:t>rings</a:t>
            </a:r>
            <a:r>
              <a:rPr lang="cs-CZ" dirty="0"/>
              <a:t> (2), </a:t>
            </a:r>
            <a:r>
              <a:rPr lang="cs-CZ" dirty="0" err="1"/>
              <a:t>vessel</a:t>
            </a:r>
            <a:r>
              <a:rPr lang="cs-CZ" dirty="0"/>
              <a:t> (3), pin (4), iron fragment (5)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664" y="0"/>
            <a:ext cx="48495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2415" y="0"/>
            <a:ext cx="48495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7297777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0" y="-38100"/>
            <a:ext cx="11950461" cy="81915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”</a:t>
            </a:r>
            <a:r>
              <a:rPr kumimoji="0" lang="cs-CZ" sz="4000" b="0" i="0" u="none" strike="noStrike" kern="1200" cap="none" spc="-5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5" name="Zástupný symbol pro obsah 9"/>
          <p:cNvSpPr txBox="1">
            <a:spLocks/>
          </p:cNvSpPr>
          <p:nvPr/>
        </p:nvSpPr>
        <p:spPr>
          <a:xfrm>
            <a:off x="0" y="781050"/>
            <a:ext cx="5229225" cy="607695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correlat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ion of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dating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social status with graves of </a:t>
            </a:r>
            <a:r>
              <a: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female</a:t>
            </a:r>
            <a:r>
              <a:rPr lang="cs-CZ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magnates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Horákov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group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Brno-Zábrdovice ‒ “ul. Příkop”, H214/19; Modřice ‒ “Sádky”, H818; Vojkovice ‒ “Vojkovické nivy”, H111 and Slavkov u Brna ‒ “Auto Bayer”, H1) and the </a:t>
            </a:r>
            <a:r>
              <a:rPr lang="cs-CZ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BS1 </a:t>
            </a:r>
            <a:r>
              <a: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horizon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(Ha D1b‒D2a = 575‒525 BC) in the central sanctuary at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Habrůvka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Býčí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skála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”. 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hoard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dates to Ha D1b = 575‒550 BC 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find at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falls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 within other </a:t>
            </a:r>
            <a:r>
              <a: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hoards of the </a:t>
            </a:r>
            <a:r>
              <a:rPr lang="en-US" sz="2000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Platěnice</a:t>
            </a:r>
            <a:r>
              <a:rPr lang="en-US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group in Ha D1‒D2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Moravia, with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plentiful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exclusive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women’s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jewellery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Bohdalice-Pavlovice ‒ “Ve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Žlebcách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”, Brusné ‒ “Křídlo”, Loučka ‒ “Doubrava”, Prostějov-Čechůvky ‒ “Kopaniny”, Provodov ‒ “Rysov” 1 and Šarovy ‒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Hluboček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5900" y="0"/>
            <a:ext cx="6896100" cy="522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588232C-1D57-B175-8DFE-93F6D702EED6}"/>
              </a:ext>
            </a:extLst>
          </p:cNvPr>
          <p:cNvSpPr txBox="1"/>
          <p:nvPr/>
        </p:nvSpPr>
        <p:spPr>
          <a:xfrm>
            <a:off x="5295900" y="5226784"/>
            <a:ext cx="684399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000" dirty="0"/>
              <a:t>A ‒ </a:t>
            </a:r>
            <a:r>
              <a:rPr lang="cs-CZ" sz="1000" dirty="0" err="1"/>
              <a:t>hoards</a:t>
            </a:r>
            <a:r>
              <a:rPr lang="cs-CZ" sz="1000" dirty="0"/>
              <a:t> of the Platěnice </a:t>
            </a:r>
            <a:r>
              <a:rPr lang="cs-CZ" sz="1000" dirty="0" err="1"/>
              <a:t>group</a:t>
            </a:r>
            <a:r>
              <a:rPr lang="cs-CZ" sz="1000" dirty="0"/>
              <a:t>: 1 ‒ Bánov ‒ “Skalky”; 2‒3 ‒ Bělkovice-Lašťany 1‒2; 4 ‒ Blatec ‒ “Kocanda”; 5 ‒ Bohdalice-Pavlovice ‒ “Ve </a:t>
            </a:r>
            <a:r>
              <a:rPr lang="cs-CZ" sz="1000" dirty="0" err="1"/>
              <a:t>Žlebcách</a:t>
            </a:r>
            <a:r>
              <a:rPr lang="cs-CZ" sz="1000" dirty="0"/>
              <a:t>”; 6 ‒ Brusné ‒ “Křídlo”; 8 ‒ (</a:t>
            </a:r>
            <a:r>
              <a:rPr lang="cs-CZ" sz="1000" dirty="0" err="1"/>
              <a:t>central</a:t>
            </a:r>
            <a:r>
              <a:rPr lang="cs-CZ" sz="1000" dirty="0"/>
              <a:t> </a:t>
            </a:r>
            <a:r>
              <a:rPr lang="cs-CZ" sz="1000" dirty="0" err="1"/>
              <a:t>sanctuary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graves</a:t>
            </a:r>
            <a:r>
              <a:rPr lang="cs-CZ" sz="1000" dirty="0"/>
              <a:t> and </a:t>
            </a:r>
            <a:r>
              <a:rPr lang="cs-CZ" sz="1000" dirty="0" err="1"/>
              <a:t>hoards</a:t>
            </a:r>
            <a:r>
              <a:rPr lang="cs-CZ" sz="1000" dirty="0"/>
              <a:t>) Habrůvka ‒ “Býčí skála”; 9 ‒ Kralice na Hané ‒ “Kralický háj”; 10 ‒ Loučka ‒ “Doubrava”; 11 ‒ Náklo ‒ “Pod Dědinou”; 12 ‒ Náměšť na Hané ‒ “Džbán”; 13 ‒ Podomí ‒ “</a:t>
            </a:r>
            <a:r>
              <a:rPr lang="cs-CZ" sz="1000" dirty="0" err="1"/>
              <a:t>Zajbot</a:t>
            </a:r>
            <a:r>
              <a:rPr lang="cs-CZ" sz="1000" dirty="0"/>
              <a:t>”; 14 ‒ Prosenice; 15 ‒ Prostějov-Čechůvky ‒ “Kopaniny”; 16‒17 ‒ Provodov ‒ “Rysov” 1‒2; 18 ‒ Roštín ‒ “Vlčák”; 19 ‒ Slavkov pod Hostýnem ‒ “Homole”; 20 ‒ Šarovy ‒ “Hluboček”; B ‒ </a:t>
            </a:r>
            <a:r>
              <a:rPr lang="cs-CZ" sz="1000" dirty="0" err="1"/>
              <a:t>hoard</a:t>
            </a:r>
            <a:r>
              <a:rPr lang="cs-CZ" sz="1000" dirty="0"/>
              <a:t> of the Horákov </a:t>
            </a:r>
            <a:r>
              <a:rPr lang="cs-CZ" sz="1000" dirty="0" err="1"/>
              <a:t>group</a:t>
            </a:r>
            <a:r>
              <a:rPr lang="cs-CZ" sz="1000" dirty="0"/>
              <a:t>: 7 ‒ Diváky ‒ “</a:t>
            </a:r>
            <a:r>
              <a:rPr lang="cs-CZ" sz="1000" dirty="0" err="1"/>
              <a:t>Burberk</a:t>
            </a:r>
            <a:r>
              <a:rPr lang="cs-CZ" sz="1000" dirty="0"/>
              <a:t>”; C ‒ </a:t>
            </a:r>
            <a:r>
              <a:rPr lang="cs-CZ" sz="1000" dirty="0" err="1"/>
              <a:t>luxury</a:t>
            </a:r>
            <a:r>
              <a:rPr lang="cs-CZ" sz="1000" dirty="0"/>
              <a:t> </a:t>
            </a:r>
            <a:r>
              <a:rPr lang="cs-CZ" sz="1000" dirty="0" err="1"/>
              <a:t>hoards</a:t>
            </a:r>
            <a:r>
              <a:rPr lang="cs-CZ" sz="1000" dirty="0"/>
              <a:t> of the Platěnice </a:t>
            </a:r>
            <a:r>
              <a:rPr lang="cs-CZ" sz="1000" dirty="0" err="1"/>
              <a:t>group</a:t>
            </a:r>
            <a:r>
              <a:rPr lang="cs-CZ" sz="1000" dirty="0"/>
              <a:t> (</a:t>
            </a:r>
            <a:r>
              <a:rPr lang="cs-CZ" sz="1000" dirty="0" err="1"/>
              <a:t>without</a:t>
            </a:r>
            <a:r>
              <a:rPr lang="cs-CZ" sz="1000" dirty="0"/>
              <a:t> </a:t>
            </a:r>
            <a:r>
              <a:rPr lang="cs-CZ" sz="1000" dirty="0" err="1"/>
              <a:t>compound</a:t>
            </a:r>
            <a:r>
              <a:rPr lang="cs-CZ" sz="1000" dirty="0"/>
              <a:t> </a:t>
            </a:r>
            <a:r>
              <a:rPr lang="cs-CZ" sz="1000" dirty="0" err="1"/>
              <a:t>belts</a:t>
            </a:r>
            <a:r>
              <a:rPr lang="cs-CZ" sz="1000" dirty="0"/>
              <a:t>): 1 ‒ Bánov ‒ “Skalky”; 4 ‒ Blatec ‒ “Kocanda”; 8 ‒ (</a:t>
            </a:r>
            <a:r>
              <a:rPr lang="cs-CZ" sz="1000" dirty="0" err="1"/>
              <a:t>central</a:t>
            </a:r>
            <a:r>
              <a:rPr lang="cs-CZ" sz="1000" dirty="0"/>
              <a:t> </a:t>
            </a:r>
            <a:r>
              <a:rPr lang="cs-CZ" sz="1000" dirty="0" err="1"/>
              <a:t>sanctuary</a:t>
            </a:r>
            <a:r>
              <a:rPr lang="cs-CZ" sz="1000" dirty="0"/>
              <a:t>) Habrůvka ‒ “Býčí skála”; 11 ‒ Náklo ‒ “Pod Dědinou”; D ‒ </a:t>
            </a:r>
            <a:r>
              <a:rPr lang="cs-CZ" sz="1000" dirty="0" err="1"/>
              <a:t>compound</a:t>
            </a:r>
            <a:r>
              <a:rPr lang="cs-CZ" sz="1000" dirty="0"/>
              <a:t> </a:t>
            </a:r>
            <a:r>
              <a:rPr lang="cs-CZ" sz="1000" dirty="0" err="1"/>
              <a:t>belts</a:t>
            </a:r>
            <a:r>
              <a:rPr lang="cs-CZ" sz="1000" dirty="0"/>
              <a:t> of Horákov </a:t>
            </a:r>
            <a:r>
              <a:rPr lang="cs-CZ" sz="1000" dirty="0" err="1"/>
              <a:t>group</a:t>
            </a:r>
            <a:r>
              <a:rPr lang="cs-CZ" sz="1000" dirty="0"/>
              <a:t> </a:t>
            </a:r>
            <a:r>
              <a:rPr lang="cs-CZ" sz="1000" dirty="0" err="1"/>
              <a:t>from</a:t>
            </a:r>
            <a:r>
              <a:rPr lang="cs-CZ" sz="1000" dirty="0"/>
              <a:t> </a:t>
            </a:r>
            <a:r>
              <a:rPr lang="cs-CZ" sz="1000" dirty="0" err="1"/>
              <a:t>graves</a:t>
            </a:r>
            <a:r>
              <a:rPr lang="cs-CZ" sz="1000" dirty="0"/>
              <a:t>: 20 ‒ Brno-Zábrdovice ‒ “ul. Příkop”, </a:t>
            </a:r>
            <a:r>
              <a:rPr lang="cs-CZ" sz="1000" dirty="0" err="1"/>
              <a:t>grave</a:t>
            </a:r>
            <a:r>
              <a:rPr lang="cs-CZ" sz="1000" dirty="0"/>
              <a:t> H214/19; 21 ‒ (</a:t>
            </a:r>
            <a:r>
              <a:rPr lang="cs-CZ" sz="1000" dirty="0" err="1"/>
              <a:t>central</a:t>
            </a:r>
            <a:r>
              <a:rPr lang="cs-CZ" sz="1000" dirty="0"/>
              <a:t> </a:t>
            </a:r>
            <a:r>
              <a:rPr lang="cs-CZ" sz="1000" dirty="0" err="1"/>
              <a:t>sanctuary</a:t>
            </a:r>
            <a:r>
              <a:rPr lang="cs-CZ" sz="1000" dirty="0"/>
              <a:t> </a:t>
            </a:r>
            <a:r>
              <a:rPr lang="cs-CZ" sz="1000" dirty="0" err="1"/>
              <a:t>with</a:t>
            </a:r>
            <a:r>
              <a:rPr lang="cs-CZ" sz="1000" dirty="0"/>
              <a:t> </a:t>
            </a:r>
            <a:r>
              <a:rPr lang="cs-CZ" sz="1000" dirty="0" err="1"/>
              <a:t>graves</a:t>
            </a:r>
            <a:r>
              <a:rPr lang="cs-CZ" sz="1000" dirty="0"/>
              <a:t> and </a:t>
            </a:r>
            <a:r>
              <a:rPr lang="cs-CZ" sz="1000" dirty="0" err="1"/>
              <a:t>hoards</a:t>
            </a:r>
            <a:r>
              <a:rPr lang="cs-CZ" sz="1000" dirty="0"/>
              <a:t>) Habrůvka ‒ “Býčí skála”; 22 ‒ Modřice ‒ “Sádky”, </a:t>
            </a:r>
            <a:r>
              <a:rPr lang="cs-CZ" sz="1000" dirty="0" err="1"/>
              <a:t>grave</a:t>
            </a:r>
            <a:r>
              <a:rPr lang="cs-CZ" sz="1000" dirty="0"/>
              <a:t> H818; 23 ‒ Slavkov u Brna ‒ “Auto Bayer”, </a:t>
            </a:r>
            <a:r>
              <a:rPr lang="cs-CZ" sz="1000" dirty="0" err="1"/>
              <a:t>grave</a:t>
            </a:r>
            <a:r>
              <a:rPr lang="cs-CZ" sz="1000" dirty="0"/>
              <a:t> H1; E ‒ </a:t>
            </a:r>
            <a:r>
              <a:rPr lang="cs-CZ" sz="1000" dirty="0" err="1"/>
              <a:t>compound</a:t>
            </a:r>
            <a:r>
              <a:rPr lang="cs-CZ" sz="1000" dirty="0"/>
              <a:t> </a:t>
            </a:r>
            <a:r>
              <a:rPr lang="cs-CZ" sz="1000" dirty="0" err="1"/>
              <a:t>belts</a:t>
            </a:r>
            <a:r>
              <a:rPr lang="cs-CZ" sz="1000" dirty="0"/>
              <a:t> of the Platěnice </a:t>
            </a:r>
            <a:r>
              <a:rPr lang="cs-CZ" sz="1000" dirty="0" err="1"/>
              <a:t>culture</a:t>
            </a:r>
            <a:r>
              <a:rPr lang="cs-CZ" sz="1000" dirty="0"/>
              <a:t> </a:t>
            </a:r>
            <a:r>
              <a:rPr lang="cs-CZ" sz="1000" dirty="0" err="1"/>
              <a:t>from</a:t>
            </a:r>
            <a:r>
              <a:rPr lang="cs-CZ" sz="1000" dirty="0"/>
              <a:t> a </a:t>
            </a:r>
            <a:r>
              <a:rPr lang="cs-CZ" sz="1000" dirty="0" err="1"/>
              <a:t>hoard</a:t>
            </a:r>
            <a:r>
              <a:rPr lang="cs-CZ" sz="1000" dirty="0"/>
              <a:t>: 5 ‒ Bohdalice-Pavlovice ‒ “Ve </a:t>
            </a:r>
            <a:r>
              <a:rPr lang="cs-CZ" sz="1000" dirty="0" err="1"/>
              <a:t>Žlebcách</a:t>
            </a:r>
            <a:r>
              <a:rPr lang="cs-CZ" sz="10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0421690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8" name="Zástupný symbol pro obsah 9"/>
          <p:cNvSpPr txBox="1">
            <a:spLocks/>
          </p:cNvSpPr>
          <p:nvPr/>
        </p:nvSpPr>
        <p:spPr>
          <a:xfrm>
            <a:off x="228601" y="5124450"/>
            <a:ext cx="2762249" cy="154305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FTIR spectra of six samples of amber from 720 the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 “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Skalky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hoard proved Baltic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provenance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baltic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branche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t="28539"/>
          <a:stretch>
            <a:fillRect/>
          </a:stretch>
        </p:blipFill>
        <p:spPr bwMode="auto">
          <a:xfrm>
            <a:off x="3133725" y="0"/>
            <a:ext cx="4324350" cy="436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 b="13598"/>
          <a:stretch>
            <a:fillRect/>
          </a:stretch>
        </p:blipFill>
        <p:spPr bwMode="auto">
          <a:xfrm>
            <a:off x="7439025" y="0"/>
            <a:ext cx="4752975" cy="580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9242" y="4369575"/>
            <a:ext cx="4037252" cy="248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ástupný symbol pro obsah 9"/>
          <p:cNvSpPr txBox="1">
            <a:spLocks/>
          </p:cNvSpPr>
          <p:nvPr/>
        </p:nvSpPr>
        <p:spPr>
          <a:xfrm>
            <a:off x="94462" y="1115368"/>
            <a:ext cx="2896388" cy="345586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1500 – 2000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pcs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amber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beads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Two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groups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amber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beads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one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under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vessel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second in the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vessel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part of the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ound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belt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necklace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3129242" cy="111536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lnSpcReduction="10000"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536129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41539" y="0"/>
            <a:ext cx="11950461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74267"/>
          <a:stretch>
            <a:fillRect/>
          </a:stretch>
        </p:blipFill>
        <p:spPr bwMode="auto">
          <a:xfrm>
            <a:off x="5256561" y="0"/>
            <a:ext cx="6935439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63" y="2586562"/>
            <a:ext cx="5585506" cy="404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obsah 9"/>
          <p:cNvSpPr txBox="1">
            <a:spLocks/>
          </p:cNvSpPr>
          <p:nvPr/>
        </p:nvSpPr>
        <p:spPr>
          <a:xfrm>
            <a:off x="5772151" y="2809875"/>
            <a:ext cx="6076949" cy="387667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Two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group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beads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the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1 – Na-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rich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(3 ks), 2 –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mixed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alkali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(14 ks)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xed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alkali glass from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Bánov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‒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Skalky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is a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chemical group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cs-CZ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Central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Europe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Chemical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analyses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alluded to possible domestic production, with clear relation to the Amber Road from Poland to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Slovenia and Italy and further to the Mediterranean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Typologically, we can refer to them as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Moravian-Polish group of subtile beads</a:t>
            </a:r>
            <a:endParaRPr lang="cs-CZ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kumimoji="0" lang="cs-CZ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</a:t>
            </a:r>
            <a:r>
              <a:rPr kumimoji="0" lang="cs-CZ" sz="20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</a:t>
            </a:r>
            <a:r>
              <a:rPr kumimoji="0" lang="cs-CZ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cs-CZ" sz="20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local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workshops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cs-CZ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Hallstatt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Period </a:t>
            </a:r>
            <a:r>
              <a:rPr lang="cs-CZ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should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</a:t>
            </a:r>
            <a:r>
              <a:rPr lang="cs-CZ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0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revived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Zástupný symbol pro obsah 9"/>
          <p:cNvSpPr txBox="1">
            <a:spLocks/>
          </p:cNvSpPr>
          <p:nvPr/>
        </p:nvSpPr>
        <p:spPr>
          <a:xfrm>
            <a:off x="190500" y="953354"/>
            <a:ext cx="4991100" cy="1408653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analysis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SEM-EDX and XRF (L. Kučera and T. </a:t>
            </a:r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Inger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UPOL)</a:t>
            </a: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distribution of glasses according to the fraction of Na2O, K2O and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the total sum of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earth and earth-alkaline oxides.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388083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" y="1"/>
            <a:ext cx="11919791" cy="84908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 for studying context deposition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200866" y="849088"/>
            <a:ext cx="7835753" cy="592182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cs-CZ" sz="1900" dirty="0"/>
              <a:t> </a:t>
            </a:r>
            <a:r>
              <a:rPr lang="en-US" sz="1900" dirty="0"/>
              <a:t> </a:t>
            </a:r>
            <a:r>
              <a:rPr lang="en-US" sz="1900" b="1" dirty="0"/>
              <a:t>Hoard</a:t>
            </a:r>
            <a:r>
              <a:rPr lang="en-US" sz="1900" dirty="0"/>
              <a:t>, otherwise also </a:t>
            </a:r>
            <a:r>
              <a:rPr lang="en-US" sz="1900" b="1" dirty="0"/>
              <a:t>treasure</a:t>
            </a:r>
            <a:r>
              <a:rPr lang="en-US" sz="1900" dirty="0"/>
              <a:t>, </a:t>
            </a:r>
            <a:r>
              <a:rPr lang="en-US" sz="1900" b="1" dirty="0"/>
              <a:t>depot</a:t>
            </a:r>
            <a:r>
              <a:rPr lang="en-US" sz="1900" dirty="0"/>
              <a:t>, warehouse, mass finding. Hoard is a set of objects of a similar nature (weapons, jewelry, tools, coins, ceramics, etc.), intentionally placed in the ground for various reasons. </a:t>
            </a:r>
            <a:endParaRPr lang="cs-CZ" sz="1900" dirty="0"/>
          </a:p>
          <a:p>
            <a:pPr>
              <a:buFontTx/>
              <a:buChar char="-"/>
            </a:pPr>
            <a:r>
              <a:rPr lang="cs-CZ" sz="1900" dirty="0"/>
              <a:t> </a:t>
            </a:r>
            <a:r>
              <a:rPr lang="en-US" sz="1900" dirty="0"/>
              <a:t>Concept originally developed (and published) as a methodology for </a:t>
            </a:r>
            <a:br>
              <a:rPr lang="en-US" sz="1900" dirty="0"/>
            </a:br>
            <a:r>
              <a:rPr lang="cs-CZ" sz="1900" dirty="0" err="1"/>
              <a:t>deposition</a:t>
            </a:r>
            <a:r>
              <a:rPr lang="en-US" sz="1900" dirty="0"/>
              <a:t> of </a:t>
            </a:r>
            <a:r>
              <a:rPr lang="cs-CZ" sz="1900" dirty="0" err="1"/>
              <a:t>hoards</a:t>
            </a:r>
            <a:r>
              <a:rPr lang="en-US" sz="1900" dirty="0"/>
              <a:t> (Mírová – </a:t>
            </a:r>
            <a:r>
              <a:rPr lang="en-US" sz="1900" dirty="0" err="1"/>
              <a:t>Fojtík</a:t>
            </a:r>
            <a:r>
              <a:rPr lang="en-US" sz="1900" dirty="0"/>
              <a:t> 2021)</a:t>
            </a:r>
            <a:endParaRPr lang="cs-CZ" sz="1900" dirty="0"/>
          </a:p>
          <a:p>
            <a:pPr>
              <a:buFontTx/>
              <a:buChar char="-"/>
            </a:pPr>
            <a:r>
              <a:rPr lang="fr-FR" sz="1900" dirty="0"/>
              <a:t> </a:t>
            </a:r>
            <a:r>
              <a:rPr lang="en-US" sz="1900" dirty="0"/>
              <a:t>Developed in a doctoral thesis </a:t>
            </a:r>
            <a:r>
              <a:rPr lang="fr-FR" sz="1900" dirty="0"/>
              <a:t>(</a:t>
            </a:r>
            <a:r>
              <a:rPr lang="en-US" sz="1900" dirty="0"/>
              <a:t>Centralization and decentralization processes of the 14th‒4th century BC in Moravia</a:t>
            </a:r>
            <a:r>
              <a:rPr lang="fr-FR" sz="1900" dirty="0"/>
              <a:t>; </a:t>
            </a:r>
            <a:r>
              <a:rPr lang="cs-CZ" sz="1900" dirty="0" err="1"/>
              <a:t>summission</a:t>
            </a:r>
            <a:r>
              <a:rPr lang="cs-CZ" sz="1900" dirty="0"/>
              <a:t> </a:t>
            </a:r>
            <a:r>
              <a:rPr lang="cs-CZ" sz="1900" dirty="0" err="1"/>
              <a:t>planned</a:t>
            </a:r>
            <a:r>
              <a:rPr lang="cs-CZ" sz="1900" dirty="0"/>
              <a:t> in </a:t>
            </a:r>
            <a:r>
              <a:rPr lang="fr-FR" sz="1900" dirty="0"/>
              <a:t>2023)</a:t>
            </a:r>
          </a:p>
          <a:p>
            <a:pPr>
              <a:buFontTx/>
              <a:buChar char="-"/>
            </a:pPr>
            <a:r>
              <a:rPr lang="fr-FR" sz="1900" dirty="0"/>
              <a:t> </a:t>
            </a:r>
            <a:r>
              <a:rPr lang="en-US" sz="1900" dirty="0"/>
              <a:t>an attempt at the broadest and most impartial study of the deposition</a:t>
            </a:r>
          </a:p>
          <a:p>
            <a:pPr>
              <a:buFontTx/>
              <a:buChar char="-"/>
            </a:pPr>
            <a:r>
              <a:rPr lang="en-US" sz="1900" dirty="0"/>
              <a:t> an </a:t>
            </a:r>
            <a:r>
              <a:rPr lang="en-US" sz="1900" b="1" i="1" dirty="0"/>
              <a:t>"archaeological field form" </a:t>
            </a:r>
            <a:r>
              <a:rPr lang="en-US" sz="1900" dirty="0"/>
              <a:t>for complex situations</a:t>
            </a:r>
            <a:endParaRPr lang="cs-CZ" sz="1900" dirty="0"/>
          </a:p>
          <a:p>
            <a:pPr>
              <a:buFontTx/>
              <a:buChar char="-"/>
            </a:pPr>
            <a:r>
              <a:rPr lang="cs-CZ" sz="1900" dirty="0"/>
              <a:t> </a:t>
            </a:r>
            <a:r>
              <a:rPr lang="en-US" sz="1900" dirty="0"/>
              <a:t>Questions: </a:t>
            </a:r>
            <a:endParaRPr lang="cs-CZ" sz="1900" dirty="0"/>
          </a:p>
          <a:p>
            <a:pPr marL="0" indent="0">
              <a:buNone/>
            </a:pPr>
            <a:r>
              <a:rPr lang="en-US" sz="1900" dirty="0"/>
              <a:t>1.) What is the basic information about the context? </a:t>
            </a:r>
            <a:r>
              <a:rPr lang="cs-CZ" sz="1900" dirty="0">
                <a:sym typeface="Wingdings" panose="05000000000000000000" pitchFamily="2" charset="2"/>
              </a:rPr>
              <a:t></a:t>
            </a:r>
            <a:r>
              <a:rPr lang="en-US" sz="1900" dirty="0">
                <a:sym typeface="Wingdings" panose="05000000000000000000" pitchFamily="2" charset="2"/>
              </a:rPr>
              <a:t> </a:t>
            </a:r>
            <a:r>
              <a:rPr lang="en-US" sz="1900" b="1" i="1" dirty="0"/>
              <a:t>Content of the context </a:t>
            </a:r>
          </a:p>
          <a:p>
            <a:pPr marL="0" indent="0">
              <a:buNone/>
            </a:pPr>
            <a:r>
              <a:rPr lang="en-US" sz="1900" dirty="0"/>
              <a:t>2.) How was the context specifically created? </a:t>
            </a: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en-US" sz="1900" b="1" i="1" dirty="0"/>
              <a:t>Context Coverage </a:t>
            </a:r>
          </a:p>
          <a:p>
            <a:pPr marL="0" indent="0">
              <a:buNone/>
            </a:pPr>
            <a:r>
              <a:rPr lang="en-US" sz="1900" dirty="0"/>
              <a:t>3.) In what landscape is the context located? Is it a structure that transcends the meaning of the community/</a:t>
            </a:r>
            <a:r>
              <a:rPr lang="en-US" sz="1900" dirty="0" err="1"/>
              <a:t>supercommunity</a:t>
            </a:r>
            <a:r>
              <a:rPr lang="en-US" sz="1900" dirty="0"/>
              <a:t>)? </a:t>
            </a: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en-US" sz="1900" b="1" i="1" dirty="0"/>
              <a:t>Landscape context </a:t>
            </a:r>
          </a:p>
          <a:p>
            <a:pPr marL="0" indent="0">
              <a:buNone/>
            </a:pPr>
            <a:r>
              <a:rPr lang="en-US" sz="1900" dirty="0"/>
              <a:t>4.) What values are contained in the context being deposited? </a:t>
            </a: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en-US" sz="1900" b="1" i="1" dirty="0"/>
              <a:t>Plurality of values </a:t>
            </a:r>
          </a:p>
          <a:p>
            <a:pPr marL="0" indent="0">
              <a:buNone/>
            </a:pPr>
            <a:r>
              <a:rPr lang="en-US" sz="1900" dirty="0"/>
              <a:t>5.) Why was the context created? </a:t>
            </a:r>
            <a:r>
              <a:rPr lang="cs-CZ" sz="1900" dirty="0">
                <a:sym typeface="Wingdings" panose="05000000000000000000" pitchFamily="2" charset="2"/>
              </a:rPr>
              <a:t> </a:t>
            </a:r>
            <a:r>
              <a:rPr lang="en-US" sz="1900" b="1" i="1" dirty="0"/>
              <a:t>Motivation for the deposition</a:t>
            </a:r>
            <a:endParaRPr lang="cs-CZ" sz="1800" b="1" i="1" dirty="0"/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 marL="0" indent="0">
              <a:buFont typeface="Calibri" panose="020F0502020204030204" pitchFamily="34" charset="0"/>
              <a:buNone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>
              <a:buFontTx/>
              <a:buChar char="-"/>
            </a:pPr>
            <a:endParaRPr lang="cs-CZ" sz="1800" dirty="0"/>
          </a:p>
          <a:p>
            <a:pPr marL="0" indent="0">
              <a:buFont typeface="Calibri" panose="020F0502020204030204" pitchFamily="34" charset="0"/>
              <a:buNone/>
            </a:pPr>
            <a:endParaRPr lang="cs-CZ" sz="1800" dirty="0"/>
          </a:p>
        </p:txBody>
      </p:sp>
      <p:pic>
        <p:nvPicPr>
          <p:cNvPr id="8" name="Obrázek 7" descr="Služín.jpg">
            <a:extLst>
              <a:ext uri="{FF2B5EF4-FFF2-40B4-BE49-F238E27FC236}">
                <a16:creationId xmlns:a16="http://schemas.microsoft.com/office/drawing/2014/main" id="{A24321C7-FD80-7669-53FD-0364E285BC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36619" y="849087"/>
            <a:ext cx="4084038" cy="247105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CF7976DD-3084-16E8-2136-762F5BAA5D6E}"/>
              </a:ext>
            </a:extLst>
          </p:cNvPr>
          <p:cNvSpPr/>
          <p:nvPr/>
        </p:nvSpPr>
        <p:spPr>
          <a:xfrm>
            <a:off x="8036619" y="3407230"/>
            <a:ext cx="40840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 of a </a:t>
            </a:r>
            <a:r>
              <a:rPr lang="cs-CZ" sz="16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hoard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deposition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a </a:t>
            </a:r>
            <a:r>
              <a:rPr lang="cs-CZ" sz="16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vessel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covered with a bowl. It resembles the graves of the Silesian phase of the Lusatian Urn Fields culture. </a:t>
            </a:r>
            <a:r>
              <a:rPr lang="fr-FR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Služín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fr-FR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Zábrusky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</a:p>
        </p:txBody>
      </p:sp>
      <p:pic>
        <p:nvPicPr>
          <p:cNvPr id="10" name="Obrázek 9" descr="Obsah obrázku tmavé, krájené&#10;&#10;Popis byl vytvořen automaticky">
            <a:extLst>
              <a:ext uri="{FF2B5EF4-FFF2-40B4-BE49-F238E27FC236}">
                <a16:creationId xmlns:a16="http://schemas.microsoft.com/office/drawing/2014/main" id="{C0901D3E-91CE-3B40-A0CE-94F159036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808" y="4431228"/>
            <a:ext cx="4084038" cy="28404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06B73C83-1F5F-56DB-38C1-4F17140340C5}"/>
              </a:ext>
            </a:extLst>
          </p:cNvPr>
          <p:cNvSpPr/>
          <p:nvPr/>
        </p:nvSpPr>
        <p:spPr>
          <a:xfrm>
            <a:off x="7815942" y="5347192"/>
            <a:ext cx="19441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6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Deposition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cs-CZ" sz="1600" dirty="0" err="1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hoard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a belted container.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Dolany-Nové Sady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cs-CZ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Sádek</a:t>
            </a:r>
            <a:r>
              <a:rPr lang="fr-FR" sz="1600" b="1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80400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41539" y="0"/>
            <a:ext cx="11950461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351" t="6970" r="18377" b="4647"/>
          <a:stretch>
            <a:fillRect/>
          </a:stretch>
        </p:blipFill>
        <p:spPr bwMode="auto">
          <a:xfrm>
            <a:off x="8548487" y="0"/>
            <a:ext cx="3643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5675" y="2712349"/>
            <a:ext cx="5639912" cy="250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19700"/>
            <a:ext cx="7911791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25454"/>
            <a:ext cx="4186237" cy="178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5372101" y="200026"/>
            <a:ext cx="4571999" cy="2271869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Assumed original placement of </a:t>
            </a:r>
            <a:r>
              <a:rPr lang="en-US" dirty="0" err="1"/>
              <a:t>jewellery</a:t>
            </a:r>
            <a:r>
              <a:rPr lang="en-US" dirty="0"/>
              <a:t> from the hoard at </a:t>
            </a:r>
            <a:r>
              <a:rPr lang="en-US" dirty="0" err="1"/>
              <a:t>Bánov</a:t>
            </a:r>
            <a:r>
              <a:rPr lang="en-US" dirty="0"/>
              <a:t> ‒ “</a:t>
            </a:r>
            <a:r>
              <a:rPr lang="en-US" dirty="0" err="1"/>
              <a:t>Skalky</a:t>
            </a:r>
            <a:r>
              <a:rPr lang="en-US" dirty="0"/>
              <a:t>” on a female</a:t>
            </a:r>
            <a:r>
              <a:rPr lang="cs-CZ" dirty="0"/>
              <a:t> </a:t>
            </a:r>
            <a:r>
              <a:rPr lang="cs-CZ" dirty="0" err="1"/>
              <a:t>magnate’s</a:t>
            </a:r>
            <a:r>
              <a:rPr lang="cs-CZ" dirty="0"/>
              <a:t> body.</a:t>
            </a:r>
          </a:p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function</a:t>
            </a:r>
            <a:r>
              <a:rPr lang="cs-CZ" dirty="0"/>
              <a:t> of </a:t>
            </a:r>
            <a:r>
              <a:rPr lang="cs-CZ" dirty="0" err="1"/>
              <a:t>axes</a:t>
            </a:r>
            <a:r>
              <a:rPr lang="cs-CZ" dirty="0"/>
              <a:t>: </a:t>
            </a:r>
            <a:r>
              <a:rPr lang="cs-CZ" dirty="0" err="1"/>
              <a:t>sacred</a:t>
            </a:r>
            <a:r>
              <a:rPr lang="cs-CZ" dirty="0"/>
              <a:t> / ritual; status; </a:t>
            </a:r>
            <a:r>
              <a:rPr lang="cs-CZ" dirty="0" err="1"/>
              <a:t>prestige</a:t>
            </a:r>
            <a:r>
              <a:rPr lang="cs-CZ" dirty="0"/>
              <a:t>; </a:t>
            </a:r>
            <a:r>
              <a:rPr lang="cs-CZ" dirty="0" err="1"/>
              <a:t>law</a:t>
            </a:r>
            <a:r>
              <a:rPr lang="cs-CZ" dirty="0"/>
              <a:t> / </a:t>
            </a:r>
            <a:r>
              <a:rPr lang="cs-CZ" dirty="0" err="1"/>
              <a:t>law</a:t>
            </a:r>
            <a:r>
              <a:rPr lang="cs-CZ" dirty="0"/>
              <a:t> </a:t>
            </a:r>
            <a:r>
              <a:rPr lang="cs-CZ" dirty="0" err="1"/>
              <a:t>enforcement</a:t>
            </a:r>
            <a:r>
              <a:rPr lang="cs-CZ" dirty="0"/>
              <a:t>? </a:t>
            </a:r>
            <a:r>
              <a:rPr lang="cs-CZ" dirty="0" err="1"/>
              <a:t>confirmation</a:t>
            </a:r>
            <a:r>
              <a:rPr lang="cs-CZ" dirty="0"/>
              <a:t> of </a:t>
            </a:r>
            <a:r>
              <a:rPr lang="cs-CZ" dirty="0" err="1"/>
              <a:t>contract</a:t>
            </a:r>
            <a:r>
              <a:rPr lang="cs-CZ" dirty="0"/>
              <a:t>?</a:t>
            </a:r>
          </a:p>
        </p:txBody>
      </p:sp>
      <p:sp>
        <p:nvSpPr>
          <p:cNvPr id="11" name="Zástupný symbol pro obsah 9"/>
          <p:cNvSpPr txBox="1">
            <a:spLocks/>
          </p:cNvSpPr>
          <p:nvPr/>
        </p:nvSpPr>
        <p:spPr>
          <a:xfrm>
            <a:off x="133351" y="2819401"/>
            <a:ext cx="3238499" cy="231457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Situla,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grave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244,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Montebelluna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(I)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Belt plate, mound 6, grave 30 in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Stična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(SLO)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Situlae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1 </a:t>
            </a: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Certosa, Bologna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(I),</a:t>
            </a:r>
            <a:r>
              <a:rPr lang="da-DK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 – Magdalenska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hora (SLO), 3 –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Vače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(SLO), 4 –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Welzelach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649014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41539" y="0"/>
            <a:ext cx="11950461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95276" y="819151"/>
            <a:ext cx="6238874" cy="2104919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Basic network of branches of the Amber Road through the eastern part of Central Europe (via</a:t>
            </a:r>
            <a:r>
              <a:rPr lang="cs-CZ" dirty="0"/>
              <a:t> </a:t>
            </a:r>
            <a:r>
              <a:rPr lang="en-US" dirty="0"/>
              <a:t>the East Hallstatt culture through Moravia) showing the position of the </a:t>
            </a:r>
            <a:r>
              <a:rPr lang="en-US" dirty="0" err="1"/>
              <a:t>Bánov</a:t>
            </a:r>
            <a:r>
              <a:rPr lang="en-US" dirty="0"/>
              <a:t> ‒ “</a:t>
            </a:r>
            <a:r>
              <a:rPr lang="en-US" dirty="0" err="1"/>
              <a:t>Skalky</a:t>
            </a:r>
            <a:r>
              <a:rPr lang="en-US" dirty="0"/>
              <a:t>” hoard (blue</a:t>
            </a:r>
            <a:r>
              <a:rPr lang="cs-CZ" dirty="0"/>
              <a:t> </a:t>
            </a:r>
            <a:r>
              <a:rPr lang="cs-CZ" dirty="0" err="1"/>
              <a:t>dot</a:t>
            </a:r>
            <a:r>
              <a:rPr lang="cs-CZ" dirty="0"/>
              <a:t>). A ‒ Platěnice </a:t>
            </a:r>
            <a:r>
              <a:rPr lang="cs-CZ" dirty="0" err="1"/>
              <a:t>group</a:t>
            </a:r>
            <a:r>
              <a:rPr lang="cs-CZ" dirty="0"/>
              <a:t> in Moravia (CZ); B ‒ Horákov </a:t>
            </a:r>
            <a:r>
              <a:rPr lang="cs-CZ" dirty="0" err="1"/>
              <a:t>group</a:t>
            </a:r>
            <a:r>
              <a:rPr lang="cs-CZ" dirty="0"/>
              <a:t> in Moravia (CZ); C ‒ </a:t>
            </a:r>
            <a:r>
              <a:rPr lang="cs-CZ" dirty="0" err="1"/>
              <a:t>Pomeranian</a:t>
            </a:r>
            <a:r>
              <a:rPr lang="cs-CZ" dirty="0"/>
              <a:t> </a:t>
            </a:r>
            <a:r>
              <a:rPr lang="en-US" dirty="0"/>
              <a:t>group of the Lusatian culture at the Baltic Sea (PL); D ‒ Slovenia (SLO).</a:t>
            </a:r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1" y="1981"/>
            <a:ext cx="5486400" cy="685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D79D760-0414-8279-08F3-D5A4BECC9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100" y="0"/>
            <a:ext cx="1087928" cy="10444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86200C2-AE25-5F75-3B0F-3FB2D78A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1027" y="5576835"/>
            <a:ext cx="3365932" cy="127918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355C2EF-03DE-E199-87DC-0EE52CEC5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" y="2913443"/>
            <a:ext cx="1329042" cy="1857456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96C1F42-1982-29F2-81E2-2F015296B5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0270" y="2834188"/>
            <a:ext cx="1329041" cy="142628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F8CC547-3D89-AD11-17A5-35D9EFAA2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191" y="2810784"/>
            <a:ext cx="1486527" cy="1471042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F30A7770-8128-486C-B928-4E62777439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7693" y="2467920"/>
            <a:ext cx="1486527" cy="174416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6609CAE-0A29-EBB8-BE73-AB61FC0957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880455"/>
            <a:ext cx="3235569" cy="197556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9A13D725-56D5-C310-9E9F-AAC996EDB2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2017" y="2521370"/>
            <a:ext cx="916298" cy="2051470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67280E47-D152-288A-81B9-5814ED3A2F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57780" y="3918301"/>
            <a:ext cx="991508" cy="910476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E3E60104-836E-B086-F61C-569036EB05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05201" y="5206481"/>
            <a:ext cx="1672032" cy="164953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BD9A6352-5274-E178-BDB3-2CBED38BE3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8757" y="4178990"/>
            <a:ext cx="1486527" cy="1467590"/>
          </a:xfrm>
          <a:prstGeom prst="rect">
            <a:avLst/>
          </a:prstGeom>
        </p:spPr>
      </p:pic>
      <p:sp>
        <p:nvSpPr>
          <p:cNvPr id="30" name="Šipka: doprava 29">
            <a:extLst>
              <a:ext uri="{FF2B5EF4-FFF2-40B4-BE49-F238E27FC236}">
                <a16:creationId xmlns:a16="http://schemas.microsoft.com/office/drawing/2014/main" id="{B27DE9E5-B24C-036D-B5F2-1A74F3CA301D}"/>
              </a:ext>
            </a:extLst>
          </p:cNvPr>
          <p:cNvSpPr/>
          <p:nvPr/>
        </p:nvSpPr>
        <p:spPr>
          <a:xfrm rot="19868264">
            <a:off x="10267057" y="573793"/>
            <a:ext cx="861020" cy="2552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Šipka: doprava 30">
            <a:extLst>
              <a:ext uri="{FF2B5EF4-FFF2-40B4-BE49-F238E27FC236}">
                <a16:creationId xmlns:a16="http://schemas.microsoft.com/office/drawing/2014/main" id="{202A4905-40A4-4E2D-C80F-3D2AEF957C7C}"/>
              </a:ext>
            </a:extLst>
          </p:cNvPr>
          <p:cNvSpPr/>
          <p:nvPr/>
        </p:nvSpPr>
        <p:spPr>
          <a:xfrm rot="13380749">
            <a:off x="10525463" y="3769043"/>
            <a:ext cx="439337" cy="2325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Šipka: doprava 31">
            <a:extLst>
              <a:ext uri="{FF2B5EF4-FFF2-40B4-BE49-F238E27FC236}">
                <a16:creationId xmlns:a16="http://schemas.microsoft.com/office/drawing/2014/main" id="{8AB01A02-82C7-96FD-FCDD-B1F750A4A24B}"/>
              </a:ext>
            </a:extLst>
          </p:cNvPr>
          <p:cNvSpPr/>
          <p:nvPr/>
        </p:nvSpPr>
        <p:spPr>
          <a:xfrm rot="13380749">
            <a:off x="9701020" y="5319762"/>
            <a:ext cx="1046620" cy="311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Zástupný symbol pro obsah 9">
            <a:extLst>
              <a:ext uri="{FF2B5EF4-FFF2-40B4-BE49-F238E27FC236}">
                <a16:creationId xmlns:a16="http://schemas.microsoft.com/office/drawing/2014/main" id="{4AEFB188-5BFD-F9B7-FA9F-52390413C5CD}"/>
              </a:ext>
            </a:extLst>
          </p:cNvPr>
          <p:cNvSpPr txBox="1">
            <a:spLocks/>
          </p:cNvSpPr>
          <p:nvPr/>
        </p:nvSpPr>
        <p:spPr>
          <a:xfrm>
            <a:off x="6213543" y="6261616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D</a:t>
            </a:r>
          </a:p>
        </p:txBody>
      </p:sp>
      <p:sp>
        <p:nvSpPr>
          <p:cNvPr id="36" name="Zástupný symbol pro obsah 9">
            <a:extLst>
              <a:ext uri="{FF2B5EF4-FFF2-40B4-BE49-F238E27FC236}">
                <a16:creationId xmlns:a16="http://schemas.microsoft.com/office/drawing/2014/main" id="{A09F4AB9-7B66-107C-1A7F-9DC2ADADD801}"/>
              </a:ext>
            </a:extLst>
          </p:cNvPr>
          <p:cNvSpPr txBox="1">
            <a:spLocks/>
          </p:cNvSpPr>
          <p:nvPr/>
        </p:nvSpPr>
        <p:spPr>
          <a:xfrm>
            <a:off x="1279644" y="4364285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A</a:t>
            </a:r>
          </a:p>
        </p:txBody>
      </p:sp>
      <p:sp>
        <p:nvSpPr>
          <p:cNvPr id="37" name="Zástupný symbol pro obsah 9">
            <a:extLst>
              <a:ext uri="{FF2B5EF4-FFF2-40B4-BE49-F238E27FC236}">
                <a16:creationId xmlns:a16="http://schemas.microsoft.com/office/drawing/2014/main" id="{5CEF6B30-BB52-3378-C43B-F310E83DEEFC}"/>
              </a:ext>
            </a:extLst>
          </p:cNvPr>
          <p:cNvSpPr txBox="1">
            <a:spLocks/>
          </p:cNvSpPr>
          <p:nvPr/>
        </p:nvSpPr>
        <p:spPr>
          <a:xfrm>
            <a:off x="2758440" y="3895271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A</a:t>
            </a:r>
          </a:p>
        </p:txBody>
      </p:sp>
      <p:sp>
        <p:nvSpPr>
          <p:cNvPr id="38" name="Zástupný symbol pro obsah 9">
            <a:extLst>
              <a:ext uri="{FF2B5EF4-FFF2-40B4-BE49-F238E27FC236}">
                <a16:creationId xmlns:a16="http://schemas.microsoft.com/office/drawing/2014/main" id="{B48BEB7F-4AF6-D030-5CA6-3ACF3C9CC984}"/>
              </a:ext>
            </a:extLst>
          </p:cNvPr>
          <p:cNvSpPr txBox="1">
            <a:spLocks/>
          </p:cNvSpPr>
          <p:nvPr/>
        </p:nvSpPr>
        <p:spPr>
          <a:xfrm>
            <a:off x="5278790" y="5229471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A/B</a:t>
            </a:r>
          </a:p>
        </p:txBody>
      </p:sp>
      <p:sp>
        <p:nvSpPr>
          <p:cNvPr id="39" name="Zástupný symbol pro obsah 9">
            <a:extLst>
              <a:ext uri="{FF2B5EF4-FFF2-40B4-BE49-F238E27FC236}">
                <a16:creationId xmlns:a16="http://schemas.microsoft.com/office/drawing/2014/main" id="{D824BA61-C6D9-EC39-581C-5973CE457FB4}"/>
              </a:ext>
            </a:extLst>
          </p:cNvPr>
          <p:cNvSpPr txBox="1">
            <a:spLocks/>
          </p:cNvSpPr>
          <p:nvPr/>
        </p:nvSpPr>
        <p:spPr>
          <a:xfrm>
            <a:off x="5239782" y="2924070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A/B</a:t>
            </a:r>
          </a:p>
        </p:txBody>
      </p:sp>
      <p:sp>
        <p:nvSpPr>
          <p:cNvPr id="40" name="Zástupný symbol pro obsah 9">
            <a:extLst>
              <a:ext uri="{FF2B5EF4-FFF2-40B4-BE49-F238E27FC236}">
                <a16:creationId xmlns:a16="http://schemas.microsoft.com/office/drawing/2014/main" id="{81AD1915-D801-B494-9753-AC6C3E08C1F1}"/>
              </a:ext>
            </a:extLst>
          </p:cNvPr>
          <p:cNvSpPr txBox="1">
            <a:spLocks/>
          </p:cNvSpPr>
          <p:nvPr/>
        </p:nvSpPr>
        <p:spPr>
          <a:xfrm>
            <a:off x="2718503" y="6438910"/>
            <a:ext cx="500140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1" name="Zástupný symbol pro obsah 9">
            <a:extLst>
              <a:ext uri="{FF2B5EF4-FFF2-40B4-BE49-F238E27FC236}">
                <a16:creationId xmlns:a16="http://schemas.microsoft.com/office/drawing/2014/main" id="{573A1589-BEFB-2108-03A2-8F4ED406549A}"/>
              </a:ext>
            </a:extLst>
          </p:cNvPr>
          <p:cNvSpPr txBox="1">
            <a:spLocks/>
          </p:cNvSpPr>
          <p:nvPr/>
        </p:nvSpPr>
        <p:spPr>
          <a:xfrm>
            <a:off x="11084482" y="4212081"/>
            <a:ext cx="735889" cy="41710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4999376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41539" y="0"/>
            <a:ext cx="11950461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Bánov – “Skalky”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144550" y="964641"/>
            <a:ext cx="10014334" cy="569385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Implementation of the </a:t>
            </a:r>
            <a:r>
              <a:rPr lang="cs-CZ" dirty="0" err="1"/>
              <a:t>five</a:t>
            </a:r>
            <a:r>
              <a:rPr lang="en-US" dirty="0"/>
              <a:t>-phase methods on the </a:t>
            </a:r>
            <a:r>
              <a:rPr lang="en-US" dirty="0" err="1"/>
              <a:t>Bánov</a:t>
            </a:r>
            <a:r>
              <a:rPr lang="en-US" dirty="0"/>
              <a:t> ‒ “</a:t>
            </a:r>
            <a:r>
              <a:rPr lang="en-US" dirty="0" err="1"/>
              <a:t>Skalky</a:t>
            </a:r>
            <a:r>
              <a:rPr lang="en-US" dirty="0"/>
              <a:t>” hoard.</a:t>
            </a:r>
            <a:r>
              <a:rPr lang="cs-CZ" dirty="0"/>
              <a:t> </a:t>
            </a:r>
          </a:p>
          <a:p>
            <a:r>
              <a:rPr lang="cs-CZ" dirty="0" err="1"/>
              <a:t>Phase</a:t>
            </a:r>
            <a:r>
              <a:rPr lang="cs-CZ" dirty="0"/>
              <a:t> 1 ‒ </a:t>
            </a:r>
            <a:r>
              <a:rPr lang="en-US" b="1" dirty="0"/>
              <a:t>Content of the context</a:t>
            </a:r>
            <a:r>
              <a:rPr lang="cs-CZ" dirty="0"/>
              <a:t>: </a:t>
            </a:r>
            <a:r>
              <a:rPr lang="en-US" dirty="0"/>
              <a:t>1a ‒ depositor/owner (</a:t>
            </a:r>
            <a:r>
              <a:rPr lang="cs-CZ" dirty="0" err="1"/>
              <a:t>elite-female</a:t>
            </a:r>
            <a:r>
              <a:rPr lang="cs-CZ" dirty="0"/>
              <a:t>); </a:t>
            </a:r>
            <a:r>
              <a:rPr lang="en-US" dirty="0"/>
              <a:t>1b ‒ quantity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i="1" dirty="0"/>
              <a:t>1c ‒ typology</a:t>
            </a:r>
            <a:r>
              <a:rPr lang="en-US" dirty="0"/>
              <a:t>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i="1" dirty="0"/>
              <a:t>1d ‒ chronology</a:t>
            </a:r>
            <a:r>
              <a:rPr lang="en-US" dirty="0"/>
              <a:t> (</a:t>
            </a:r>
            <a:r>
              <a:rPr lang="cs-CZ" dirty="0"/>
              <a:t>Ha D1b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i="1" dirty="0"/>
              <a:t>1e ‒ provenance</a:t>
            </a:r>
            <a:r>
              <a:rPr lang="en-US" dirty="0"/>
              <a:t>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endParaRPr lang="cs-CZ" dirty="0"/>
          </a:p>
          <a:p>
            <a:r>
              <a:rPr lang="cs-CZ" dirty="0" err="1"/>
              <a:t>Phase</a:t>
            </a:r>
            <a:r>
              <a:rPr lang="cs-CZ" dirty="0"/>
              <a:t> 2</a:t>
            </a:r>
            <a:r>
              <a:rPr lang="en-US" dirty="0"/>
              <a:t> ‒ </a:t>
            </a:r>
            <a:r>
              <a:rPr lang="en-US" b="1" dirty="0"/>
              <a:t>Context covering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2b – </a:t>
            </a:r>
            <a:r>
              <a:rPr lang="en-US" dirty="0"/>
              <a:t>pottery vessel; </a:t>
            </a:r>
            <a:r>
              <a:rPr lang="cs-CZ" dirty="0"/>
              <a:t>2d – </a:t>
            </a:r>
            <a:r>
              <a:rPr lang="en-US" dirty="0"/>
              <a:t>round pit</a:t>
            </a:r>
            <a:r>
              <a:rPr lang="cs-CZ" dirty="0"/>
              <a:t> and</a:t>
            </a:r>
            <a:r>
              <a:rPr lang="en-US" dirty="0"/>
              <a:t> stone structure above the hoard; </a:t>
            </a:r>
            <a:endParaRPr lang="cs-CZ" dirty="0"/>
          </a:p>
          <a:p>
            <a:r>
              <a:rPr lang="cs-CZ" dirty="0" err="1"/>
              <a:t>Phase</a:t>
            </a:r>
            <a:r>
              <a:rPr lang="cs-CZ" dirty="0"/>
              <a:t> </a:t>
            </a:r>
            <a:r>
              <a:rPr lang="en-US" dirty="0"/>
              <a:t>3 ‒ </a:t>
            </a:r>
            <a:r>
              <a:rPr lang="en-US" b="1" dirty="0"/>
              <a:t>Landscape context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3b – </a:t>
            </a:r>
            <a:r>
              <a:rPr lang="en-US" dirty="0"/>
              <a:t>in the proximity of springs,</a:t>
            </a:r>
            <a:r>
              <a:rPr lang="cs-CZ" dirty="0"/>
              <a:t> </a:t>
            </a:r>
            <a:r>
              <a:rPr lang="en-US" dirty="0"/>
              <a:t>wells and streams; </a:t>
            </a:r>
            <a:r>
              <a:rPr lang="cs-CZ" dirty="0"/>
              <a:t>3c – </a:t>
            </a:r>
            <a:r>
              <a:rPr lang="en-US" dirty="0"/>
              <a:t>placement away from an inhabited area used for</a:t>
            </a:r>
            <a:r>
              <a:rPr lang="cs-CZ" dirty="0"/>
              <a:t> </a:t>
            </a:r>
            <a:r>
              <a:rPr lang="en-US" dirty="0"/>
              <a:t>agriculture; the site is located next to a branch of the Amber Road</a:t>
            </a:r>
            <a:r>
              <a:rPr lang="cs-CZ" dirty="0"/>
              <a:t>;</a:t>
            </a:r>
          </a:p>
          <a:p>
            <a:r>
              <a:rPr lang="cs-CZ" dirty="0" err="1"/>
              <a:t>Phase</a:t>
            </a:r>
            <a:r>
              <a:rPr lang="cs-CZ" dirty="0"/>
              <a:t> 4 ‒ </a:t>
            </a:r>
            <a:r>
              <a:rPr lang="en-US" b="1" dirty="0"/>
              <a:t>Plurality of values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4a</a:t>
            </a:r>
            <a:r>
              <a:rPr lang="en-US" dirty="0"/>
              <a:t> ‒ material (value of bronze, iron, amber and glass); </a:t>
            </a:r>
            <a:r>
              <a:rPr lang="cs-CZ" dirty="0"/>
              <a:t>4b</a:t>
            </a:r>
            <a:r>
              <a:rPr lang="en-US" dirty="0"/>
              <a:t> ‒ artistic</a:t>
            </a:r>
            <a:r>
              <a:rPr lang="cs-CZ" dirty="0"/>
              <a:t> </a:t>
            </a:r>
            <a:r>
              <a:rPr lang="en-US" dirty="0"/>
              <a:t>(exceptional composition and craftsmanship in Moravia / Central Europe); </a:t>
            </a:r>
            <a:r>
              <a:rPr lang="cs-CZ" dirty="0"/>
              <a:t>4c </a:t>
            </a:r>
            <a:r>
              <a:rPr lang="en-US" dirty="0"/>
              <a:t>‒ social (elite set ‒ amount of amber); 4</a:t>
            </a:r>
            <a:r>
              <a:rPr lang="cs-CZ" dirty="0"/>
              <a:t>d</a:t>
            </a:r>
            <a:r>
              <a:rPr lang="en-US" dirty="0"/>
              <a:t> ‒ religious (the act itself of the use</a:t>
            </a:r>
            <a:r>
              <a:rPr lang="cs-CZ" dirty="0"/>
              <a:t> </a:t>
            </a:r>
            <a:r>
              <a:rPr lang="en-US" dirty="0"/>
              <a:t>of hoards, item related to ritual use – axe); </a:t>
            </a:r>
            <a:r>
              <a:rPr lang="cs-CZ" dirty="0"/>
              <a:t>4e</a:t>
            </a:r>
            <a:r>
              <a:rPr lang="en-US" dirty="0"/>
              <a:t> ‒ personal (inherited item</a:t>
            </a:r>
            <a:r>
              <a:rPr lang="cs-CZ" dirty="0"/>
              <a:t> </a:t>
            </a:r>
            <a:r>
              <a:rPr lang="en-US" dirty="0"/>
              <a:t>referred to as “family silver” ‒ pin associated with a particular owner, a</a:t>
            </a:r>
            <a:r>
              <a:rPr lang="cs-CZ" dirty="0"/>
              <a:t> </a:t>
            </a:r>
            <a:r>
              <a:rPr lang="en-US" dirty="0"/>
              <a:t>member of elite class (woman)</a:t>
            </a:r>
            <a:r>
              <a:rPr lang="cs-CZ" dirty="0"/>
              <a:t> ;</a:t>
            </a:r>
          </a:p>
          <a:p>
            <a:r>
              <a:rPr lang="cs-CZ" dirty="0" err="1"/>
              <a:t>Phase</a:t>
            </a:r>
            <a:r>
              <a:rPr lang="cs-CZ" dirty="0"/>
              <a:t> 5 ‒ </a:t>
            </a:r>
            <a:r>
              <a:rPr lang="en-US" b="1" dirty="0"/>
              <a:t>Motivations for depositing</a:t>
            </a:r>
            <a:r>
              <a:rPr lang="en-US" dirty="0"/>
              <a:t> </a:t>
            </a:r>
            <a:r>
              <a:rPr lang="cs-CZ" dirty="0"/>
              <a:t>: </a:t>
            </a:r>
            <a:r>
              <a:rPr lang="en-US" dirty="0"/>
              <a:t>5</a:t>
            </a:r>
            <a:r>
              <a:rPr lang="cs-CZ" dirty="0"/>
              <a:t>f</a:t>
            </a:r>
            <a:r>
              <a:rPr lang="en-US" dirty="0"/>
              <a:t> ‒ social-religious motivation (it can be assumed based on the ownership</a:t>
            </a:r>
            <a:r>
              <a:rPr lang="cs-CZ" dirty="0"/>
              <a:t> </a:t>
            </a:r>
            <a:r>
              <a:rPr lang="en-US" dirty="0"/>
              <a:t>of the items by elites; </a:t>
            </a:r>
            <a:r>
              <a:rPr lang="en-US" dirty="0" err="1"/>
              <a:t>jewellery</a:t>
            </a:r>
            <a:r>
              <a:rPr lang="en-US" dirty="0"/>
              <a:t> moves from woman to goddess/woman;</a:t>
            </a:r>
            <a:r>
              <a:rPr lang="cs-CZ" dirty="0"/>
              <a:t> </a:t>
            </a:r>
            <a:r>
              <a:rPr lang="en-US" dirty="0"/>
              <a:t>fibulae are damaged (by axe?)</a:t>
            </a:r>
            <a:r>
              <a:rPr lang="cs-CZ" dirty="0"/>
              <a:t>,</a:t>
            </a:r>
            <a:r>
              <a:rPr lang="en-US" dirty="0"/>
              <a:t> and axe alludes to symbolic/religious role</a:t>
            </a:r>
            <a:r>
              <a:rPr lang="cs-CZ" dirty="0"/>
              <a:t>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F2CC000-885B-682E-D74A-1E4B2D5F3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518" y="0"/>
            <a:ext cx="2201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7663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86" y="168755"/>
            <a:ext cx="3938688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solidFill>
                  <a:schemeClr val="accent1"/>
                </a:solidFill>
              </a:rPr>
              <a:t>Roštín – „Vlčák“</a:t>
            </a:r>
          </a:p>
        </p:txBody>
      </p:sp>
      <p:sp>
        <p:nvSpPr>
          <p:cNvPr id="7" name="Zástupný symbol pro obsah 7">
            <a:extLst>
              <a:ext uri="{FF2B5EF4-FFF2-40B4-BE49-F238E27FC236}">
                <a16:creationId xmlns:a16="http://schemas.microsoft.com/office/drawing/2014/main" id="{567926CB-DD0D-4801-95DE-C8E658642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5" y="658821"/>
            <a:ext cx="4053081" cy="6199179"/>
          </a:xfrm>
        </p:spPr>
        <p:txBody>
          <a:bodyPr>
            <a:normAutofit fontScale="925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2010, metal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detector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16 items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borderline of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Horákov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Platěnice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groups of the East Hallstatt Culture on a ridge of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Chřiby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highlands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cs-CZ" dirty="0" err="1"/>
              <a:t>connection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horákov</a:t>
            </a:r>
            <a:r>
              <a:rPr lang="cs-CZ" dirty="0"/>
              <a:t> </a:t>
            </a:r>
            <a:r>
              <a:rPr lang="cs-CZ" dirty="0" err="1"/>
              <a:t>compound</a:t>
            </a:r>
            <a:r>
              <a:rPr lang="cs-CZ" dirty="0"/>
              <a:t> </a:t>
            </a:r>
            <a:r>
              <a:rPr lang="cs-CZ" dirty="0" err="1"/>
              <a:t>belt</a:t>
            </a:r>
            <a:r>
              <a:rPr lang="cs-CZ" dirty="0"/>
              <a:t> </a:t>
            </a:r>
            <a:r>
              <a:rPr lang="cs-CZ" dirty="0" err="1"/>
              <a:t>ladies</a:t>
            </a:r>
            <a:endParaRPr lang="cs-CZ" dirty="0"/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</a:t>
            </a:r>
            <a:r>
              <a:rPr lang="cs-CZ" dirty="0" err="1"/>
              <a:t>Contents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Hallstatt</a:t>
            </a:r>
            <a:r>
              <a:rPr lang="cs-CZ" dirty="0"/>
              <a:t> </a:t>
            </a:r>
            <a:r>
              <a:rPr lang="cs-CZ" dirty="0" err="1"/>
              <a:t>hoard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Roštín ‒ “Vlčák”: 1‒6 ‒ bronze </a:t>
            </a:r>
            <a:r>
              <a:rPr lang="cs-CZ" dirty="0" err="1"/>
              <a:t>round-shaped</a:t>
            </a:r>
            <a:r>
              <a:rPr lang="cs-CZ" dirty="0"/>
              <a:t> </a:t>
            </a:r>
            <a:r>
              <a:rPr lang="cs-CZ" dirty="0" err="1"/>
              <a:t>pendants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a double </a:t>
            </a:r>
            <a:r>
              <a:rPr lang="cs-CZ" dirty="0" err="1"/>
              <a:t>cross</a:t>
            </a:r>
            <a:r>
              <a:rPr lang="cs-CZ" dirty="0"/>
              <a:t>; 7 ‒ </a:t>
            </a:r>
            <a:r>
              <a:rPr lang="cs-CZ" dirty="0" err="1"/>
              <a:t>spiral</a:t>
            </a:r>
            <a:r>
              <a:rPr lang="cs-CZ" dirty="0"/>
              <a:t>; 8 ‒ bronze </a:t>
            </a:r>
            <a:r>
              <a:rPr lang="cs-CZ" dirty="0" err="1"/>
              <a:t>round-shaped</a:t>
            </a:r>
            <a:r>
              <a:rPr lang="cs-CZ" dirty="0"/>
              <a:t> pendant </a:t>
            </a:r>
            <a:r>
              <a:rPr lang="cs-CZ" dirty="0" err="1"/>
              <a:t>with</a:t>
            </a:r>
            <a:r>
              <a:rPr lang="cs-CZ" dirty="0"/>
              <a:t> a </a:t>
            </a:r>
            <a:r>
              <a:rPr lang="cs-CZ" dirty="0" err="1"/>
              <a:t>simple</a:t>
            </a:r>
            <a:r>
              <a:rPr lang="cs-CZ" dirty="0"/>
              <a:t> </a:t>
            </a:r>
            <a:r>
              <a:rPr lang="cs-CZ" dirty="0" err="1"/>
              <a:t>cross</a:t>
            </a:r>
            <a:r>
              <a:rPr lang="cs-CZ" dirty="0"/>
              <a:t> and </a:t>
            </a:r>
            <a:r>
              <a:rPr lang="cs-CZ" dirty="0" err="1"/>
              <a:t>four</a:t>
            </a:r>
            <a:r>
              <a:rPr lang="cs-CZ" dirty="0"/>
              <a:t> </a:t>
            </a:r>
            <a:r>
              <a:rPr lang="cs-CZ" dirty="0" err="1"/>
              <a:t>eyelets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sides</a:t>
            </a:r>
            <a:r>
              <a:rPr lang="cs-CZ" dirty="0"/>
              <a:t>; 9‒10 ‒ bronze </a:t>
            </a:r>
            <a:r>
              <a:rPr lang="cs-CZ" dirty="0" err="1"/>
              <a:t>rings</a:t>
            </a:r>
            <a:r>
              <a:rPr lang="cs-CZ" dirty="0"/>
              <a:t>; 11‒14 ‒ bronze triangle-</a:t>
            </a:r>
            <a:r>
              <a:rPr lang="cs-CZ" dirty="0" err="1"/>
              <a:t>shaped</a:t>
            </a:r>
            <a:r>
              <a:rPr lang="cs-CZ" dirty="0"/>
              <a:t> </a:t>
            </a:r>
            <a:r>
              <a:rPr lang="cs-CZ" dirty="0" err="1"/>
              <a:t>pendants</a:t>
            </a:r>
            <a:r>
              <a:rPr lang="cs-CZ" dirty="0"/>
              <a:t>; 15‒16 ‒ </a:t>
            </a:r>
            <a:r>
              <a:rPr lang="cs-CZ" dirty="0" err="1"/>
              <a:t>copper</a:t>
            </a:r>
            <a:r>
              <a:rPr lang="cs-CZ" dirty="0"/>
              <a:t> / bronze </a:t>
            </a:r>
            <a:r>
              <a:rPr lang="cs-CZ" dirty="0" err="1"/>
              <a:t>raw</a:t>
            </a:r>
            <a:r>
              <a:rPr lang="cs-CZ" dirty="0"/>
              <a:t> </a:t>
            </a:r>
            <a:r>
              <a:rPr lang="cs-CZ" dirty="0" err="1"/>
              <a:t>material</a:t>
            </a:r>
            <a:r>
              <a:rPr lang="cs-CZ" dirty="0"/>
              <a:t> (</a:t>
            </a:r>
            <a:r>
              <a:rPr lang="cs-CZ" dirty="0" err="1"/>
              <a:t>drawing</a:t>
            </a:r>
            <a:r>
              <a:rPr lang="cs-CZ" dirty="0"/>
              <a:t> by: A. </a:t>
            </a:r>
            <a:r>
              <a:rPr lang="cs-CZ" dirty="0" err="1"/>
              <a:t>Krechlerová</a:t>
            </a:r>
            <a:r>
              <a:rPr lang="cs-CZ" dirty="0"/>
              <a:t>; </a:t>
            </a:r>
            <a:r>
              <a:rPr lang="cs-CZ" dirty="0" err="1"/>
              <a:t>photo</a:t>
            </a:r>
            <a:r>
              <a:rPr lang="cs-CZ" dirty="0"/>
              <a:t> by: L. Bartíková; </a:t>
            </a:r>
            <a:r>
              <a:rPr lang="cs-CZ" dirty="0" err="1"/>
              <a:t>compiled</a:t>
            </a:r>
            <a:r>
              <a:rPr lang="cs-CZ" dirty="0"/>
              <a:t> by M. </a:t>
            </a:r>
            <a:r>
              <a:rPr lang="cs-CZ" dirty="0" err="1"/>
              <a:t>Golec</a:t>
            </a:r>
            <a:r>
              <a:rPr lang="cs-CZ" dirty="0"/>
              <a:t>).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cs-CZ" dirty="0"/>
              <a:t> analogy </a:t>
            </a:r>
            <a:r>
              <a:rPr lang="cs-CZ" dirty="0" err="1"/>
              <a:t>Gars</a:t>
            </a:r>
            <a:r>
              <a:rPr lang="cs-CZ" dirty="0"/>
              <a:t> </a:t>
            </a:r>
            <a:r>
              <a:rPr lang="cs-CZ" dirty="0" err="1"/>
              <a:t>am</a:t>
            </a:r>
            <a:r>
              <a:rPr lang="cs-CZ" dirty="0"/>
              <a:t> Kamp, A  – </a:t>
            </a:r>
            <a:r>
              <a:rPr lang="cs-CZ" dirty="0" err="1"/>
              <a:t>Kalenderberg</a:t>
            </a:r>
            <a:r>
              <a:rPr lang="cs-CZ" dirty="0"/>
              <a:t> </a:t>
            </a:r>
            <a:r>
              <a:rPr lang="cs-CZ" dirty="0" err="1"/>
              <a:t>group</a:t>
            </a:r>
            <a:r>
              <a:rPr lang="cs-CZ" dirty="0"/>
              <a:t> - Ha D1</a:t>
            </a: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published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cs-CZ" dirty="0" err="1"/>
              <a:t>Golec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– Kos 2020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D9C15B0-A337-4B97-A295-34DBDE58C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110" y="0"/>
            <a:ext cx="3717303" cy="24948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96D53A3-6EEA-4161-9A47-1152A686B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104" y="0"/>
            <a:ext cx="4669896" cy="6858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9E8C310-C9B5-4694-ADF9-95DF88DB2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4003" y="2494871"/>
            <a:ext cx="2968102" cy="4363129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A9CDF278-4177-4DEF-A0A3-433E4D299DE0}"/>
              </a:ext>
            </a:extLst>
          </p:cNvPr>
          <p:cNvSpPr txBox="1"/>
          <p:nvPr/>
        </p:nvSpPr>
        <p:spPr>
          <a:xfrm>
            <a:off x="2705493" y="5882327"/>
            <a:ext cx="18485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Grave of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magnate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woman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Modřice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H818 ‒ “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Sádky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46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12143" y="76055"/>
            <a:ext cx="3476446" cy="1450757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accent1"/>
                </a:solidFill>
              </a:rPr>
              <a:t>Bohdalice-Pavlovice </a:t>
            </a:r>
            <a:br>
              <a:rPr lang="cs-CZ" sz="3600" b="1" dirty="0">
                <a:solidFill>
                  <a:schemeClr val="accent1"/>
                </a:solidFill>
              </a:rPr>
            </a:br>
            <a:r>
              <a:rPr lang="cs-CZ" sz="3600" b="1" dirty="0">
                <a:solidFill>
                  <a:schemeClr val="accent1"/>
                </a:solidFill>
              </a:rPr>
              <a:t>– „Ve </a:t>
            </a:r>
            <a:r>
              <a:rPr lang="cs-CZ" sz="3600" b="1" dirty="0" err="1">
                <a:solidFill>
                  <a:schemeClr val="accent1"/>
                </a:solidFill>
              </a:rPr>
              <a:t>žlebcách</a:t>
            </a:r>
            <a:r>
              <a:rPr lang="cs-CZ" sz="3600" b="1" dirty="0">
                <a:solidFill>
                  <a:schemeClr val="accent1"/>
                </a:solidFill>
              </a:rPr>
              <a:t>“   </a:t>
            </a:r>
          </a:p>
        </p:txBody>
      </p:sp>
      <p:pic>
        <p:nvPicPr>
          <p:cNvPr id="9" name="Obrázek 8" descr="5.16c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17147" y="0"/>
            <a:ext cx="3674853" cy="2817171"/>
          </a:xfrm>
          <a:prstGeom prst="rect">
            <a:avLst/>
          </a:prstGeom>
        </p:spPr>
      </p:pic>
      <p:pic>
        <p:nvPicPr>
          <p:cNvPr id="10" name="Obrázek 9" descr="DSC_05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98532"/>
            <a:ext cx="3588589" cy="5359468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6606016" y="3106462"/>
            <a:ext cx="1664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depot Pavlovice</a:t>
            </a:r>
          </a:p>
        </p:txBody>
      </p:sp>
      <p:pic>
        <p:nvPicPr>
          <p:cNvPr id="12" name="Zástupný symbol pro obsah 3" descr="5.16b.t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152609" y="2928768"/>
            <a:ext cx="6039391" cy="3769743"/>
          </a:xfr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662013" y="159489"/>
            <a:ext cx="4992889" cy="310470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contained 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compound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belt typical f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Horák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group (but there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the graves)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significant analogy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Habrůvka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„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Býčí skála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 (belt; incorrectly dressed as men's armor 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cardiophylaxis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a private collection for 50 years, then handed over by the grandson of the finder to MZM Brno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stored in a bowl with a retracted rim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9811540" y="2737130"/>
            <a:ext cx="238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Habrůvka – „Býčí skála“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591647" y="6549656"/>
            <a:ext cx="352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Bohdalice-Pavlovice – „Ve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žlebcách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3708087" y="3375792"/>
            <a:ext cx="2639549" cy="3434316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cca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thousands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small rings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sheet metal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anthromorphic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(female)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pendants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triangular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pendants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crossing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distributors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glass and amber beads in a belt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dating Ha D1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female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magnate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87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6" y="1197205"/>
            <a:ext cx="4446160" cy="566079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sz="2000" b="1" dirty="0">
                <a:solidFill>
                  <a:schemeClr val="accent1"/>
                </a:solidFill>
              </a:rPr>
              <a:t>Brusné – „Křídlo“ 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Prehistoric settlement of the locality at an altitude of about 500 m was found during the research of a medieval castle, whose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development apparently wiped out any evidence of prehistoric fortifications.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 to 2010, 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seven ferrous metals was detected and collected during surface collection by a metal detector</a:t>
            </a:r>
            <a:endParaRPr lang="cs-CZ" sz="2000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Hoard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of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9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bracelets</a:t>
            </a:r>
            <a:endParaRPr lang="cs-CZ" sz="2000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Loučka – „Doubrava“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In 2012, MZM acquired a set of four bronze circles in its collections, allegedly coming from the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hoard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. Closer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circumstances of the finding and the time of collection from the country are not known.</a:t>
            </a:r>
            <a:endParaRPr lang="cs-CZ" sz="2000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4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bracelets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516044"/>
            <a:ext cx="5146930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</a:rPr>
              <a:t>Brusné – „Křídlo“ and Loučka – „Doubrava“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94722B9-A3E0-487A-86CF-6F00DDDB4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8136" y="0"/>
            <a:ext cx="3773864" cy="55125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2E39CF3-D45D-4ECD-B77C-680BCB5AC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225" y="0"/>
            <a:ext cx="3790762" cy="551255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91E0BC4-75FF-49CC-B55A-F66C3255B471}"/>
              </a:ext>
            </a:extLst>
          </p:cNvPr>
          <p:cNvSpPr txBox="1"/>
          <p:nvPr/>
        </p:nvSpPr>
        <p:spPr>
          <a:xfrm>
            <a:off x="8436061" y="5657671"/>
            <a:ext cx="3738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1-9 – Brusné – „Křídlo“, iron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depot; 10-12 – Loučka – „Doubrava“, bronze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DF14751-D5B7-4AEC-9911-D23E99562A10}"/>
              </a:ext>
            </a:extLst>
          </p:cNvPr>
          <p:cNvSpPr txBox="1"/>
          <p:nvPr/>
        </p:nvSpPr>
        <p:spPr>
          <a:xfrm>
            <a:off x="4590854" y="5566929"/>
            <a:ext cx="39969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– Loučka – „Doubrava“, bronze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armring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 2-28 – Provodov – „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Rysov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items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(2-9 bronze, 10-29 amber).</a:t>
            </a:r>
          </a:p>
        </p:txBody>
      </p:sp>
    </p:spTree>
    <p:extLst>
      <p:ext uri="{BB962C8B-B14F-4D97-AF65-F5344CB8AC3E}">
        <p14:creationId xmlns:p14="http://schemas.microsoft.com/office/powerpoint/2010/main" val="351291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923492B-6D28-4EA8-A8C6-9F667C075B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6198" y="4683499"/>
            <a:ext cx="3120272" cy="2154101"/>
          </a:xfrm>
          <a:prstGeom prst="rect">
            <a:avLst/>
          </a:prstGeom>
        </p:spPr>
      </p:pic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6" y="820133"/>
            <a:ext cx="3779900" cy="603786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Provodo</a:t>
            </a:r>
            <a:r>
              <a:rPr lang="cs-CZ" sz="2000" b="1" dirty="0">
                <a:solidFill>
                  <a:schemeClr val="accent1"/>
                </a:solidFill>
                <a:latin typeface="Calibri"/>
              </a:rPr>
              <a:t>v 1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2012, MZM acquired a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bronze, glass, amber and bone objects for its collections,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allegedly found in the area of the "R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hill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 near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Provodov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More detailed circumstances of the find or the time of collection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 not known.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4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bracelets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with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protrusions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4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spiral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bracelets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glass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and amber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beads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b="1" dirty="0">
                <a:solidFill>
                  <a:schemeClr val="accent1"/>
                </a:solidFill>
                <a:latin typeface="Calibri"/>
              </a:rPr>
              <a:t>Provodov 2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-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In 2010, it was discovered in the area of the R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y</a:t>
            </a:r>
            <a:r>
              <a:rPr lang="en-US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sov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fortified settlement with the help of a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metal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detector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hoard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of bronze items.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Bronze pendant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of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the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travnik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type, 6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bronze rings with four eyelets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2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bronze bracelets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138971"/>
            <a:ext cx="5693683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</a:rPr>
              <a:t>Provodov – „</a:t>
            </a:r>
            <a:r>
              <a:rPr lang="cs-CZ" sz="4000" b="1" dirty="0" err="1">
                <a:solidFill>
                  <a:schemeClr val="accent1"/>
                </a:solidFill>
              </a:rPr>
              <a:t>Rysov</a:t>
            </a:r>
            <a:r>
              <a:rPr lang="cs-CZ" sz="4000" b="1" dirty="0">
                <a:solidFill>
                  <a:schemeClr val="accent1"/>
                </a:solidFill>
              </a:rPr>
              <a:t>“ 1 and 2   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4F211978-78E1-4B0E-93A3-3691B622F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6470" y="3974592"/>
            <a:ext cx="5555530" cy="288340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1E04BC14-6F5B-40B6-BD45-768E4C801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0816" y="0"/>
            <a:ext cx="2831184" cy="410251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7D54E1F-2F24-4AF7-8067-4A3A662AC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9185" y="20400"/>
            <a:ext cx="2807108" cy="4082115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B3F466A7-060C-4D69-B7A8-97A91A43DCC3}"/>
              </a:ext>
            </a:extLst>
          </p:cNvPr>
          <p:cNvSpPr txBox="1"/>
          <p:nvPr/>
        </p:nvSpPr>
        <p:spPr>
          <a:xfrm>
            <a:off x="4129084" y="800951"/>
            <a:ext cx="22842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2-28 – Provodov – „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Rysov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I,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items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(2-9 bronze, 10-29 amber).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54AAC227-F2D9-48E4-BEE8-4C962E1AD6AB}"/>
              </a:ext>
            </a:extLst>
          </p:cNvPr>
          <p:cNvSpPr txBox="1"/>
          <p:nvPr/>
        </p:nvSpPr>
        <p:spPr>
          <a:xfrm>
            <a:off x="4171692" y="2663260"/>
            <a:ext cx="23873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Provodov-„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Rysov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 I,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items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from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(1-10, 20-22 amber, 11-19, 23-42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glass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</p:txBody>
      </p:sp>
      <p:sp>
        <p:nvSpPr>
          <p:cNvPr id="28" name="Šipka: doprava 27">
            <a:extLst>
              <a:ext uri="{FF2B5EF4-FFF2-40B4-BE49-F238E27FC236}">
                <a16:creationId xmlns:a16="http://schemas.microsoft.com/office/drawing/2014/main" id="{7C9389BD-DC9A-45F4-B251-29D15B6EAFE6}"/>
              </a:ext>
            </a:extLst>
          </p:cNvPr>
          <p:cNvSpPr/>
          <p:nvPr/>
        </p:nvSpPr>
        <p:spPr>
          <a:xfrm>
            <a:off x="4129084" y="4449452"/>
            <a:ext cx="2695922" cy="194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Šipka: doprava 29">
            <a:extLst>
              <a:ext uri="{FF2B5EF4-FFF2-40B4-BE49-F238E27FC236}">
                <a16:creationId xmlns:a16="http://schemas.microsoft.com/office/drawing/2014/main" id="{4ADF9B8D-C346-4D16-9735-A529F2F81DBD}"/>
              </a:ext>
            </a:extLst>
          </p:cNvPr>
          <p:cNvSpPr/>
          <p:nvPr/>
        </p:nvSpPr>
        <p:spPr>
          <a:xfrm rot="2467463">
            <a:off x="3565776" y="4026429"/>
            <a:ext cx="1686874" cy="2484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18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138022" y="122702"/>
            <a:ext cx="11869948" cy="722687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Hillfort</a:t>
            </a:r>
            <a:r>
              <a:rPr lang="cs-CZ" b="1" dirty="0">
                <a:solidFill>
                  <a:schemeClr val="accent1"/>
                </a:solidFill>
              </a:rPr>
              <a:t> Provodov – „</a:t>
            </a:r>
            <a:r>
              <a:rPr lang="cs-CZ" b="1" dirty="0" err="1">
                <a:solidFill>
                  <a:schemeClr val="accent1"/>
                </a:solidFill>
              </a:rPr>
              <a:t>Rysov</a:t>
            </a:r>
            <a:r>
              <a:rPr lang="cs-CZ" b="1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10932367" y="12687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4C8A1AF-09DA-3C15-F2B7-44C480B5C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9829" y="0"/>
            <a:ext cx="5146185" cy="6858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08822EB-540B-9BB7-9BCC-5AD424C38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0" y="970546"/>
            <a:ext cx="6919034" cy="485837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E598F12B-E190-250A-5124-6BC179BF1C4E}"/>
              </a:ext>
            </a:extLst>
          </p:cNvPr>
          <p:cNvSpPr txBox="1"/>
          <p:nvPr/>
        </p:nvSpPr>
        <p:spPr>
          <a:xfrm>
            <a:off x="138022" y="5887454"/>
            <a:ext cx="6164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Chronological position of bronze, iron, glass, amber and ceramic items from the </a:t>
            </a:r>
            <a:r>
              <a:rPr lang="en-US" dirty="0" err="1"/>
              <a:t>Provodov</a:t>
            </a:r>
            <a:r>
              <a:rPr lang="en-US" dirty="0"/>
              <a:t> – ‘Rysov’ hillfort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00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5" y="820133"/>
            <a:ext cx="3977863" cy="603786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sz="2000" b="1" dirty="0">
                <a:solidFill>
                  <a:schemeClr val="accent1"/>
                </a:solidFill>
              </a:rPr>
              <a:t>Slavkov pod Hostýnem – „Homole“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the collections of the Olomouc Museum there are two bronze bracelets, which were to be found on "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Homol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 in 1895; another same bracelet is located in MZM Brno. Their provenance is unclear, but most likely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they come from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Slavkov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Hostýnem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are perhaps part of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chemeClr val="accent1"/>
                </a:solidFill>
              </a:rPr>
              <a:t> Prosenice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chemeClr val="accent1"/>
                </a:solidFill>
                <a:latin typeface="Calibri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so far as a grave unit, a set from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Prosenice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found in 1895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now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set as a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hoard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4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melon-like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arm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rings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.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Splited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and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then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united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Both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Ha D2</a:t>
            </a: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138971"/>
            <a:ext cx="11274352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</a:rPr>
              <a:t>Prosenice and Slavkov pod Hostýnem – „Homole“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F375397-FBCD-4B51-BDBF-3480AAF64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046" y="820131"/>
            <a:ext cx="7864954" cy="341609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085F1E2-AFDF-4BBA-BB0D-531718BAE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928" y="4006435"/>
            <a:ext cx="7908343" cy="28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7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5" y="820133"/>
            <a:ext cx="5486151" cy="157427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15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bracelets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Ha 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found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 metal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detector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ist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(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cooperating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138971"/>
            <a:ext cx="8229494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err="1">
                <a:solidFill>
                  <a:schemeClr val="accent1"/>
                </a:solidFill>
              </a:rPr>
              <a:t>Secret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site</a:t>
            </a:r>
            <a:r>
              <a:rPr lang="cs-CZ" sz="4000" b="1" dirty="0">
                <a:solidFill>
                  <a:schemeClr val="accent1"/>
                </a:solidFill>
              </a:rPr>
              <a:t>, Olomouc </a:t>
            </a:r>
            <a:r>
              <a:rPr lang="cs-CZ" sz="4000" b="1" dirty="0" err="1">
                <a:solidFill>
                  <a:schemeClr val="accent1"/>
                </a:solidFill>
              </a:rPr>
              <a:t>District</a:t>
            </a:r>
            <a:endParaRPr lang="cs-CZ" sz="4000" b="1" dirty="0">
              <a:solidFill>
                <a:schemeClr val="accent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73FD6BE-3773-406E-8F85-75217CE04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486005" y="516594"/>
            <a:ext cx="4222589" cy="31894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DC8D805-0C0D-43F9-AA86-93290705B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39423" y="530739"/>
            <a:ext cx="4206472" cy="317722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C269B22-8A41-4AAD-830C-C03051D8B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701" y="2598373"/>
            <a:ext cx="5875745" cy="425962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FC48B16-57CD-42C9-9A0D-A5A9185EE3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8877" y="4222590"/>
            <a:ext cx="3187564" cy="260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38" y="1"/>
            <a:ext cx="11919791" cy="84908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1.)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200866" y="1001486"/>
            <a:ext cx="7835753" cy="576942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1a ‒ depositor/owner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(Who deposited the context / who is deposited in the context in the case of graves or settlement structures? Who initiated the construction of the context?)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1b ‒ quantity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(How many objects were deposited? How much work was involved in building the context/structure?)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1c ‒ typology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(What structures were created? What is the typology of the objects deposited in the context?)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1d ‒ chronology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(What is the relative dating of the context? Is it possible to use the absolute dating method?)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1e ‒ provenance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(What is the origin and occurrence of the objects, do we find similar structures elsewhere?)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1f ‒ additional information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(What is the additional information that helps identify the content of the context?)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38A7B73-B941-E6D0-2AF6-AD064F03A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45BE6DC3-7155-2D71-ECDD-83AE0C23E1CB}"/>
              </a:ext>
            </a:extLst>
          </p:cNvPr>
          <p:cNvSpPr/>
          <p:nvPr/>
        </p:nvSpPr>
        <p:spPr>
          <a:xfrm>
            <a:off x="8458199" y="1953661"/>
            <a:ext cx="3358763" cy="3358763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1" name="Obdélník 10" descr="List">
            <a:extLst>
              <a:ext uri="{FF2B5EF4-FFF2-40B4-BE49-F238E27FC236}">
                <a16:creationId xmlns:a16="http://schemas.microsoft.com/office/drawing/2014/main" id="{29AE2843-22E9-E758-20F6-2F4581D5D12F}"/>
              </a:ext>
            </a:extLst>
          </p:cNvPr>
          <p:cNvSpPr/>
          <p:nvPr/>
        </p:nvSpPr>
        <p:spPr>
          <a:xfrm>
            <a:off x="8941677" y="2465420"/>
            <a:ext cx="2324293" cy="2324293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8464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0" y="13189"/>
            <a:ext cx="11921886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</a:rPr>
              <a:t>Kralice na Hané – “Kralický háj”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2913" y="0"/>
            <a:ext cx="5089087" cy="360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2311" r="178" b="7335"/>
          <a:stretch>
            <a:fillRect/>
          </a:stretch>
        </p:blipFill>
        <p:spPr bwMode="auto">
          <a:xfrm>
            <a:off x="7277101" y="3604970"/>
            <a:ext cx="4899929" cy="325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-889" r="57777"/>
          <a:stretch>
            <a:fillRect/>
          </a:stretch>
        </p:blipFill>
        <p:spPr bwMode="auto">
          <a:xfrm>
            <a:off x="4173654" y="3868614"/>
            <a:ext cx="3103447" cy="2966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342E8EA-3091-FCB9-7A1E-FA4C5BB3D2AD}"/>
              </a:ext>
            </a:extLst>
          </p:cNvPr>
          <p:cNvSpPr txBox="1"/>
          <p:nvPr/>
        </p:nvSpPr>
        <p:spPr>
          <a:xfrm>
            <a:off x="14970" y="845528"/>
            <a:ext cx="6204856" cy="6196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Banquet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elites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Period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vessels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iron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cauldron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hanger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Kralice na Hané in Moravia (CZ)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team: Martin Golec, Zuzana Golec Mírová, Pavel Fojtík, Lukáš Kučera, Miroslav Šmíd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article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published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JAS: Report 41 (2022) 103319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found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2004 by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archaeological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(leader of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excavations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M. Šmíd,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documentation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P. Kos) of Institute of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Archaeological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Heritage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Brno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stored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displayed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Prostějov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Museum 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Feature 527/2003 with the hoard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bronze and iron items.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– drawing of top view and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side view; 2 – photo 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endParaRPr lang="cs-CZ" dirty="0"/>
          </a:p>
        </p:txBody>
      </p:sp>
      <p:pic>
        <p:nvPicPr>
          <p:cNvPr id="14" name="Obrázek 13" descr="5.20b.jpg">
            <a:extLst>
              <a:ext uri="{FF2B5EF4-FFF2-40B4-BE49-F238E27FC236}">
                <a16:creationId xmlns:a16="http://schemas.microsoft.com/office/drawing/2014/main" id="{573850C3-3F3F-D5D9-D9E8-9E6F2725B1B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78013" y="5234639"/>
            <a:ext cx="2213987" cy="1623360"/>
          </a:xfrm>
          <a:prstGeom prst="rect">
            <a:avLst/>
          </a:prstGeom>
        </p:spPr>
      </p:pic>
      <p:sp>
        <p:nvSpPr>
          <p:cNvPr id="15" name="Rámeček 14">
            <a:extLst>
              <a:ext uri="{FF2B5EF4-FFF2-40B4-BE49-F238E27FC236}">
                <a16:creationId xmlns:a16="http://schemas.microsoft.com/office/drawing/2014/main" id="{1EACB4D2-1553-F98B-B3D7-0245DC2AF266}"/>
              </a:ext>
            </a:extLst>
          </p:cNvPr>
          <p:cNvSpPr/>
          <p:nvPr/>
        </p:nvSpPr>
        <p:spPr>
          <a:xfrm>
            <a:off x="9978013" y="5234639"/>
            <a:ext cx="2199017" cy="1623360"/>
          </a:xfrm>
          <a:prstGeom prst="frame">
            <a:avLst>
              <a:gd name="adj1" fmla="val 32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8A89C735-047D-951E-0B2A-6D0B3ADA1E4C}"/>
              </a:ext>
            </a:extLst>
          </p:cNvPr>
          <p:cNvSpPr/>
          <p:nvPr/>
        </p:nvSpPr>
        <p:spPr>
          <a:xfrm rot="14872346">
            <a:off x="9690453" y="4940386"/>
            <a:ext cx="536329" cy="2276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943911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161925" y="1"/>
            <a:ext cx="4781864" cy="12459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Kralice na Hané – “Kralický háj” </a:t>
            </a:r>
            <a:r>
              <a:rPr lang="cs-CZ" sz="4000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161925" y="1346479"/>
            <a:ext cx="5053169" cy="551152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sz="2400" dirty="0"/>
              <a:t>Researched settlement agglomeration at </a:t>
            </a:r>
            <a:r>
              <a:rPr lang="en-US" sz="2400" dirty="0" err="1"/>
              <a:t>Kralice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Hané</a:t>
            </a:r>
            <a:r>
              <a:rPr lang="en-US" sz="2400" dirty="0"/>
              <a:t> shown in red: 1 ‒ </a:t>
            </a:r>
            <a:r>
              <a:rPr lang="en-US" sz="2400" dirty="0" err="1"/>
              <a:t>Prostějov</a:t>
            </a:r>
            <a:r>
              <a:rPr lang="en-US" sz="2400" dirty="0"/>
              <a:t>-Čechůvky ‒ “</a:t>
            </a:r>
            <a:r>
              <a:rPr lang="en-US" sz="2400" dirty="0" err="1"/>
              <a:t>Kopaniny</a:t>
            </a:r>
            <a:r>
              <a:rPr lang="en-US" sz="2400" dirty="0"/>
              <a:t>” (hoard containing bronze bracelets, amber and glass beads); 2 ‒ </a:t>
            </a:r>
            <a:r>
              <a:rPr lang="en-US" sz="2400" dirty="0" err="1"/>
              <a:t>Kralice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Hané</a:t>
            </a:r>
            <a:r>
              <a:rPr lang="en-US" sz="2400" dirty="0"/>
              <a:t> H1 ‒ “</a:t>
            </a:r>
            <a:r>
              <a:rPr lang="en-US" sz="2400" dirty="0" err="1"/>
              <a:t>Staré</a:t>
            </a:r>
            <a:r>
              <a:rPr lang="en-US" sz="2400" dirty="0"/>
              <a:t> </a:t>
            </a:r>
            <a:r>
              <a:rPr lang="en-US" sz="2400" dirty="0" err="1"/>
              <a:t>olší</a:t>
            </a:r>
            <a:r>
              <a:rPr lang="en-US" sz="2400" dirty="0"/>
              <a:t>” (magnate’s mound); 3 ‒ </a:t>
            </a:r>
            <a:r>
              <a:rPr lang="en-US" sz="2400" dirty="0" err="1"/>
              <a:t>Kralice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Hané</a:t>
            </a:r>
            <a:r>
              <a:rPr lang="en-US" sz="2400" dirty="0"/>
              <a:t> ‒ “</a:t>
            </a:r>
            <a:r>
              <a:rPr lang="en-US" sz="2400" dirty="0" err="1"/>
              <a:t>Kralický</a:t>
            </a:r>
            <a:r>
              <a:rPr lang="en-US" sz="2400" dirty="0"/>
              <a:t> </a:t>
            </a:r>
            <a:r>
              <a:rPr lang="en-US" sz="2400" dirty="0" err="1"/>
              <a:t>háj</a:t>
            </a:r>
            <a:r>
              <a:rPr lang="en-US" sz="2400" dirty="0"/>
              <a:t>” (homestead); </a:t>
            </a:r>
            <a:r>
              <a:rPr lang="en-US" sz="2400" b="1" dirty="0"/>
              <a:t>4 ‒ </a:t>
            </a:r>
            <a:r>
              <a:rPr lang="en-US" sz="2400" b="1" dirty="0" err="1"/>
              <a:t>Kralice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Hané</a:t>
            </a:r>
            <a:r>
              <a:rPr lang="en-US" sz="2400" b="1" dirty="0"/>
              <a:t> ‒ “</a:t>
            </a:r>
            <a:r>
              <a:rPr lang="en-US" sz="2400" b="1" dirty="0" err="1"/>
              <a:t>Kralický</a:t>
            </a:r>
            <a:r>
              <a:rPr lang="en-US" sz="2400" b="1" dirty="0"/>
              <a:t> </a:t>
            </a:r>
            <a:r>
              <a:rPr lang="en-US" sz="2400" b="1" dirty="0" err="1"/>
              <a:t>háj</a:t>
            </a:r>
            <a:r>
              <a:rPr lang="en-US" sz="2400" b="1" dirty="0"/>
              <a:t>” (magnate’s hoard containing bronze vessels, iron cauldron hanger and iron heads of support rods)</a:t>
            </a:r>
            <a:r>
              <a:rPr lang="en-US" sz="2400" dirty="0"/>
              <a:t>; 5 ‒ </a:t>
            </a:r>
            <a:r>
              <a:rPr lang="en-US" sz="2400" dirty="0" err="1"/>
              <a:t>Kralice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Hané</a:t>
            </a:r>
            <a:r>
              <a:rPr lang="en-US" sz="2400" dirty="0"/>
              <a:t> ‒ “</a:t>
            </a:r>
            <a:r>
              <a:rPr lang="en-US" sz="2400" dirty="0" err="1"/>
              <a:t>Kralický</a:t>
            </a:r>
            <a:r>
              <a:rPr lang="en-US" sz="2400" dirty="0"/>
              <a:t> </a:t>
            </a:r>
            <a:r>
              <a:rPr lang="en-US" sz="2400" dirty="0" err="1"/>
              <a:t>háj</a:t>
            </a:r>
            <a:r>
              <a:rPr lang="en-US" sz="2400" dirty="0"/>
              <a:t>” (amber workshop); 6 ‒ </a:t>
            </a:r>
            <a:r>
              <a:rPr lang="en-US" sz="2400" dirty="0" err="1"/>
              <a:t>Prostějov</a:t>
            </a:r>
            <a:r>
              <a:rPr lang="en-US" sz="2400" dirty="0"/>
              <a:t> ‒ “Za </a:t>
            </a:r>
            <a:r>
              <a:rPr lang="en-US" sz="2400" dirty="0" err="1"/>
              <a:t>Tržištěm</a:t>
            </a:r>
            <a:r>
              <a:rPr lang="en-US" sz="2400" dirty="0"/>
              <a:t>” (amber workshop). </a:t>
            </a: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2" name="Obrázek 11" descr="Supplement 1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4823" y="0"/>
            <a:ext cx="6817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39149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70115" y="0"/>
            <a:ext cx="11921886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Kralice na Hané – “Kralický háj”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hoard</a:t>
            </a:r>
            <a:r>
              <a:rPr kumimoji="0" lang="cs-CZ" sz="4000" b="1" i="0" u="none" strike="noStrike" kern="1200" cap="none" spc="-5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95276" y="5962649"/>
            <a:ext cx="11744324" cy="68580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Bronze </a:t>
            </a:r>
            <a:r>
              <a:rPr lang="cs-CZ" dirty="0" err="1"/>
              <a:t>vessels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the </a:t>
            </a:r>
            <a:r>
              <a:rPr lang="cs-CZ" dirty="0" err="1"/>
              <a:t>hoard</a:t>
            </a:r>
            <a:r>
              <a:rPr lang="cs-CZ" dirty="0"/>
              <a:t> in Kralice na Hané – “Kralický háj”, </a:t>
            </a:r>
            <a:r>
              <a:rPr lang="cs-CZ" dirty="0" err="1"/>
              <a:t>feature</a:t>
            </a:r>
            <a:r>
              <a:rPr lang="cs-CZ" dirty="0"/>
              <a:t> 527/2003: 1 and 2 – bronze </a:t>
            </a:r>
            <a:r>
              <a:rPr lang="cs-CZ" dirty="0" err="1"/>
              <a:t>bowl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outward</a:t>
            </a:r>
            <a:r>
              <a:rPr lang="cs-CZ" dirty="0"/>
              <a:t> </a:t>
            </a:r>
            <a:r>
              <a:rPr lang="cs-CZ" dirty="0" err="1"/>
              <a:t>folded</a:t>
            </a:r>
            <a:r>
              <a:rPr lang="cs-CZ" dirty="0"/>
              <a:t> </a:t>
            </a:r>
            <a:r>
              <a:rPr lang="cs-CZ" dirty="0" err="1"/>
              <a:t>edge</a:t>
            </a:r>
            <a:r>
              <a:rPr lang="cs-CZ" dirty="0"/>
              <a:t> and </a:t>
            </a:r>
            <a:r>
              <a:rPr lang="cs-CZ" dirty="0" err="1"/>
              <a:t>omphalos</a:t>
            </a:r>
            <a:r>
              <a:rPr lang="cs-CZ" dirty="0"/>
              <a:t>; 3 – bronze </a:t>
            </a:r>
            <a:r>
              <a:rPr lang="cs-CZ" dirty="0" err="1"/>
              <a:t>bowl</a:t>
            </a:r>
            <a:r>
              <a:rPr lang="cs-CZ" dirty="0"/>
              <a:t>; 4 – bronze cup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protruded</a:t>
            </a:r>
            <a:r>
              <a:rPr lang="cs-CZ" dirty="0"/>
              <a:t> handle and stem.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9544" y="809625"/>
            <a:ext cx="6828632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Supplement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25" y="819150"/>
            <a:ext cx="49720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71742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8182" y="0"/>
            <a:ext cx="4503818" cy="512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107498" y="0"/>
            <a:ext cx="3575612" cy="16378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b="1" spc="-5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Kralice na Hané – “Kralický háj” </a:t>
            </a:r>
            <a:r>
              <a:rPr lang="cs-CZ" sz="4000" b="1" spc="-5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hoard</a:t>
            </a:r>
            <a:r>
              <a:rPr kumimoji="0" lang="cs-CZ" sz="4000" b="1" i="0" u="none" strike="noStrike" kern="1200" cap="none" spc="-5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309318" y="5124658"/>
            <a:ext cx="5772150" cy="1828801"/>
          </a:xfrm>
        </p:spPr>
        <p:txBody>
          <a:bodyPr>
            <a:normAutofit/>
          </a:bodyPr>
          <a:lstStyle/>
          <a:p>
            <a:pPr algn="r"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en-US" sz="2400" dirty="0"/>
              <a:t>Bronze vessels from the hoard in </a:t>
            </a:r>
            <a:r>
              <a:rPr lang="en-US" sz="2400" dirty="0" err="1"/>
              <a:t>Kralice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Han</a:t>
            </a:r>
            <a:r>
              <a:rPr lang="cs-CZ" sz="2400" dirty="0"/>
              <a:t>é</a:t>
            </a:r>
            <a:r>
              <a:rPr lang="en-US" sz="2400" dirty="0"/>
              <a:t> – “</a:t>
            </a:r>
            <a:r>
              <a:rPr lang="en-US" sz="2400" dirty="0" err="1"/>
              <a:t>Kralický</a:t>
            </a:r>
            <a:r>
              <a:rPr lang="en-US" sz="2400" dirty="0"/>
              <a:t> h</a:t>
            </a:r>
            <a:r>
              <a:rPr lang="cs-CZ" sz="2400" dirty="0" err="1"/>
              <a:t>áj</a:t>
            </a:r>
            <a:r>
              <a:rPr lang="en-US" sz="2400" dirty="0"/>
              <a:t>”, feature 527/2003: 1 and 2 – bronze ladles with levered handle, folded edge and eye; 3 – bronze ladle with levered handle and balls on the handle. </a:t>
            </a:r>
            <a:endParaRPr lang="cs-CZ" sz="24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4E03B32-2711-CDD6-F342-F0B78BAC0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83110" y="-1"/>
            <a:ext cx="3947921" cy="5124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A678D34-9752-9F73-2BCB-17475B818043}"/>
              </a:ext>
            </a:extLst>
          </p:cNvPr>
          <p:cNvSpPr txBox="1"/>
          <p:nvPr/>
        </p:nvSpPr>
        <p:spPr>
          <a:xfrm>
            <a:off x="0" y="1637881"/>
            <a:ext cx="362595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Parts from iron cauldron hanger and two iron heads of supporting rods from hoard in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Kralice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Han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feature 527/2003: 1 and 3 – iron heads of supporting rods; 2 and 17 – fragments of iron sticks; 4 – iron stick with a ring, with another smaller ring on it; 5–6 a</a:t>
            </a:r>
            <a:r>
              <a:rPr lang="cs-CZ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nd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8 – fragments of double iron hangers; 7 and 13 – fragments of iron hangers; 9–16 fragments of iron chains. </a:t>
            </a:r>
            <a:endParaRPr lang="cs-CZ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00119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03440" y="152399"/>
            <a:ext cx="7026035" cy="11334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Kralice na Hané – “Kralický háj” </a:t>
            </a:r>
            <a:r>
              <a:rPr lang="cs-CZ" sz="4000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95276" y="1295399"/>
            <a:ext cx="7115174" cy="5353051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u="sng" dirty="0" err="1"/>
              <a:t>Dating</a:t>
            </a:r>
            <a:r>
              <a:rPr lang="cs-CZ" sz="2400" u="sng" dirty="0"/>
              <a:t> </a:t>
            </a:r>
            <a:r>
              <a:rPr lang="cs-CZ" sz="2400" u="sng" dirty="0" err="1"/>
              <a:t>ot</a:t>
            </a:r>
            <a:r>
              <a:rPr lang="cs-CZ" sz="2400" u="sng" dirty="0"/>
              <a:t> the </a:t>
            </a:r>
            <a:r>
              <a:rPr lang="cs-CZ" sz="2400" u="sng" dirty="0" err="1"/>
              <a:t>hoard</a:t>
            </a:r>
            <a:r>
              <a:rPr lang="cs-CZ" sz="2400" u="sng" dirty="0"/>
              <a:t> </a:t>
            </a:r>
            <a:r>
              <a:rPr lang="cs-CZ" sz="2400" u="sng" dirty="0" err="1"/>
              <a:t>is</a:t>
            </a:r>
            <a:r>
              <a:rPr lang="cs-CZ" sz="2400" u="sng" dirty="0"/>
              <a:t> Ha D2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</a:t>
            </a:r>
            <a:r>
              <a:rPr lang="cs-CZ" sz="2400" dirty="0" err="1"/>
              <a:t>Seventeen</a:t>
            </a:r>
            <a:r>
              <a:rPr lang="cs-CZ" sz="2400" dirty="0"/>
              <a:t> out of 21 </a:t>
            </a:r>
            <a:r>
              <a:rPr lang="cs-CZ" sz="2400" dirty="0" err="1"/>
              <a:t>hoards</a:t>
            </a:r>
            <a:r>
              <a:rPr lang="cs-CZ" sz="2400" dirty="0"/>
              <a:t> (</a:t>
            </a:r>
            <a:r>
              <a:rPr lang="cs-CZ" sz="2400" dirty="0" err="1"/>
              <a:t>including</a:t>
            </a:r>
            <a:r>
              <a:rPr lang="cs-CZ" sz="2400" dirty="0"/>
              <a:t> Habrůvka – “Býčí skála”) </a:t>
            </a:r>
            <a:r>
              <a:rPr lang="cs-CZ" sz="2400" dirty="0" err="1"/>
              <a:t>contain</a:t>
            </a:r>
            <a:r>
              <a:rPr lang="cs-CZ" sz="2400" dirty="0"/>
              <a:t> </a:t>
            </a:r>
            <a:r>
              <a:rPr lang="cs-CZ" sz="2400" dirty="0" err="1"/>
              <a:t>jewellery</a:t>
            </a:r>
            <a:r>
              <a:rPr lang="cs-CZ" sz="2400" dirty="0"/>
              <a:t> as the dominant </a:t>
            </a:r>
            <a:r>
              <a:rPr lang="cs-CZ" sz="2400" dirty="0" err="1"/>
              <a:t>category</a:t>
            </a:r>
            <a:r>
              <a:rPr lang="cs-CZ" sz="2400" dirty="0"/>
              <a:t> of </a:t>
            </a:r>
            <a:r>
              <a:rPr lang="cs-CZ" sz="2400" dirty="0" err="1"/>
              <a:t>goods</a:t>
            </a:r>
            <a:r>
              <a:rPr lang="cs-CZ" sz="2400" dirty="0"/>
              <a:t>, </a:t>
            </a:r>
            <a:r>
              <a:rPr lang="cs-CZ" sz="2400" dirty="0" err="1"/>
              <a:t>i.e</a:t>
            </a:r>
            <a:r>
              <a:rPr lang="cs-CZ" sz="2400" dirty="0"/>
              <a:t>. 81 %. </a:t>
            </a:r>
            <a:r>
              <a:rPr lang="cs-CZ" sz="2400" u="sng" dirty="0" err="1"/>
              <a:t>Jewellery</a:t>
            </a:r>
            <a:r>
              <a:rPr lang="cs-CZ" sz="2400" u="sng" dirty="0"/>
              <a:t> </a:t>
            </a:r>
            <a:r>
              <a:rPr lang="cs-CZ" sz="2400" u="sng" dirty="0" err="1"/>
              <a:t>hoards</a:t>
            </a:r>
            <a:r>
              <a:rPr lang="cs-CZ" sz="2400" u="sng" dirty="0"/>
              <a:t> </a:t>
            </a:r>
            <a:r>
              <a:rPr lang="cs-CZ" sz="2400" dirty="0" err="1"/>
              <a:t>differ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sets</a:t>
            </a:r>
            <a:r>
              <a:rPr lang="cs-CZ" sz="2400" dirty="0"/>
              <a:t> </a:t>
            </a:r>
            <a:r>
              <a:rPr lang="cs-CZ" sz="2400" dirty="0" err="1"/>
              <a:t>containing</a:t>
            </a:r>
            <a:r>
              <a:rPr lang="cs-CZ" sz="2400" dirty="0"/>
              <a:t> </a:t>
            </a:r>
            <a:r>
              <a:rPr lang="cs-CZ" sz="2400" dirty="0" err="1"/>
              <a:t>luxury</a:t>
            </a:r>
            <a:r>
              <a:rPr lang="cs-CZ" sz="2400" dirty="0"/>
              <a:t> or </a:t>
            </a:r>
            <a:r>
              <a:rPr lang="cs-CZ" sz="2400" dirty="0" err="1"/>
              <a:t>imported</a:t>
            </a:r>
            <a:r>
              <a:rPr lang="cs-CZ" sz="2400" dirty="0"/>
              <a:t> bronze and iron </a:t>
            </a:r>
            <a:r>
              <a:rPr lang="cs-CZ" sz="2400" dirty="0" err="1"/>
              <a:t>kitchenware</a:t>
            </a:r>
            <a:r>
              <a:rPr lang="cs-CZ" sz="2400" dirty="0"/>
              <a:t>. </a:t>
            </a:r>
            <a:r>
              <a:rPr lang="cs-CZ" sz="2400" u="sng" dirty="0" err="1"/>
              <a:t>Kitchen-dining</a:t>
            </a:r>
            <a:r>
              <a:rPr lang="cs-CZ" sz="2400" u="sng" dirty="0"/>
              <a:t> </a:t>
            </a:r>
            <a:r>
              <a:rPr lang="cs-CZ" sz="2400" u="sng" dirty="0" err="1"/>
              <a:t>hoards</a:t>
            </a:r>
            <a:r>
              <a:rPr lang="cs-CZ" sz="2400" u="sng" dirty="0"/>
              <a:t> </a:t>
            </a:r>
            <a:r>
              <a:rPr lang="cs-CZ" sz="2400" dirty="0" err="1"/>
              <a:t>were</a:t>
            </a:r>
            <a:r>
              <a:rPr lang="cs-CZ" sz="2400" dirty="0"/>
              <a:t> </a:t>
            </a:r>
            <a:r>
              <a:rPr lang="cs-CZ" sz="2400" dirty="0" err="1"/>
              <a:t>found</a:t>
            </a:r>
            <a:r>
              <a:rPr lang="cs-CZ" sz="2400" dirty="0"/>
              <a:t> at </a:t>
            </a:r>
            <a:r>
              <a:rPr lang="cs-CZ" sz="2400" dirty="0" err="1"/>
              <a:t>three</a:t>
            </a:r>
            <a:r>
              <a:rPr lang="cs-CZ" sz="2400" dirty="0"/>
              <a:t> </a:t>
            </a:r>
            <a:r>
              <a:rPr lang="cs-CZ" sz="2400" dirty="0" err="1"/>
              <a:t>sites</a:t>
            </a:r>
            <a:r>
              <a:rPr lang="cs-CZ" sz="2400" dirty="0"/>
              <a:t>: Náklo – “Pod Dědinou”, Habrůvka – “Býčí skála” and Kralice na Hané – “Kralický háj”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1940" y="0"/>
            <a:ext cx="46700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 descr="obr. 25.jpg">
            <a:extLst>
              <a:ext uri="{FF2B5EF4-FFF2-40B4-BE49-F238E27FC236}">
                <a16:creationId xmlns:a16="http://schemas.microsoft.com/office/drawing/2014/main" id="{72A5B1BB-B5AA-BEC8-6E63-957BEAF5082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4481" y="4913644"/>
            <a:ext cx="7271714" cy="194435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AAF9472-CC50-68A9-2A12-761D47A8BA23}"/>
              </a:ext>
            </a:extLst>
          </p:cNvPr>
          <p:cNvSpPr txBox="1"/>
          <p:nvPr/>
        </p:nvSpPr>
        <p:spPr>
          <a:xfrm>
            <a:off x="239531" y="4904119"/>
            <a:ext cx="20927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Situla Bologna</a:t>
            </a:r>
          </a:p>
        </p:txBody>
      </p:sp>
    </p:spTree>
    <p:extLst>
      <p:ext uri="{BB962C8B-B14F-4D97-AF65-F5344CB8AC3E}">
        <p14:creationId xmlns:p14="http://schemas.microsoft.com/office/powerpoint/2010/main" val="1474847606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05" y="713861"/>
            <a:ext cx="6816995" cy="417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5650" y="4343874"/>
            <a:ext cx="5086350" cy="251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obsah 9"/>
          <p:cNvSpPr txBox="1">
            <a:spLocks/>
          </p:cNvSpPr>
          <p:nvPr/>
        </p:nvSpPr>
        <p:spPr>
          <a:xfrm>
            <a:off x="133350" y="5054321"/>
            <a:ext cx="6819900" cy="1803678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lvl="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/>
              <a:t>A </a:t>
            </a:r>
            <a:r>
              <a:rPr lang="cs-CZ" sz="2000" dirty="0"/>
              <a:t>–</a:t>
            </a:r>
            <a:r>
              <a:rPr lang="en-US" sz="2000" dirty="0"/>
              <a:t> Rough reconstruction of </a:t>
            </a:r>
            <a:r>
              <a:rPr lang="en-US" sz="2000" b="1" dirty="0"/>
              <a:t>iron cauldron hanger and iron heads of support rods</a:t>
            </a:r>
            <a:r>
              <a:rPr lang="en-US" sz="2000" dirty="0"/>
              <a:t>. The arrow points at a fragment of an </a:t>
            </a:r>
            <a:r>
              <a:rPr lang="en-US" sz="2000" b="1" dirty="0"/>
              <a:t>edge of bronze vessels</a:t>
            </a:r>
            <a:r>
              <a:rPr lang="en-US" sz="2000" dirty="0"/>
              <a:t> (number 8) on double iron hanger: 1–4 </a:t>
            </a:r>
            <a:r>
              <a:rPr lang="cs-CZ" sz="2000" dirty="0"/>
              <a:t>–</a:t>
            </a:r>
            <a:r>
              <a:rPr lang="en-US" sz="2000" dirty="0"/>
              <a:t> reconstruction of “grill equipment”; B </a:t>
            </a:r>
            <a:r>
              <a:rPr lang="cs-CZ" sz="2000" dirty="0"/>
              <a:t>–</a:t>
            </a:r>
            <a:r>
              <a:rPr lang="en-US" sz="2000" dirty="0"/>
              <a:t> cup on stem (number 4). The arrow points at bronze rivet with lead and bronze washer: 1–2 </a:t>
            </a:r>
            <a:r>
              <a:rPr lang="cs-CZ" sz="2000" dirty="0"/>
              <a:t>– </a:t>
            </a:r>
            <a:r>
              <a:rPr lang="en-US" sz="2000" dirty="0"/>
              <a:t>sample of black organic matter with fragments of bronze and iron rivet #1 (2); 3 </a:t>
            </a:r>
            <a:r>
              <a:rPr lang="cs-CZ" sz="2000" dirty="0"/>
              <a:t>–</a:t>
            </a:r>
            <a:r>
              <a:rPr lang="en-US" sz="2000" dirty="0"/>
              <a:t> lead washer #1; 4 </a:t>
            </a:r>
            <a:r>
              <a:rPr lang="cs-CZ" sz="2000" dirty="0"/>
              <a:t>–</a:t>
            </a:r>
            <a:r>
              <a:rPr lang="en-US" sz="2000" dirty="0"/>
              <a:t> bronze washer #2 with bronze rivet #2; 5–6 </a:t>
            </a:r>
            <a:r>
              <a:rPr lang="cs-CZ" sz="2000" dirty="0"/>
              <a:t>– </a:t>
            </a:r>
            <a:r>
              <a:rPr lang="en-US" sz="2000" dirty="0"/>
              <a:t>renovated stem of bronze cup.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70115" y="0"/>
            <a:ext cx="8110210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spc="-50" dirty="0">
                <a:solidFill>
                  <a:schemeClr val="accent1"/>
                </a:solidFill>
              </a:rPr>
              <a:t>Kralice na Hané – “Kralický háj” </a:t>
            </a:r>
            <a:r>
              <a:rPr lang="cs-CZ" sz="4000" spc="-50" dirty="0" err="1">
                <a:solidFill>
                  <a:schemeClr val="accent1"/>
                </a:solidFill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953250" y="819150"/>
            <a:ext cx="5238749" cy="322897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Chromatogram of </a:t>
            </a:r>
            <a:r>
              <a:rPr lang="cs-CZ" b="1" dirty="0"/>
              <a:t>cholesterol standard </a:t>
            </a:r>
            <a:r>
              <a:rPr lang="cs-CZ" dirty="0"/>
              <a:t>(A) and acetone </a:t>
            </a:r>
            <a:r>
              <a:rPr lang="cs-CZ" dirty="0" err="1"/>
              <a:t>extract</a:t>
            </a:r>
            <a:r>
              <a:rPr lang="cs-CZ" dirty="0"/>
              <a:t> of stem </a:t>
            </a:r>
            <a:r>
              <a:rPr lang="cs-CZ" dirty="0" err="1"/>
              <a:t>from</a:t>
            </a:r>
            <a:r>
              <a:rPr lang="cs-CZ" dirty="0"/>
              <a:t> bronze cup (B), and LDI-MS </a:t>
            </a:r>
            <a:r>
              <a:rPr lang="cs-CZ" dirty="0" err="1"/>
              <a:t>spectrum</a:t>
            </a:r>
            <a:r>
              <a:rPr lang="cs-CZ" dirty="0"/>
              <a:t> of the </a:t>
            </a:r>
            <a:r>
              <a:rPr lang="cs-CZ" dirty="0" err="1"/>
              <a:t>extract</a:t>
            </a:r>
            <a:r>
              <a:rPr lang="cs-CZ" dirty="0"/>
              <a:t> (C) (PPP-Na + </a:t>
            </a:r>
            <a:r>
              <a:rPr lang="cs-CZ" dirty="0" err="1"/>
              <a:t>sodium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tripalmitoyl-</a:t>
            </a:r>
            <a:r>
              <a:rPr lang="cs-CZ" dirty="0" err="1"/>
              <a:t>sn</a:t>
            </a:r>
            <a:r>
              <a:rPr lang="cs-CZ" dirty="0"/>
              <a:t>-glycerol; PPP-K + </a:t>
            </a:r>
            <a:r>
              <a:rPr lang="cs-CZ" dirty="0" err="1"/>
              <a:t>potassium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tripalmitoyl-</a:t>
            </a:r>
            <a:r>
              <a:rPr lang="cs-CZ" dirty="0" err="1"/>
              <a:t>sn</a:t>
            </a:r>
            <a:r>
              <a:rPr lang="cs-CZ" dirty="0"/>
              <a:t>-glycerol; SPP-Na + </a:t>
            </a:r>
            <a:r>
              <a:rPr lang="cs-CZ" dirty="0" err="1"/>
              <a:t>sodium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dipalmitoyl-stearoyl-</a:t>
            </a:r>
            <a:r>
              <a:rPr lang="cs-CZ" dirty="0" err="1"/>
              <a:t>sn</a:t>
            </a:r>
            <a:r>
              <a:rPr lang="cs-CZ" dirty="0"/>
              <a:t>-glycerol; SPP-K + </a:t>
            </a:r>
            <a:r>
              <a:rPr lang="cs-CZ" dirty="0" err="1"/>
              <a:t>potassium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dipalmitoyl-stearoyl-</a:t>
            </a:r>
            <a:r>
              <a:rPr lang="cs-CZ" dirty="0" err="1"/>
              <a:t>sn</a:t>
            </a:r>
            <a:r>
              <a:rPr lang="cs-CZ" dirty="0"/>
              <a:t>-glycerol; SSP-Na + </a:t>
            </a:r>
            <a:r>
              <a:rPr lang="cs-CZ" dirty="0" err="1"/>
              <a:t>sodium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distearoyl-palmitoyl-</a:t>
            </a:r>
            <a:r>
              <a:rPr lang="cs-CZ" dirty="0" err="1"/>
              <a:t>sn</a:t>
            </a:r>
            <a:r>
              <a:rPr lang="cs-CZ" dirty="0"/>
              <a:t>-glycerol; SSP-K + </a:t>
            </a:r>
            <a:r>
              <a:rPr lang="cs-CZ" dirty="0" err="1"/>
              <a:t>potassium</a:t>
            </a:r>
            <a:r>
              <a:rPr lang="cs-CZ" dirty="0"/>
              <a:t> </a:t>
            </a:r>
            <a:r>
              <a:rPr lang="cs-CZ" dirty="0" err="1"/>
              <a:t>adduct</a:t>
            </a:r>
            <a:r>
              <a:rPr lang="cs-CZ" dirty="0"/>
              <a:t> of distearoyl-palmitoyl-</a:t>
            </a:r>
            <a:r>
              <a:rPr lang="cs-CZ" dirty="0" err="1"/>
              <a:t>sn</a:t>
            </a:r>
            <a:r>
              <a:rPr lang="cs-CZ" dirty="0"/>
              <a:t>-glycerol). </a:t>
            </a:r>
          </a:p>
        </p:txBody>
      </p:sp>
    </p:spTree>
    <p:extLst>
      <p:ext uri="{BB962C8B-B14F-4D97-AF65-F5344CB8AC3E}">
        <p14:creationId xmlns:p14="http://schemas.microsoft.com/office/powerpoint/2010/main" val="3195398001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CC55CBC-E514-7F42-8639-881F1732185F}"/>
              </a:ext>
            </a:extLst>
          </p:cNvPr>
          <p:cNvSpPr txBox="1"/>
          <p:nvPr/>
        </p:nvSpPr>
        <p:spPr>
          <a:xfrm>
            <a:off x="270115" y="1517301"/>
            <a:ext cx="11446263" cy="6029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70115" y="0"/>
            <a:ext cx="11921886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Kralice na Hané – “Kralický háj” </a:t>
            </a:r>
            <a:r>
              <a:rPr lang="cs-CZ" sz="4000" spc="-50" dirty="0" err="1">
                <a:solidFill>
                  <a:schemeClr val="accent1"/>
                </a:solidFill>
                <a:latin typeface="+mj-lt"/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  <a:latin typeface="+mj-lt"/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95275" y="1085851"/>
            <a:ext cx="11715749" cy="55626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Implementation of the </a:t>
            </a:r>
            <a:r>
              <a:rPr lang="cs-CZ" dirty="0" err="1"/>
              <a:t>five</a:t>
            </a:r>
            <a:r>
              <a:rPr lang="en-US" dirty="0"/>
              <a:t>-phase methods on the </a:t>
            </a:r>
            <a:r>
              <a:rPr lang="cs-CZ" dirty="0"/>
              <a:t>Kralice na Hané</a:t>
            </a:r>
            <a:r>
              <a:rPr lang="en-US" dirty="0"/>
              <a:t> ‒ “</a:t>
            </a:r>
            <a:r>
              <a:rPr lang="cs-CZ" dirty="0"/>
              <a:t>Kralický háj</a:t>
            </a:r>
            <a:r>
              <a:rPr lang="en-US" dirty="0"/>
              <a:t>” hoard</a:t>
            </a:r>
            <a:r>
              <a:rPr lang="cs-CZ" dirty="0"/>
              <a:t> </a:t>
            </a:r>
          </a:p>
          <a:p>
            <a:r>
              <a:rPr lang="cs-CZ" dirty="0" err="1"/>
              <a:t>Phase</a:t>
            </a:r>
            <a:r>
              <a:rPr lang="cs-CZ" dirty="0"/>
              <a:t> 1 ‒ </a:t>
            </a:r>
            <a:r>
              <a:rPr lang="en-US" b="1" dirty="0"/>
              <a:t>Content of the context</a:t>
            </a:r>
            <a:r>
              <a:rPr lang="cs-CZ" dirty="0"/>
              <a:t>: </a:t>
            </a:r>
            <a:r>
              <a:rPr lang="en-US" dirty="0"/>
              <a:t>1a ‒ depositor/owner (</a:t>
            </a:r>
            <a:r>
              <a:rPr lang="cs-CZ" dirty="0" err="1"/>
              <a:t>elite</a:t>
            </a:r>
            <a:r>
              <a:rPr lang="cs-CZ" dirty="0"/>
              <a:t>); </a:t>
            </a:r>
            <a:r>
              <a:rPr lang="en-US" dirty="0"/>
              <a:t>1b ‒ quantity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dirty="0"/>
              <a:t>1c ‒ typology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dirty="0"/>
              <a:t>1d ‒ chronology (</a:t>
            </a:r>
            <a:r>
              <a:rPr lang="cs-CZ" dirty="0"/>
              <a:t>Ha D2</a:t>
            </a:r>
            <a:r>
              <a:rPr lang="en-US" dirty="0"/>
              <a:t>)</a:t>
            </a:r>
            <a:r>
              <a:rPr lang="cs-CZ" dirty="0"/>
              <a:t>; </a:t>
            </a:r>
            <a:r>
              <a:rPr lang="en-US" dirty="0"/>
              <a:t>1e ‒ provenance (</a:t>
            </a:r>
            <a:r>
              <a:rPr lang="cs-CZ" dirty="0"/>
              <a:t>more </a:t>
            </a:r>
            <a:r>
              <a:rPr lang="cs-CZ" dirty="0" err="1"/>
              <a:t>above</a:t>
            </a:r>
            <a:r>
              <a:rPr lang="en-US" dirty="0"/>
              <a:t>)</a:t>
            </a:r>
            <a:r>
              <a:rPr lang="cs-CZ" dirty="0"/>
              <a:t>;</a:t>
            </a:r>
            <a:r>
              <a:rPr lang="en-US" dirty="0"/>
              <a:t> 1</a:t>
            </a:r>
            <a:r>
              <a:rPr lang="cs-CZ" dirty="0"/>
              <a:t>f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additional information (fat residua; lead as sealant)</a:t>
            </a:r>
            <a:r>
              <a:rPr lang="cs-CZ" dirty="0"/>
              <a:t> and</a:t>
            </a:r>
            <a:r>
              <a:rPr lang="en-US" dirty="0"/>
              <a:t> packaging (some items were exposed to high heat)</a:t>
            </a:r>
            <a:endParaRPr lang="cs-CZ" dirty="0"/>
          </a:p>
          <a:p>
            <a:r>
              <a:rPr lang="cs-CZ" dirty="0" err="1"/>
              <a:t>Phase</a:t>
            </a:r>
            <a:r>
              <a:rPr lang="cs-CZ" dirty="0"/>
              <a:t> 2</a:t>
            </a:r>
            <a:r>
              <a:rPr lang="en-US" dirty="0"/>
              <a:t> ‒ </a:t>
            </a:r>
            <a:r>
              <a:rPr lang="en-US" b="1" dirty="0"/>
              <a:t>Context covering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2d – </a:t>
            </a:r>
            <a:r>
              <a:rPr lang="en-US" dirty="0"/>
              <a:t>context (quadratic pit situated in accordance with cardinal directions </a:t>
            </a:r>
            <a:r>
              <a:rPr lang="cs-CZ" dirty="0"/>
              <a:t>–</a:t>
            </a:r>
            <a:r>
              <a:rPr lang="en-US" dirty="0"/>
              <a:t> conformity with chamber graves of the same shape; hoard in NW corner of </a:t>
            </a:r>
            <a:r>
              <a:rPr lang="en-US" dirty="0" err="1"/>
              <a:t>quadratical</a:t>
            </a:r>
            <a:r>
              <a:rPr lang="en-US" dirty="0"/>
              <a:t> pit</a:t>
            </a:r>
            <a:r>
              <a:rPr lang="cs-CZ" dirty="0"/>
              <a:t>)</a:t>
            </a:r>
            <a:r>
              <a:rPr lang="en-US" dirty="0"/>
              <a:t>; </a:t>
            </a:r>
            <a:endParaRPr lang="cs-CZ" dirty="0"/>
          </a:p>
          <a:p>
            <a:r>
              <a:rPr lang="cs-CZ" dirty="0" err="1"/>
              <a:t>Phase</a:t>
            </a:r>
            <a:r>
              <a:rPr lang="cs-CZ" dirty="0"/>
              <a:t> </a:t>
            </a:r>
            <a:r>
              <a:rPr lang="en-US" dirty="0"/>
              <a:t>3 ‒ </a:t>
            </a:r>
            <a:r>
              <a:rPr lang="en-US" b="1" dirty="0"/>
              <a:t>Landscape context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3c – </a:t>
            </a:r>
            <a:r>
              <a:rPr lang="en-US" dirty="0"/>
              <a:t>the site is located next to a branch of the Amber Road</a:t>
            </a:r>
            <a:r>
              <a:rPr lang="cs-CZ" dirty="0"/>
              <a:t>;</a:t>
            </a:r>
          </a:p>
          <a:p>
            <a:r>
              <a:rPr lang="cs-CZ" dirty="0" err="1"/>
              <a:t>Phase</a:t>
            </a:r>
            <a:r>
              <a:rPr lang="cs-CZ" dirty="0"/>
              <a:t> 4 ‒ </a:t>
            </a:r>
            <a:r>
              <a:rPr lang="en-US" b="1" dirty="0"/>
              <a:t>Plurality of values</a:t>
            </a:r>
            <a:r>
              <a:rPr lang="cs-CZ" dirty="0"/>
              <a:t>:</a:t>
            </a:r>
            <a:r>
              <a:rPr lang="en-US" dirty="0"/>
              <a:t> </a:t>
            </a:r>
            <a:r>
              <a:rPr lang="cs-CZ" dirty="0"/>
              <a:t>4a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</a:t>
            </a:r>
            <a:r>
              <a:rPr lang="cs-CZ" dirty="0"/>
              <a:t>material</a:t>
            </a:r>
            <a:r>
              <a:rPr lang="en-US" dirty="0"/>
              <a:t> (value of bronze and iron material, lead washer); </a:t>
            </a:r>
            <a:r>
              <a:rPr lang="cs-CZ" dirty="0"/>
              <a:t>4b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artistic (unique composition and workmanship in Moravia or Central Europe); 4</a:t>
            </a:r>
            <a:r>
              <a:rPr lang="cs-CZ" dirty="0"/>
              <a:t>c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social (items associated with elites; placement near homesteads, proximity of graveyard monuments of elites); </a:t>
            </a:r>
            <a:r>
              <a:rPr lang="cs-CZ" dirty="0"/>
              <a:t>4d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religious (items with evident links to ritual use; burial and hoarding</a:t>
            </a:r>
            <a:r>
              <a:rPr lang="cs-CZ" dirty="0"/>
              <a:t> </a:t>
            </a:r>
            <a:r>
              <a:rPr lang="en-US" dirty="0"/>
              <a:t>ritual); </a:t>
            </a:r>
            <a:r>
              <a:rPr lang="cs-CZ" dirty="0"/>
              <a:t>4e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personal (links to the presumed owner/ member of the elite class)</a:t>
            </a:r>
            <a:r>
              <a:rPr lang="cs-CZ" dirty="0"/>
              <a:t>;</a:t>
            </a:r>
          </a:p>
          <a:p>
            <a:r>
              <a:rPr lang="cs-CZ" dirty="0" err="1"/>
              <a:t>Phase</a:t>
            </a:r>
            <a:r>
              <a:rPr lang="cs-CZ" dirty="0"/>
              <a:t> 5 ‒ </a:t>
            </a:r>
            <a:r>
              <a:rPr lang="en-US" b="1" dirty="0"/>
              <a:t>Motivations for depositing</a:t>
            </a:r>
            <a:r>
              <a:rPr lang="en-US" dirty="0"/>
              <a:t> </a:t>
            </a:r>
            <a:r>
              <a:rPr lang="cs-CZ" dirty="0"/>
              <a:t>: 5f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social-religious motivation (it can be presumed based on the very ownership of the items by the elites); </a:t>
            </a:r>
            <a:r>
              <a:rPr lang="cs-CZ" dirty="0"/>
              <a:t>5g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deposition of sacred items to prevent desecration (classification of ritual items, notches in bronze vessels number 1); </a:t>
            </a:r>
            <a:r>
              <a:rPr lang="cs-CZ" dirty="0"/>
              <a:t>5h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burial motivation (items exposed to heat refer most likely to burial stake)</a:t>
            </a:r>
            <a:r>
              <a:rPr lang="cs-CZ" dirty="0"/>
              <a:t>.</a:t>
            </a:r>
          </a:p>
          <a:p>
            <a:pPr>
              <a:buNone/>
            </a:pP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3912559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 txBox="1">
            <a:spLocks/>
          </p:cNvSpPr>
          <p:nvPr/>
        </p:nvSpPr>
        <p:spPr>
          <a:xfrm>
            <a:off x="270115" y="0"/>
            <a:ext cx="11921886" cy="8191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5000"/>
              </a:lnSpc>
              <a:spcBef>
                <a:spcPct val="0"/>
              </a:spcBef>
              <a:defRPr/>
            </a:pPr>
            <a:r>
              <a:rPr lang="cs-CZ" sz="4000" spc="-50" dirty="0">
                <a:solidFill>
                  <a:schemeClr val="accent1"/>
                </a:solidFill>
              </a:rPr>
              <a:t>Kralice na Hané – “Kralický háj” </a:t>
            </a:r>
            <a:r>
              <a:rPr lang="cs-CZ" sz="4000" spc="-50" dirty="0" err="1">
                <a:solidFill>
                  <a:schemeClr val="accent1"/>
                </a:solidFill>
              </a:rPr>
              <a:t>hoard</a:t>
            </a:r>
            <a:r>
              <a:rPr lang="cs-CZ" sz="4000" spc="-5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1352550" y="60769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1872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70115" y="819150"/>
            <a:ext cx="11715749" cy="4286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en-US" dirty="0"/>
              <a:t>Reconstruction of burial ceremony of elites based on the data on the hoard in </a:t>
            </a:r>
            <a:r>
              <a:rPr lang="en-US" dirty="0" err="1"/>
              <a:t>Kralice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Han</a:t>
            </a:r>
            <a:r>
              <a:rPr lang="cs-CZ" dirty="0"/>
              <a:t>é</a:t>
            </a:r>
            <a:r>
              <a:rPr lang="en-US" dirty="0"/>
              <a:t> </a:t>
            </a:r>
            <a:r>
              <a:rPr lang="cs-CZ" dirty="0"/>
              <a:t>–</a:t>
            </a:r>
            <a:r>
              <a:rPr lang="en-US" dirty="0"/>
              <a:t> “</a:t>
            </a:r>
            <a:r>
              <a:rPr lang="en-US" dirty="0" err="1"/>
              <a:t>Kralický</a:t>
            </a:r>
            <a:r>
              <a:rPr lang="en-US" dirty="0"/>
              <a:t> h</a:t>
            </a:r>
            <a:r>
              <a:rPr lang="cs-CZ" dirty="0"/>
              <a:t>á</a:t>
            </a:r>
            <a:r>
              <a:rPr lang="en-US" dirty="0"/>
              <a:t>j”. </a:t>
            </a:r>
            <a:r>
              <a:rPr lang="cs-CZ" dirty="0"/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898" y="1349425"/>
            <a:ext cx="8824320" cy="523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6211251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11774"/>
            <a:ext cx="2197219" cy="490066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solidFill>
                  <a:schemeClr val="accent1"/>
                </a:solidFill>
              </a:rPr>
              <a:t>Kralice na Hané – „Kralický háj“ - </a:t>
            </a:r>
            <a:r>
              <a:rPr lang="cs-CZ" sz="3600" b="1" dirty="0" err="1">
                <a:solidFill>
                  <a:schemeClr val="accent1"/>
                </a:solidFill>
              </a:rPr>
              <a:t>meaning</a:t>
            </a:r>
            <a:endParaRPr lang="cs-CZ" sz="3600" b="1" dirty="0">
              <a:solidFill>
                <a:schemeClr val="accent1"/>
              </a:solidFill>
            </a:endParaRPr>
          </a:p>
        </p:txBody>
      </p:sp>
      <p:pic>
        <p:nvPicPr>
          <p:cNvPr id="16" name="Obrázek 15" descr="obr. 20.jpg">
            <a:extLst>
              <a:ext uri="{FF2B5EF4-FFF2-40B4-BE49-F238E27FC236}">
                <a16:creationId xmlns:a16="http://schemas.microsoft.com/office/drawing/2014/main" id="{2AC6563E-3D6A-41B9-B77D-5AC0FB9707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2568" y="0"/>
            <a:ext cx="5068851" cy="3594809"/>
          </a:xfrm>
          <a:prstGeom prst="rect">
            <a:avLst/>
          </a:prstGeom>
        </p:spPr>
      </p:pic>
      <p:pic>
        <p:nvPicPr>
          <p:cNvPr id="22" name="Obrázek 21" descr="obr. 20b.JPG">
            <a:extLst>
              <a:ext uri="{FF2B5EF4-FFF2-40B4-BE49-F238E27FC236}">
                <a16:creationId xmlns:a16="http://schemas.microsoft.com/office/drawing/2014/main" id="{142CFF20-99B5-4735-8B02-7C4F6C097D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4236" y="-2304"/>
            <a:ext cx="3657600" cy="3594809"/>
          </a:xfrm>
          <a:prstGeom prst="rect">
            <a:avLst/>
          </a:prstGeom>
        </p:spPr>
      </p:pic>
      <p:pic>
        <p:nvPicPr>
          <p:cNvPr id="3" name="Obrázek 2" descr="obr. 21.jpg">
            <a:extLst>
              <a:ext uri="{FF2B5EF4-FFF2-40B4-BE49-F238E27FC236}">
                <a16:creationId xmlns:a16="http://schemas.microsoft.com/office/drawing/2014/main" id="{00C0A0D5-CA81-46F8-86D6-512980BBAF0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5270" y="4210986"/>
            <a:ext cx="3726730" cy="2647013"/>
          </a:xfrm>
          <a:prstGeom prst="rect">
            <a:avLst/>
          </a:prstGeom>
        </p:spPr>
      </p:pic>
      <p:pic>
        <p:nvPicPr>
          <p:cNvPr id="4" name="Obrázek 3" descr="felsi_20a.jpg">
            <a:extLst>
              <a:ext uri="{FF2B5EF4-FFF2-40B4-BE49-F238E27FC236}">
                <a16:creationId xmlns:a16="http://schemas.microsoft.com/office/drawing/2014/main" id="{7FE83141-ACFA-49B3-BF81-994E556320B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811" y="0"/>
            <a:ext cx="2882745" cy="3594724"/>
          </a:xfrm>
          <a:prstGeom prst="rect">
            <a:avLst/>
          </a:prstGeom>
        </p:spPr>
      </p:pic>
      <p:pic>
        <p:nvPicPr>
          <p:cNvPr id="9" name="Obrázek 8" descr="situla_3_g.gif">
            <a:extLst>
              <a:ext uri="{FF2B5EF4-FFF2-40B4-BE49-F238E27FC236}">
                <a16:creationId xmlns:a16="http://schemas.microsoft.com/office/drawing/2014/main" id="{3B1FAB29-7821-4424-9521-B1AAA7A9227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64470" y="4346228"/>
            <a:ext cx="4336330" cy="2460203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ED32EA8C-3552-4B24-8218-87E64A0ADFFC}"/>
              </a:ext>
            </a:extLst>
          </p:cNvPr>
          <p:cNvSpPr txBox="1"/>
          <p:nvPr/>
        </p:nvSpPr>
        <p:spPr>
          <a:xfrm>
            <a:off x="6317138" y="5784940"/>
            <a:ext cx="22317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Kleinklein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Kröll-Smiedkogel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xoanon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adorants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aulos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players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bulls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ladle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4E147287-EEF8-4DD3-A884-06F91C727C59}"/>
              </a:ext>
            </a:extLst>
          </p:cNvPr>
          <p:cNvSpPr txBox="1"/>
          <p:nvPr/>
        </p:nvSpPr>
        <p:spPr>
          <a:xfrm>
            <a:off x="2631257" y="3670334"/>
            <a:ext cx="75390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 err="1">
                <a:solidFill>
                  <a:schemeClr val="accent1"/>
                </a:solidFill>
              </a:rPr>
              <a:t>Depiction</a:t>
            </a:r>
            <a:r>
              <a:rPr lang="cs-CZ" sz="3200" b="1" dirty="0">
                <a:solidFill>
                  <a:schemeClr val="accent1"/>
                </a:solidFill>
              </a:rPr>
              <a:t> of </a:t>
            </a:r>
            <a:r>
              <a:rPr lang="cs-CZ" sz="3200" b="1" dirty="0" err="1">
                <a:solidFill>
                  <a:schemeClr val="accent1"/>
                </a:solidFill>
              </a:rPr>
              <a:t>rituals</a:t>
            </a:r>
            <a:r>
              <a:rPr lang="cs-CZ" sz="3200" b="1" dirty="0">
                <a:solidFill>
                  <a:schemeClr val="accent1"/>
                </a:solidFill>
              </a:rPr>
              <a:t> on a bronze </a:t>
            </a:r>
            <a:r>
              <a:rPr lang="cs-CZ" sz="3200" b="1" dirty="0" err="1">
                <a:solidFill>
                  <a:schemeClr val="accent1"/>
                </a:solidFill>
              </a:rPr>
              <a:t>vessel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39844050-FBC0-40F0-962A-8E900CB9CCE6}"/>
              </a:ext>
            </a:extLst>
          </p:cNvPr>
          <p:cNvSpPr txBox="1"/>
          <p:nvPr/>
        </p:nvSpPr>
        <p:spPr>
          <a:xfrm>
            <a:off x="6456181" y="4252890"/>
            <a:ext cx="209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Situla Bologna - second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religious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processions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women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carry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objects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hold a symposium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6BC80260-5EF6-4A87-8854-D7CD105F688E}"/>
              </a:ext>
            </a:extLst>
          </p:cNvPr>
          <p:cNvSpPr txBox="1"/>
          <p:nvPr/>
        </p:nvSpPr>
        <p:spPr>
          <a:xfrm>
            <a:off x="104468" y="3633002"/>
            <a:ext cx="20927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Situla Bologna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16358103-32F9-4C93-BC14-1F2738BC7365}"/>
              </a:ext>
            </a:extLst>
          </p:cNvPr>
          <p:cNvSpPr txBox="1"/>
          <p:nvPr/>
        </p:nvSpPr>
        <p:spPr>
          <a:xfrm>
            <a:off x="7123149" y="3284973"/>
            <a:ext cx="32054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Kralice na Hané - </a:t>
            </a:r>
            <a:r>
              <a:rPr lang="cs-CZ" sz="1600" dirty="0" err="1">
                <a:solidFill>
                  <a:schemeClr val="bg1"/>
                </a:solidFill>
              </a:rPr>
              <a:t>reconstruction</a:t>
            </a:r>
            <a:endParaRPr lang="cs-CZ" sz="1600" dirty="0">
              <a:solidFill>
                <a:schemeClr val="bg1"/>
              </a:solidFill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846F10DD-118F-4F66-93AF-BEA8FD340BE1}"/>
              </a:ext>
            </a:extLst>
          </p:cNvPr>
          <p:cNvSpPr txBox="1"/>
          <p:nvPr/>
        </p:nvSpPr>
        <p:spPr>
          <a:xfrm>
            <a:off x="3514080" y="3257511"/>
            <a:ext cx="20927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Kralice na Hané</a:t>
            </a:r>
          </a:p>
        </p:txBody>
      </p:sp>
    </p:spTree>
    <p:extLst>
      <p:ext uri="{BB962C8B-B14F-4D97-AF65-F5344CB8AC3E}">
        <p14:creationId xmlns:p14="http://schemas.microsoft.com/office/powerpoint/2010/main" val="15855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0" y="434700"/>
            <a:ext cx="3875395" cy="785004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Hoard</a:t>
            </a:r>
            <a:r>
              <a:rPr lang="cs-CZ" b="1" dirty="0">
                <a:solidFill>
                  <a:schemeClr val="accent1"/>
                </a:solidFill>
              </a:rPr>
              <a:t> Náklo – „Pod dědinou“   </a:t>
            </a:r>
          </a:p>
        </p:txBody>
      </p:sp>
      <p:pic>
        <p:nvPicPr>
          <p:cNvPr id="1026" name="Picture 2" descr="C:\Users\Acer\Desktop\Lokality\Náklo_2019\AR04975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5" y="15662"/>
            <a:ext cx="8190401" cy="5461311"/>
          </a:xfrm>
          <a:prstGeom prst="rect">
            <a:avLst/>
          </a:prstGeom>
          <a:noFill/>
        </p:spPr>
      </p:pic>
      <p:pic>
        <p:nvPicPr>
          <p:cNvPr id="1027" name="Picture 3" descr="C:\Users\Acer\Desktop\Lokality\Náklo_nádoby\AR04975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1182" y="105055"/>
            <a:ext cx="4037035" cy="2692042"/>
          </a:xfrm>
          <a:prstGeom prst="rect">
            <a:avLst/>
          </a:prstGeom>
          <a:noFill/>
        </p:spPr>
      </p:pic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163902" y="1319752"/>
            <a:ext cx="3616246" cy="538270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rescued by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Wankel in 1883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found when digging a pond under the village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vessels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of which 1 ribbed cylindrical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ciste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8 cups, 1 unpreserved, 3 without decoration, 1 with ribs, 1 with grooves, 2 with mesh shell (they have no analogies anywhere)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originally a depot stored in water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dating Ha D2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Nák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also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magnate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mounds, about Ha C2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near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the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ford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9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3A603-EC39-7A14-DD98-0BBCF99E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09900"/>
            <a:ext cx="10058400" cy="828764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1.)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BDF2CF-8B9C-8CB5-ADD1-8B085767F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66" y="0"/>
            <a:ext cx="5487033" cy="3979147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BD7F1AE-0291-53D6-9F56-71E55DCA99FF}"/>
              </a:ext>
            </a:extLst>
          </p:cNvPr>
          <p:cNvSpPr txBox="1"/>
          <p:nvPr/>
        </p:nvSpPr>
        <p:spPr>
          <a:xfrm>
            <a:off x="7252398" y="3979147"/>
            <a:ext cx="334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study: A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hoard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Dolany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3578AB7-0804-436C-BC53-D3F6CA82C82D}"/>
              </a:ext>
            </a:extLst>
          </p:cNvPr>
          <p:cNvSpPr txBox="1"/>
          <p:nvPr/>
        </p:nvSpPr>
        <p:spPr>
          <a:xfrm>
            <a:off x="7252398" y="4348479"/>
            <a:ext cx="4788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Mírová, Z. – Fojtík, P. 2021: The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Liminal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Passage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: A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Final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Bronze Age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hoard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found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in Dolany-Nové Sady – “Sádek”,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District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Olomouc (CZ),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Praehistorische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Zeitschrift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2021; 96(1): 101–124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1092-448B-B242-2E52-17D4DD3A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7" y="1065125"/>
            <a:ext cx="6822831" cy="56829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1a ‒ depositor/owner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Belt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cheek-pieces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quantity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indivual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small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female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male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1b ‒ quantity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almost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9512g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/bronze, 12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1c ‒ typology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HOARD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Bronze axe with lobes in the terminal part of the head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type), bronze axe with lobes in the terminal part of the head (Bad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Goisern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Bad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Aussee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variant), bronze hammered belt sheet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Medvežie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type), bronze cheek-piece with a target-like ending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Larnaud-Bevtofte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type), 2 flat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phalerae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Kuřim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type), bronze cheek-piece with a swan-like ending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Dolany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type), 6 pieces of the 3 different copper plano-convex ingot, inside the ceramic vessel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1d ‒ chronology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B1;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dating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1e ‒ provenance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tetrahedrite ingots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Eastern Alps area (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Schwaz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Brixlegg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1 chalcopyrite ore (unknown origin), axes: Austria and Germany, belt: Carpathian basin, cheek-pieces: 5 in Europe (F, DN, D, SK, CZ)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1f ‒ additional information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store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amfora,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wrapped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1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Nadpis 34"/>
          <p:cNvSpPr>
            <a:spLocks noGrp="1"/>
          </p:cNvSpPr>
          <p:nvPr>
            <p:ph type="title"/>
          </p:nvPr>
        </p:nvSpPr>
        <p:spPr>
          <a:xfrm>
            <a:off x="0" y="434700"/>
            <a:ext cx="3875395" cy="785004"/>
          </a:xfrm>
        </p:spPr>
        <p:txBody>
          <a:bodyPr>
            <a:normAutofit fontScale="90000"/>
          </a:bodyPr>
          <a:lstStyle/>
          <a:p>
            <a:r>
              <a:rPr lang="cs-CZ" b="1" dirty="0" err="1">
                <a:solidFill>
                  <a:schemeClr val="accent1"/>
                </a:solidFill>
              </a:rPr>
              <a:t>Hoard</a:t>
            </a:r>
            <a:r>
              <a:rPr lang="cs-CZ" b="1" dirty="0">
                <a:solidFill>
                  <a:schemeClr val="accent1"/>
                </a:solidFill>
              </a:rPr>
              <a:t> Náklo – „Pod dědinou“   </a:t>
            </a:r>
          </a:p>
        </p:txBody>
      </p:sp>
      <p:pic>
        <p:nvPicPr>
          <p:cNvPr id="3" name="Obrázek 2" descr="Obsah obrázku vsedě, voda, malé, stůl&#10;&#10;Popis byl vytvořen automaticky">
            <a:extLst>
              <a:ext uri="{FF2B5EF4-FFF2-40B4-BE49-F238E27FC236}">
                <a16:creationId xmlns:a16="http://schemas.microsoft.com/office/drawing/2014/main" id="{D655549F-8B6A-45E1-BBD6-AEF97E660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776" y="0"/>
            <a:ext cx="2611224" cy="3921408"/>
          </a:xfrm>
          <a:prstGeom prst="rect">
            <a:avLst/>
          </a:prstGeom>
        </p:spPr>
      </p:pic>
      <p:pic>
        <p:nvPicPr>
          <p:cNvPr id="5" name="Obrázek 4" descr="Obsah obrázku exteriér, voda, tráva, mladý&#10;&#10;Popis byl vytvořen automaticky">
            <a:extLst>
              <a:ext uri="{FF2B5EF4-FFF2-40B4-BE49-F238E27FC236}">
                <a16:creationId xmlns:a16="http://schemas.microsoft.com/office/drawing/2014/main" id="{704857C9-04EE-4591-B1B4-729E874D0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39" y="1"/>
            <a:ext cx="4030156" cy="2686267"/>
          </a:xfrm>
          <a:prstGeom prst="rect">
            <a:avLst/>
          </a:prstGeom>
        </p:spPr>
      </p:pic>
      <p:pic>
        <p:nvPicPr>
          <p:cNvPr id="6" name="Obrázek 5" descr="Situla_von_Kuffern-homp.jpg">
            <a:extLst>
              <a:ext uri="{FF2B5EF4-FFF2-40B4-BE49-F238E27FC236}">
                <a16:creationId xmlns:a16="http://schemas.microsoft.com/office/drawing/2014/main" id="{9140E825-013A-4E83-9D25-52BC0240719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8898" y="0"/>
            <a:ext cx="1790845" cy="2686267"/>
          </a:xfrm>
          <a:prstGeom prst="rect">
            <a:avLst/>
          </a:prstGeom>
        </p:spPr>
      </p:pic>
      <p:pic>
        <p:nvPicPr>
          <p:cNvPr id="7" name="Obrázek 6" descr="l_312.jpg">
            <a:extLst>
              <a:ext uri="{FF2B5EF4-FFF2-40B4-BE49-F238E27FC236}">
                <a16:creationId xmlns:a16="http://schemas.microsoft.com/office/drawing/2014/main" id="{8ED96911-0615-4819-9D79-05960490974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9" y="1219704"/>
            <a:ext cx="3629319" cy="2058504"/>
          </a:xfrm>
          <a:prstGeom prst="rect">
            <a:avLst/>
          </a:prstGeom>
        </p:spPr>
      </p:pic>
      <p:pic>
        <p:nvPicPr>
          <p:cNvPr id="8" name="Obrázek 7" descr="l_318.jpg">
            <a:extLst>
              <a:ext uri="{FF2B5EF4-FFF2-40B4-BE49-F238E27FC236}">
                <a16:creationId xmlns:a16="http://schemas.microsoft.com/office/drawing/2014/main" id="{8E027E3F-272E-44C9-9A8E-7D2B79AD996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3998" y="2738010"/>
            <a:ext cx="3191587" cy="1301569"/>
          </a:xfrm>
          <a:prstGeom prst="rect">
            <a:avLst/>
          </a:prstGeom>
        </p:spPr>
      </p:pic>
      <p:pic>
        <p:nvPicPr>
          <p:cNvPr id="9" name="Obrázek 8" descr="7.11b.jpg">
            <a:extLst>
              <a:ext uri="{FF2B5EF4-FFF2-40B4-BE49-F238E27FC236}">
                <a16:creationId xmlns:a16="http://schemas.microsoft.com/office/drawing/2014/main" id="{BD971BE0-AFC8-4E23-9829-ECAF890219B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91394" y="2727691"/>
            <a:ext cx="2374167" cy="1371248"/>
          </a:xfrm>
          <a:prstGeom prst="rect">
            <a:avLst/>
          </a:prstGeom>
        </p:spPr>
      </p:pic>
      <p:pic>
        <p:nvPicPr>
          <p:cNvPr id="11" name="Obrázek 10" descr="sg1c14f1.jpg">
            <a:extLst>
              <a:ext uri="{FF2B5EF4-FFF2-40B4-BE49-F238E27FC236}">
                <a16:creationId xmlns:a16="http://schemas.microsoft.com/office/drawing/2014/main" id="{73FD7EB1-68E1-4647-935B-7970345C34D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45236" y="4045048"/>
            <a:ext cx="4566479" cy="2812951"/>
          </a:xfrm>
          <a:prstGeom prst="rect">
            <a:avLst/>
          </a:prstGeom>
        </p:spPr>
      </p:pic>
      <p:pic>
        <p:nvPicPr>
          <p:cNvPr id="13" name="Obrázek 12" descr="symposium-with-flute-girl.jpg">
            <a:extLst>
              <a:ext uri="{FF2B5EF4-FFF2-40B4-BE49-F238E27FC236}">
                <a16:creationId xmlns:a16="http://schemas.microsoft.com/office/drawing/2014/main" id="{4EC7FB62-122D-4A85-A4A3-BCAFFC40EDD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24506" y="4063784"/>
            <a:ext cx="4967494" cy="2794216"/>
          </a:xfrm>
          <a:prstGeom prst="rect">
            <a:avLst/>
          </a:prstGeom>
        </p:spPr>
      </p:pic>
      <p:pic>
        <p:nvPicPr>
          <p:cNvPr id="17" name="Obrázek 16" descr="633px-Symposion_scene_Staatliche_Antikensammlungen_2646.jpg">
            <a:extLst>
              <a:ext uri="{FF2B5EF4-FFF2-40B4-BE49-F238E27FC236}">
                <a16:creationId xmlns:a16="http://schemas.microsoft.com/office/drawing/2014/main" id="{7CC71F0F-76D8-4046-A0F3-82D3CEA342A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4506012"/>
            <a:ext cx="2485489" cy="2351987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586682E5-3D9D-42D1-AF96-C1D102560CA6}"/>
              </a:ext>
            </a:extLst>
          </p:cNvPr>
          <p:cNvSpPr txBox="1"/>
          <p:nvPr/>
        </p:nvSpPr>
        <p:spPr>
          <a:xfrm>
            <a:off x="54366" y="3406091"/>
            <a:ext cx="35785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Kuffarn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(A), bronze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vessels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were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used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serve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drinks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meals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symposia,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owned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nobles,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their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families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nobility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used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religious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ceremonies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Šipka doprava 11">
            <a:extLst>
              <a:ext uri="{FF2B5EF4-FFF2-40B4-BE49-F238E27FC236}">
                <a16:creationId xmlns:a16="http://schemas.microsoft.com/office/drawing/2014/main" id="{DC685D26-9C36-41F1-B2C0-497BCFF23F54}"/>
              </a:ext>
            </a:extLst>
          </p:cNvPr>
          <p:cNvSpPr/>
          <p:nvPr/>
        </p:nvSpPr>
        <p:spPr>
          <a:xfrm rot="18332666">
            <a:off x="3224454" y="2936367"/>
            <a:ext cx="916292" cy="151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prava 11">
            <a:extLst>
              <a:ext uri="{FF2B5EF4-FFF2-40B4-BE49-F238E27FC236}">
                <a16:creationId xmlns:a16="http://schemas.microsoft.com/office/drawing/2014/main" id="{AAB344A1-F1EF-4BB0-A87F-401380F694CD}"/>
              </a:ext>
            </a:extLst>
          </p:cNvPr>
          <p:cNvSpPr/>
          <p:nvPr/>
        </p:nvSpPr>
        <p:spPr>
          <a:xfrm rot="16200000">
            <a:off x="2893313" y="3105460"/>
            <a:ext cx="427464" cy="168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882B458E-FA64-4CF3-A3B6-BD4020136438}"/>
              </a:ext>
            </a:extLst>
          </p:cNvPr>
          <p:cNvSpPr txBox="1"/>
          <p:nvPr/>
        </p:nvSpPr>
        <p:spPr>
          <a:xfrm>
            <a:off x="6284902" y="3702503"/>
            <a:ext cx="621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 situla </a:t>
            </a:r>
            <a:r>
              <a:rPr lang="cs-CZ" sz="1400" dirty="0" err="1">
                <a:solidFill>
                  <a:schemeClr val="bg1"/>
                </a:solidFill>
              </a:rPr>
              <a:t>Vače</a:t>
            </a:r>
            <a:r>
              <a:rPr lang="cs-CZ" sz="1400" dirty="0">
                <a:solidFill>
                  <a:schemeClr val="bg1"/>
                </a:solidFill>
              </a:rPr>
              <a:t> (</a:t>
            </a:r>
            <a:r>
              <a:rPr lang="cs-CZ" sz="1400" dirty="0" err="1">
                <a:solidFill>
                  <a:schemeClr val="bg1"/>
                </a:solidFill>
              </a:rPr>
              <a:t>Slo</a:t>
            </a:r>
            <a:r>
              <a:rPr lang="cs-CZ" sz="1400" dirty="0">
                <a:solidFill>
                  <a:schemeClr val="bg1"/>
                </a:solidFill>
              </a:rPr>
              <a:t>), symposion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15AB8EB8-85D5-4CA9-B2F3-68EE208918CF}"/>
              </a:ext>
            </a:extLst>
          </p:cNvPr>
          <p:cNvSpPr txBox="1"/>
          <p:nvPr/>
        </p:nvSpPr>
        <p:spPr>
          <a:xfrm>
            <a:off x="2909741" y="4019405"/>
            <a:ext cx="6372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situla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Sanzeno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(I), </a:t>
            </a:r>
            <a:r>
              <a:rPr lang="cs-CZ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symplegma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768CDB3-30E9-41CC-85E8-B6D2E8AF9F56}"/>
              </a:ext>
            </a:extLst>
          </p:cNvPr>
          <p:cNvSpPr txBox="1"/>
          <p:nvPr/>
        </p:nvSpPr>
        <p:spPr>
          <a:xfrm>
            <a:off x="7352908" y="4063784"/>
            <a:ext cx="4374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comparison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with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Greek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customs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AF31B053-096B-4DEC-93AE-E205FA0039F3}"/>
              </a:ext>
            </a:extLst>
          </p:cNvPr>
          <p:cNvSpPr txBox="1"/>
          <p:nvPr/>
        </p:nvSpPr>
        <p:spPr>
          <a:xfrm>
            <a:off x="5518024" y="-11992"/>
            <a:ext cx="621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Náklo – </a:t>
            </a:r>
            <a:r>
              <a:rPr lang="cs-CZ" sz="1400" dirty="0" err="1">
                <a:solidFill>
                  <a:schemeClr val="bg1"/>
                </a:solidFill>
              </a:rPr>
              <a:t>reconstruction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of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the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deposition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B018395B-CA65-4D20-ADA1-F89CAF6F6BCF}"/>
              </a:ext>
            </a:extLst>
          </p:cNvPr>
          <p:cNvSpPr txBox="1"/>
          <p:nvPr/>
        </p:nvSpPr>
        <p:spPr>
          <a:xfrm>
            <a:off x="9552495" y="46167"/>
            <a:ext cx="2306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/>
                </a:solidFill>
              </a:rPr>
              <a:t>Náklo – </a:t>
            </a:r>
            <a:r>
              <a:rPr lang="cs-CZ" sz="1400" dirty="0" err="1">
                <a:solidFill>
                  <a:schemeClr val="bg1"/>
                </a:solidFill>
              </a:rPr>
              <a:t>reconstruction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of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the</a:t>
            </a:r>
            <a:r>
              <a:rPr lang="cs-CZ" sz="1400" dirty="0">
                <a:solidFill>
                  <a:schemeClr val="bg1"/>
                </a:solidFill>
              </a:rPr>
              <a:t> </a:t>
            </a:r>
            <a:r>
              <a:rPr lang="cs-CZ" sz="1400" dirty="0" err="1">
                <a:solidFill>
                  <a:schemeClr val="bg1"/>
                </a:solidFill>
              </a:rPr>
              <a:t>deposition</a:t>
            </a: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4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5" y="1357459"/>
            <a:ext cx="6746038" cy="4323345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/>
          <a:p>
            <a:pPr marL="91440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sz="2000" b="1" dirty="0">
                <a:solidFill>
                  <a:schemeClr val="accent1"/>
                </a:solidFill>
              </a:rPr>
              <a:t>Blatec – „Kocanda“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hoard was discovered in a settlement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 in the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Blatec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brickworks in 1932.</a:t>
            </a:r>
            <a:endParaRPr lang="cs-CZ" sz="2000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Iron nave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fitting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of a wheel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,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Iron circular ingots (2 pcs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)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ceramic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en-U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shard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connection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with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Ježkovice – „Černov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hillforts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“</a:t>
            </a:r>
          </a:p>
          <a:p>
            <a:pPr marL="548640" lvl="1" indent="-9144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 D2-D3</a:t>
            </a:r>
          </a:p>
          <a:p>
            <a:pPr marL="342900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solidFill>
                  <a:schemeClr val="accent1"/>
                </a:solidFill>
              </a:rPr>
              <a:t>Šarovy – „Hluboček“</a:t>
            </a:r>
          </a:p>
          <a:p>
            <a:pPr marL="800100" lvl="1" indent="-3429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1890, a number of amber pearls were dug in the field on the site of the former "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Hluboček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 forest, and in about a year it was in the same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bowl covered with a lid, which was filled with bronze bracelets, was found on the spot. Some reports state that they are pearls</a:t>
            </a:r>
            <a:r>
              <a:rPr 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bracelets found at the same time. Only two bronze bracelets have survived from the </a:t>
            </a:r>
            <a:r>
              <a:rPr lang="cs-CZ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defRPr/>
            </a:pPr>
            <a:endParaRPr lang="cs-CZ" sz="2000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537327"/>
            <a:ext cx="6878156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</a:rPr>
              <a:t>Blatec – „Kocanda“ and Šarovy – „Hluboček“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8BC2D2-D946-4532-AEEC-6E48AB610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103" y="0"/>
            <a:ext cx="5228897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6B691F1-A278-4D7B-972A-6BC2C3574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160" y="5680804"/>
            <a:ext cx="5029200" cy="1038225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B91D893A-70D5-469A-BC0B-8A57620E97A4}"/>
              </a:ext>
            </a:extLst>
          </p:cNvPr>
          <p:cNvSpPr txBox="1"/>
          <p:nvPr/>
        </p:nvSpPr>
        <p:spPr>
          <a:xfrm>
            <a:off x="7216057" y="1964645"/>
            <a:ext cx="2097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chemeClr val="accent1"/>
                </a:solidFill>
              </a:rPr>
              <a:t>Blatec – „Kocanda“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9DB57CE-191A-4FA0-B2DD-7DC95F29EFB0}"/>
              </a:ext>
            </a:extLst>
          </p:cNvPr>
          <p:cNvSpPr txBox="1"/>
          <p:nvPr/>
        </p:nvSpPr>
        <p:spPr>
          <a:xfrm>
            <a:off x="1543639" y="6472656"/>
            <a:ext cx="6160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chemeClr val="accent1"/>
                </a:solidFill>
              </a:rPr>
              <a:t>Šarovy – „Hluboček“</a:t>
            </a:r>
          </a:p>
        </p:txBody>
      </p:sp>
    </p:spTree>
    <p:extLst>
      <p:ext uri="{BB962C8B-B14F-4D97-AF65-F5344CB8AC3E}">
        <p14:creationId xmlns:p14="http://schemas.microsoft.com/office/powerpoint/2010/main" val="212041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17065" y="1234911"/>
            <a:ext cx="5679435" cy="2912884"/>
          </a:xfrm>
          <a:prstGeom prst="rect">
            <a:avLst/>
          </a:prstGeom>
        </p:spPr>
        <p:txBody>
          <a:bodyPr vert="horz" lIns="0" tIns="45720" rIns="0" bIns="45720" rtlCol="0">
            <a:normAutofit fontScale="85000"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collection is stored in the collections of the National Museum in Prague, in Berger's collection, purchased in 1886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Hallstatt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Period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identical character suggests that they could be part of one finding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whole. The belonging of Hallstatt objects is also supported by the fact that except for two were in Berger's original inventory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collections from 1913 are registered in numerical order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cs-CZ" sz="20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Neglected</a:t>
            </a: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by M. Hlava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pendants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Travnik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type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 of the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Etruscan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wagon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75520" y="553750"/>
            <a:ext cx="5693683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 err="1">
                <a:solidFill>
                  <a:schemeClr val="accent1"/>
                </a:solidFill>
              </a:rPr>
              <a:t>Unknown</a:t>
            </a:r>
            <a:r>
              <a:rPr lang="cs-CZ" sz="4000" b="1" dirty="0">
                <a:solidFill>
                  <a:schemeClr val="accent1"/>
                </a:solidFill>
              </a:rPr>
              <a:t> </a:t>
            </a:r>
            <a:r>
              <a:rPr lang="cs-CZ" sz="4000" b="1" dirty="0" err="1">
                <a:solidFill>
                  <a:schemeClr val="accent1"/>
                </a:solidFill>
              </a:rPr>
              <a:t>site</a:t>
            </a:r>
            <a:r>
              <a:rPr lang="cs-CZ" sz="4000" b="1" dirty="0">
                <a:solidFill>
                  <a:schemeClr val="accent1"/>
                </a:solidFill>
              </a:rPr>
              <a:t>, formely Uherské Hradiště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5B100B4-89FB-469D-B4A5-BC48D0094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845" y="0"/>
            <a:ext cx="6326155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8E9EFF-F7B5-4FA9-BEEC-640F2974E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172" y="2730974"/>
            <a:ext cx="2700813" cy="260143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2EB6C0E-77E8-486C-A889-507DAB1C7F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76" y="4127026"/>
            <a:ext cx="4634789" cy="2730974"/>
          </a:xfrm>
          <a:prstGeom prst="rect">
            <a:avLst/>
          </a:prstGeom>
        </p:spPr>
      </p:pic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6B8B53BA-654E-4E38-ADB4-CDAB5A022CA2}"/>
              </a:ext>
            </a:extLst>
          </p:cNvPr>
          <p:cNvSpPr/>
          <p:nvPr/>
        </p:nvSpPr>
        <p:spPr>
          <a:xfrm>
            <a:off x="75520" y="4147794"/>
            <a:ext cx="384824" cy="2601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19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ovéPole 24"/>
          <p:cNvSpPr txBox="1"/>
          <p:nvPr/>
        </p:nvSpPr>
        <p:spPr>
          <a:xfrm>
            <a:off x="10932367" y="2609059"/>
            <a:ext cx="1130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záměrné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poškození</a:t>
            </a: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1E715B4F-D773-4DFF-9595-A519BC4624B3}"/>
              </a:ext>
            </a:extLst>
          </p:cNvPr>
          <p:cNvSpPr txBox="1">
            <a:spLocks/>
          </p:cNvSpPr>
          <p:nvPr/>
        </p:nvSpPr>
        <p:spPr>
          <a:xfrm>
            <a:off x="281855" y="820132"/>
            <a:ext cx="6739916" cy="1713420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2014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use of a metal detector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24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latěnice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group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jewellery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 D1‒D2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 rod-shaped bronze bracelets/armlets and a rod-shaped semi-product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</a:p>
        </p:txBody>
      </p:sp>
      <p:sp>
        <p:nvSpPr>
          <p:cNvPr id="15" name="Nadpis 34">
            <a:extLst>
              <a:ext uri="{FF2B5EF4-FFF2-40B4-BE49-F238E27FC236}">
                <a16:creationId xmlns:a16="http://schemas.microsoft.com/office/drawing/2014/main" id="{BE1D2ED2-8563-482E-8796-627E6CC84963}"/>
              </a:ext>
            </a:extLst>
          </p:cNvPr>
          <p:cNvSpPr txBox="1">
            <a:spLocks/>
          </p:cNvSpPr>
          <p:nvPr/>
        </p:nvSpPr>
        <p:spPr>
          <a:xfrm>
            <a:off x="84947" y="138971"/>
            <a:ext cx="8229494" cy="6811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chemeClr val="accent1"/>
                </a:solidFill>
              </a:rPr>
              <a:t>Podomí – „</a:t>
            </a:r>
            <a:r>
              <a:rPr lang="cs-CZ" sz="4000" b="1" dirty="0" err="1">
                <a:solidFill>
                  <a:schemeClr val="accent1"/>
                </a:solidFill>
              </a:rPr>
              <a:t>Zajbot</a:t>
            </a:r>
            <a:r>
              <a:rPr lang="cs-CZ" sz="4000" b="1" dirty="0">
                <a:solidFill>
                  <a:schemeClr val="accent1"/>
                </a:solidFill>
              </a:rPr>
              <a:t>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352FD7B-B242-4BD1-8787-816434AB6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1567" y="0"/>
            <a:ext cx="5310433" cy="5047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96F055A-8376-4248-964F-FBC22A98C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751" y="2538605"/>
            <a:ext cx="5235020" cy="4319395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F55D553B-72E5-4546-85E4-924A7E0EF596}"/>
              </a:ext>
            </a:extLst>
          </p:cNvPr>
          <p:cNvSpPr txBox="1"/>
          <p:nvPr/>
        </p:nvSpPr>
        <p:spPr>
          <a:xfrm>
            <a:off x="6956981" y="5047171"/>
            <a:ext cx="53924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Close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analogies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content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Podomí -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Zajbot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1 – square rod-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shaped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semiproduct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Habrůvka - Býčí skála; 2 –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semi-product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scrap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sheet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metal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melon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armlet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Habrůbka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Býčí skála; 3 – rod-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shaped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armlet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Vojkovice H111 – Vojkovice nivy; 4 – 7 - rod- and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strip-shaped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decorated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bracelets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cs-CZ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armlets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Habrůvka ‒ Býčí skála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35E3A54-0DE7-936E-02BA-E9B45C0BBA78}"/>
              </a:ext>
            </a:extLst>
          </p:cNvPr>
          <p:cNvSpPr txBox="1"/>
          <p:nvPr/>
        </p:nvSpPr>
        <p:spPr>
          <a:xfrm>
            <a:off x="3945738" y="133918"/>
            <a:ext cx="325892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tabLst/>
              <a:defRPr/>
            </a:pPr>
            <a:r>
              <a:rPr kumimoji="0" lang="cs-CZ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Golec – Fojtík – Rybářová 2018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cs-CZ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50BFDC3-9F88-FDC7-91B1-8D10B6AB85F3}"/>
              </a:ext>
            </a:extLst>
          </p:cNvPr>
          <p:cNvSpPr txBox="1"/>
          <p:nvPr/>
        </p:nvSpPr>
        <p:spPr>
          <a:xfrm>
            <a:off x="-68503" y="5243804"/>
            <a:ext cx="2205613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closest territorial, chronological and cultural ties to the cave sanctuary </a:t>
            </a:r>
            <a:r>
              <a:rPr lang="en-US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Habrůvka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- </a:t>
            </a:r>
            <a:r>
              <a:rPr lang="en-US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Býčí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 </a:t>
            </a:r>
            <a:r>
              <a:rPr lang="en-US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/>
              </a:rPr>
              <a:t>skála</a:t>
            </a:r>
            <a:endParaRPr lang="en-US" dirty="0">
              <a:solidFill>
                <a:srgbClr val="000000">
                  <a:lumMod val="75000"/>
                  <a:lumOff val="2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96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3216" y="113773"/>
            <a:ext cx="9036496" cy="854179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Smolenice (SK) –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hoards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b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kalenderberg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group</a:t>
            </a:r>
            <a:endParaRPr lang="cs-CZ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903918" y="113773"/>
            <a:ext cx="1642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C (3)</a:t>
            </a:r>
          </a:p>
          <a:p>
            <a:pPr algn="r"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jewelry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tools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semifinished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products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616" y="-1446"/>
            <a:ext cx="5574384" cy="414172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11B0FCE-1A7B-44BB-A290-36978D432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305" y="3559646"/>
            <a:ext cx="3142429" cy="323077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D69D6EF-9C2F-45A9-918D-7F4709002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4425"/>
            <a:ext cx="2617843" cy="32335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1EE3003-E21A-4CAE-880E-1328707E65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72" y="4135795"/>
            <a:ext cx="4499728" cy="272220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188C72E0-6D11-48A9-880E-F46154E5B6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04169"/>
            <a:ext cx="4029515" cy="2564818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117BFE42-BF50-45D2-94BA-EFE845D53BB9}"/>
              </a:ext>
            </a:extLst>
          </p:cNvPr>
          <p:cNvSpPr txBox="1"/>
          <p:nvPr/>
        </p:nvSpPr>
        <p:spPr>
          <a:xfrm>
            <a:off x="6546507" y="5820897"/>
            <a:ext cx="8804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A (1),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sickles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134D6D4A-8B2C-4B31-9E41-C475D419C7C8}"/>
              </a:ext>
            </a:extLst>
          </p:cNvPr>
          <p:cNvSpPr txBox="1"/>
          <p:nvPr/>
        </p:nvSpPr>
        <p:spPr>
          <a:xfrm>
            <a:off x="2627010" y="3805204"/>
            <a:ext cx="8791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 (2),</a:t>
            </a:r>
          </a:p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jewelry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A94BC97-3AED-4B70-A9E9-760728860EBB}"/>
              </a:ext>
            </a:extLst>
          </p:cNvPr>
          <p:cNvSpPr txBox="1"/>
          <p:nvPr/>
        </p:nvSpPr>
        <p:spPr>
          <a:xfrm>
            <a:off x="4737857" y="2473996"/>
            <a:ext cx="207393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D (4),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sickle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stone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axe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semifinished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product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  <a:p>
            <a:pPr defTabSz="914400"/>
            <a:endParaRPr lang="cs-CZ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Šipka: doprava 21">
            <a:extLst>
              <a:ext uri="{FF2B5EF4-FFF2-40B4-BE49-F238E27FC236}">
                <a16:creationId xmlns:a16="http://schemas.microsoft.com/office/drawing/2014/main" id="{D6187B85-8F6D-4D4E-A101-C17E0168B9C4}"/>
              </a:ext>
            </a:extLst>
          </p:cNvPr>
          <p:cNvSpPr/>
          <p:nvPr/>
        </p:nvSpPr>
        <p:spPr>
          <a:xfrm rot="1737535">
            <a:off x="5602730" y="3985796"/>
            <a:ext cx="2418122" cy="16728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4894C3A6-E803-4E09-8A7A-CD17FDB8C813}"/>
              </a:ext>
            </a:extLst>
          </p:cNvPr>
          <p:cNvSpPr txBox="1"/>
          <p:nvPr/>
        </p:nvSpPr>
        <p:spPr>
          <a:xfrm>
            <a:off x="4100623" y="1042866"/>
            <a:ext cx="17628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hoard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E (5), </a:t>
            </a:r>
          </a:p>
          <a:p>
            <a:pPr defTabSz="914400"/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jewelry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,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semifinished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product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  <a:p>
            <a:pPr defTabSz="914400"/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668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956" y="138508"/>
            <a:ext cx="7606764" cy="854179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Hoards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Hallstatt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tumuli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culture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cs-CZ" sz="3600" b="1" dirty="0" err="1">
                <a:solidFill>
                  <a:schemeClr val="accent6">
                    <a:lumMod val="75000"/>
                  </a:schemeClr>
                </a:solidFill>
              </a:rPr>
              <a:t>Třebanice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 and Vráž/Zlivice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2F63999-0336-4608-B934-C23C0E90EF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1196"/>
            <a:ext cx="4032448" cy="296750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9ED0F00-B1AA-4646-9846-BC1BD3860B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9134"/>
            <a:ext cx="3851651" cy="223886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CD74420-1635-4B91-B20F-FE727D5058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720" y="-1"/>
            <a:ext cx="4385280" cy="671314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52E7CEE-7B73-4374-A9B4-21649F0492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086" y="1131195"/>
            <a:ext cx="3858634" cy="500565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070B3F6A-32F2-4033-AC59-30ECA933A49F}"/>
              </a:ext>
            </a:extLst>
          </p:cNvPr>
          <p:cNvSpPr txBox="1"/>
          <p:nvPr/>
        </p:nvSpPr>
        <p:spPr>
          <a:xfrm>
            <a:off x="0" y="4619134"/>
            <a:ext cx="1758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Třebanice</a:t>
            </a:r>
            <a:r>
              <a:rPr lang="cs-CZ" dirty="0">
                <a:solidFill>
                  <a:schemeClr val="bg1"/>
                </a:solidFill>
              </a:rPr>
              <a:t>, Ha D1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DBD2482-C68B-46DB-B3CF-65E686098BE2}"/>
              </a:ext>
            </a:extLst>
          </p:cNvPr>
          <p:cNvSpPr txBox="1"/>
          <p:nvPr/>
        </p:nvSpPr>
        <p:spPr>
          <a:xfrm>
            <a:off x="7987517" y="3634021"/>
            <a:ext cx="1758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Třebanice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Ha D1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B6C9BCF7-0775-40EC-8E6B-7C72FC731939}"/>
              </a:ext>
            </a:extLst>
          </p:cNvPr>
          <p:cNvSpPr txBox="1"/>
          <p:nvPr/>
        </p:nvSpPr>
        <p:spPr>
          <a:xfrm>
            <a:off x="3948086" y="6240332"/>
            <a:ext cx="2330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Vráž/Zlivice, Ha D1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7A782DF0-140A-420B-9712-FC1A33C985F5}"/>
              </a:ext>
            </a:extLst>
          </p:cNvPr>
          <p:cNvSpPr txBox="1"/>
          <p:nvPr/>
        </p:nvSpPr>
        <p:spPr>
          <a:xfrm>
            <a:off x="8754697" y="4619134"/>
            <a:ext cx="1758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Třebanice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Ha D1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88A6DB9-FC3C-4BD6-8D35-D524A80A4AB8}"/>
              </a:ext>
            </a:extLst>
          </p:cNvPr>
          <p:cNvSpPr txBox="1"/>
          <p:nvPr/>
        </p:nvSpPr>
        <p:spPr>
          <a:xfrm>
            <a:off x="93034" y="4081114"/>
            <a:ext cx="1758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Třebanice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Ha D1</a:t>
            </a:r>
          </a:p>
        </p:txBody>
      </p:sp>
    </p:spTree>
    <p:extLst>
      <p:ext uri="{BB962C8B-B14F-4D97-AF65-F5344CB8AC3E}">
        <p14:creationId xmlns:p14="http://schemas.microsoft.com/office/powerpoint/2010/main" val="81860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935" y="224098"/>
            <a:ext cx="6164462" cy="490066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m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</a:rPr>
              <a:t>th</a:t>
            </a: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r - goddess of harvest, renewal of nature - sickle</a:t>
            </a:r>
            <a:endParaRPr lang="cs-CZ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75" y="3348157"/>
            <a:ext cx="4767625" cy="35098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7" y="0"/>
            <a:ext cx="3253209" cy="325320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16" y="1"/>
            <a:ext cx="2548183" cy="3261674"/>
          </a:xfrm>
          <a:prstGeom prst="rect">
            <a:avLst/>
          </a:prstGeom>
        </p:spPr>
      </p:pic>
      <p:pic>
        <p:nvPicPr>
          <p:cNvPr id="1026" name="Picture 2" descr="DEMETER - Greek Goddess of Grain &amp; Agriculture (Roman Ceres)">
            <a:extLst>
              <a:ext uri="{FF2B5EF4-FFF2-40B4-BE49-F238E27FC236}">
                <a16:creationId xmlns:a16="http://schemas.microsoft.com/office/drawing/2014/main" id="{FEB7545F-D7FA-491D-ACFA-2855539DE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0" y="938262"/>
            <a:ext cx="4402660" cy="231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estia and Demeter | Ancient greek art, Greek art, Ancient greek pottery">
            <a:extLst>
              <a:ext uri="{FF2B5EF4-FFF2-40B4-BE49-F238E27FC236}">
                <a16:creationId xmlns:a16="http://schemas.microsoft.com/office/drawing/2014/main" id="{8DA4825F-0DDA-4744-9D9E-7FB4FD3A7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637" y="3348157"/>
            <a:ext cx="2935505" cy="350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DA9B2B3-0626-4198-A522-AE55CDE52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02" y="938263"/>
            <a:ext cx="1618928" cy="31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emeter – Goddess of the Harvest… | Salem's Moon - Magick &amp; More">
            <a:extLst>
              <a:ext uri="{FF2B5EF4-FFF2-40B4-BE49-F238E27FC236}">
                <a16:creationId xmlns:a16="http://schemas.microsoft.com/office/drawing/2014/main" id="{F44E2E51-F216-43FC-B31B-AFADE2DF6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959" y="3348157"/>
            <a:ext cx="2665446" cy="350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emeter">
            <a:extLst>
              <a:ext uri="{FF2B5EF4-FFF2-40B4-BE49-F238E27FC236}">
                <a16:creationId xmlns:a16="http://schemas.microsoft.com/office/drawing/2014/main" id="{1ABD0456-65B0-42B6-A15C-6AFE0D25B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75" y="4053527"/>
            <a:ext cx="1320761" cy="280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41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17B6DA-346B-4A8A-B8CB-5B721F5A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13" y="187089"/>
            <a:ext cx="11395493" cy="7054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i="1" dirty="0" err="1">
                <a:solidFill>
                  <a:schemeClr val="accent1"/>
                </a:solidFill>
              </a:rPr>
              <a:t>Thank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you</a:t>
            </a:r>
            <a:r>
              <a:rPr lang="cs-CZ" b="1" i="1" dirty="0">
                <a:solidFill>
                  <a:schemeClr val="accent1"/>
                </a:solidFill>
              </a:rPr>
              <a:t> for </a:t>
            </a:r>
            <a:r>
              <a:rPr lang="cs-CZ" b="1" i="1" dirty="0" err="1">
                <a:solidFill>
                  <a:schemeClr val="accent1"/>
                </a:solidFill>
              </a:rPr>
              <a:t>your</a:t>
            </a:r>
            <a:r>
              <a:rPr lang="cs-CZ" b="1" i="1" dirty="0">
                <a:solidFill>
                  <a:schemeClr val="accent1"/>
                </a:solidFill>
              </a:rPr>
              <a:t> </a:t>
            </a:r>
            <a:r>
              <a:rPr lang="cs-CZ" b="1" i="1" dirty="0" err="1">
                <a:solidFill>
                  <a:schemeClr val="accent1"/>
                </a:solidFill>
              </a:rPr>
              <a:t>attention</a:t>
            </a:r>
            <a:endParaRPr lang="cs-CZ" b="1" i="1" dirty="0">
              <a:solidFill>
                <a:schemeClr val="accent1"/>
              </a:solidFill>
            </a:endParaRPr>
          </a:p>
        </p:txBody>
      </p:sp>
      <p:pic>
        <p:nvPicPr>
          <p:cNvPr id="3" name="Picture 2" descr="Může jít o obrázek text, kde se píše Good Mood:I excavate and study important aspects of ancient civilizations BAD MOOD IDIG UP-DEAD PEOPLE'S TRASH AND ORGANIZE IT">
            <a:extLst>
              <a:ext uri="{FF2B5EF4-FFF2-40B4-BE49-F238E27FC236}">
                <a16:creationId xmlns:a16="http://schemas.microsoft.com/office/drawing/2014/main" id="{A3C31957-7C06-CD89-C9B4-FD80FEDF9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374" y="892524"/>
            <a:ext cx="7471252" cy="570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19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4" y="387563"/>
            <a:ext cx="11919791" cy="84908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2.)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covering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380999" y="1471810"/>
            <a:ext cx="6542315" cy="52991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 ‒ loose fit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 other information visible)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2b ‒ in a container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 the case of a hoard/grave)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 ‒ organic container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(detected by archaeological research / natural science analysis)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2d ‒ in an object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(settlement, burial ‒ grave, grave pit, ditch, etc.)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2e ‒ miscellanea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type of deposit)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38A7B73-B941-E6D0-2AF6-AD064F03A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0BBFCC1D-0D2B-87F6-F34E-E653D0E8787A}"/>
              </a:ext>
            </a:extLst>
          </p:cNvPr>
          <p:cNvSpPr/>
          <p:nvPr/>
        </p:nvSpPr>
        <p:spPr>
          <a:xfrm>
            <a:off x="7864605" y="1670633"/>
            <a:ext cx="3674252" cy="3674252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0" name="Obdélník 9" descr="Krabice">
            <a:extLst>
              <a:ext uri="{FF2B5EF4-FFF2-40B4-BE49-F238E27FC236}">
                <a16:creationId xmlns:a16="http://schemas.microsoft.com/office/drawing/2014/main" id="{F8A8F59D-CD30-7BA5-3B3D-B3D7C0F23DF6}"/>
              </a:ext>
            </a:extLst>
          </p:cNvPr>
          <p:cNvSpPr/>
          <p:nvPr/>
        </p:nvSpPr>
        <p:spPr>
          <a:xfrm>
            <a:off x="8252168" y="2058195"/>
            <a:ext cx="2894803" cy="2949234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3803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3A603-EC39-7A14-DD98-0BBCF99E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09900"/>
            <a:ext cx="10058400" cy="828764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2.)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covering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BD7F1AE-0291-53D6-9F56-71E55DCA99FF}"/>
              </a:ext>
            </a:extLst>
          </p:cNvPr>
          <p:cNvSpPr txBox="1"/>
          <p:nvPr/>
        </p:nvSpPr>
        <p:spPr>
          <a:xfrm>
            <a:off x="7252398" y="3979147"/>
            <a:ext cx="334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study: A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hoard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Dolany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3578AB7-0804-436C-BC53-D3F6CA82C82D}"/>
              </a:ext>
            </a:extLst>
          </p:cNvPr>
          <p:cNvSpPr txBox="1"/>
          <p:nvPr/>
        </p:nvSpPr>
        <p:spPr>
          <a:xfrm>
            <a:off x="7252398" y="4348479"/>
            <a:ext cx="47885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Mírová, Z. – Fojtík, P. 2021: The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Liminal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Passage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: A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Final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Bronze Age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hoard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found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in Dolany-Nové Sady – “Sádek”,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District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Olomouc (CZ),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Praehistorische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</a:rPr>
              <a:t>Zeitschrift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 2021; 96(1): 101–124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1092-448B-B242-2E52-17D4DD3A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7" y="1065125"/>
            <a:ext cx="6822831" cy="568297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2a ‒ loose fit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(no other information visible)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2b ‒ in a container </a:t>
            </a:r>
            <a:r>
              <a:rPr lang="en-US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 the case of a hoard/grave)</a:t>
            </a:r>
            <a:endParaRPr lang="cs-CZ" sz="20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2c ‒ organic container 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(detected by archaeological research / natural science analysis)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ma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ybe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also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some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sack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?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Enclosure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with</a:t>
            </a:r>
            <a:r>
              <a:rPr lang="cs-CZ" sz="2000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bronze </a:t>
            </a:r>
            <a:r>
              <a:rPr lang="cs-CZ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belt</a:t>
            </a:r>
            <a:endParaRPr lang="cs-CZ" sz="2000" dirty="0">
              <a:solidFill>
                <a:schemeClr val="accent1">
                  <a:lumMod val="40000"/>
                  <a:lumOff val="6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2d ‒ in an object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(settlement, burial ‒ grave, grave pit, ditch, etc.)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2e ‒ miscellanea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type of deposit)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 descr="Obsah obrázku tmavé, krájené&#10;&#10;Popis byl vytvořen automaticky">
            <a:extLst>
              <a:ext uri="{FF2B5EF4-FFF2-40B4-BE49-F238E27FC236}">
                <a16:creationId xmlns:a16="http://schemas.microsoft.com/office/drawing/2014/main" id="{E62AE659-F881-18A2-2620-AD6428B27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35" y="109900"/>
            <a:ext cx="5978965" cy="415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3756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60C1A-0709-4652-ACB9-0BAADEB4B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87564"/>
            <a:ext cx="11919791" cy="849086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3.)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Landscape context </a:t>
            </a:r>
            <a:endParaRPr lang="cs-CZ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E49D472-0B57-0CA3-9BAE-2DD0E836291C}"/>
              </a:ext>
            </a:extLst>
          </p:cNvPr>
          <p:cNvSpPr txBox="1">
            <a:spLocks/>
          </p:cNvSpPr>
          <p:nvPr/>
        </p:nvSpPr>
        <p:spPr>
          <a:xfrm>
            <a:off x="457200" y="1624213"/>
            <a:ext cx="6542315" cy="40930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3a ‒ microstructure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(local context)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 ‒ </a:t>
            </a:r>
            <a:r>
              <a:rPr lang="en-US" sz="24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mesostructure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(regional / community context)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3c ‒ macrostructure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(wider regional / supra-regional context)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‒ global structure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(context on the importance of global structure /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supracultural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context)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 ‒ miscellanea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contexts)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2F56A4-6C3E-F57C-9DD0-2B653EEB7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E4D5058D-58CC-FCF4-5D43-63F21E753B57}"/>
              </a:ext>
            </a:extLst>
          </p:cNvPr>
          <p:cNvSpPr/>
          <p:nvPr/>
        </p:nvSpPr>
        <p:spPr>
          <a:xfrm>
            <a:off x="8060548" y="1877459"/>
            <a:ext cx="3674252" cy="3674252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2" name="Obdélník 11" descr="Zemědělství obrys">
            <a:extLst>
              <a:ext uri="{FF2B5EF4-FFF2-40B4-BE49-F238E27FC236}">
                <a16:creationId xmlns:a16="http://schemas.microsoft.com/office/drawing/2014/main" id="{2F32C347-8F8D-CD5B-E3B9-21CB5B79BE4A}"/>
              </a:ext>
            </a:extLst>
          </p:cNvPr>
          <p:cNvSpPr/>
          <p:nvPr/>
        </p:nvSpPr>
        <p:spPr>
          <a:xfrm>
            <a:off x="8491654" y="2263332"/>
            <a:ext cx="2744991" cy="2744991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51830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93A603-EC39-7A14-DD98-0BBCF99E6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09900"/>
            <a:ext cx="6549514" cy="828764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3.)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Landscape context 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BD7F1AE-0291-53D6-9F56-71E55DCA99FF}"/>
              </a:ext>
            </a:extLst>
          </p:cNvPr>
          <p:cNvSpPr txBox="1"/>
          <p:nvPr/>
        </p:nvSpPr>
        <p:spPr>
          <a:xfrm>
            <a:off x="7252398" y="3979147"/>
            <a:ext cx="334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Case study: A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hoard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483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from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E483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Dolany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11092-448B-B242-2E52-17D4DD3A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68" y="1065125"/>
            <a:ext cx="4883498" cy="568297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3a ‒ microstructure</a:t>
            </a:r>
            <a:r>
              <a:rPr lang="en-US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(local context)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hill slope, forest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3b ‒ </a:t>
            </a:r>
            <a:r>
              <a:rPr lang="en-US" sz="2000" b="1" i="1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mesostructure</a:t>
            </a:r>
            <a:r>
              <a:rPr lang="en-US" sz="20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(regional / community context)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uninhabited area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3c ‒ macrostructure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(wider regional / supra-regional context)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3d ‒ global structure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(context on the importance of global structure /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supracultural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context)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3e ‒ miscellanea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(other contexts)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 descr="Obsah obrázku mapa&#10;&#10;Popis byl vytvořen automaticky">
            <a:extLst>
              <a:ext uri="{FF2B5EF4-FFF2-40B4-BE49-F238E27FC236}">
                <a16:creationId xmlns:a16="http://schemas.microsoft.com/office/drawing/2014/main" id="{63CA4BFB-183B-A37B-E4AE-E67D4E422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87" y="13916"/>
            <a:ext cx="6732413" cy="568297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B98F7A6-26EC-0FE0-A966-922B1C5CE35C}"/>
              </a:ext>
            </a:extLst>
          </p:cNvPr>
          <p:cNvSpPr txBox="1"/>
          <p:nvPr/>
        </p:nvSpPr>
        <p:spPr>
          <a:xfrm>
            <a:off x="3805885" y="5764456"/>
            <a:ext cx="3318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study: A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hoard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cs-CZ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Dolany</a:t>
            </a:r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EBB0E69-3AB9-F893-4CFD-738AC161CA45}"/>
              </a:ext>
            </a:extLst>
          </p:cNvPr>
          <p:cNvSpPr txBox="1"/>
          <p:nvPr/>
        </p:nvSpPr>
        <p:spPr>
          <a:xfrm>
            <a:off x="6927048" y="5696891"/>
            <a:ext cx="52502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 Map of the Czech Republic with indication of the village </a:t>
            </a:r>
            <a:r>
              <a:rPr lang="cs-CZ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Dolany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2 ‒ position of the hoard found in </a:t>
            </a:r>
            <a:r>
              <a:rPr lang="en-US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Dolany-Nové-Sady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‒ “</a:t>
            </a:r>
            <a:r>
              <a:rPr lang="en-US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Sádek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”; 3‒4 ‒ finding situation. 1‒2 ‒ map: Z. Mírová, 3‒4 ‒ photo: National Heritage Institute Olomouc.</a:t>
            </a:r>
            <a:endParaRPr lang="fr-FR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3748388D-5104-FBA8-3162-9B8BDBC77486}"/>
              </a:ext>
            </a:extLst>
          </p:cNvPr>
          <p:cNvSpPr/>
          <p:nvPr/>
        </p:nvSpPr>
        <p:spPr>
          <a:xfrm rot="2953584">
            <a:off x="4205313" y="2218343"/>
            <a:ext cx="2508546" cy="180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79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6861</Words>
  <Application>Microsoft Office PowerPoint</Application>
  <PresentationFormat>Širokoúhlá obrazovka</PresentationFormat>
  <Paragraphs>436</Paragraphs>
  <Slides>57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57</vt:i4>
      </vt:variant>
    </vt:vector>
  </HeadingPairs>
  <TitlesOfParts>
    <vt:vector size="63" baseType="lpstr">
      <vt:lpstr>Arial</vt:lpstr>
      <vt:lpstr>Calibri</vt:lpstr>
      <vt:lpstr>Calibri Light</vt:lpstr>
      <vt:lpstr>Times New Roman</vt:lpstr>
      <vt:lpstr>Retrospektiva</vt:lpstr>
      <vt:lpstr>Motiv sady Office</vt:lpstr>
      <vt:lpstr>09 ‒ Hoards as a phenomenon of the Platěnice group of the East Hallstatt culture</vt:lpstr>
      <vt:lpstr>3 chronological topics  and problematics of sources</vt:lpstr>
      <vt:lpstr>Methodology for studying context deposition</vt:lpstr>
      <vt:lpstr>1.) Content of the context </vt:lpstr>
      <vt:lpstr>1.) Content of the context </vt:lpstr>
      <vt:lpstr>2.) Context covering </vt:lpstr>
      <vt:lpstr>2.) Context covering </vt:lpstr>
      <vt:lpstr>3.) Landscape context </vt:lpstr>
      <vt:lpstr>3.) Landscape context </vt:lpstr>
      <vt:lpstr>3.) Landscape context </vt:lpstr>
      <vt:lpstr>4.) Plurality of values </vt:lpstr>
      <vt:lpstr>4.) Plurality of values </vt:lpstr>
      <vt:lpstr>5.) Motivations for depositing </vt:lpstr>
      <vt:lpstr>5.) Motivations for depositing </vt:lpstr>
      <vt:lpstr>5.) Motivations for depositing </vt:lpstr>
      <vt:lpstr>Hoards in the  Central Europe</vt:lpstr>
      <vt:lpstr>Hoards</vt:lpstr>
      <vt:lpstr>Hoards in PG and Býčí skála</vt:lpstr>
      <vt:lpstr>Hoards in Ha C1a - The Nitrianska Blatnica II hoard (SK)</vt:lpstr>
      <vt:lpstr>Hoards in Ha C1a - The Nitrianska Blatnica II hoard (SK)</vt:lpstr>
      <vt:lpstr>Hoards in Ha C1a – secret site (Moravia)</vt:lpstr>
      <vt:lpstr>Prostějov-Čechůvky – „Kopaniny“</vt:lpstr>
      <vt:lpstr>Prostějov-Čechůvky – „Kopaniny“ - meaning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Roštín – „Vlčák“</vt:lpstr>
      <vt:lpstr>Bohdalice-Pavlovice  – „Ve žlebcách“   </vt:lpstr>
      <vt:lpstr>Prezentace aplikace PowerPoint</vt:lpstr>
      <vt:lpstr>Prezentace aplikace PowerPoint</vt:lpstr>
      <vt:lpstr>Hillfort Provodov – „Rysov“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Kralice na Hané – „Kralický háj“ - meaning</vt:lpstr>
      <vt:lpstr>Hoard Náklo – „Pod dědinou“   </vt:lpstr>
      <vt:lpstr>Hoard Náklo – „Pod dědinou“   </vt:lpstr>
      <vt:lpstr>Prezentace aplikace PowerPoint</vt:lpstr>
      <vt:lpstr>Prezentace aplikace PowerPoint</vt:lpstr>
      <vt:lpstr>Prezentace aplikace PowerPoint</vt:lpstr>
      <vt:lpstr>Smolenice (SK) – hoards of the   kalenderberg group</vt:lpstr>
      <vt:lpstr>Hoards of the Hallstatt tumuli culture – Třebanice and Vráž/Zlivice</vt:lpstr>
      <vt:lpstr>Demether - goddess of harvest, renewal of nature - sickle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 ‒ Hilltop settlement of the Hallstatt Period ‒ hillforts</dc:title>
  <dc:creator>Zuzana Mírová</dc:creator>
  <cp:lastModifiedBy>Zuzana Mírová</cp:lastModifiedBy>
  <cp:revision>89</cp:revision>
  <dcterms:created xsi:type="dcterms:W3CDTF">2020-11-10T00:00:59Z</dcterms:created>
  <dcterms:modified xsi:type="dcterms:W3CDTF">2022-12-12T12:22:34Z</dcterms:modified>
</cp:coreProperties>
</file>