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1" r:id="rId14"/>
    <p:sldId id="270" r:id="rId15"/>
    <p:sldId id="277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2A5C81-FE46-489F-8031-D20FE4C6EFA2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33C7A4B3-BF80-4D9E-9EA7-26F835578AC5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Москва</a:t>
          </a:r>
          <a:br>
            <a:rPr lang="ru-RU" b="1" dirty="0">
              <a:solidFill>
                <a:schemeClr val="tx1"/>
              </a:solidFill>
            </a:rPr>
          </a:br>
          <a:r>
            <a:rPr lang="ru-RU" dirty="0"/>
            <a:t>(Университет)</a:t>
          </a:r>
        </a:p>
      </dgm:t>
    </dgm:pt>
    <dgm:pt modelId="{FCE1A37B-A43F-481F-B534-58048B425858}" type="parTrans" cxnId="{AFF2464E-7C37-4F95-87CD-6306CEA0D3A1}">
      <dgm:prSet/>
      <dgm:spPr/>
      <dgm:t>
        <a:bodyPr/>
        <a:lstStyle/>
        <a:p>
          <a:endParaRPr lang="ru-RU"/>
        </a:p>
      </dgm:t>
    </dgm:pt>
    <dgm:pt modelId="{4A96351B-2112-4E5E-9B97-6AB01D467DCD}" type="sibTrans" cxnId="{AFF2464E-7C37-4F95-87CD-6306CEA0D3A1}">
      <dgm:prSet/>
      <dgm:spPr/>
      <dgm:t>
        <a:bodyPr/>
        <a:lstStyle/>
        <a:p>
          <a:endParaRPr lang="ru-RU"/>
        </a:p>
      </dgm:t>
    </dgm:pt>
    <dgm:pt modelId="{FA8EBF0A-8518-45F7-A5F6-B6DBD4F34614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Симбирск</a:t>
          </a:r>
          <a:br>
            <a:rPr lang="ru-RU" dirty="0"/>
          </a:br>
          <a:r>
            <a:rPr lang="ru-RU" dirty="0"/>
            <a:t>(Секретарь губернатора Загряжского)</a:t>
          </a:r>
        </a:p>
      </dgm:t>
    </dgm:pt>
    <dgm:pt modelId="{BBD6072A-DF3B-48DD-8A6B-12550B3FD941}" type="parTrans" cxnId="{F6F9F828-F302-4516-AE72-AA4061AB151C}">
      <dgm:prSet/>
      <dgm:spPr/>
      <dgm:t>
        <a:bodyPr/>
        <a:lstStyle/>
        <a:p>
          <a:endParaRPr lang="ru-RU"/>
        </a:p>
      </dgm:t>
    </dgm:pt>
    <dgm:pt modelId="{6B3D08B6-CFD4-47FD-8C5D-956E1FD81CC8}" type="sibTrans" cxnId="{F6F9F828-F302-4516-AE72-AA4061AB151C}">
      <dgm:prSet/>
      <dgm:spPr/>
      <dgm:t>
        <a:bodyPr/>
        <a:lstStyle/>
        <a:p>
          <a:endParaRPr lang="ru-RU"/>
        </a:p>
      </dgm:t>
    </dgm:pt>
    <dgm:pt modelId="{F192FCAE-7850-4D63-88E2-3972E8A10A38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Петербург</a:t>
          </a:r>
          <a:br>
            <a:rPr lang="ru-RU" dirty="0"/>
          </a:br>
          <a:r>
            <a:rPr lang="ru-RU" dirty="0"/>
            <a:t>(Переводчик и репетитор)</a:t>
          </a:r>
        </a:p>
      </dgm:t>
    </dgm:pt>
    <dgm:pt modelId="{3FD46531-0DBC-46F0-9779-517274D26D7E}" type="parTrans" cxnId="{544AA0CA-FD88-4561-8FE2-7FE5C2455BE5}">
      <dgm:prSet/>
      <dgm:spPr/>
      <dgm:t>
        <a:bodyPr/>
        <a:lstStyle/>
        <a:p>
          <a:endParaRPr lang="ru-RU"/>
        </a:p>
      </dgm:t>
    </dgm:pt>
    <dgm:pt modelId="{2D9EA885-5D77-482E-ADC4-6889F3A2B3C1}" type="sibTrans" cxnId="{544AA0CA-FD88-4561-8FE2-7FE5C2455BE5}">
      <dgm:prSet/>
      <dgm:spPr/>
      <dgm:t>
        <a:bodyPr/>
        <a:lstStyle/>
        <a:p>
          <a:endParaRPr lang="ru-RU"/>
        </a:p>
      </dgm:t>
    </dgm:pt>
    <dgm:pt modelId="{4F82FBE7-F5C2-4142-B9B7-6479A712CBB7}" type="pres">
      <dgm:prSet presAssocID="{EC2A5C81-FE46-489F-8031-D20FE4C6EFA2}" presName="CompostProcess" presStyleCnt="0">
        <dgm:presLayoutVars>
          <dgm:dir/>
          <dgm:resizeHandles val="exact"/>
        </dgm:presLayoutVars>
      </dgm:prSet>
      <dgm:spPr/>
    </dgm:pt>
    <dgm:pt modelId="{39AE7599-2403-4C99-BE94-758D0F0EC5BF}" type="pres">
      <dgm:prSet presAssocID="{EC2A5C81-FE46-489F-8031-D20FE4C6EFA2}" presName="arrow" presStyleLbl="bgShp" presStyleIdx="0" presStyleCnt="1"/>
      <dgm:spPr/>
    </dgm:pt>
    <dgm:pt modelId="{011189E9-0C7B-4824-8111-EFA277DD1F53}" type="pres">
      <dgm:prSet presAssocID="{EC2A5C81-FE46-489F-8031-D20FE4C6EFA2}" presName="linearProcess" presStyleCnt="0"/>
      <dgm:spPr/>
    </dgm:pt>
    <dgm:pt modelId="{2EA374AA-E1A1-4235-B11D-953F770D9A84}" type="pres">
      <dgm:prSet presAssocID="{33C7A4B3-BF80-4D9E-9EA7-26F835578AC5}" presName="textNode" presStyleLbl="node1" presStyleIdx="0" presStyleCnt="3" custLinFactNeighborX="16604" custLinFactNeighborY="-1875">
        <dgm:presLayoutVars>
          <dgm:bulletEnabled val="1"/>
        </dgm:presLayoutVars>
      </dgm:prSet>
      <dgm:spPr/>
    </dgm:pt>
    <dgm:pt modelId="{67A1B7A5-CE3B-4C1C-8F09-ADEB7159823D}" type="pres">
      <dgm:prSet presAssocID="{4A96351B-2112-4E5E-9B97-6AB01D467DCD}" presName="sibTrans" presStyleCnt="0"/>
      <dgm:spPr/>
    </dgm:pt>
    <dgm:pt modelId="{3F1AE413-67BC-4A40-8E1B-0C2F3AD302B5}" type="pres">
      <dgm:prSet presAssocID="{FA8EBF0A-8518-45F7-A5F6-B6DBD4F34614}" presName="textNode" presStyleLbl="node1" presStyleIdx="1" presStyleCnt="3">
        <dgm:presLayoutVars>
          <dgm:bulletEnabled val="1"/>
        </dgm:presLayoutVars>
      </dgm:prSet>
      <dgm:spPr/>
    </dgm:pt>
    <dgm:pt modelId="{A78E82B6-FB9B-4160-98E5-A64F24D9E693}" type="pres">
      <dgm:prSet presAssocID="{6B3D08B6-CFD4-47FD-8C5D-956E1FD81CC8}" presName="sibTrans" presStyleCnt="0"/>
      <dgm:spPr/>
    </dgm:pt>
    <dgm:pt modelId="{372A443C-166E-4D33-A4F3-CDC98C67A9C8}" type="pres">
      <dgm:prSet presAssocID="{F192FCAE-7850-4D63-88E2-3972E8A10A3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6F9F828-F302-4516-AE72-AA4061AB151C}" srcId="{EC2A5C81-FE46-489F-8031-D20FE4C6EFA2}" destId="{FA8EBF0A-8518-45F7-A5F6-B6DBD4F34614}" srcOrd="1" destOrd="0" parTransId="{BBD6072A-DF3B-48DD-8A6B-12550B3FD941}" sibTransId="{6B3D08B6-CFD4-47FD-8C5D-956E1FD81CC8}"/>
    <dgm:cxn modelId="{BE473731-3C27-4565-9B9F-217CCE0BA2F5}" type="presOf" srcId="{33C7A4B3-BF80-4D9E-9EA7-26F835578AC5}" destId="{2EA374AA-E1A1-4235-B11D-953F770D9A84}" srcOrd="0" destOrd="0" presId="urn:microsoft.com/office/officeart/2005/8/layout/hProcess9"/>
    <dgm:cxn modelId="{7A987764-234E-46A2-B676-2AF6754EB642}" type="presOf" srcId="{F192FCAE-7850-4D63-88E2-3972E8A10A38}" destId="{372A443C-166E-4D33-A4F3-CDC98C67A9C8}" srcOrd="0" destOrd="0" presId="urn:microsoft.com/office/officeart/2005/8/layout/hProcess9"/>
    <dgm:cxn modelId="{AFF2464E-7C37-4F95-87CD-6306CEA0D3A1}" srcId="{EC2A5C81-FE46-489F-8031-D20FE4C6EFA2}" destId="{33C7A4B3-BF80-4D9E-9EA7-26F835578AC5}" srcOrd="0" destOrd="0" parTransId="{FCE1A37B-A43F-481F-B534-58048B425858}" sibTransId="{4A96351B-2112-4E5E-9B97-6AB01D467DCD}"/>
    <dgm:cxn modelId="{0963C6A2-B3F4-4C6B-9344-D1D673CFCB04}" type="presOf" srcId="{FA8EBF0A-8518-45F7-A5F6-B6DBD4F34614}" destId="{3F1AE413-67BC-4A40-8E1B-0C2F3AD302B5}" srcOrd="0" destOrd="0" presId="urn:microsoft.com/office/officeart/2005/8/layout/hProcess9"/>
    <dgm:cxn modelId="{544AA0CA-FD88-4561-8FE2-7FE5C2455BE5}" srcId="{EC2A5C81-FE46-489F-8031-D20FE4C6EFA2}" destId="{F192FCAE-7850-4D63-88E2-3972E8A10A38}" srcOrd="2" destOrd="0" parTransId="{3FD46531-0DBC-46F0-9779-517274D26D7E}" sibTransId="{2D9EA885-5D77-482E-ADC4-6889F3A2B3C1}"/>
    <dgm:cxn modelId="{94CA14D6-5445-43B6-A4C7-806C4C0C7D0A}" type="presOf" srcId="{EC2A5C81-FE46-489F-8031-D20FE4C6EFA2}" destId="{4F82FBE7-F5C2-4142-B9B7-6479A712CBB7}" srcOrd="0" destOrd="0" presId="urn:microsoft.com/office/officeart/2005/8/layout/hProcess9"/>
    <dgm:cxn modelId="{B229BF67-0C51-42DD-9963-152A13741D6A}" type="presParOf" srcId="{4F82FBE7-F5C2-4142-B9B7-6479A712CBB7}" destId="{39AE7599-2403-4C99-BE94-758D0F0EC5BF}" srcOrd="0" destOrd="0" presId="urn:microsoft.com/office/officeart/2005/8/layout/hProcess9"/>
    <dgm:cxn modelId="{10CC16F0-104B-4A55-9951-5FEA3F2E1F32}" type="presParOf" srcId="{4F82FBE7-F5C2-4142-B9B7-6479A712CBB7}" destId="{011189E9-0C7B-4824-8111-EFA277DD1F53}" srcOrd="1" destOrd="0" presId="urn:microsoft.com/office/officeart/2005/8/layout/hProcess9"/>
    <dgm:cxn modelId="{73D6A8AA-224F-48B3-9C5E-24B3993BECFC}" type="presParOf" srcId="{011189E9-0C7B-4824-8111-EFA277DD1F53}" destId="{2EA374AA-E1A1-4235-B11D-953F770D9A84}" srcOrd="0" destOrd="0" presId="urn:microsoft.com/office/officeart/2005/8/layout/hProcess9"/>
    <dgm:cxn modelId="{ABDA830F-3387-4909-8C0F-5682CE6F92FF}" type="presParOf" srcId="{011189E9-0C7B-4824-8111-EFA277DD1F53}" destId="{67A1B7A5-CE3B-4C1C-8F09-ADEB7159823D}" srcOrd="1" destOrd="0" presId="urn:microsoft.com/office/officeart/2005/8/layout/hProcess9"/>
    <dgm:cxn modelId="{2328EF9D-457C-4280-8B06-094A11A116A6}" type="presParOf" srcId="{011189E9-0C7B-4824-8111-EFA277DD1F53}" destId="{3F1AE413-67BC-4A40-8E1B-0C2F3AD302B5}" srcOrd="2" destOrd="0" presId="urn:microsoft.com/office/officeart/2005/8/layout/hProcess9"/>
    <dgm:cxn modelId="{AE7FE2EE-332B-4375-B49B-DDA8273515D2}" type="presParOf" srcId="{011189E9-0C7B-4824-8111-EFA277DD1F53}" destId="{A78E82B6-FB9B-4160-98E5-A64F24D9E693}" srcOrd="3" destOrd="0" presId="urn:microsoft.com/office/officeart/2005/8/layout/hProcess9"/>
    <dgm:cxn modelId="{E17751AD-A9C8-412E-8354-A501E9ACA1B8}" type="presParOf" srcId="{011189E9-0C7B-4824-8111-EFA277DD1F53}" destId="{372A443C-166E-4D33-A4F3-CDC98C67A9C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E7599-2403-4C99-BE94-758D0F0EC5BF}">
      <dsp:nvSpPr>
        <dsp:cNvPr id="0" name=""/>
        <dsp:cNvSpPr/>
      </dsp:nvSpPr>
      <dsp:spPr>
        <a:xfrm>
          <a:off x="754379" y="0"/>
          <a:ext cx="8549640" cy="3932237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374AA-E1A1-4235-B11D-953F770D9A84}">
      <dsp:nvSpPr>
        <dsp:cNvPr id="0" name=""/>
        <dsp:cNvSpPr/>
      </dsp:nvSpPr>
      <dsp:spPr>
        <a:xfrm>
          <a:off x="347072" y="1150179"/>
          <a:ext cx="3017520" cy="15728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</a:rPr>
            <a:t>Москва</a:t>
          </a:r>
          <a:br>
            <a:rPr lang="ru-RU" sz="2300" b="1" kern="1200" dirty="0">
              <a:solidFill>
                <a:schemeClr val="tx1"/>
              </a:solidFill>
            </a:rPr>
          </a:br>
          <a:r>
            <a:rPr lang="ru-RU" sz="2300" kern="1200" dirty="0"/>
            <a:t>(Университет)</a:t>
          </a:r>
        </a:p>
      </dsp:txBody>
      <dsp:txXfrm>
        <a:off x="423854" y="1226961"/>
        <a:ext cx="2863956" cy="1419330"/>
      </dsp:txXfrm>
    </dsp:sp>
    <dsp:sp modelId="{3F1AE413-67BC-4A40-8E1B-0C2F3AD302B5}">
      <dsp:nvSpPr>
        <dsp:cNvPr id="0" name=""/>
        <dsp:cNvSpPr/>
      </dsp:nvSpPr>
      <dsp:spPr>
        <a:xfrm>
          <a:off x="3520440" y="1179671"/>
          <a:ext cx="3017520" cy="1572894"/>
        </a:xfrm>
        <a:prstGeom prst="roundRect">
          <a:avLst/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</a:rPr>
            <a:t>Симбирск</a:t>
          </a:r>
          <a:br>
            <a:rPr lang="ru-RU" sz="2300" kern="1200" dirty="0"/>
          </a:br>
          <a:r>
            <a:rPr lang="ru-RU" sz="2300" kern="1200" dirty="0"/>
            <a:t>(Секретарь губернатора Загряжского)</a:t>
          </a:r>
        </a:p>
      </dsp:txBody>
      <dsp:txXfrm>
        <a:off x="3597222" y="1256453"/>
        <a:ext cx="2863956" cy="1419330"/>
      </dsp:txXfrm>
    </dsp:sp>
    <dsp:sp modelId="{372A443C-166E-4D33-A4F3-CDC98C67A9C8}">
      <dsp:nvSpPr>
        <dsp:cNvPr id="0" name=""/>
        <dsp:cNvSpPr/>
      </dsp:nvSpPr>
      <dsp:spPr>
        <a:xfrm>
          <a:off x="6724836" y="1179671"/>
          <a:ext cx="3017520" cy="1572894"/>
        </a:xfrm>
        <a:prstGeom prst="round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</a:rPr>
            <a:t>Петербург</a:t>
          </a:r>
          <a:br>
            <a:rPr lang="ru-RU" sz="2300" kern="1200" dirty="0"/>
          </a:br>
          <a:r>
            <a:rPr lang="ru-RU" sz="2300" kern="1200" dirty="0"/>
            <a:t>(Переводчик и репетитор)</a:t>
          </a:r>
        </a:p>
      </dsp:txBody>
      <dsp:txXfrm>
        <a:off x="6801618" y="1256453"/>
        <a:ext cx="2863956" cy="1419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A21F536-8488-48DC-A3A6-C59EC781349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55B21E-7BAB-4F71-9A2B-CDE029634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95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F536-8488-48DC-A3A6-C59EC781349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B21E-7BAB-4F71-9A2B-CDE029634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53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F536-8488-48DC-A3A6-C59EC781349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B21E-7BAB-4F71-9A2B-CDE029634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0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F536-8488-48DC-A3A6-C59EC781349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B21E-7BAB-4F71-9A2B-CDE029634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55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A21F536-8488-48DC-A3A6-C59EC781349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7055B21E-7BAB-4F71-9A2B-CDE029634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183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F536-8488-48DC-A3A6-C59EC781349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B21E-7BAB-4F71-9A2B-CDE029634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0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F536-8488-48DC-A3A6-C59EC781349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B21E-7BAB-4F71-9A2B-CDE029634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3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F536-8488-48DC-A3A6-C59EC781349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B21E-7BAB-4F71-9A2B-CDE029634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42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F536-8488-48DC-A3A6-C59EC781349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B21E-7BAB-4F71-9A2B-CDE029634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0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F536-8488-48DC-A3A6-C59EC781349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7055B21E-7BAB-4F71-9A2B-CDE029634B5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728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A21F536-8488-48DC-A3A6-C59EC781349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7055B21E-7BAB-4F71-9A2B-CDE029634B5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68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A21F536-8488-48DC-A3A6-C59EC781349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55B21E-7BAB-4F71-9A2B-CDE029634B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29528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megaobuchalka.ru/10/5030.html" TargetMode="External"/><Relationship Id="rId3" Type="http://schemas.openxmlformats.org/officeDocument/2006/relationships/hyperlink" Target="https://licey.net/free/12-analiz_proizvedenii_literatury_do_20_veka_dlya_sochinenii/45-russkaya_klassika_xix_veka_ia_goncharov_is_turgenev/stages/2775-vozmozhnye_izbranniki_very.html" TargetMode="External"/><Relationship Id="rId7" Type="http://schemas.openxmlformats.org/officeDocument/2006/relationships/hyperlink" Target="https://www.slovoart.ru/node/2202" TargetMode="External"/><Relationship Id="rId2" Type="http://schemas.openxmlformats.org/officeDocument/2006/relationships/hyperlink" Target="http://chitatelskij-dnevnik.ru/kratkoe-soderzhanie/goncharov/obry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en.yandex.ru/media/id/5d29d8bbd11ba200ac674da5/film-obryv-1983-goda-a-kak-je-babushka-5e4877f2b501f46d45ba29c1" TargetMode="External"/><Relationship Id="rId5" Type="http://schemas.openxmlformats.org/officeDocument/2006/relationships/hyperlink" Target="https://www.culture.ru/persons/8194/ivan-goncharov" TargetMode="External"/><Relationship Id="rId4" Type="http://schemas.openxmlformats.org/officeDocument/2006/relationships/hyperlink" Target="https://www.culture.ru/materials/119414/krugosvetnoe-puteshestvie-pisatelya-ivana-goncharov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464889"/>
            <a:ext cx="9068586" cy="2590800"/>
          </a:xfrm>
        </p:spPr>
        <p:txBody>
          <a:bodyPr/>
          <a:lstStyle/>
          <a:p>
            <a:r>
              <a:rPr lang="ru-RU" dirty="0"/>
              <a:t>Иван Александрович гончаров</a:t>
            </a:r>
            <a:br>
              <a:rPr lang="ru-RU" dirty="0"/>
            </a:br>
            <a:r>
              <a:rPr lang="ru-RU" dirty="0"/>
              <a:t>1812 – 1891 </a:t>
            </a:r>
          </a:p>
        </p:txBody>
      </p:sp>
    </p:spTree>
    <p:extLst>
      <p:ext uri="{BB962C8B-B14F-4D97-AF65-F5344CB8AC3E}">
        <p14:creationId xmlns:p14="http://schemas.microsoft.com/office/powerpoint/2010/main" val="3219766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Обыкновенная история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580605"/>
            <a:ext cx="10058400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Год написания: </a:t>
            </a:r>
            <a:r>
              <a:rPr lang="ru-RU" sz="2400" dirty="0"/>
              <a:t>1844 – 1846</a:t>
            </a:r>
          </a:p>
          <a:p>
            <a:pPr marL="0" indent="0">
              <a:buNone/>
            </a:pPr>
            <a:r>
              <a:rPr lang="ru-RU" sz="2400" b="1" dirty="0"/>
              <a:t>Направление:</a:t>
            </a:r>
            <a:r>
              <a:rPr lang="ru-RU" sz="2400" dirty="0"/>
              <a:t> Реализм</a:t>
            </a:r>
          </a:p>
          <a:p>
            <a:pPr marL="0" indent="0">
              <a:buNone/>
            </a:pPr>
            <a:r>
              <a:rPr lang="ru-RU" sz="2400" b="1" dirty="0"/>
              <a:t>Жанр:</a:t>
            </a:r>
            <a:r>
              <a:rPr lang="ru-RU" sz="2400" dirty="0"/>
              <a:t> Роман</a:t>
            </a:r>
          </a:p>
          <a:p>
            <a:pPr marL="0" indent="0">
              <a:buNone/>
            </a:pPr>
            <a:r>
              <a:rPr lang="ru-RU" sz="2400" b="1" dirty="0"/>
              <a:t>Смысл названия: </a:t>
            </a:r>
            <a:r>
              <a:rPr lang="ru-RU" sz="2400" dirty="0"/>
              <a:t>Отображение тенденций русского общества того времени</a:t>
            </a:r>
          </a:p>
          <a:p>
            <a:pPr marL="0" indent="0">
              <a:buNone/>
            </a:pPr>
            <a:r>
              <a:rPr lang="ru-RU" sz="2400" dirty="0"/>
              <a:t>Экранизация: «Обыкновенная история», 1970 г ( режиссёр Галина Волчек)</a:t>
            </a:r>
          </a:p>
        </p:txBody>
      </p:sp>
    </p:spTree>
    <p:extLst>
      <p:ext uri="{BB962C8B-B14F-4D97-AF65-F5344CB8AC3E}">
        <p14:creationId xmlns:p14="http://schemas.microsoft.com/office/powerpoint/2010/main" val="399655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Путешествие на фрегате «Паллада» (октябрь 1852 – май 1854 год)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r="650"/>
          <a:stretch/>
        </p:blipFill>
        <p:spPr>
          <a:xfrm>
            <a:off x="2808514" y="1872810"/>
            <a:ext cx="7004957" cy="4531608"/>
          </a:xfrm>
        </p:spPr>
      </p:pic>
    </p:spTree>
    <p:extLst>
      <p:ext uri="{BB962C8B-B14F-4D97-AF65-F5344CB8AC3E}">
        <p14:creationId xmlns:p14="http://schemas.microsoft.com/office/powerpoint/2010/main" val="860727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90" y="-4354"/>
            <a:ext cx="9684774" cy="6862354"/>
          </a:xfrm>
        </p:spPr>
      </p:pic>
    </p:spTree>
    <p:extLst>
      <p:ext uri="{BB962C8B-B14F-4D97-AF65-F5344CB8AC3E}">
        <p14:creationId xmlns:p14="http://schemas.microsoft.com/office/powerpoint/2010/main" val="2480837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«Обрыв»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Жанр: Психологический роман</a:t>
            </a:r>
          </a:p>
          <a:p>
            <a:r>
              <a:rPr lang="ru-RU" dirty="0"/>
              <a:t>Направление: Психологический реализм</a:t>
            </a:r>
          </a:p>
          <a:p>
            <a:r>
              <a:rPr lang="ru-RU" dirty="0"/>
              <a:t>Конфликт: Столкновение отцов и детей</a:t>
            </a:r>
          </a:p>
          <a:p>
            <a:r>
              <a:rPr lang="ru-RU" dirty="0"/>
              <a:t>Проблематика: Переживания России после отмены крепостного права.</a:t>
            </a:r>
          </a:p>
          <a:p>
            <a:r>
              <a:rPr lang="ru-RU" dirty="0"/>
              <a:t>Экранизация: "Обрыв«, 1983г (режиссёр В.Я. Венгеров)</a:t>
            </a:r>
          </a:p>
        </p:txBody>
      </p:sp>
    </p:spTree>
    <p:extLst>
      <p:ext uri="{BB962C8B-B14F-4D97-AF65-F5344CB8AC3E}">
        <p14:creationId xmlns:p14="http://schemas.microsoft.com/office/powerpoint/2010/main" val="2387318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Свой нигилист Гончарова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05313"/>
              </p:ext>
            </p:extLst>
          </p:nvPr>
        </p:nvGraphicFramePr>
        <p:xfrm>
          <a:off x="1066800" y="2103438"/>
          <a:ext cx="10058400" cy="26619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119570059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84731620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876517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Тургенев и Базаров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Гончаров и Волохов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885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Отношение</a:t>
                      </a:r>
                      <a:r>
                        <a:rPr lang="ru-RU" baseline="0" dirty="0"/>
                        <a:t> автора к герою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Симпатия, но не принимает взгляды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Неоднозначность, но не принимает взгляды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636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Герой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Стабильное</a:t>
                      </a:r>
                      <a:r>
                        <a:rPr lang="ru-RU" baseline="0" dirty="0"/>
                        <a:t> положение в обществе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может найти свое место в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662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Судьба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Смерть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Уехал на Кавказ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88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Герой и общество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любит народ, но умеет с ним общаться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Все равно на судьбу общества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652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040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78" y="422122"/>
            <a:ext cx="10736780" cy="6039439"/>
          </a:xfrm>
        </p:spPr>
      </p:pic>
    </p:spTree>
    <p:extLst>
      <p:ext uri="{BB962C8B-B14F-4D97-AF65-F5344CB8AC3E}">
        <p14:creationId xmlns:p14="http://schemas.microsoft.com/office/powerpoint/2010/main" val="205800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Ссылки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http://chitatelskij-dnevnik.ru/kratkoe-soderzhanie/goncharov/obryv</a:t>
            </a:r>
            <a:endParaRPr lang="ru-RU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https://licey.net/free/12-analiz_proizvedenii_literatury_do_20_veka_dlya_sochinenii/45-russkaya_klassika_xix_veka_ia_goncharov_is_turgenev/stages/2775-vozmozhnye_izbranniki_very.html</a:t>
            </a:r>
            <a:endParaRPr lang="ru-RU" dirty="0"/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https://www.culture.ru/materials/119414/krugosvetnoe-puteshestvie-pisatelya-ivana-goncharova</a:t>
            </a:r>
            <a:endParaRPr lang="ru-RU" dirty="0"/>
          </a:p>
          <a:p>
            <a:pPr marL="0" indent="0">
              <a:buNone/>
            </a:pPr>
            <a:r>
              <a:rPr lang="cs-CZ" dirty="0">
                <a:hlinkClick r:id="rId5"/>
              </a:rPr>
              <a:t>https://www.culture.ru/persons/8194/ivan-goncharov</a:t>
            </a:r>
            <a:endParaRPr lang="ru-RU" dirty="0"/>
          </a:p>
          <a:p>
            <a:pPr marL="0" indent="0">
              <a:buNone/>
            </a:pPr>
            <a:r>
              <a:rPr lang="cs-CZ" dirty="0">
                <a:hlinkClick r:id="rId6"/>
              </a:rPr>
              <a:t>https://zen.yandex.ru/media/id/5d29d8bbd11ba200ac674da5/film-obryv-1983-goda-a-kak-je-babushka-5e4877f2b501f46d45ba29c1</a:t>
            </a:r>
            <a:endParaRPr lang="ru-RU" dirty="0"/>
          </a:p>
          <a:p>
            <a:pPr marL="0" indent="0">
              <a:buNone/>
            </a:pPr>
            <a:r>
              <a:rPr lang="cs-CZ" dirty="0">
                <a:hlinkClick r:id="rId7"/>
              </a:rPr>
              <a:t>https://www.slovoart.ru/node/2202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cs-CZ" dirty="0">
                <a:hlinkClick r:id="rId8"/>
              </a:rPr>
              <a:t>https://megaobuchalka.ru/10/5030.html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88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1" t="360" r="461" b="30576"/>
          <a:stretch/>
        </p:blipFill>
        <p:spPr>
          <a:xfrm>
            <a:off x="218767" y="227912"/>
            <a:ext cx="8531352" cy="638251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237407" y="516193"/>
            <a:ext cx="2432304" cy="3502152"/>
          </a:xfrm>
        </p:spPr>
        <p:txBody>
          <a:bodyPr>
            <a:noAutofit/>
          </a:bodyPr>
          <a:lstStyle/>
          <a:p>
            <a:r>
              <a:rPr lang="ru-RU" sz="1800" b="1" dirty="0"/>
              <a:t>Писатель</a:t>
            </a:r>
            <a:br>
              <a:rPr lang="ru-RU" sz="1800" b="1" dirty="0"/>
            </a:br>
            <a:r>
              <a:rPr lang="ru-RU" sz="1800" dirty="0"/>
              <a:t>«Обломов», «Обрыв» и др.</a:t>
            </a:r>
          </a:p>
          <a:p>
            <a:r>
              <a:rPr lang="ru-RU" sz="1800" b="1" dirty="0"/>
              <a:t>Литературный критик</a:t>
            </a:r>
          </a:p>
          <a:p>
            <a:r>
              <a:rPr lang="ru-RU" sz="1800" b="1" dirty="0"/>
              <a:t>Публицист</a:t>
            </a:r>
          </a:p>
          <a:p>
            <a:r>
              <a:rPr lang="ru-RU" sz="1800" b="1" dirty="0"/>
              <a:t>Родился: </a:t>
            </a:r>
            <a:r>
              <a:rPr lang="ru-RU" sz="1800" dirty="0"/>
              <a:t>18.06.1812 г. Симбирск (Ульяновск)</a:t>
            </a:r>
          </a:p>
          <a:p>
            <a:r>
              <a:rPr lang="ru-RU" sz="1800" b="1" dirty="0"/>
              <a:t>Образование: </a:t>
            </a:r>
            <a:r>
              <a:rPr lang="ru-RU" sz="1800" dirty="0"/>
              <a:t>Коммерческое училище в Москве</a:t>
            </a:r>
            <a:br>
              <a:rPr lang="ru-RU" sz="1800" dirty="0"/>
            </a:br>
            <a:r>
              <a:rPr lang="ru-RU" sz="1800" dirty="0"/>
              <a:t>Московский университет факультет словесности</a:t>
            </a:r>
          </a:p>
          <a:p>
            <a:r>
              <a:rPr lang="ru-RU" sz="1800" b="1" dirty="0"/>
              <a:t>Работа: </a:t>
            </a:r>
            <a:r>
              <a:rPr lang="ru-RU" sz="1800" dirty="0"/>
              <a:t>Секретарь губернатора</a:t>
            </a:r>
            <a:br>
              <a:rPr lang="ru-RU" sz="1800" dirty="0"/>
            </a:br>
            <a:r>
              <a:rPr lang="ru-RU" sz="1800" dirty="0"/>
              <a:t>Переводчик в </a:t>
            </a:r>
            <a:r>
              <a:rPr lang="ru-RU" sz="1800" dirty="0" err="1"/>
              <a:t>минфине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8731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Родители И. А. Гончарова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66800" y="1713675"/>
            <a:ext cx="4754880" cy="640080"/>
          </a:xfrm>
        </p:spPr>
        <p:txBody>
          <a:bodyPr/>
          <a:lstStyle/>
          <a:p>
            <a:r>
              <a:rPr lang="ru-RU" dirty="0"/>
              <a:t>Мать Авдотья Гончарова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471" y="2502042"/>
            <a:ext cx="2485458" cy="3728187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370320" y="1694154"/>
            <a:ext cx="4754880" cy="640080"/>
          </a:xfrm>
        </p:spPr>
        <p:txBody>
          <a:bodyPr/>
          <a:lstStyle/>
          <a:p>
            <a:r>
              <a:rPr lang="ru-RU" dirty="0"/>
              <a:t>Крестный отец Николай </a:t>
            </a:r>
            <a:r>
              <a:rPr lang="ru-RU" dirty="0" err="1"/>
              <a:t>Трегубов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721" y="2502042"/>
            <a:ext cx="2472077" cy="3708116"/>
          </a:xfrm>
        </p:spPr>
      </p:pic>
    </p:spTree>
    <p:extLst>
      <p:ext uri="{BB962C8B-B14F-4D97-AF65-F5344CB8AC3E}">
        <p14:creationId xmlns:p14="http://schemas.microsoft.com/office/powerpoint/2010/main" val="115881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Московское коммерческое училище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 r="6200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b="1" dirty="0"/>
              <a:t>Изучаемые предметы:</a:t>
            </a:r>
          </a:p>
          <a:p>
            <a:r>
              <a:rPr lang="ru-RU" sz="2000" dirty="0"/>
              <a:t>- Арифметика</a:t>
            </a:r>
            <a:br>
              <a:rPr lang="ru-RU" sz="2000" dirty="0"/>
            </a:br>
            <a:r>
              <a:rPr lang="ru-RU" sz="2000" dirty="0"/>
              <a:t>- Бухгалтерия</a:t>
            </a:r>
            <a:br>
              <a:rPr lang="ru-RU" sz="2000" dirty="0"/>
            </a:br>
            <a:r>
              <a:rPr lang="ru-RU" sz="2000" dirty="0"/>
              <a:t>- Право</a:t>
            </a:r>
            <a:br>
              <a:rPr lang="ru-RU" sz="2000" dirty="0"/>
            </a:br>
            <a:r>
              <a:rPr lang="ru-RU" sz="2000" dirty="0"/>
              <a:t>- Рисование</a:t>
            </a:r>
            <a:br>
              <a:rPr lang="ru-RU" sz="2000" dirty="0"/>
            </a:br>
            <a:r>
              <a:rPr lang="ru-RU" sz="2000" dirty="0"/>
              <a:t>- Пение</a:t>
            </a:r>
            <a:br>
              <a:rPr lang="ru-RU" sz="2000" dirty="0"/>
            </a:br>
            <a:r>
              <a:rPr lang="ru-RU" sz="2000" dirty="0"/>
              <a:t>- Танцы </a:t>
            </a:r>
          </a:p>
        </p:txBody>
      </p:sp>
    </p:spTree>
    <p:extLst>
      <p:ext uri="{BB962C8B-B14F-4D97-AF65-F5344CB8AC3E}">
        <p14:creationId xmlns:p14="http://schemas.microsoft.com/office/powerpoint/2010/main" val="2661066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Московский университет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" r="21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141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29977" y="846772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dirty="0"/>
              <a:t>Герцен         Лермонтов          Белинский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87" y="1859145"/>
            <a:ext cx="3371256" cy="458612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546" y="1859144"/>
            <a:ext cx="3161831" cy="459812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13" y="1859144"/>
            <a:ext cx="3982063" cy="444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8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2013"/>
              </p:ext>
            </p:extLst>
          </p:nvPr>
        </p:nvGraphicFramePr>
        <p:xfrm>
          <a:off x="1204451" y="1631490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гнутая вниз стрелка 4"/>
          <p:cNvSpPr/>
          <p:nvPr/>
        </p:nvSpPr>
        <p:spPr>
          <a:xfrm flipH="1">
            <a:off x="3234813" y="4542502"/>
            <a:ext cx="2576052" cy="111104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Умножение 5"/>
          <p:cNvSpPr/>
          <p:nvPr/>
        </p:nvSpPr>
        <p:spPr>
          <a:xfrm>
            <a:off x="4159045" y="5185850"/>
            <a:ext cx="904568" cy="8455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1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5720" r="116" b="45108"/>
          <a:stretch/>
        </p:blipFill>
        <p:spPr>
          <a:xfrm>
            <a:off x="297425" y="227912"/>
            <a:ext cx="8531352" cy="638251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9217742" y="594852"/>
            <a:ext cx="2432304" cy="3502152"/>
          </a:xfrm>
        </p:spPr>
        <p:txBody>
          <a:bodyPr/>
          <a:lstStyle/>
          <a:p>
            <a:r>
              <a:rPr lang="ru-RU" sz="2000" b="1" dirty="0"/>
              <a:t>Проза:</a:t>
            </a:r>
          </a:p>
          <a:p>
            <a:r>
              <a:rPr lang="ru-RU" sz="1800" dirty="0"/>
              <a:t>«Лихая </a:t>
            </a:r>
            <a:r>
              <a:rPr lang="ru-RU" sz="1800" dirty="0" err="1"/>
              <a:t>болесть</a:t>
            </a:r>
            <a:r>
              <a:rPr lang="ru-RU" sz="1800" dirty="0"/>
              <a:t>»</a:t>
            </a:r>
            <a:br>
              <a:rPr lang="ru-RU" sz="1800" dirty="0"/>
            </a:br>
            <a:r>
              <a:rPr lang="ru-RU" sz="1800" dirty="0"/>
              <a:t>«Пепиньерка»</a:t>
            </a:r>
            <a:br>
              <a:rPr lang="ru-RU" sz="1800" dirty="0"/>
            </a:br>
            <a:r>
              <a:rPr lang="ru-RU" sz="1800" dirty="0"/>
              <a:t>«Лунные ночи»</a:t>
            </a:r>
          </a:p>
          <a:p>
            <a:r>
              <a:rPr lang="ru-RU" sz="2000" b="1" dirty="0"/>
              <a:t>Поэзия:</a:t>
            </a:r>
          </a:p>
          <a:p>
            <a:r>
              <a:rPr lang="ru-RU" sz="1800" dirty="0"/>
              <a:t>«Тоска и радость»</a:t>
            </a:r>
            <a:br>
              <a:rPr lang="ru-RU" sz="1800" dirty="0"/>
            </a:br>
            <a:r>
              <a:rPr lang="ru-RU" sz="1800" dirty="0"/>
              <a:t>«Весны пора прекрасная минула…»</a:t>
            </a:r>
          </a:p>
        </p:txBody>
      </p:sp>
    </p:spTree>
    <p:extLst>
      <p:ext uri="{BB962C8B-B14F-4D97-AF65-F5344CB8AC3E}">
        <p14:creationId xmlns:p14="http://schemas.microsoft.com/office/powerpoint/2010/main" val="336283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3359434"/>
          </a:xfrm>
        </p:spPr>
        <p:txBody>
          <a:bodyPr/>
          <a:lstStyle/>
          <a:p>
            <a:r>
              <a:rPr lang="ru-RU" sz="2400" b="1" dirty="0"/>
              <a:t>Пепиньерки –</a:t>
            </a:r>
            <a:r>
              <a:rPr lang="ru-RU" sz="2400" dirty="0"/>
              <a:t> девушки, которые оставались при институте после выпуска на три года и несли следующие обязанности: дежурить ежедневно в классах в тот час, который давался классным дамам для отдыха; дежурить поочередно у начальницы в качестве ассистенток.</a:t>
            </a:r>
          </a:p>
        </p:txBody>
      </p:sp>
    </p:spTree>
    <p:extLst>
      <p:ext uri="{BB962C8B-B14F-4D97-AF65-F5344CB8AC3E}">
        <p14:creationId xmlns:p14="http://schemas.microsoft.com/office/powerpoint/2010/main" val="131627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Савон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1416</TotalTime>
  <Words>450</Words>
  <Application>Microsoft Office PowerPoint</Application>
  <PresentationFormat>Широкоэкранный</PresentationFormat>
  <Paragraphs>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Garamond</vt:lpstr>
      <vt:lpstr>Савон</vt:lpstr>
      <vt:lpstr>Иван Александрович гончаров 1812 – 1891 </vt:lpstr>
      <vt:lpstr>Презентация PowerPoint</vt:lpstr>
      <vt:lpstr>Родители И. А. Гончарова</vt:lpstr>
      <vt:lpstr>Московское коммерческое училище</vt:lpstr>
      <vt:lpstr>Московский университет</vt:lpstr>
      <vt:lpstr>Герцен         Лермонтов          Белинский</vt:lpstr>
      <vt:lpstr>Презентация PowerPoint</vt:lpstr>
      <vt:lpstr>Презентация PowerPoint</vt:lpstr>
      <vt:lpstr>Пепиньерки – девушки, которые оставались при институте после выпуска на три года и несли следующие обязанности: дежурить ежедневно в классах в тот час, который давался классным дамам для отдыха; дежурить поочередно у начальницы в качестве ассистенток.</vt:lpstr>
      <vt:lpstr>Обыкновенная история</vt:lpstr>
      <vt:lpstr>Путешествие на фрегате «Паллада» (октябрь 1852 – май 1854 год)</vt:lpstr>
      <vt:lpstr>Презентация PowerPoint</vt:lpstr>
      <vt:lpstr>«Обрыв»</vt:lpstr>
      <vt:lpstr>Свой нигилист Гончарова</vt:lpstr>
      <vt:lpstr>Презентация PowerPoint</vt:lpstr>
      <vt:lpstr>Ссылки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Александрович гончаров 1812 – 1891</dc:title>
  <dc:creator>1121501</dc:creator>
  <cp:lastModifiedBy>Elena Vasilyeva</cp:lastModifiedBy>
  <cp:revision>25</cp:revision>
  <dcterms:created xsi:type="dcterms:W3CDTF">2020-11-06T11:16:16Z</dcterms:created>
  <dcterms:modified xsi:type="dcterms:W3CDTF">2020-11-10T12:25:07Z</dcterms:modified>
</cp:coreProperties>
</file>