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6" r:id="rId9"/>
    <p:sldId id="267" r:id="rId10"/>
    <p:sldId id="260" r:id="rId11"/>
    <p:sldId id="268" r:id="rId12"/>
    <p:sldId id="261" r:id="rId13"/>
    <p:sldId id="262" r:id="rId14"/>
    <p:sldId id="271" r:id="rId15"/>
    <p:sldId id="272" r:id="rId16"/>
    <p:sldId id="273" r:id="rId17"/>
    <p:sldId id="269" r:id="rId18"/>
    <p:sldId id="270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CDDC3-1CDE-4375-BB3F-116FE2190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533C47-2DD0-45C9-9B0F-5E126BCD0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1EDBF0-957C-4D1F-904D-3D1D76442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D1C50E-2C92-4CAB-9AF5-4822581A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F71B7-390D-4BCB-845B-76BD44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00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96B20-BDC8-46EE-BE42-8291FF97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FA0309-4350-49FA-92F6-7D268EB3A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ACE5A2-B2A6-4F98-B9E1-A8F4941E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E9CBCC-60C7-427C-8B82-6214C8A3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DF30A7-FB79-4E1E-8C9B-F401ED67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04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C46366-FA9D-4B58-AEAC-E50A3F0C9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5A572D-BBCE-4856-B606-5A3DCCF48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10FD22-B45C-4111-9EE5-FDD726B1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5475E9-C620-4934-B8B1-AB9E9154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16A532-EFF4-4CF8-A56E-3168B081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1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FC66E-A5FB-4311-8F53-871653F8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18D79-5C10-4CA7-AA39-D287305C9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1A3620-0734-4EFE-8EBE-339E8C63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0C8B09-2EA9-457D-A048-95670066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65C8F5-955B-49F8-925B-3DD2949B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9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1CF09-87B0-44BF-9204-EAB2DE87C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E81151-92C1-47E0-BBC5-CB613EEF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50D0F-11D8-41F5-989B-A6C129BA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42FC65-ADA8-4E5C-ADD9-FDF7FD87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8ED1DE-8555-4FA1-A2C4-B150A55A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34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D3B5A-5B7B-4D7E-B341-B2B42730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B3D9EC-8144-4572-93FE-6738B0475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10ED0FF-DBE9-4E72-AA36-87FFA2EEC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74BC7F-9DB5-4B01-9D02-7BF2D96C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A2043D-9AFF-499F-A077-996B037A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03E420-3CBC-4A1D-B691-627A9BC3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81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2293A-4FC8-45B6-898C-637E5171D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E34392-6FA0-4A6A-A8C0-E26ACEAAC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B5CDBC-E8F2-4095-BA84-066AD9B65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1DC59CD-236D-4784-8DD0-25253372F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03F3094-C80A-446B-A5DA-75FC3114F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A48DB99-9AB9-4244-B9E9-B8C4A809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BE94E3-36FA-486E-8DCC-53997210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724B283-ACA8-4705-BE28-0B2CCE7D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57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3FBDA-6CF1-4088-9EF5-76ED5A515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286017-974D-416D-8CE2-E2D723B0B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706E4C-E1BB-4EDD-B0D2-8A0F1ADD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B6123B-AE54-434C-B142-6B7D2E02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14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612B863-9E40-46BF-BDE2-12CB38E87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5F621F-E98A-4ECF-8654-F999AC6C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3B6B05-9FAB-407B-81FC-A165818E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79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B38C-611C-42B7-B987-66215368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655605-B906-4650-AACD-7DA29DC0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28DC416-2258-4637-9167-56ED9BD4A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66557C-DE83-457A-9CA4-6EF14D61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72E02-3A48-4F11-B9C0-6D581D68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8300FE-813B-488B-A02B-2073D32D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9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93325-5BB7-4908-9D26-6FA05AB1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3B3EF58-62BB-453D-91F6-A8D6F1772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2F7FC86-EEBA-4107-84BC-0F79D558F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6D4614-DB4C-4F09-A7D8-F9C84715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78D6B9-40E7-456F-A952-72F81F74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D1B681-4EC8-43B2-BB87-8CC65F738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1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E020F5-EAD2-4F67-86CF-9D74901EE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AC32EB-A820-4676-8550-F74902F22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05099E-C96D-4926-B2F4-57FE7B893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2BA9-AA75-4C4D-8186-74524D4721D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C102D5-1491-4C27-A1C3-018ED1D82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9D6855-DD5A-4FE1-9DF8-635B36133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0E308-4B8A-4F60-8899-D7246A7F6D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44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ED654-DB1A-4021-A28D-F88C2E96F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3. Chování výrobce:</a:t>
            </a:r>
            <a:br>
              <a:rPr lang="cs-CZ" dirty="0"/>
            </a:br>
            <a:r>
              <a:rPr lang="cs-CZ" b="1" dirty="0"/>
              <a:t>náklady a nabídka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872858-76E0-405D-8E6B-AD0550C731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Zdroj: Holman, Ekonomie, Kap. 3</a:t>
            </a:r>
          </a:p>
        </p:txBody>
      </p:sp>
    </p:spTree>
    <p:extLst>
      <p:ext uri="{BB962C8B-B14F-4D97-AF65-F5344CB8AC3E}">
        <p14:creationId xmlns:p14="http://schemas.microsoft.com/office/powerpoint/2010/main" val="363975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DD9B5-A606-45AE-9813-2DF88007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NABíDKA FIRMY V KRÁTKÉM OBDOBí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2C2768-110F-43C2-9FD0-2969AE8CE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Křivka nabídky firmy v krátkém období je totožná s častí  křivky mezních nákladů firmy. </a:t>
            </a:r>
          </a:p>
          <a:p>
            <a:r>
              <a:rPr lang="cs-CZ" dirty="0" err="1"/>
              <a:t>Počátečným</a:t>
            </a:r>
            <a:r>
              <a:rPr lang="cs-CZ" dirty="0"/>
              <a:t> bodem nabídkové křivky je minimum křivky průměrných variabilních nákladů. </a:t>
            </a:r>
          </a:p>
          <a:p>
            <a:r>
              <a:rPr lang="pl-PL" i="1" dirty="0"/>
              <a:t>Krátké období</a:t>
            </a:r>
            <a:r>
              <a:rPr lang="pl-PL" dirty="0"/>
              <a:t>je období, kdy firma ještě neuvažuje o odchodu z trhu. Je dokonce </a:t>
            </a:r>
            <a:r>
              <a:rPr lang="cs-CZ" dirty="0"/>
              <a:t>ochotna nést krátkodobě určitou ztrátu. </a:t>
            </a:r>
          </a:p>
          <a:p>
            <a:r>
              <a:rPr lang="cs-CZ" dirty="0"/>
              <a:t>V krátkém období se nemění </a:t>
            </a:r>
            <a:r>
              <a:rPr lang="pl-PL" dirty="0"/>
              <a:t>počet firem na trhu daného statku. Firmy z trhu neodcházejí a nové firmy na </a:t>
            </a:r>
            <a:r>
              <a:rPr lang="cs-CZ" dirty="0"/>
              <a:t>něj nevstupují.</a:t>
            </a:r>
          </a:p>
        </p:txBody>
      </p:sp>
    </p:spTree>
    <p:extLst>
      <p:ext uri="{BB962C8B-B14F-4D97-AF65-F5344CB8AC3E}">
        <p14:creationId xmlns:p14="http://schemas.microsoft.com/office/powerpoint/2010/main" val="680940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740D6-4AD1-471E-9677-012DD23D7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Firma vyrovnává mezní náklady s mezním příjmem (v tomto případě s cenou). Křivka nabídky firmy (na obrázku vyznačena červeně) je dána částí křivky jejích mezních nákladů. Počátkem nabídkové křivky je bod minima průměrných variabilních nákladů.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8DEC5E7-C54F-459F-9CA8-4F7C8AAD0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5680" y="1825625"/>
            <a:ext cx="65206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171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87573-EED5-424F-AD40-6B8103E39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NABíDKA FIRMY V DLOUHÉM OBDOBí</a:t>
            </a:r>
            <a:br>
              <a:rPr lang="pl-PL" dirty="0"/>
            </a:br>
            <a:r>
              <a:rPr lang="cs-CZ" dirty="0"/>
              <a:t>- DLOUHODOBÁ ROVNOVÁHA </a:t>
            </a:r>
            <a:r>
              <a:rPr lang="cs-CZ" dirty="0" err="1"/>
              <a:t>fiRMY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664872-E936-46C7-8C6E-7156FA76F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dlouhém období již firmy z trhu odcházejí, mají-li ekonomickou ztrátu. Rovněž nové firmy na tento trh vstupují, </a:t>
            </a:r>
            <a:r>
              <a:rPr lang="pl-PL" dirty="0"/>
              <a:t>dosahuje-li se na něm ekonomického zisku.</a:t>
            </a:r>
            <a:endParaRPr lang="cs-CZ" dirty="0"/>
          </a:p>
          <a:p>
            <a:r>
              <a:rPr lang="cs-CZ" dirty="0"/>
              <a:t>V dlouhém období změna počtu firem na trhu udržuje cenu na úrovní průměrných nákladů a ekonomický zisk na nule. Křivka nabídky se v dlouhém období mění v jediný bod nabídky. </a:t>
            </a:r>
          </a:p>
          <a:p>
            <a:r>
              <a:rPr lang="cs-CZ" dirty="0"/>
              <a:t> Dlouhodobá rovnováha firmy se ustálí tam, kde se její mezní náklady rovnají meznímu příjmu, a současně firma dosahuje nulového ekonomického zisku. Tato situace je </a:t>
            </a:r>
            <a:r>
              <a:rPr lang="cs-CZ" i="1" dirty="0"/>
              <a:t>rovnováhou firmy</a:t>
            </a:r>
            <a:r>
              <a:rPr lang="cs-CZ" dirty="0"/>
              <a:t> a současně i </a:t>
            </a:r>
            <a:r>
              <a:rPr lang="cs-CZ" i="1" dirty="0"/>
              <a:t>rovnováhou trhu</a:t>
            </a:r>
            <a:r>
              <a:rPr lang="cs-CZ" dirty="0"/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91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DBE171-EBAF-4E85-B8B5-D27E16383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Je-li cena vyšší než průměrné náklady (jako je tomu v bodě A), v dlouhém období ekonomický zisk láká na trh nové firmy, což posléze sníží cenu. Je-li cena nižší než průměrné náklady (jako v bodě C), ekonomická ztráta v dlouhém období motivuje firmy k odchodu z trhu, což vede k růstu ceny.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33369D0-4729-4541-B7AB-8C3123529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1403" y="1825625"/>
            <a:ext cx="706919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868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DCE8E-4FC0-4436-AA5B-DAF06659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</a:t>
            </a:r>
            <a:r>
              <a:rPr lang="cs-CZ" dirty="0" err="1"/>
              <a:t>NABíDKY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8BB9C2-E59B-4470-AE19-ACA313B5E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 jako v případě poptávky, musíme i v případě nabídky odlišovat pojmy nabízené množství a nabídka. </a:t>
            </a:r>
          </a:p>
          <a:p>
            <a:r>
              <a:rPr lang="cs-CZ" dirty="0"/>
              <a:t>Nabídka je funkce, která vyjadřuje závislost nabízeného množství na ceně. </a:t>
            </a:r>
          </a:p>
          <a:p>
            <a:r>
              <a:rPr lang="cs-CZ" dirty="0"/>
              <a:t>Pokud je změna ceny příčinou změny množství, firma se posouvá podél své nabídkové křivky. </a:t>
            </a:r>
          </a:p>
          <a:p>
            <a:r>
              <a:rPr lang="cs-CZ" dirty="0"/>
              <a:t>Pokud se však změní jiné okolnosti, může to změnit nabídku, tj. posunout nabídkovou křivku.</a:t>
            </a:r>
          </a:p>
        </p:txBody>
      </p:sp>
    </p:spTree>
    <p:extLst>
      <p:ext uri="{BB962C8B-B14F-4D97-AF65-F5344CB8AC3E}">
        <p14:creationId xmlns:p14="http://schemas.microsoft.com/office/powerpoint/2010/main" val="471592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B1D2A-5D0D-49C8-A3C9-B6AD5869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Růst poptávky po moučných výrobcích zvýšil cenu pšenice. Proto se výrobce posouvá podél</a:t>
            </a:r>
            <a:br>
              <a:rPr lang="cs-CZ" dirty="0"/>
            </a:br>
            <a:r>
              <a:rPr lang="cs-CZ" dirty="0"/>
              <a:t>nabídkové křivky nahoru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3CFB757-CA1A-4625-B0EC-122815755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0468" y="2235724"/>
            <a:ext cx="3891064" cy="353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0E2D931-2F1F-42B7-9D8D-DF1F0D2EC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důsledku zvýšení nákladů se křivka mezních nákladů, tedy nabídková křivka výrobce, posouvá nahoru.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22E2B08F-4E72-4FC1-A81B-CE3F98B50E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33304" y="2505075"/>
            <a:ext cx="4570755" cy="3684588"/>
          </a:xfrm>
          <a:prstGeom prst="rect">
            <a:avLst/>
          </a:prstGeom>
        </p:spPr>
      </p:pic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DF52B84-27F4-4712-9C16-C0B5F6D63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Krupobiti</a:t>
            </a:r>
            <a:r>
              <a:rPr lang="cs-CZ" dirty="0"/>
              <a:t> zničilo část úrody pšenice. Proto se její nabídka posunula vlevo.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C4DA5A78-3468-42B4-A716-87EE323C905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40203" y="2505075"/>
            <a:ext cx="4247181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28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05FAA-19D3-4184-AA49-84407B49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TRŽNí</a:t>
            </a:r>
            <a:r>
              <a:rPr lang="cs-CZ" dirty="0"/>
              <a:t> </a:t>
            </a:r>
            <a:r>
              <a:rPr lang="cs-CZ" dirty="0" err="1"/>
              <a:t>NABíDKA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835364-34B4-468A-8A0B-4D8C37A6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Tržní nabídka je součtem nabídek jednotlivých firem. Musíme přitom opět rozlišovat tržní nabídku krátkého a dlouhého období. Tržní nabídku krátkého období získáme jako součet krátkodobých nabídek firem, které jsou na trhu.</a:t>
            </a:r>
          </a:p>
        </p:txBody>
      </p:sp>
    </p:spTree>
    <p:extLst>
      <p:ext uri="{BB962C8B-B14F-4D97-AF65-F5344CB8AC3E}">
        <p14:creationId xmlns:p14="http://schemas.microsoft.com/office/powerpoint/2010/main" val="85192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1F85A08-69DB-4B26-A93E-F69F6C3A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Tržni</a:t>
            </a:r>
            <a:r>
              <a:rPr lang="cs-CZ" dirty="0"/>
              <a:t> nabídka je součtem nabídek jednotlivých výrobců.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DDE38164-7D56-4BE9-A7CA-607CF0223A0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8250" y="1825625"/>
            <a:ext cx="4541499" cy="4351338"/>
          </a:xfrm>
          <a:prstGeom prst="rect">
            <a:avLst/>
          </a:prstGeom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A4499AFA-F9DF-4C90-8F5A-91BEA4E2EA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64429" y="1825625"/>
            <a:ext cx="43971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712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0778757-E06F-4B03-B754-794846B9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Tržní nabídka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8E2EB43-27BC-4A45-9196-B9773874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Růst produkce statku zvyšuje poptávku po specifických faktorech nutných k jeho výrobě, a protože jejích množství je omezeno, rostou ceny těchto faktorů. Růst produkce tak vyvolává rostoucí náklady. Proto má dlouhodobá nabídka u většiny statků rostoucí průběh. </a:t>
            </a:r>
          </a:p>
          <a:p>
            <a:r>
              <a:rPr lang="cs-CZ" dirty="0"/>
              <a:t> </a:t>
            </a:r>
            <a:r>
              <a:rPr lang="cs-CZ" b="1" dirty="0"/>
              <a:t>Tržní nabídka je funkcí mezních nákladů. Cena, kterou firmy docilují, je totiž rovna jejich mezním nákladům.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61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29848-E740-4A99-8CF9-EA2D4C55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Náklady: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8A9F90-6988-4F85-98CD-E6F5234D1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1) Účetní náklady</a:t>
            </a:r>
            <a:endParaRPr lang="cs-CZ" dirty="0"/>
          </a:p>
          <a:p>
            <a:r>
              <a:rPr lang="cs-CZ" b="1" dirty="0"/>
              <a:t>Účetní zisk:</a:t>
            </a:r>
            <a:r>
              <a:rPr lang="cs-CZ" dirty="0"/>
              <a:t> rozdíl mezi  celkovým příjmem a účetními náklady.</a:t>
            </a:r>
          </a:p>
          <a:p>
            <a:r>
              <a:rPr lang="cs-CZ" b="1" dirty="0"/>
              <a:t>2) Utopené náklady jsou ty náklady, které člověk nese, ať se rozhodné pro kteroukoli z volených možností. </a:t>
            </a:r>
            <a:endParaRPr lang="cs-CZ" dirty="0"/>
          </a:p>
          <a:p>
            <a:r>
              <a:rPr lang="cs-CZ" dirty="0"/>
              <a:t> Které náklady jsou směrodatné pro naše rozhodování?</a:t>
            </a:r>
          </a:p>
          <a:p>
            <a:r>
              <a:rPr lang="cs-CZ" b="1" dirty="0"/>
              <a:t>3) Náklady příležitosti</a:t>
            </a:r>
            <a:r>
              <a:rPr lang="cs-CZ" dirty="0"/>
              <a:t>. Podstatou nákladů je obětovaná příležitost. Nákladem je obětovaný výnos, nebo obětovaný užitek, který bychom mohli získat v jiné příležitosti. </a:t>
            </a:r>
          </a:p>
          <a:p>
            <a:r>
              <a:rPr lang="cs-CZ" dirty="0"/>
              <a:t>Náklady příležitosti jsou vždy náklady druhé nejlepší příležitosti.</a:t>
            </a:r>
          </a:p>
          <a:p>
            <a:r>
              <a:rPr lang="cs-CZ" dirty="0"/>
              <a:t>Tyto náklady jsou informaci pro výrobce zda má setrvat v dané příležitosti nebo má odejit do jiné příležitosti.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374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F6392-E3A2-4259-B1F3-15386B3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nabídku dlouhého období.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9AA1B5-1639-49A0-A8DF-BDC48F919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dlouhém období, jak víte, vede růst ceny k příchodu nových firem na trh. To ovšem cenu zase tlačí dolů</a:t>
            </a:r>
          </a:p>
          <a:p>
            <a:r>
              <a:rPr lang="pl-PL" dirty="0"/>
              <a:t>Růst produkce statku posléze naráží na nedostatek výrobních </a:t>
            </a:r>
            <a:r>
              <a:rPr lang="sv-SE" dirty="0"/>
              <a:t>faktorů </a:t>
            </a:r>
            <a:r>
              <a:rPr lang="sv-SE" i="1" dirty="0"/>
              <a:t>specifických </a:t>
            </a:r>
            <a:r>
              <a:rPr lang="sv-SE" dirty="0"/>
              <a:t>pro daný statek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786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088F0-9C53-4A95-ABFF-9C123F44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Tržní nabídka pšenice je i v dlouhém </a:t>
            </a:r>
            <a:r>
              <a:rPr lang="cs-CZ" dirty="0" err="1"/>
              <a:t>obdobi</a:t>
            </a:r>
            <a:r>
              <a:rPr lang="cs-CZ" dirty="0"/>
              <a:t> rostoucí, protože s příchodem nových producentů</a:t>
            </a:r>
            <a:br>
              <a:rPr lang="cs-CZ" dirty="0"/>
            </a:br>
            <a:r>
              <a:rPr lang="cs-CZ" dirty="0"/>
              <a:t>roste nájemné za půdu, a tudíž rostou náklady.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E9A9ADB-FFF9-4083-816B-BFBB680DF6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053" y="1909137"/>
            <a:ext cx="8362965" cy="419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7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AEE4B-4A6F-48B9-A65E-7370AA1D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Křivka tržní nabídky dlouhého období je méně strmá než křivka tržní nabídky krátkého období.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D9D59DF-314D-4112-8965-68AF72572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9426" y="2077453"/>
            <a:ext cx="6401037" cy="387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64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E07AE-317A-4FBB-AD2C-98E64C4CA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32494-EEFD-4898-B1DC-A9D1B5792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Růst produkce statku zvyšuje poptávku po specifických faktorech </a:t>
            </a:r>
            <a:r>
              <a:rPr lang="cs-CZ" dirty="0"/>
              <a:t>nutných k jeho výrobě, a protože jejich množství je omezeno, rostou ceny těchto faktorů. Růst produkce tak vyvolává rostoucí náklady. Proto má dlouhodobá nabídka u většiny statků rostoucí průběh.</a:t>
            </a:r>
          </a:p>
          <a:p>
            <a:r>
              <a:rPr lang="cs-CZ" dirty="0"/>
              <a:t>Tržní nabídka je funkcí mezních nákladů. Cena, kterou firmy docilují, je totiž rovna jejich mezním nákladům.</a:t>
            </a:r>
          </a:p>
        </p:txBody>
      </p:sp>
    </p:spTree>
    <p:extLst>
      <p:ext uri="{BB962C8B-B14F-4D97-AF65-F5344CB8AC3E}">
        <p14:creationId xmlns:p14="http://schemas.microsoft.com/office/powerpoint/2010/main" val="296451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D8510-1B7C-4A95-B2EB-5F17518C5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Zastavení činnosti: rozhodování se zda pokračovat ve výrobě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C0BEB-5612-4608-94E8-AE7048D34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 Některé náklady vznikají až když se vyrábí, a lze přitom je ušetřit, když se výroba zastaví.</a:t>
            </a:r>
          </a:p>
          <a:p>
            <a:pPr lvl="1"/>
            <a:r>
              <a:rPr lang="cs-CZ" dirty="0"/>
              <a:t> </a:t>
            </a:r>
            <a:r>
              <a:rPr lang="cs-CZ" b="1" dirty="0"/>
              <a:t>Variabilní náklady: náklady kteří se mění s rozsahem činnosti  (materiál, mzdy)</a:t>
            </a:r>
            <a:endParaRPr lang="cs-CZ" dirty="0"/>
          </a:p>
          <a:p>
            <a:pPr lvl="1"/>
            <a:r>
              <a:rPr lang="cs-CZ" dirty="0"/>
              <a:t> </a:t>
            </a:r>
            <a:r>
              <a:rPr lang="cs-CZ" b="1" dirty="0"/>
              <a:t>Fixní náklady: náklady které nezávisí na rozsahu činnosti a které vznikají, i když se nevyrábí (nájemné, úroky z půjček, mzdy uklízeček kanceláří).</a:t>
            </a:r>
            <a:endParaRPr lang="cs-CZ" dirty="0"/>
          </a:p>
          <a:p>
            <a:pPr lvl="1"/>
            <a:r>
              <a:rPr lang="cs-CZ" dirty="0"/>
              <a:t> </a:t>
            </a:r>
            <a:r>
              <a:rPr lang="cs-CZ" b="1" dirty="0"/>
              <a:t>Majitel zastaví činnost tehdy, když příjem nepokrývá variabilní náklady. Fixní náklady neovlivní jeho rozhodování o zastavení činnosti, protože je tím nemůže ušetřit. </a:t>
            </a:r>
            <a:endParaRPr lang="cs-CZ" dirty="0"/>
          </a:p>
          <a:p>
            <a:r>
              <a:rPr lang="cs-CZ" b="1" dirty="0"/>
              <a:t> Výrobce je krátkodobě ochoten nést ekonomickou ztrátu pouze do výše fixních nákladů.</a:t>
            </a:r>
            <a:endParaRPr lang="cs-CZ" dirty="0"/>
          </a:p>
          <a:p>
            <a:r>
              <a:rPr lang="cs-CZ" dirty="0"/>
              <a:t> </a:t>
            </a:r>
            <a:r>
              <a:rPr lang="cs-CZ" b="1" dirty="0"/>
              <a:t>Odchod z trhu</a:t>
            </a:r>
            <a:endParaRPr lang="cs-CZ" dirty="0"/>
          </a:p>
          <a:p>
            <a:r>
              <a:rPr lang="cs-CZ" dirty="0"/>
              <a:t> Z trhu odchází, když příjem po delší dobu nepokrývá veškeré ekonomické náklady.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23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80099-AF78-4C19-AEDA-0D9D3F96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PRODUKČNí</a:t>
            </a:r>
            <a:r>
              <a:rPr lang="cs-CZ" dirty="0"/>
              <a:t> FUNKCE A NÁKLADOVÁ FUNKCE </a:t>
            </a:r>
            <a:r>
              <a:rPr lang="cs-CZ" b="1" dirty="0"/>
              <a:t>FIRMY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477C9F-0F3B-4B7E-97E0-D1F7A6781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Produkční </a:t>
            </a:r>
            <a:r>
              <a:rPr lang="cs-CZ" i="1" dirty="0"/>
              <a:t>funkce </a:t>
            </a:r>
            <a:r>
              <a:rPr lang="cs-CZ" dirty="0"/>
              <a:t>ukazuje závislost produkce na množství výrobních faktorů. </a:t>
            </a:r>
          </a:p>
          <a:p>
            <a:r>
              <a:rPr lang="cs-CZ" dirty="0"/>
              <a:t>S každým přírůstkem variabilního faktoru se přírůstky produkce nejprve zvyšují a posléze klesají - projevují se </a:t>
            </a:r>
            <a:r>
              <a:rPr lang="cs-CZ" i="1" dirty="0"/>
              <a:t>klesající výnosy z </a:t>
            </a:r>
            <a:r>
              <a:rPr lang="cs-CZ" dirty="0"/>
              <a:t>variabilního f</a:t>
            </a:r>
            <a:r>
              <a:rPr lang="cs-CZ" i="1" dirty="0"/>
              <a:t>aktoru. </a:t>
            </a:r>
          </a:p>
          <a:p>
            <a:r>
              <a:rPr lang="cs-CZ" dirty="0"/>
              <a:t>Je to způsobeno tím, že roste-li variabilní faktor, zatímco jiné faktory zůstávají fixní, klesá </a:t>
            </a:r>
            <a:r>
              <a:rPr lang="cs-CZ" i="1" dirty="0"/>
              <a:t>vybavenost </a:t>
            </a:r>
            <a:r>
              <a:rPr lang="cs-CZ" dirty="0"/>
              <a:t>variabilního faktoru fixními faktory a s poklesem této vybavenosti klesá i jeho schopnost zvyšovat produkci. </a:t>
            </a:r>
          </a:p>
        </p:txBody>
      </p:sp>
    </p:spTree>
    <p:extLst>
      <p:ext uri="{BB962C8B-B14F-4D97-AF65-F5344CB8AC3E}">
        <p14:creationId xmlns:p14="http://schemas.microsoft.com/office/powerpoint/2010/main" val="403548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29152F-5785-4C85-AF89-76C5FABB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/>
              <a:t>Nákladová funkce </a:t>
            </a:r>
            <a:r>
              <a:rPr lang="pl-PL" dirty="0"/>
              <a:t>ukazuje, jak se zvyšují</a:t>
            </a:r>
            <a:br>
              <a:rPr lang="pl-PL" dirty="0"/>
            </a:br>
            <a:r>
              <a:rPr lang="cs-CZ" dirty="0"/>
              <a:t>celkové náklady v závislosti na růstu produkce.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42A64F-59B6-47E9-BBDF-CE6680DAAE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Produkční funkce. Její tvar je dán působením zákona klesajících výnosů.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691C1FFB-7AD7-4E54-AA68-0A6617210E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53132" y="2505075"/>
            <a:ext cx="4931098" cy="3684588"/>
          </a:xfrm>
          <a:prstGeom prst="rect">
            <a:avLst/>
          </a:prstGeom>
        </p:spPr>
      </p:pic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6AB1A7A-1828-46DD-B7AB-5E534414E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dirty="0"/>
              <a:t>Funkce mzdových nákladů. Je odvozena od produkční funkce. Růst nákladů se </a:t>
            </a:r>
            <a:r>
              <a:rPr lang="pl-PL" b="0" dirty="0"/>
              <a:t>zpočátku zpomaluje a posléze naopak zrychluje</a:t>
            </a:r>
            <a:endParaRPr lang="cs-CZ" dirty="0"/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0CF3385B-92D0-4153-B165-D21A85DA0C5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13601" y="2505075"/>
            <a:ext cx="5100385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8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8466BD-12FD-4FED-9838-2415013F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3886"/>
          </a:xfrm>
        </p:spPr>
        <p:txBody>
          <a:bodyPr>
            <a:noAutofit/>
          </a:bodyPr>
          <a:lstStyle/>
          <a:p>
            <a:r>
              <a:rPr lang="cs-CZ" sz="2800" dirty="0"/>
              <a:t>Celkové náklady se skládají z celkových fixních nákladů (šedý obdélník), variabilních nákladů na dřevo, které rostou lineárně (černé sloupky), a variabilních mzdových nákladů, jejichž růst je ovlivněn klesajícími výnosy z práce (červené sloupky).</a:t>
            </a:r>
            <a:br>
              <a:rPr lang="cs-CZ" sz="2800" dirty="0"/>
            </a:br>
            <a:endParaRPr lang="cs-CZ" sz="2800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FE34BE4E-5AA6-44EC-81FD-9D7A05FB0A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9751" y="1825625"/>
            <a:ext cx="499249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6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E917A-FD5E-4445-8F9D-AE56827E0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Optimální objem produkce (rovnováha firmy)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D566F-7701-4656-943B-69F76BC8F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Cílem výrobce je maximalizovat zisk</a:t>
            </a:r>
            <a:endParaRPr lang="cs-CZ" dirty="0"/>
          </a:p>
          <a:p>
            <a:r>
              <a:rPr lang="cs-CZ" dirty="0"/>
              <a:t> Přírůstek celkového příjmu, dosažený z prodeje dodatečné jednotky produkce, se nazývá </a:t>
            </a:r>
            <a:r>
              <a:rPr lang="cs-CZ" b="1" dirty="0"/>
              <a:t>mezní příjem.</a:t>
            </a:r>
            <a:endParaRPr lang="cs-CZ" dirty="0"/>
          </a:p>
          <a:p>
            <a:r>
              <a:rPr lang="cs-CZ" dirty="0"/>
              <a:t> Přírůstek celkových nákladů, z výroby dodatečné jednotky produkce, se nazývá </a:t>
            </a:r>
            <a:r>
              <a:rPr lang="cs-CZ" b="1" dirty="0"/>
              <a:t>mezní náklady.</a:t>
            </a:r>
            <a:endParaRPr lang="cs-CZ" dirty="0"/>
          </a:p>
          <a:p>
            <a:r>
              <a:rPr lang="cs-CZ" dirty="0"/>
              <a:t> Výrobce bude zvyšovat produkci, dokud jsou mezní náklady nižší než mezní příjem. Optimální objem produkce bude ten, při němž se mezní náklady rovnají meznímu příjmu.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0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96525-5DA5-42FD-B9F4-0A6F463F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Výrobce je ve své rovnováze (maximalizuje zisk) v bodě A, kde se jeho mezní náklady rovnají ceně. Při ceně 4 000 Kč/t bude pěstovat 85 tun pšenice. Bude přitom dosahovat ekonomický zisk o velikosti úsečky a (rozdíl mezi cenou a průměrnými jednotkovými náklady). Jeho celkový ekonomický zisk je dán plochou šedého obdélníka.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5950BE5-2EF0-49DD-B1C8-489C0A368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6045" y="1841989"/>
            <a:ext cx="7195260" cy="438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6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60E3D-E793-407E-9F21-08B9817D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NABíDKA FIRMY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F6F78A-9871-4C2A-9124-21D8AC26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Nabídka </a:t>
            </a:r>
            <a:r>
              <a:rPr lang="cs-CZ" dirty="0"/>
              <a:t>je funkce, která ukazuje závislost nabízeného množství statku na jeho ceně.</a:t>
            </a:r>
          </a:p>
          <a:p>
            <a:r>
              <a:rPr lang="cs-CZ" dirty="0"/>
              <a:t>Musíme odlišit krátké období a dlouhé období.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77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1244</Words>
  <Application>Microsoft Office PowerPoint</Application>
  <PresentationFormat>Širokoúhlá obrazovka</PresentationFormat>
  <Paragraphs>68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3. Chování výrobce: náklady a nabídka</vt:lpstr>
      <vt:lpstr>Náklady:</vt:lpstr>
      <vt:lpstr>Zastavení činnosti: rozhodování se zda pokračovat ve výrobě</vt:lpstr>
      <vt:lpstr>PRODUKČNí FUNKCE A NÁKLADOVÁ FUNKCE FIRMY</vt:lpstr>
      <vt:lpstr>Nákladová funkce ukazuje, jak se zvyšují celkové náklady v závislosti na růstu produkce.</vt:lpstr>
      <vt:lpstr>Celkové náklady se skládají z celkových fixních nákladů (šedý obdélník), variabilních nákladů na dřevo, které rostou lineárně (černé sloupky), a variabilních mzdových nákladů, jejichž růst je ovlivněn klesajícími výnosy z práce (červené sloupky). </vt:lpstr>
      <vt:lpstr>Optimální objem produkce (rovnováha firmy)</vt:lpstr>
      <vt:lpstr>Výrobce je ve své rovnováze (maximalizuje zisk) v bodě A, kde se jeho mezní náklady rovnají ceně. Při ceně 4 000 Kč/t bude pěstovat 85 tun pšenice. Bude přitom dosahovat ekonomický zisk o velikosti úsečky a (rozdíl mezi cenou a průměrnými jednotkovými náklady). Jeho celkový ekonomický zisk je dán plochou šedého obdélníka.</vt:lpstr>
      <vt:lpstr>NABíDKA FIRMY</vt:lpstr>
      <vt:lpstr>NABíDKA FIRMY V KRÁTKÉM OBDOBí</vt:lpstr>
      <vt:lpstr>Firma vyrovnává mezní náklady s mezním příjmem (v tomto případě s cenou). Křivka nabídky firmy (na obrázku vyznačena červeně) je dána částí křivky jejích mezních nákladů. Počátkem nabídkové křivky je bod minima průměrných variabilních nákladů.</vt:lpstr>
      <vt:lpstr>NABíDKA FIRMY V DLOUHÉM OBDOBí - DLOUHODOBÁ ROVNOVÁHA fiRMY</vt:lpstr>
      <vt:lpstr>Je-li cena vyšší než průměrné náklady (jako je tomu v bodě A), v dlouhém období ekonomický zisk láká na trh nové firmy, což posléze sníží cenu. Je-li cena nižší než průměrné náklady (jako v bodě C), ekonomická ztráta v dlouhém období motivuje firmy k odchodu z trhu, což vede k růstu ceny.</vt:lpstr>
      <vt:lpstr>ZMĚNY NABíDKY</vt:lpstr>
      <vt:lpstr>Růst poptávky po moučných výrobcích zvýšil cenu pšenice. Proto se výrobce posouvá podél nabídkové křivky nahoru</vt:lpstr>
      <vt:lpstr>Prezentace aplikace PowerPoint</vt:lpstr>
      <vt:lpstr>TRŽNí NABíDKA</vt:lpstr>
      <vt:lpstr>Tržni nabídka je součtem nabídek jednotlivých výrobců.</vt:lpstr>
      <vt:lpstr>Tržní nabídka </vt:lpstr>
      <vt:lpstr>Tržní nabídku dlouhého období.</vt:lpstr>
      <vt:lpstr>Tržní nabídka pšenice je i v dlouhém obdobi rostoucí, protože s příchodem nových producentů roste nájemné za půdu, a tudíž rostou náklady.</vt:lpstr>
      <vt:lpstr>Křivka tržní nabídky dlouhého období je méně strmá než křivka tržní nabídky krátkého období.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Chování výrobce: náklady a nabídka</dc:title>
  <dc:creator>Čábelková Inna</dc:creator>
  <cp:lastModifiedBy>Čábelková Inna</cp:lastModifiedBy>
  <cp:revision>34</cp:revision>
  <dcterms:created xsi:type="dcterms:W3CDTF">2020-10-06T11:23:59Z</dcterms:created>
  <dcterms:modified xsi:type="dcterms:W3CDTF">2020-10-06T12:15:55Z</dcterms:modified>
</cp:coreProperties>
</file>