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9" r:id="rId3"/>
    <p:sldId id="264" r:id="rId4"/>
    <p:sldId id="267" r:id="rId5"/>
    <p:sldId id="287" r:id="rId6"/>
    <p:sldId id="319" r:id="rId7"/>
    <p:sldId id="288" r:id="rId8"/>
    <p:sldId id="311" r:id="rId9"/>
    <p:sldId id="289" r:id="rId10"/>
    <p:sldId id="290" r:id="rId11"/>
    <p:sldId id="291" r:id="rId12"/>
    <p:sldId id="293" r:id="rId13"/>
    <p:sldId id="316" r:id="rId14"/>
    <p:sldId id="312" r:id="rId15"/>
    <p:sldId id="320" r:id="rId16"/>
    <p:sldId id="318" r:id="rId17"/>
    <p:sldId id="294" r:id="rId18"/>
    <p:sldId id="314" r:id="rId19"/>
    <p:sldId id="315" r:id="rId20"/>
    <p:sldId id="313" r:id="rId21"/>
    <p:sldId id="317" r:id="rId22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20168D-03F3-47E0-A460-8728C0321DF0}" v="14" dt="2026-02-19T06:28:36.1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0" autoAdjust="0"/>
    <p:restoredTop sz="90339" autoAdjust="0"/>
  </p:normalViewPr>
  <p:slideViewPr>
    <p:cSldViewPr>
      <p:cViewPr varScale="1">
        <p:scale>
          <a:sx n="57" d="100"/>
          <a:sy n="57" d="100"/>
        </p:scale>
        <p:origin x="268" y="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915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dalena Mouralová" userId="8b669741-c4d6-4520-a6a4-0f39867851fd" providerId="ADAL" clId="{C733C66E-C277-4410-8DC0-A4CFD73F4817}"/>
    <pc:docChg chg="modSld">
      <pc:chgData name="Magdalena Mouralová" userId="8b669741-c4d6-4520-a6a4-0f39867851fd" providerId="ADAL" clId="{C733C66E-C277-4410-8DC0-A4CFD73F4817}" dt="2026-02-19T06:31:44.335" v="22" actId="1076"/>
      <pc:docMkLst>
        <pc:docMk/>
      </pc:docMkLst>
      <pc:sldChg chg="addSp modSp mod">
        <pc:chgData name="Magdalena Mouralová" userId="8b669741-c4d6-4520-a6a4-0f39867851fd" providerId="ADAL" clId="{C733C66E-C277-4410-8DC0-A4CFD73F4817}" dt="2026-02-19T06:31:44.335" v="22" actId="1076"/>
        <pc:sldMkLst>
          <pc:docMk/>
          <pc:sldMk cId="3314949212" sldId="264"/>
        </pc:sldMkLst>
        <pc:picChg chg="add mod">
          <ac:chgData name="Magdalena Mouralová" userId="8b669741-c4d6-4520-a6a4-0f39867851fd" providerId="ADAL" clId="{C733C66E-C277-4410-8DC0-A4CFD73F4817}" dt="2026-02-19T06:31:44.335" v="22" actId="1076"/>
          <ac:picMkLst>
            <pc:docMk/>
            <pc:sldMk cId="3314949212" sldId="264"/>
            <ac:picMk id="15" creationId="{FF214493-C0AB-44F3-B739-483DF1FF7050}"/>
          </ac:picMkLst>
        </pc:picChg>
      </pc:sldChg>
      <pc:sldChg chg="modSp">
        <pc:chgData name="Magdalena Mouralová" userId="8b669741-c4d6-4520-a6a4-0f39867851fd" providerId="ADAL" clId="{C733C66E-C277-4410-8DC0-A4CFD73F4817}" dt="2026-02-19T06:28:36.171" v="14" actId="20577"/>
        <pc:sldMkLst>
          <pc:docMk/>
          <pc:sldMk cId="3932722434" sldId="294"/>
        </pc:sldMkLst>
        <pc:spChg chg="mod">
          <ac:chgData name="Magdalena Mouralová" userId="8b669741-c4d6-4520-a6a4-0f39867851fd" providerId="ADAL" clId="{C733C66E-C277-4410-8DC0-A4CFD73F4817}" dt="2026-02-19T06:28:36.171" v="14" actId="20577"/>
          <ac:spMkLst>
            <pc:docMk/>
            <pc:sldMk cId="3932722434" sldId="294"/>
            <ac:spMk id="6" creationId="{ED6A6580-EA44-41DF-9801-81FAC06E6D93}"/>
          </ac:spMkLst>
        </pc:spChg>
      </pc:sldChg>
      <pc:sldChg chg="mod modShow">
        <pc:chgData name="Magdalena Mouralová" userId="8b669741-c4d6-4520-a6a4-0f39867851fd" providerId="ADAL" clId="{C733C66E-C277-4410-8DC0-A4CFD73F4817}" dt="2026-02-19T06:28:14.392" v="0" actId="729"/>
        <pc:sldMkLst>
          <pc:docMk/>
          <pc:sldMk cId="4102555030" sldId="31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406850093579341"/>
          <c:y val="0.20074351686981454"/>
          <c:w val="0.65930536063859269"/>
          <c:h val="0.62658364282502788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Studijní programy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53-4368-A86C-C0B6B5EEAA4C}"/>
              </c:ext>
            </c:extLst>
          </c:dPt>
          <c:dPt>
            <c:idx val="1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53-4368-A86C-C0B6B5EEAA4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53-4368-A86C-C0B6B5EEAA4C}"/>
              </c:ext>
            </c:extLst>
          </c:dPt>
          <c:dPt>
            <c:idx val="3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53-4368-A86C-C0B6B5EEAA4C}"/>
              </c:ext>
            </c:extLst>
          </c:dPt>
          <c:dPt>
            <c:idx val="4"/>
            <c:bubble3D val="0"/>
            <c:spPr>
              <a:solidFill>
                <a:schemeClr val="accent5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53-4368-A86C-C0B6B5EEAA4C}"/>
              </c:ext>
            </c:extLst>
          </c:dPt>
          <c:dLbls>
            <c:dLbl>
              <c:idx val="0"/>
              <c:layout>
                <c:manualLayout>
                  <c:x val="0"/>
                  <c:y val="-0.2709442937968408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53-4368-A86C-C0B6B5EEAA4C}"/>
                </c:ext>
              </c:extLst>
            </c:dLbl>
            <c:dLbl>
              <c:idx val="2"/>
              <c:layout>
                <c:manualLayout>
                  <c:x val="5.6761806008706461E-3"/>
                  <c:y val="5.111392924826287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CAE52AE-468D-47C4-8576-B97544F5AF89}" type="CATEGORYNAME">
                      <a:rPr lang="en-US" smtClean="0"/>
                      <a:pPr>
                        <a:defRPr sz="1800"/>
                      </a:pPr>
                      <a:t>[NÁZEV KATEGORIE]</a:t>
                    </a:fld>
                    <a:r>
                      <a:rPr lang="en-US" baseline="0" dirty="0"/>
                      <a:t>; </a:t>
                    </a:r>
                    <a:fld id="{914A9AAC-03D0-4F21-A553-7AC95771FE46}" type="VALUE">
                      <a:rPr lang="en-US" baseline="0"/>
                      <a:pPr>
                        <a:defRPr sz="1800"/>
                      </a:pPr>
                      <a:t>[HODNOTA]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00566318842065"/>
                      <c:h val="0.229855436667727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553-4368-A86C-C0B6B5EEAA4C}"/>
                </c:ext>
              </c:extLst>
            </c:dLbl>
            <c:dLbl>
              <c:idx val="3"/>
              <c:layout>
                <c:manualLayout>
                  <c:x val="-1.986663210304726E-2"/>
                  <c:y val="-6.743085470254285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53-4368-A86C-C0B6B5EEAA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Politologie a veřejná politika</c:v>
                </c:pt>
                <c:pt idx="1">
                  <c:v>Sociologie a sociální politika</c:v>
                </c:pt>
                <c:pt idx="2">
                  <c:v>SOCSC, SOCSA</c:v>
                </c:pt>
                <c:pt idx="3">
                  <c:v>Jiné obory FSV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14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8-4F92-9660-1D1D58FEC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77978-3B2E-4254-B08C-C404E44E4686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70CF1-4F6C-443A-9782-A1109E3AB08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53D004F-28AF-4BCB-8E46-48EFC4580EF5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A971E6A-7F2B-4877-A9E7-F751FF53CC4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206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273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Moderování: každá skupinka aspoň jednu, ideálně něco co nezaznělo.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Strhla se o něčem v některé skupině živá diskuse? Ukázalo se, že vás nějaké téma opravdu hodně pálí? Řekl někdo z vašich kolegů něco, co vás překvapilo nebo obohatilo a co máte pocit, že stojí za to sdílet se všemi?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111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893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30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194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197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E5EA7-FFB8-9E70-6951-C44B09568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654C864-296E-7952-4644-1E1E843CF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796FEEC-687E-A998-D42E-03A23FF8AE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530656-F990-E310-8796-2CD43E0541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584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526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07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8313" cy="3836988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71E6A-7F2B-4877-A9E7-F751FF53CC4F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0123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E78F8-AB51-464B-A790-F9C8FFE8F52C}" type="datetimeFigureOut">
              <a:rPr lang="cs-CZ" smtClean="0"/>
              <a:pPr/>
              <a:t>18.02.2026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CF61A-2004-4845-9E0C-0687D407B41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course/view.php?id=903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mod/book/view.php?id=369888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mod/questionnaire/view.php?id=48833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g"/><Relationship Id="rId3" Type="http://schemas.openxmlformats.org/officeDocument/2006/relationships/hyperlink" Target="mailto:magdalena.mouralova@fsv.cuni.cz" TargetMode="Externa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hyperlink" Target="mailto:veselya@fsv.cuni.cz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l1.cuni.cz/mod/feedback/view.php?id=76443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Vzdělávací politika – JSB781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Magdalena Mouralová</a:t>
            </a:r>
          </a:p>
          <a:p>
            <a:r>
              <a:rPr lang="cs-CZ" dirty="0"/>
              <a:t>19. 2. 2026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DA4C05F-4F87-D71E-B61D-8FDBEC8CAB7F}"/>
              </a:ext>
            </a:extLst>
          </p:cNvPr>
          <p:cNvSpPr txBox="1"/>
          <p:nvPr/>
        </p:nvSpPr>
        <p:spPr>
          <a:xfrm>
            <a:off x="7023824" y="5893241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>
                <a:ln w="0"/>
                <a:solidFill>
                  <a:schemeClr val="accent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Moodle</a:t>
            </a:r>
            <a:endParaRPr lang="cs-CZ" sz="2000" b="1" dirty="0">
              <a:ln w="0"/>
              <a:solidFill>
                <a:schemeClr val="accent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Šipka: doprava 4">
            <a:extLst>
              <a:ext uri="{FF2B5EF4-FFF2-40B4-BE49-F238E27FC236}">
                <a16:creationId xmlns:a16="http://schemas.microsoft.com/office/drawing/2014/main" id="{64F5BDC3-3142-7A97-EDE1-496AC9E53259}"/>
              </a:ext>
            </a:extLst>
          </p:cNvPr>
          <p:cNvSpPr/>
          <p:nvPr/>
        </p:nvSpPr>
        <p:spPr>
          <a:xfrm>
            <a:off x="8040216" y="5980638"/>
            <a:ext cx="576064" cy="225316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 descr="Obsah obrázku snímek obrazovky, Grafika, design&#10;&#10;Obsah generovaný pomocí AI může být nesprávný.">
            <a:extLst>
              <a:ext uri="{FF2B5EF4-FFF2-40B4-BE49-F238E27FC236}">
                <a16:creationId xmlns:a16="http://schemas.microsoft.com/office/drawing/2014/main" id="{D31CBC20-F77F-DE9A-7004-2D81A79D7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2166" y="3212975"/>
            <a:ext cx="3609833" cy="36098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D08124-2962-4E8D-BFD9-BF2BFAB01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129" y="274638"/>
            <a:ext cx="5802951" cy="1642194"/>
          </a:xfrm>
        </p:spPr>
        <p:txBody>
          <a:bodyPr>
            <a:normAutofit fontScale="90000"/>
          </a:bodyPr>
          <a:lstStyle/>
          <a:p>
            <a:r>
              <a:rPr lang="cs-CZ" dirty="0"/>
              <a:t>Jako aktéři vzdělávací politiky (studenti, rodiče…)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9CA456-4B3E-4A0C-B4D2-F279F33AB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3129" y="2060853"/>
            <a:ext cx="5874959" cy="4065315"/>
          </a:xfrm>
        </p:spPr>
        <p:txBody>
          <a:bodyPr>
            <a:normAutofit/>
          </a:bodyPr>
          <a:lstStyle/>
          <a:p>
            <a:r>
              <a:rPr lang="cs-CZ" dirty="0"/>
              <a:t>být aktivní, participovat, spolupracovat, nemlčet</a:t>
            </a:r>
          </a:p>
          <a:p>
            <a:r>
              <a:rPr lang="cs-CZ" dirty="0"/>
              <a:t>umět si najít informace</a:t>
            </a:r>
          </a:p>
          <a:p>
            <a:r>
              <a:rPr lang="cs-CZ" dirty="0"/>
              <a:t>znát své možnosti a přemýšlet o jejich výhodách a úskalích</a:t>
            </a:r>
          </a:p>
          <a:p>
            <a:r>
              <a:rPr lang="cs-CZ" dirty="0"/>
              <a:t>znát možnosti ostatních, mít realistická očekávání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D173B5F-B6DB-4BF9-BCE9-BBF7E3364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274638"/>
            <a:ext cx="3498695" cy="612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56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C42EE-3E5A-4D97-BAEE-C73EAB02A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912" y="476672"/>
            <a:ext cx="5832648" cy="1368152"/>
          </a:xfrm>
        </p:spPr>
        <p:txBody>
          <a:bodyPr>
            <a:normAutofit/>
          </a:bodyPr>
          <a:lstStyle/>
          <a:p>
            <a:r>
              <a:rPr lang="cs-CZ" dirty="0"/>
              <a:t>Jako učící se osoby</a:t>
            </a:r>
            <a:endParaRPr lang="cs-CZ" sz="27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8FA7EC-74EC-4099-B947-54231ED8A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47928" y="1988841"/>
            <a:ext cx="5688632" cy="459271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konfrontovat svoji zkušenost s teorií a daty</a:t>
            </a:r>
          </a:p>
          <a:p>
            <a:r>
              <a:rPr lang="cs-CZ" dirty="0"/>
              <a:t>klást (si) otázky</a:t>
            </a:r>
          </a:p>
          <a:p>
            <a:r>
              <a:rPr lang="cs-CZ" dirty="0"/>
              <a:t>hledat a volit smysluplné cesty svého rozvoje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Budu spokojená, když se s͏ naší pomocí něco naučíte, někam posunete, nějak rozvinete (a může to být trochu různé u různých z vás).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3B20B10-B456-499C-B088-B146FDDAB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474349"/>
            <a:ext cx="3456384" cy="590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0A5729-DA88-4059-B133-1C541BAAD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budeme pracovat?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B1F400-5A4B-4CE9-BD69-20ED567EA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7018" y="1284206"/>
            <a:ext cx="5025181" cy="46439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/>
              <a:t>Prezenční výuka – nepovinná</a:t>
            </a:r>
          </a:p>
          <a:p>
            <a:r>
              <a:rPr lang="cs-CZ" sz="2000" dirty="0">
                <a:sym typeface="Wingdings" panose="05000000000000000000" pitchFamily="2" charset="2"/>
              </a:rPr>
              <a:t>Integrované lekce každý týden – částečně přednáška, částečně vaše aktivita, ke každé hodině drobná příprava v </a:t>
            </a:r>
            <a:r>
              <a:rPr lang="cs-CZ" sz="2000" dirty="0" err="1">
                <a:sym typeface="Wingdings" panose="05000000000000000000" pitchFamily="2" charset="2"/>
              </a:rPr>
              <a:t>Moodle</a:t>
            </a:r>
            <a:r>
              <a:rPr lang="cs-CZ" sz="2000" dirty="0">
                <a:sym typeface="Wingdings" panose="05000000000000000000" pitchFamily="2" charset="2"/>
              </a:rPr>
              <a:t> </a:t>
            </a:r>
          </a:p>
          <a:p>
            <a:r>
              <a:rPr lang="cs-CZ" sz="2000" dirty="0"/>
              <a:t>čtvrtek od 9:30, B103B</a:t>
            </a:r>
          </a:p>
          <a:p>
            <a:r>
              <a:rPr lang="cs-CZ" sz="2000" dirty="0">
                <a:sym typeface="Wingdings" panose="05000000000000000000" pitchFamily="2" charset="2"/>
              </a:rPr>
              <a:t>Aktivní účast na hodinách (= odevzdání přípravy + zapojení do aktivity) bodově ohodnocena</a:t>
            </a:r>
          </a:p>
          <a:p>
            <a:pPr lvl="1"/>
            <a:r>
              <a:rPr lang="cs-CZ" sz="1600" dirty="0">
                <a:sym typeface="Wingdings" panose="05000000000000000000" pitchFamily="2" charset="2"/>
              </a:rPr>
              <a:t>3x = 1 bod, 6x = 2 body, 9x = 3 body</a:t>
            </a:r>
          </a:p>
          <a:p>
            <a:pPr marL="0" indent="0">
              <a:buNone/>
            </a:pPr>
            <a:endParaRPr lang="cs-CZ" sz="2000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2000" b="1" dirty="0">
                <a:sym typeface="Wingdings" panose="05000000000000000000" pitchFamily="2" charset="2"/>
              </a:rPr>
              <a:t>Prezenční výuka – povinná </a:t>
            </a:r>
            <a:endParaRPr lang="cs-CZ" sz="2000" dirty="0">
              <a:sym typeface="Wingdings" panose="05000000000000000000" pitchFamily="2" charset="2"/>
            </a:endParaRPr>
          </a:p>
          <a:p>
            <a:r>
              <a:rPr lang="cs-CZ" sz="2000" dirty="0">
                <a:sym typeface="Wingdings" panose="05000000000000000000" pitchFamily="2" charset="2"/>
              </a:rPr>
              <a:t>čtvrtek od 11:00,  C220, C221</a:t>
            </a:r>
          </a:p>
          <a:p>
            <a:r>
              <a:rPr lang="cs-CZ" sz="2000" dirty="0">
                <a:sym typeface="Wingdings" panose="05000000000000000000" pitchFamily="2" charset="2"/>
              </a:rPr>
              <a:t>třikrát za semestr (5 skupin)</a:t>
            </a:r>
          </a:p>
          <a:p>
            <a:endParaRPr lang="cs-CZ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2000" dirty="0">
              <a:sym typeface="Wingdings" panose="05000000000000000000" pitchFamily="2" charset="2"/>
            </a:endParaRP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D4C16EE-F598-4760-9D47-5A114AC76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68761"/>
            <a:ext cx="5025181" cy="46748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/>
              <a:t>Distanční asynchronní výuka – </a:t>
            </a:r>
            <a:r>
              <a:rPr lang="cs-CZ" sz="2000" b="1" dirty="0" err="1"/>
              <a:t>Moodle</a:t>
            </a:r>
            <a:r>
              <a:rPr lang="cs-CZ" sz="2000" b="1" dirty="0"/>
              <a:t> </a:t>
            </a:r>
          </a:p>
          <a:p>
            <a:r>
              <a:rPr lang="cs-CZ" sz="2000" dirty="0"/>
              <a:t>3 průběžné samostatné úkoly (3 b)</a:t>
            </a:r>
          </a:p>
          <a:p>
            <a:pPr lvl="1"/>
            <a:r>
              <a:rPr lang="cs-CZ" sz="1800" dirty="0"/>
              <a:t>cca 3-5 hodin</a:t>
            </a:r>
          </a:p>
          <a:p>
            <a:pPr lvl="1"/>
            <a:r>
              <a:rPr lang="cs-CZ" sz="1800" dirty="0"/>
              <a:t>Práce s delšími podklady (rozhovory s bývalými ministry školství), vyhledávání dat, analytické uchopení problému</a:t>
            </a:r>
          </a:p>
          <a:p>
            <a:r>
              <a:rPr lang="cs-CZ" sz="2000" dirty="0">
                <a:sym typeface="Wingdings" panose="05000000000000000000" pitchFamily="2" charset="2"/>
              </a:rPr>
              <a:t>Závěrečná práce</a:t>
            </a:r>
          </a:p>
          <a:p>
            <a:pPr lvl="1"/>
            <a:r>
              <a:rPr lang="cs-CZ" sz="1800" dirty="0">
                <a:sym typeface="Wingdings" panose="05000000000000000000" pitchFamily="2" charset="2"/>
              </a:rPr>
              <a:t>varianty, individuální či skupinové plnění</a:t>
            </a:r>
          </a:p>
          <a:p>
            <a:r>
              <a:rPr lang="cs-CZ" sz="2000" dirty="0"/>
              <a:t>Výukové materiály k lekcím</a:t>
            </a:r>
          </a:p>
          <a:p>
            <a:r>
              <a:rPr lang="cs-CZ" sz="2000" dirty="0"/>
              <a:t>Zadání příprav a jejich odevzdávání</a:t>
            </a:r>
          </a:p>
          <a:p>
            <a:r>
              <a:rPr lang="cs-CZ" sz="2000" dirty="0"/>
              <a:t>Komunikace ze strany vyučujících, zpětná vazba</a:t>
            </a:r>
            <a:endParaRPr lang="cs-CZ" sz="2000" i="1" dirty="0"/>
          </a:p>
          <a:p>
            <a:r>
              <a:rPr lang="cs-CZ" sz="1600" dirty="0">
                <a:hlinkClick r:id="rId3"/>
              </a:rPr>
              <a:t>https://dl1.cuni.cz/course/view.php?id=9032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53206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CAFC0CB-7380-A84A-68D6-D63363B32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39632"/>
            <a:ext cx="8229600" cy="1143000"/>
          </a:xfrm>
        </p:spPr>
        <p:txBody>
          <a:bodyPr/>
          <a:lstStyle/>
          <a:p>
            <a:r>
              <a:rPr lang="cs-CZ" dirty="0"/>
              <a:t>JAK budeme pracovat?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4D86A7B-0314-4A8D-8323-42B5237B8D51}"/>
              </a:ext>
            </a:extLst>
          </p:cNvPr>
          <p:cNvSpPr txBox="1"/>
          <p:nvPr/>
        </p:nvSpPr>
        <p:spPr>
          <a:xfrm>
            <a:off x="911424" y="1182991"/>
            <a:ext cx="5472608" cy="28500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cs-CZ" sz="2400" dirty="0"/>
              <a:t>A. Běžné hodiny (13 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Drobná individuální příprava před hodinou (krátké video, dotazník, velmi krátký text)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do 30 minut, spíše 10-15 minut (metro)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před začátkem hodiny do </a:t>
            </a:r>
            <a:r>
              <a:rPr lang="cs-CZ" sz="2000" dirty="0" err="1"/>
              <a:t>Moodle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Výklad vyučujících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Skupinová aktivita (diskuse, práce s materiálem, pracovní list) – elektronicky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2"/>
                </a:solidFill>
              </a:rPr>
              <a:t>až 3 body (1 řádný + 2 bonusové)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466CC5B-B9E4-9127-764F-61C3024D04FF}"/>
              </a:ext>
            </a:extLst>
          </p:cNvPr>
          <p:cNvSpPr txBox="1"/>
          <p:nvPr/>
        </p:nvSpPr>
        <p:spPr>
          <a:xfrm>
            <a:off x="911424" y="4429257"/>
            <a:ext cx="5472608" cy="20005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/>
              <a:t>C. Závěrečná práce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Výběr z více variant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Individuální či skupinové plnění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3 termíny odevzdávání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Zpětná vazba individuálně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2"/>
                </a:solidFill>
              </a:rPr>
              <a:t>až 3 body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E2E5B997-B5E0-DEE0-B414-73323F422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7060" y="1160748"/>
            <a:ext cx="4755564" cy="287225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dirty="0"/>
              <a:t>B. Samostatná práce v průběhu semestru (3 x)</a:t>
            </a:r>
          </a:p>
          <a:p>
            <a:pPr marL="285750" indent="-285750"/>
            <a:r>
              <a:rPr lang="cs-CZ" sz="2900" dirty="0"/>
              <a:t>Zadání a odevzdání v </a:t>
            </a:r>
            <a:r>
              <a:rPr lang="cs-CZ" sz="2900" dirty="0" err="1"/>
              <a:t>Moodle</a:t>
            </a:r>
            <a:r>
              <a:rPr lang="cs-CZ" sz="2900" dirty="0"/>
              <a:t>, 3-5 hodin</a:t>
            </a:r>
          </a:p>
          <a:p>
            <a:pPr marL="285750" indent="-285750"/>
            <a:r>
              <a:rPr lang="cs-CZ" sz="2900" dirty="0"/>
              <a:t>Práce s většími materiály, vyhledávání informací, aplikace naučeného</a:t>
            </a:r>
          </a:p>
          <a:p>
            <a:pPr marL="285750" indent="-285750"/>
            <a:r>
              <a:rPr lang="cs-CZ" sz="2900" dirty="0"/>
              <a:t>Za každou v termínu odevzdanou práci odpovídající zadání 1 bod (splnil/nesplnil)</a:t>
            </a:r>
          </a:p>
          <a:p>
            <a:pPr marL="285750" indent="-285750"/>
            <a:r>
              <a:rPr lang="cs-CZ" sz="2900" dirty="0"/>
              <a:t>Zpětná vazba souhrnně</a:t>
            </a:r>
          </a:p>
          <a:p>
            <a:pPr marL="285750" indent="-285750"/>
            <a:r>
              <a:rPr lang="cs-CZ" sz="2900" dirty="0">
                <a:solidFill>
                  <a:schemeClr val="accent2"/>
                </a:solidFill>
              </a:rPr>
              <a:t>až 3 body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7A7AB71-04F2-77B9-8EAE-4B1866AE01E7}"/>
              </a:ext>
            </a:extLst>
          </p:cNvPr>
          <p:cNvSpPr txBox="1"/>
          <p:nvPr/>
        </p:nvSpPr>
        <p:spPr>
          <a:xfrm>
            <a:off x="6957060" y="4429257"/>
            <a:ext cx="4755564" cy="20005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2400" dirty="0"/>
              <a:t>D. Semináře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3x za semestr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Nutno min 50 % (de facto 2 účasti)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Příprava, reflexe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Zpětná vazba různorodě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2"/>
                </a:solidFill>
              </a:rPr>
              <a:t>až 3 body</a:t>
            </a:r>
          </a:p>
        </p:txBody>
      </p:sp>
    </p:spTree>
    <p:extLst>
      <p:ext uri="{BB962C8B-B14F-4D97-AF65-F5344CB8AC3E}">
        <p14:creationId xmlns:p14="http://schemas.microsoft.com/office/powerpoint/2010/main" val="195571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 uiExpand="1" build="p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DC28A-4AE5-466F-820D-E2F530238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Závěrečná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C5784B-D471-4222-BC3B-30253205A0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440" y="1600205"/>
            <a:ext cx="6048672" cy="452596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Několik variant zadání</a:t>
            </a:r>
          </a:p>
          <a:p>
            <a:pPr marL="0" indent="0">
              <a:buNone/>
            </a:pPr>
            <a:r>
              <a:rPr lang="cs-CZ" dirty="0"/>
              <a:t>(specifikace v </a:t>
            </a:r>
            <a:r>
              <a:rPr lang="cs-CZ" dirty="0" err="1"/>
              <a:t>Moodle</a:t>
            </a:r>
            <a:r>
              <a:rPr lang="cs-CZ" dirty="0"/>
              <a:t>. </a:t>
            </a:r>
            <a:r>
              <a:rPr lang="cs-CZ" dirty="0">
                <a:hlinkClick r:id="rId3"/>
              </a:rPr>
              <a:t>https://dl1.cuni.cz/</a:t>
            </a:r>
            <a:r>
              <a:rPr lang="cs-CZ" dirty="0" err="1">
                <a:hlinkClick r:id="rId3"/>
              </a:rPr>
              <a:t>mod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book</a:t>
            </a:r>
            <a:r>
              <a:rPr lang="cs-CZ" dirty="0">
                <a:hlinkClick r:id="rId3"/>
              </a:rPr>
              <a:t>/</a:t>
            </a:r>
            <a:r>
              <a:rPr lang="cs-CZ" dirty="0" err="1">
                <a:hlinkClick r:id="rId3"/>
              </a:rPr>
              <a:t>view.php?id</a:t>
            </a:r>
            <a:r>
              <a:rPr lang="cs-CZ" dirty="0">
                <a:hlinkClick r:id="rId3"/>
              </a:rPr>
              <a:t>=369888</a:t>
            </a:r>
            <a:r>
              <a:rPr lang="cs-CZ" dirty="0"/>
              <a:t>)</a:t>
            </a:r>
          </a:p>
          <a:p>
            <a:r>
              <a:rPr lang="cs-CZ" dirty="0"/>
              <a:t>U některých možnost skupinového plnění</a:t>
            </a:r>
          </a:p>
          <a:p>
            <a:r>
              <a:rPr lang="cs-CZ" dirty="0"/>
              <a:t>Tři termíny odevzdání</a:t>
            </a:r>
          </a:p>
          <a:p>
            <a:pPr lvl="1"/>
            <a:r>
              <a:rPr lang="cs-CZ" dirty="0"/>
              <a:t>24. 5. 2026</a:t>
            </a:r>
          </a:p>
          <a:p>
            <a:pPr lvl="1"/>
            <a:r>
              <a:rPr lang="cs-CZ" dirty="0"/>
              <a:t>14. 6. 2026</a:t>
            </a:r>
          </a:p>
          <a:p>
            <a:pPr lvl="1"/>
            <a:r>
              <a:rPr lang="cs-CZ" dirty="0"/>
              <a:t>5. 7. 2026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DC16DA-AE97-4674-9101-EC85CFD15E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43800" y="1604191"/>
            <a:ext cx="3880792" cy="420107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Rozhovor s aktérem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Výukové video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Výuková hra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Infografika a reflexe z četby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Reportáž z odborných akcí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(Jiný nápad)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861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09B97E-AC68-26EE-2DE5-6CA136381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– klasifikovaný zápočet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8AA5C0-A84F-A700-9A69-10E4E58130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A – 10 bodů</a:t>
            </a:r>
          </a:p>
          <a:p>
            <a:pPr marL="0" indent="0">
              <a:buNone/>
            </a:pPr>
            <a:r>
              <a:rPr lang="cs-CZ" dirty="0"/>
              <a:t>B – 9 bodů</a:t>
            </a:r>
          </a:p>
          <a:p>
            <a:pPr marL="0" indent="0">
              <a:buNone/>
            </a:pPr>
            <a:r>
              <a:rPr lang="cs-CZ" dirty="0"/>
              <a:t>C – 8 bodů</a:t>
            </a:r>
          </a:p>
          <a:p>
            <a:pPr marL="0" indent="0">
              <a:buNone/>
            </a:pPr>
            <a:r>
              <a:rPr lang="cs-CZ" dirty="0"/>
              <a:t>D – 7 bodů</a:t>
            </a:r>
          </a:p>
          <a:p>
            <a:pPr marL="0" indent="0">
              <a:buNone/>
            </a:pPr>
            <a:r>
              <a:rPr lang="cs-CZ" dirty="0"/>
              <a:t>E – 6 bodů</a:t>
            </a:r>
          </a:p>
          <a:p>
            <a:pPr marL="0" indent="0">
              <a:buNone/>
            </a:pPr>
            <a:r>
              <a:rPr lang="cs-CZ" dirty="0"/>
              <a:t>F – 5 a méně bodů, </a:t>
            </a:r>
            <a:r>
              <a:rPr lang="cs-CZ" dirty="0">
                <a:solidFill>
                  <a:srgbClr val="C00000"/>
                </a:solidFill>
              </a:rPr>
              <a:t>nedostatečná účast na seminářích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BF184A5-F660-E651-23C8-91AD7BAE6B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Závěrečná práce: až 3 body dle kvality</a:t>
            </a:r>
          </a:p>
          <a:p>
            <a:pPr lvl="1"/>
            <a:r>
              <a:rPr lang="cs-CZ" dirty="0"/>
              <a:t>3b – plní cíle, zcela odpovídá zadání, zjevný přínos pro Vaše učení (tvořivé, nová zkušenost…)</a:t>
            </a:r>
          </a:p>
          <a:p>
            <a:pPr lvl="1"/>
            <a:r>
              <a:rPr lang="cs-CZ" dirty="0"/>
              <a:t>2b – víceméně plní cíle, s drobnými odchylkami odpovídá zadání, ne zcela jasný přínos pro učení (mechanické, cesta malého odporu)</a:t>
            </a:r>
          </a:p>
          <a:p>
            <a:pPr lvl="1"/>
            <a:r>
              <a:rPr lang="cs-CZ" dirty="0"/>
              <a:t>1b – částečně plní cíle, částečně odpovídá zadání, mohlo být nějak přínosné (odbyté, neúplné…)</a:t>
            </a:r>
          </a:p>
          <a:p>
            <a:pPr lvl="1"/>
            <a:r>
              <a:rPr lang="cs-CZ" dirty="0"/>
              <a:t>0b – neodevzdané, porušující akademickou etiku, úplně mimo zadání</a:t>
            </a:r>
          </a:p>
          <a:p>
            <a:r>
              <a:rPr lang="cs-CZ" dirty="0"/>
              <a:t>Samostatné práce v průběhu semestru: až 3 body (3x 1 bod)</a:t>
            </a:r>
          </a:p>
          <a:p>
            <a:r>
              <a:rPr lang="cs-CZ" dirty="0"/>
              <a:t>Aktivní účast na hodinách: až 3 body (za 3, 6, 9 účastí)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217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810FC4-F8EE-8551-0143-44F516570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72A3A4-15B7-79A1-DA06-0C86C56A4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Třikrát za semestr v pěti skupinách (18 studentů)</a:t>
            </a:r>
          </a:p>
          <a:p>
            <a:pPr lvl="1">
              <a:buFontTx/>
              <a:buChar char="-"/>
            </a:pPr>
            <a:r>
              <a:rPr lang="cs-CZ" dirty="0"/>
              <a:t>P02: </a:t>
            </a:r>
          </a:p>
          <a:p>
            <a:pPr lvl="1">
              <a:buFontTx/>
              <a:buChar char="-"/>
            </a:pPr>
            <a:r>
              <a:rPr lang="cs-CZ" dirty="0"/>
              <a:t>P03:</a:t>
            </a:r>
          </a:p>
          <a:p>
            <a:pPr lvl="1">
              <a:buFontTx/>
              <a:buChar char="-"/>
            </a:pPr>
            <a:r>
              <a:rPr lang="cs-CZ" dirty="0"/>
              <a:t>P04:</a:t>
            </a:r>
          </a:p>
          <a:p>
            <a:pPr lvl="1">
              <a:buFontTx/>
              <a:buChar char="-"/>
            </a:pPr>
            <a:r>
              <a:rPr lang="cs-CZ" dirty="0"/>
              <a:t>P05:</a:t>
            </a:r>
          </a:p>
          <a:p>
            <a:pPr lvl="1">
              <a:buFontTx/>
              <a:buChar char="-"/>
            </a:pPr>
            <a:r>
              <a:rPr lang="cs-CZ" dirty="0"/>
              <a:t>P06:</a:t>
            </a:r>
          </a:p>
          <a:p>
            <a:r>
              <a:rPr lang="cs-CZ" dirty="0"/>
              <a:t>Příprava, aktivní účast, reflexe</a:t>
            </a:r>
          </a:p>
          <a:p>
            <a:r>
              <a:rPr lang="cs-CZ" dirty="0"/>
              <a:t>Nutno získat min 2 body</a:t>
            </a:r>
          </a:p>
          <a:p>
            <a:r>
              <a:rPr lang="cs-CZ" dirty="0"/>
              <a:t>Plánovaná témata:</a:t>
            </a:r>
          </a:p>
          <a:p>
            <a:pPr lvl="1"/>
            <a:r>
              <a:rPr lang="cs-CZ" dirty="0"/>
              <a:t>Vysokoškolské studium, jeho problémy a možnosti řešení</a:t>
            </a:r>
          </a:p>
          <a:p>
            <a:pPr lvl="1"/>
            <a:r>
              <a:rPr lang="cs-CZ" dirty="0"/>
              <a:t>Aktéři na úrovni školy – simulační hra</a:t>
            </a:r>
          </a:p>
          <a:p>
            <a:pPr lvl="1"/>
            <a:r>
              <a:rPr lang="cs-CZ" dirty="0"/>
              <a:t>Vybrané opatření vzdělávací politiky (pro a proti)</a:t>
            </a:r>
          </a:p>
        </p:txBody>
      </p:sp>
    </p:spTree>
    <p:extLst>
      <p:ext uri="{BB962C8B-B14F-4D97-AF65-F5344CB8AC3E}">
        <p14:creationId xmlns:p14="http://schemas.microsoft.com/office/powerpoint/2010/main" val="348853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0ECE706-3DAB-490B-A69D-4FF4EF553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Důležitá témata vzdělávání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D6A6580-EA44-41DF-9801-81FAC06E6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7811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Diskuse v malých skupinách, 5 minut</a:t>
            </a:r>
          </a:p>
          <a:p>
            <a:pPr marL="0" indent="0">
              <a:buNone/>
            </a:pPr>
            <a:r>
              <a:rPr lang="cs-CZ" dirty="0"/>
              <a:t>- zapsat výstupy do </a:t>
            </a:r>
            <a:r>
              <a:rPr lang="cs-CZ" dirty="0" err="1"/>
              <a:t>Moodle</a:t>
            </a:r>
            <a:r>
              <a:rPr lang="cs-CZ" dirty="0"/>
              <a:t> nebo na papír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Co by měl řešit nový ministr školství?</a:t>
            </a:r>
          </a:p>
          <a:p>
            <a:pPr marL="914400" lvl="1" indent="-514350"/>
            <a:r>
              <a:rPr lang="cs-CZ" dirty="0"/>
              <a:t>Formulujte 1-3 prioritní oblasti podle vás</a:t>
            </a:r>
          </a:p>
          <a:p>
            <a:pPr marL="914400" lvl="1" indent="-514350"/>
            <a:r>
              <a:rPr lang="cs-CZ" dirty="0"/>
              <a:t>Formulujte 1-3 otázky (týkající se vzdělávání a jeho řízení)</a:t>
            </a:r>
          </a:p>
          <a:p>
            <a:pPr marL="914400" lvl="1" indent="-514350"/>
            <a:r>
              <a:rPr lang="cs-CZ" dirty="0"/>
              <a:t>Můžete formulovat i nějaký jiný vzkaz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  <a:p>
            <a:pPr marL="514350" indent="-514350">
              <a:buFont typeface="Arial" pitchFamily="34" charset="0"/>
              <a:buAutoNum type="arabicPeriod"/>
            </a:pPr>
            <a:endParaRPr lang="cs-CZ" dirty="0"/>
          </a:p>
          <a:p>
            <a:pPr marL="514350" indent="-514350">
              <a:buFont typeface="Arial" pitchFamily="34" charset="0"/>
              <a:buAutoNum type="arabicPeriod"/>
            </a:pPr>
            <a:r>
              <a:rPr lang="cs-CZ" dirty="0"/>
              <a:t>Co byste chtěli řešit v rámci hodin vzdělávací politiky? Co vás zajímá? Co vás pálí? </a:t>
            </a:r>
          </a:p>
          <a:p>
            <a:pPr marL="914400" lvl="1" indent="-514350"/>
            <a:r>
              <a:rPr lang="cs-CZ" dirty="0"/>
              <a:t>Sdílejte, co jste napsali do ankety</a:t>
            </a:r>
          </a:p>
          <a:p>
            <a:pPr marL="914400" lvl="1" indent="-514350"/>
            <a:r>
              <a:rPr lang="cs-CZ" dirty="0"/>
              <a:t>Generujte případná další témata a v diskusi specifikujte</a:t>
            </a:r>
          </a:p>
          <a:p>
            <a:pPr marL="914400" lvl="1" indent="-514350"/>
            <a:r>
              <a:rPr lang="cs-CZ" dirty="0"/>
              <a:t>Vyberte maximálně tři</a:t>
            </a:r>
          </a:p>
          <a:p>
            <a:pPr marL="514350" indent="-514350">
              <a:buAutoNum type="arabicPeriod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72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9EA50CA-D337-4D7B-BB9B-4500A7C17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248"/>
            <a:ext cx="8229600" cy="957483"/>
          </a:xfrm>
        </p:spPr>
        <p:txBody>
          <a:bodyPr/>
          <a:lstStyle/>
          <a:p>
            <a:r>
              <a:rPr lang="cs-CZ" dirty="0"/>
              <a:t>Plán hodin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99F2C2AF-1C09-40F1-92FB-CB679F2E5B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253454"/>
              </p:ext>
            </p:extLst>
          </p:nvPr>
        </p:nvGraphicFramePr>
        <p:xfrm>
          <a:off x="767408" y="836712"/>
          <a:ext cx="10009014" cy="53568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702194181"/>
                    </a:ext>
                  </a:extLst>
                </a:gridCol>
                <a:gridCol w="7096262">
                  <a:extLst>
                    <a:ext uri="{9D8B030D-6E8A-4147-A177-3AD203B41FA5}">
                      <a16:colId xmlns:a16="http://schemas.microsoft.com/office/drawing/2014/main" val="3420376130"/>
                    </a:ext>
                  </a:extLst>
                </a:gridCol>
                <a:gridCol w="2303152">
                  <a:extLst>
                    <a:ext uri="{9D8B030D-6E8A-4147-A177-3AD203B41FA5}">
                      <a16:colId xmlns:a16="http://schemas.microsoft.com/office/drawing/2014/main" val="4034538097"/>
                    </a:ext>
                  </a:extLst>
                </a:gridCol>
              </a:tblGrid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19.2.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Úvodní setkání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823462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26.2.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Co ovlivňuje učení a vzdělávání? (vymezení a souvislosti)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653465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5.3.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dirty="0">
                          <a:effectLst/>
                          <a:latin typeface="+mn-lt"/>
                        </a:rPr>
                        <a:t>Jak vypadá vzdělávání v ČR a co o něm víme?</a:t>
                      </a:r>
                      <a:r>
                        <a:rPr lang="cs-CZ" sz="1800" dirty="0">
                          <a:effectLst/>
                          <a:latin typeface="+mn-lt"/>
                        </a:rPr>
                        <a:t> (struktura systému)</a:t>
                      </a:r>
                      <a:endParaRPr lang="pt-BR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6669030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Samostatná práce 1 – zkušenosti ministrů školství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Do 10. 3.</a:t>
                      </a: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207999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12.3.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Jak řídit a měnit vzdělávací systém?  (cíle a nástroje)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Jakub Černý</a:t>
                      </a: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800982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19.3.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Jak řídit a měnit školy? (zřizovatelé a ředitelé)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07022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26.3.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Podle čeho se můžeme rozhodovat (data ve vzdělávání)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MM + hosté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593286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Samostatná práce 2 – data o vzdělávání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Do 31. 3.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3178461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2.4.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Kdo učí a proč to dělá zrovna tak? (učitelé)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426327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9.4.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Pro koho tu jsou školy? (žáci, rodiče, studenti)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882584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16.4.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Jak zjistíme, co funguje a jak se nám daří? (hodnocení)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532976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Samostatná práce 3 – audit vzdělávacího systému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effectLst/>
                          <a:latin typeface="+mn-lt"/>
                        </a:rPr>
                        <a:t>Do 21. 4.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243574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23.4.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Co se aktuálně řeší v české vzdělávací politice a co zajímá vás?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MM + host?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916262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30.4.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Co se aktuálně řeší v české vzdělávací politice a co zajímá vás?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MM + host?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197845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7. 5. </a:t>
                      </a:r>
                      <a:endParaRPr lang="cs-CZ" sz="1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Co se aktuálně řeší v české vzdělávací politice a co zajímá vás?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effectLst/>
                          <a:latin typeface="+mn-lt"/>
                        </a:rPr>
                        <a:t>MM + host?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840428"/>
                  </a:ext>
                </a:extLst>
              </a:tr>
              <a:tr h="334800">
                <a:tc>
                  <a:txBody>
                    <a:bodyPr/>
                    <a:lstStyle/>
                    <a:p>
                      <a:r>
                        <a:rPr lang="cs-CZ" sz="1800" b="1" dirty="0">
                          <a:effectLst/>
                          <a:latin typeface="+mn-lt"/>
                        </a:rPr>
                        <a:t>14.5.</a:t>
                      </a:r>
                      <a:endParaRPr lang="cs-CZ" sz="2800" dirty="0"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b="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 vzdělávání přináší jednotlivcům a společnosti a co kurz přinesl vám?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dirty="0">
                          <a:effectLst/>
                          <a:latin typeface="+mn-lt"/>
                        </a:rPr>
                        <a:t>MM</a:t>
                      </a:r>
                      <a:endParaRPr lang="de-DE" sz="1800" dirty="0">
                        <a:effectLst/>
                        <a:latin typeface="+mn-lt"/>
                      </a:endParaRPr>
                    </a:p>
                  </a:txBody>
                  <a:tcPr marL="44450" marR="4445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8136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852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0ECE706-3DAB-490B-A69D-4FF4EF553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Skupinová práce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ED6A6580-EA44-41DF-9801-81FAC06E6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32" y="1600202"/>
            <a:ext cx="10153128" cy="21888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Co je podle vás vzdělávací politika? Jak rozumíte pojmu? Jak se má k ostatním termínům?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Diskutujte ve skupině a zkuste vymezit.</a:t>
            </a:r>
          </a:p>
          <a:p>
            <a:pPr marL="0" indent="0">
              <a:buNone/>
            </a:pPr>
            <a:r>
              <a:rPr lang="cs-CZ" dirty="0"/>
              <a:t>Vyplňte své vymezení do </a:t>
            </a:r>
            <a:r>
              <a:rPr lang="cs-CZ" dirty="0" err="1"/>
              <a:t>Moodle</a:t>
            </a:r>
            <a:r>
              <a:rPr lang="cs-CZ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06CFD39-904A-542B-44AA-CC2BFF94BA46}"/>
              </a:ext>
            </a:extLst>
          </p:cNvPr>
          <p:cNvSpPr txBox="1"/>
          <p:nvPr/>
        </p:nvSpPr>
        <p:spPr>
          <a:xfrm>
            <a:off x="4858630" y="4013714"/>
            <a:ext cx="2736304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Vzdělávací politika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95890A6-4BFB-AE32-147B-A4EF16FEC4D7}"/>
              </a:ext>
            </a:extLst>
          </p:cNvPr>
          <p:cNvSpPr txBox="1"/>
          <p:nvPr/>
        </p:nvSpPr>
        <p:spPr>
          <a:xfrm>
            <a:off x="1343472" y="4491343"/>
            <a:ext cx="205668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Vzdělávání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0721B8D-BDBA-A873-3BCA-721DBDEB0631}"/>
              </a:ext>
            </a:extLst>
          </p:cNvPr>
          <p:cNvSpPr txBox="1"/>
          <p:nvPr/>
        </p:nvSpPr>
        <p:spPr>
          <a:xfrm>
            <a:off x="1833711" y="5648788"/>
            <a:ext cx="207499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Vzdělání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B63B69B-DBE9-66EF-285B-95011A5B8E10}"/>
              </a:ext>
            </a:extLst>
          </p:cNvPr>
          <p:cNvSpPr txBox="1"/>
          <p:nvPr/>
        </p:nvSpPr>
        <p:spPr>
          <a:xfrm>
            <a:off x="8544883" y="4537431"/>
            <a:ext cx="2304256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Školská politika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73DC97B-8F0B-C426-19D6-2BFA052DC863}"/>
              </a:ext>
            </a:extLst>
          </p:cNvPr>
          <p:cNvSpPr txBox="1"/>
          <p:nvPr/>
        </p:nvSpPr>
        <p:spPr>
          <a:xfrm>
            <a:off x="4727848" y="5747488"/>
            <a:ext cx="2074998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Školství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14C8DF3-E510-8C7A-11FC-927AF677374F}"/>
              </a:ext>
            </a:extLst>
          </p:cNvPr>
          <p:cNvSpPr txBox="1"/>
          <p:nvPr/>
        </p:nvSpPr>
        <p:spPr>
          <a:xfrm>
            <a:off x="5067659" y="4880601"/>
            <a:ext cx="205668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Učení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E82E2BA-08DB-ECFD-2559-AAD8B3DFB060}"/>
              </a:ext>
            </a:extLst>
          </p:cNvPr>
          <p:cNvSpPr txBox="1"/>
          <p:nvPr/>
        </p:nvSpPr>
        <p:spPr>
          <a:xfrm>
            <a:off x="8283292" y="5648789"/>
            <a:ext cx="2250152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Pedagogika</a:t>
            </a:r>
          </a:p>
        </p:txBody>
      </p:sp>
    </p:spTree>
    <p:extLst>
      <p:ext uri="{BB962C8B-B14F-4D97-AF65-F5344CB8AC3E}">
        <p14:creationId xmlns:p14="http://schemas.microsoft.com/office/powerpoint/2010/main" val="255150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nás dnes čeká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 kurzu</a:t>
            </a:r>
          </a:p>
          <a:p>
            <a:pPr marL="914400" lvl="1" indent="-514350"/>
            <a:r>
              <a:rPr lang="cs-CZ" dirty="0"/>
              <a:t>kdo, co, jak, proč</a:t>
            </a:r>
          </a:p>
          <a:p>
            <a:r>
              <a:rPr lang="cs-CZ" dirty="0"/>
              <a:t>Vaše aktivita </a:t>
            </a:r>
          </a:p>
          <a:p>
            <a:pPr marL="914400" lvl="1" indent="-514350"/>
            <a:r>
              <a:rPr lang="cs-CZ" dirty="0"/>
              <a:t>dotazy</a:t>
            </a:r>
          </a:p>
          <a:p>
            <a:pPr marL="914400" lvl="1" indent="-514350"/>
            <a:r>
              <a:rPr lang="cs-CZ" dirty="0"/>
              <a:t>hlasování, skupinová diskuse, zadání do </a:t>
            </a:r>
            <a:r>
              <a:rPr lang="cs-CZ" dirty="0" err="1"/>
              <a:t>Moodle</a:t>
            </a:r>
            <a:endParaRPr lang="cs-CZ" dirty="0"/>
          </a:p>
          <a:p>
            <a:pPr marL="400050" lvl="1" indent="0">
              <a:buNone/>
            </a:pPr>
            <a:endParaRPr lang="cs-CZ" dirty="0"/>
          </a:p>
          <a:p>
            <a:pPr marL="400050" lvl="1" indent="0">
              <a:buNone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98042B9-1672-4BF9-BE98-930065BBAF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27448" y="1162860"/>
            <a:ext cx="9937104" cy="5760388"/>
          </a:xfr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581239A3-8E38-4ADA-A7DD-9565D429D5D7}"/>
              </a:ext>
            </a:extLst>
          </p:cNvPr>
          <p:cNvSpPr txBox="1"/>
          <p:nvPr/>
        </p:nvSpPr>
        <p:spPr>
          <a:xfrm>
            <a:off x="5591944" y="3151306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28. 2.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C6455FD-F6DF-4554-9739-2D33E856A728}"/>
              </a:ext>
            </a:extLst>
          </p:cNvPr>
          <p:cNvSpPr txBox="1"/>
          <p:nvPr/>
        </p:nvSpPr>
        <p:spPr>
          <a:xfrm>
            <a:off x="2567608" y="4012601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13. 3.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8B158CA-95A5-4155-82D0-B5E9D88D98DE}"/>
              </a:ext>
            </a:extLst>
          </p:cNvPr>
          <p:cNvSpPr txBox="1"/>
          <p:nvPr/>
        </p:nvSpPr>
        <p:spPr>
          <a:xfrm>
            <a:off x="5591944" y="2292379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20. 3.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69F5B27-6F6B-47A3-B37B-390D7186D3B2}"/>
              </a:ext>
            </a:extLst>
          </p:cNvPr>
          <p:cNvSpPr txBox="1"/>
          <p:nvPr/>
        </p:nvSpPr>
        <p:spPr>
          <a:xfrm>
            <a:off x="7068108" y="1851986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3. 4.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A3A3E8-5514-4DC0-83F5-E7D494BDAB38}"/>
              </a:ext>
            </a:extLst>
          </p:cNvPr>
          <p:cNvSpPr txBox="1"/>
          <p:nvPr/>
        </p:nvSpPr>
        <p:spPr>
          <a:xfrm>
            <a:off x="4223792" y="4731977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6. 3.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B4FAA29-DF1D-4E4D-9874-0A1C2F66A058}"/>
              </a:ext>
            </a:extLst>
          </p:cNvPr>
          <p:cNvSpPr txBox="1"/>
          <p:nvPr/>
        </p:nvSpPr>
        <p:spPr>
          <a:xfrm>
            <a:off x="4547828" y="1676844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13. 3.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85FCBA8-512A-48EB-9F52-53135E38EDA5}"/>
              </a:ext>
            </a:extLst>
          </p:cNvPr>
          <p:cNvSpPr txBox="1"/>
          <p:nvPr/>
        </p:nvSpPr>
        <p:spPr>
          <a:xfrm>
            <a:off x="7392144" y="3295322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17. 4.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879F4E7F-1762-4F88-9204-17705FF83BB3}"/>
              </a:ext>
            </a:extLst>
          </p:cNvPr>
          <p:cNvSpPr txBox="1"/>
          <p:nvPr/>
        </p:nvSpPr>
        <p:spPr>
          <a:xfrm>
            <a:off x="5591944" y="4906828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10. 4.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D0070D5E-F986-4B6C-BDBB-0CB2B1FC861D}"/>
              </a:ext>
            </a:extLst>
          </p:cNvPr>
          <p:cNvSpPr txBox="1"/>
          <p:nvPr/>
        </p:nvSpPr>
        <p:spPr>
          <a:xfrm>
            <a:off x="4331804" y="3693352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26. 4.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6E2236BC-DE63-4EEA-B9DF-E37F841F37DB}"/>
              </a:ext>
            </a:extLst>
          </p:cNvPr>
          <p:cNvSpPr txBox="1"/>
          <p:nvPr/>
        </p:nvSpPr>
        <p:spPr>
          <a:xfrm>
            <a:off x="9264352" y="3295322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14. 5.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E4A38886-E911-4231-8D12-3D995457A1B2}"/>
              </a:ext>
            </a:extLst>
          </p:cNvPr>
          <p:cNvSpPr txBox="1"/>
          <p:nvPr/>
        </p:nvSpPr>
        <p:spPr>
          <a:xfrm>
            <a:off x="8781614" y="1327142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26. 2.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F5C59EF8-6948-42A5-B41F-0610822488A9}"/>
              </a:ext>
            </a:extLst>
          </p:cNvPr>
          <p:cNvSpPr txBox="1"/>
          <p:nvPr/>
        </p:nvSpPr>
        <p:spPr>
          <a:xfrm>
            <a:off x="9623498" y="1299185"/>
            <a:ext cx="648072" cy="3497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cs-CZ" dirty="0"/>
              <a:t>14. 5.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CFA034-7E44-46D8-B45B-212D06596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Rámec pro analýzu </a:t>
            </a:r>
            <a:r>
              <a:rPr lang="cs-CZ" dirty="0" err="1"/>
              <a:t>VzP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255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EB7A29B-6B0B-4B35-38D8-D913F73CD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560" y="1268760"/>
            <a:ext cx="8229600" cy="1143000"/>
          </a:xfrm>
        </p:spPr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5" name="Nadpis 3">
            <a:extLst>
              <a:ext uri="{FF2B5EF4-FFF2-40B4-BE49-F238E27FC236}">
                <a16:creationId xmlns:a16="http://schemas.microsoft.com/office/drawing/2014/main" id="{3E6EB024-6932-790F-D023-2D51382430DE}"/>
              </a:ext>
            </a:extLst>
          </p:cNvPr>
          <p:cNvSpPr txBox="1">
            <a:spLocks/>
          </p:cNvSpPr>
          <p:nvPr/>
        </p:nvSpPr>
        <p:spPr>
          <a:xfrm>
            <a:off x="2135560" y="3789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Prostor pro dotazy…</a:t>
            </a:r>
          </a:p>
        </p:txBody>
      </p:sp>
    </p:spTree>
    <p:extLst>
      <p:ext uri="{BB962C8B-B14F-4D97-AF65-F5344CB8AC3E}">
        <p14:creationId xmlns:p14="http://schemas.microsoft.com/office/powerpoint/2010/main" val="24900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- vyučující?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5"/>
            <a:ext cx="7070576" cy="4525963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Magdalena Mouralová, garantka a vyučující</a:t>
            </a:r>
          </a:p>
          <a:p>
            <a:pPr lvl="1"/>
            <a:r>
              <a:rPr lang="cs-CZ" u="sng" dirty="0">
                <a:hlinkClick r:id="rId3"/>
              </a:rPr>
              <a:t>magdalena.mouralova@fsv.cuni.cz</a:t>
            </a:r>
            <a:endParaRPr lang="cs-CZ" u="sng" dirty="0">
              <a:hlinkClick r:id="rId4"/>
            </a:endParaRPr>
          </a:p>
          <a:p>
            <a:endParaRPr lang="cs-CZ" dirty="0"/>
          </a:p>
          <a:p>
            <a:r>
              <a:rPr lang="cs-CZ" dirty="0"/>
              <a:t>Jakub Černý</a:t>
            </a:r>
          </a:p>
          <a:p>
            <a:r>
              <a:rPr lang="cs-CZ" dirty="0"/>
              <a:t>Hosté k vybraným tématům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Daniel </a:t>
            </a:r>
            <a:r>
              <a:rPr lang="cs-CZ" dirty="0" err="1"/>
              <a:t>Saifrt</a:t>
            </a:r>
            <a:r>
              <a:rPr lang="cs-CZ" dirty="0"/>
              <a:t>, Nikol Janouch, Jan Kos, Michaela </a:t>
            </a:r>
            <a:r>
              <a:rPr lang="cs-CZ" dirty="0" err="1"/>
              <a:t>Dekařová</a:t>
            </a:r>
            <a:endParaRPr lang="cs-CZ" dirty="0"/>
          </a:p>
          <a:p>
            <a:pPr lvl="1"/>
            <a:r>
              <a:rPr lang="cs-CZ" dirty="0"/>
              <a:t>cvičící a výukoví asistenti</a:t>
            </a:r>
          </a:p>
          <a:p>
            <a:pPr lvl="1"/>
            <a:r>
              <a:rPr lang="cs-CZ" dirty="0"/>
              <a:t>komunikace o organizačních záležitostech, kontrola domácích úkolů, vedení seminářů pro JSB781</a:t>
            </a:r>
          </a:p>
        </p:txBody>
      </p:sp>
      <p:pic>
        <p:nvPicPr>
          <p:cNvPr id="1026" name="Picture 2" descr="Mgr. Jakub Černý | ISS - Institut sociologických studií">
            <a:extLst>
              <a:ext uri="{FF2B5EF4-FFF2-40B4-BE49-F238E27FC236}">
                <a16:creationId xmlns:a16="http://schemas.microsoft.com/office/drawing/2014/main" id="{9AFA2465-1734-036F-50D9-4F00912F86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09" b="31203"/>
          <a:stretch>
            <a:fillRect/>
          </a:stretch>
        </p:blipFill>
        <p:spPr bwMode="auto">
          <a:xfrm>
            <a:off x="976923" y="3241988"/>
            <a:ext cx="820218" cy="9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arel Gargulák (@KarelGargulak) / X">
            <a:extLst>
              <a:ext uri="{FF2B5EF4-FFF2-40B4-BE49-F238E27FC236}">
                <a16:creationId xmlns:a16="http://schemas.microsoft.com/office/drawing/2014/main" id="{94B0646E-DB0C-35F0-44E9-B89565588E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67" b="10649"/>
          <a:stretch/>
        </p:blipFill>
        <p:spPr bwMode="auto">
          <a:xfrm>
            <a:off x="3816199" y="3241988"/>
            <a:ext cx="825698" cy="9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>
            <a:extLst>
              <a:ext uri="{FF2B5EF4-FFF2-40B4-BE49-F238E27FC236}">
                <a16:creationId xmlns:a16="http://schemas.microsoft.com/office/drawing/2014/main" id="{13F19C3E-BF5B-21DE-21CC-82B939FED8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3F4866-B03F-0C0C-7A38-E0415CE1084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043"/>
          <a:stretch>
            <a:fillRect/>
          </a:stretch>
        </p:blipFill>
        <p:spPr>
          <a:xfrm>
            <a:off x="7910753" y="4575919"/>
            <a:ext cx="949132" cy="1073912"/>
          </a:xfrm>
          <a:prstGeom prst="rect">
            <a:avLst/>
          </a:prstGeom>
        </p:spPr>
      </p:pic>
      <p:pic>
        <p:nvPicPr>
          <p:cNvPr id="1038" name="Picture 14" descr="Kateřina Konrádová: Vláda v programovém prohlášení nepřekvapila. Podstatné  - Učitel naživo">
            <a:extLst>
              <a:ext uri="{FF2B5EF4-FFF2-40B4-BE49-F238E27FC236}">
                <a16:creationId xmlns:a16="http://schemas.microsoft.com/office/drawing/2014/main" id="{3D22B3CA-5B8D-67EB-82EE-B173637C9B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t="2960" r="14190" b="37718"/>
          <a:stretch/>
        </p:blipFill>
        <p:spPr bwMode="auto">
          <a:xfrm>
            <a:off x="1926086" y="3241990"/>
            <a:ext cx="825698" cy="90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omáš Fliegl (@TFliegl) / X">
            <a:extLst>
              <a:ext uri="{FF2B5EF4-FFF2-40B4-BE49-F238E27FC236}">
                <a16:creationId xmlns:a16="http://schemas.microsoft.com/office/drawing/2014/main" id="{09F646DD-9EB4-CA4E-FA49-EED43F33A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81" y="3241988"/>
            <a:ext cx="907091" cy="90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5FC46F5A-6C5C-32AA-2EE8-AD137706C02A}"/>
              </a:ext>
            </a:extLst>
          </p:cNvPr>
          <p:cNvSpPr/>
          <p:nvPr/>
        </p:nvSpPr>
        <p:spPr>
          <a:xfrm>
            <a:off x="4770843" y="3241988"/>
            <a:ext cx="809563" cy="90709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000" dirty="0"/>
              <a:t>?</a:t>
            </a:r>
            <a:endParaRPr lang="cs-CZ" dirty="0"/>
          </a:p>
        </p:txBody>
      </p:sp>
      <p:pic>
        <p:nvPicPr>
          <p:cNvPr id="9" name="Obrázek 8" descr="Obsah obrázku osoba, Lidská tvář, Brada, Čelo&#10;&#10;Obsah generovaný pomocí AI může být nesprávný.">
            <a:extLst>
              <a:ext uri="{FF2B5EF4-FFF2-40B4-BE49-F238E27FC236}">
                <a16:creationId xmlns:a16="http://schemas.microsoft.com/office/drawing/2014/main" id="{D7751DD9-A446-2F33-7BDD-B376F291E0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0012" y="4594386"/>
            <a:ext cx="876422" cy="1077268"/>
          </a:xfrm>
          <a:prstGeom prst="rect">
            <a:avLst/>
          </a:prstGeom>
        </p:spPr>
      </p:pic>
      <p:pic>
        <p:nvPicPr>
          <p:cNvPr id="11" name="Obrázek 10" descr="Obsah obrázku osoba, Lidská tvář, Brada, krk&#10;&#10;Obsah generovaný pomocí AI může být nesprávný.">
            <a:extLst>
              <a:ext uri="{FF2B5EF4-FFF2-40B4-BE49-F238E27FC236}">
                <a16:creationId xmlns:a16="http://schemas.microsoft.com/office/drawing/2014/main" id="{8EC4D9A4-94E9-1780-D397-317600DA8E3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5344" r="13147"/>
          <a:stretch>
            <a:fillRect/>
          </a:stretch>
        </p:blipFill>
        <p:spPr>
          <a:xfrm>
            <a:off x="9008892" y="4594386"/>
            <a:ext cx="761199" cy="1036978"/>
          </a:xfrm>
          <a:prstGeom prst="rect">
            <a:avLst/>
          </a:prstGeom>
        </p:spPr>
      </p:pic>
      <p:pic>
        <p:nvPicPr>
          <p:cNvPr id="13" name="Obrázek 12" descr="Obsah obrázku Lidská tvář, osoba, úsměv, Prameny vlasů&#10;&#10;Obsah generovaný pomocí AI může být nesprávný.">
            <a:extLst>
              <a:ext uri="{FF2B5EF4-FFF2-40B4-BE49-F238E27FC236}">
                <a16:creationId xmlns:a16="http://schemas.microsoft.com/office/drawing/2014/main" id="{4B19C6FC-CB2E-DD69-DCE1-D08FE545951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" t="3278" r="5154" b="7497"/>
          <a:stretch>
            <a:fillRect/>
          </a:stretch>
        </p:blipFill>
        <p:spPr>
          <a:xfrm>
            <a:off x="10928145" y="4613531"/>
            <a:ext cx="876422" cy="1036978"/>
          </a:xfrm>
          <a:prstGeom prst="rect">
            <a:avLst/>
          </a:prstGeom>
        </p:spPr>
      </p:pic>
      <p:pic>
        <p:nvPicPr>
          <p:cNvPr id="15" name="Obrázek 14" descr="Obsah obrázku Lidská tvář, osoba, úsměv, oblečení&#10;&#10;Obsah generovaný pomocí AI může být nesprávný.">
            <a:extLst>
              <a:ext uri="{FF2B5EF4-FFF2-40B4-BE49-F238E27FC236}">
                <a16:creationId xmlns:a16="http://schemas.microsoft.com/office/drawing/2014/main" id="{FF214493-C0AB-44F3-B739-483DF1FF70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121" y="1501416"/>
            <a:ext cx="1486088" cy="207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4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– studující?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2264" y="1634765"/>
            <a:ext cx="50509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Co víme o vás</a:t>
            </a:r>
          </a:p>
          <a:p>
            <a:r>
              <a:rPr lang="cs-CZ" dirty="0"/>
              <a:t>80 zapsaných studentů/</a:t>
            </a:r>
            <a:r>
              <a:rPr lang="cs-CZ" dirty="0" err="1"/>
              <a:t>ek</a:t>
            </a:r>
            <a:endParaRPr lang="cs-CZ" dirty="0"/>
          </a:p>
          <a:p>
            <a:r>
              <a:rPr lang="cs-CZ" dirty="0"/>
              <a:t>skoro polovina v prváku, skoro polovina ve druháku, pár lidí ze třeťáku či výše</a:t>
            </a:r>
          </a:p>
          <a:p>
            <a:r>
              <a:rPr lang="cs-CZ" dirty="0"/>
              <a:t>třetina mužů </a:t>
            </a:r>
          </a:p>
          <a:p>
            <a:r>
              <a:rPr lang="cs-CZ" dirty="0"/>
              <a:t>5 % cizinců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D9C58B93-A382-458A-89B1-EF510E4D7B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945857"/>
              </p:ext>
            </p:extLst>
          </p:nvPr>
        </p:nvGraphicFramePr>
        <p:xfrm>
          <a:off x="6096000" y="1484787"/>
          <a:ext cx="5616624" cy="4968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Co o vás nevíme a zajímá nás</a:t>
            </a:r>
          </a:p>
        </p:txBody>
      </p:sp>
      <p:pic>
        <p:nvPicPr>
          <p:cNvPr id="6" name="Obrázek 5" descr="Obsah obrázku snímek obrazovky, Grafika, grafický design, design&#10;&#10;Obsah generovaný pomocí AI může být nesprávný.">
            <a:extLst>
              <a:ext uri="{FF2B5EF4-FFF2-40B4-BE49-F238E27FC236}">
                <a16:creationId xmlns:a16="http://schemas.microsoft.com/office/drawing/2014/main" id="{BC8FE916-E29B-B183-B260-943145584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39" t="4921" r="5634" b="6845"/>
          <a:stretch>
            <a:fillRect/>
          </a:stretch>
        </p:blipFill>
        <p:spPr>
          <a:xfrm>
            <a:off x="6719242" y="1430784"/>
            <a:ext cx="5328592" cy="525172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556793"/>
            <a:ext cx="6134472" cy="4569376"/>
          </a:xfrm>
        </p:spPr>
        <p:txBody>
          <a:bodyPr>
            <a:normAutofit/>
          </a:bodyPr>
          <a:lstStyle/>
          <a:p>
            <a:r>
              <a:rPr lang="cs-CZ" dirty="0"/>
              <a:t>Dotazník v </a:t>
            </a:r>
            <a:r>
              <a:rPr lang="cs-CZ" dirty="0" err="1"/>
              <a:t>Moodle</a:t>
            </a:r>
            <a:endParaRPr lang="cs-CZ" dirty="0"/>
          </a:p>
          <a:p>
            <a:r>
              <a:rPr lang="cs-CZ" dirty="0">
                <a:hlinkClick r:id="rId4"/>
              </a:rPr>
              <a:t>https://dl1.cuni.cz/mod/feedback/view.php?id=764436</a:t>
            </a:r>
            <a:endParaRPr lang="cs-CZ" dirty="0"/>
          </a:p>
          <a:p>
            <a:endParaRPr lang="cs-CZ" dirty="0"/>
          </a:p>
          <a:p>
            <a:r>
              <a:rPr lang="cs-CZ" sz="2800" dirty="0"/>
              <a:t>Kdo je hotov, může přemýšlet (a případně se spolužákem tiše probírat), </a:t>
            </a:r>
            <a:r>
              <a:rPr lang="cs-CZ" sz="2800" b="1" dirty="0"/>
              <a:t>proč se na takové věci ptám a jak to souvisí se vzdělávací politikou</a:t>
            </a:r>
          </a:p>
        </p:txBody>
      </p:sp>
    </p:spTree>
    <p:extLst>
      <p:ext uri="{BB962C8B-B14F-4D97-AF65-F5344CB8AC3E}">
        <p14:creationId xmlns:p14="http://schemas.microsoft.com/office/powerpoint/2010/main" val="376969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C27C7-F3C5-452C-78D2-DCEA2313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FB0FB-647B-8A69-6B43-2BBF6545B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Co o vás nevíme a zajímá nás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705EF5-E5E9-3DCF-01E3-89F75CC14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Odkud jste?</a:t>
            </a:r>
          </a:p>
          <a:p>
            <a:r>
              <a:rPr lang="cs-CZ" dirty="0"/>
              <a:t>Jak dlouho vám trvá cesta do školy?</a:t>
            </a:r>
          </a:p>
          <a:p>
            <a:r>
              <a:rPr lang="cs-CZ" dirty="0"/>
              <a:t>Pracujete?</a:t>
            </a:r>
          </a:p>
          <a:p>
            <a:r>
              <a:rPr lang="cs-CZ" dirty="0"/>
              <a:t>Studovali jste mimo ČR?</a:t>
            </a:r>
          </a:p>
          <a:p>
            <a:r>
              <a:rPr lang="cs-CZ" dirty="0"/>
              <a:t>Máte jinou vysokoškolskou zkušenost?</a:t>
            </a:r>
          </a:p>
          <a:p>
            <a:r>
              <a:rPr lang="cs-CZ" dirty="0"/>
              <a:t>Co jste studovali za střední školu?</a:t>
            </a:r>
          </a:p>
          <a:p>
            <a:r>
              <a:rPr lang="cs-CZ" dirty="0"/>
              <a:t>Máte zkušenost s neformálním vzděláváním?</a:t>
            </a:r>
          </a:p>
          <a:p>
            <a:r>
              <a:rPr lang="cs-CZ" dirty="0"/>
              <a:t>Jste sami vzdělavatelé?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64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EF0326-349C-40B3-95FE-AFB561EB3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18976F-5AEF-4868-8B40-55241B61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Vaše motivace</a:t>
            </a:r>
          </a:p>
          <a:p>
            <a:r>
              <a:rPr lang="cs-CZ" dirty="0"/>
              <a:t>Cíle kurzu</a:t>
            </a:r>
          </a:p>
          <a:p>
            <a:pPr marL="457200" lvl="1" indent="0">
              <a:buNone/>
            </a:pPr>
            <a:r>
              <a:rPr lang="cs-CZ" dirty="0"/>
              <a:t>= co vám má kurz přinést</a:t>
            </a:r>
          </a:p>
          <a:p>
            <a:pPr marL="457200" lvl="1" indent="0">
              <a:buNone/>
            </a:pPr>
            <a:r>
              <a:rPr lang="cs-CZ" dirty="0"/>
              <a:t>= co si JÁ představuji, že VY bude i díky kurzu zvládat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7170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D10FBB62-8A7D-4F0E-AEA7-04E5B62F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1" y="274638"/>
            <a:ext cx="6374173" cy="1143000"/>
          </a:xfrm>
        </p:spPr>
        <p:txBody>
          <a:bodyPr/>
          <a:lstStyle/>
          <a:p>
            <a:r>
              <a:rPr lang="cs-CZ" dirty="0"/>
              <a:t>Jako odborníci</a:t>
            </a:r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56387F7F-8917-4CCF-8FE3-33ACA1CB7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441" y="1417643"/>
            <a:ext cx="6374173" cy="4708525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rozumět pojmům a umět je používat</a:t>
            </a:r>
          </a:p>
          <a:p>
            <a:r>
              <a:rPr lang="cs-CZ" dirty="0"/>
              <a:t>rozumět vzdělávacímu systému</a:t>
            </a:r>
          </a:p>
          <a:p>
            <a:r>
              <a:rPr lang="cs-CZ" dirty="0"/>
              <a:t>uvědomovat si souvislosti</a:t>
            </a:r>
          </a:p>
          <a:p>
            <a:r>
              <a:rPr lang="cs-CZ" dirty="0"/>
              <a:t>umět konfrontovat tvrzení s odbornou literaturou a empirickou evidencí</a:t>
            </a:r>
          </a:p>
          <a:p>
            <a:r>
              <a:rPr lang="cs-CZ" dirty="0"/>
              <a:t>klást (si) zajímavé a užitečné otázky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8937CEE-9649-4967-9C5C-F2F5C25DA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577656"/>
            <a:ext cx="3106688" cy="5702687"/>
          </a:xfrm>
          <a:prstGeom prst="rect">
            <a:avLst/>
          </a:prstGeom>
        </p:spPr>
      </p:pic>
      <p:pic>
        <p:nvPicPr>
          <p:cNvPr id="1026" name="Picture 2" descr="Kateřina Konrádová v reportáži ČT k reformě vzdělávání učitelů - Učitel  naživo">
            <a:extLst>
              <a:ext uri="{FF2B5EF4-FFF2-40B4-BE49-F238E27FC236}">
                <a16:creationId xmlns:a16="http://schemas.microsoft.com/office/drawing/2014/main" id="{FE6C63AD-13F8-2522-BD1C-3098E6D66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5426" r="24787" b="21159"/>
          <a:stretch/>
        </p:blipFill>
        <p:spPr bwMode="auto">
          <a:xfrm>
            <a:off x="8112224" y="4079894"/>
            <a:ext cx="3106688" cy="217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118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3BCBD7E-669C-42EE-9057-A55E883C5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920" y="170527"/>
            <a:ext cx="5760640" cy="1143000"/>
          </a:xfrm>
        </p:spPr>
        <p:txBody>
          <a:bodyPr/>
          <a:lstStyle/>
          <a:p>
            <a:r>
              <a:rPr lang="cs-CZ" dirty="0"/>
              <a:t>Jako občané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DC11D39-BBE2-402C-83A2-6C5C71199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5920" y="1281847"/>
            <a:ext cx="5760640" cy="4857403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orientovat se v českém vzdělávacím systému</a:t>
            </a:r>
          </a:p>
          <a:p>
            <a:pPr lvl="0"/>
            <a:r>
              <a:rPr lang="cs-CZ" dirty="0"/>
              <a:t>přemýšlet o vzdělávání v širším společenském kontextu</a:t>
            </a:r>
          </a:p>
          <a:p>
            <a:pPr lvl="0"/>
            <a:r>
              <a:rPr lang="cs-CZ" dirty="0"/>
              <a:t>najít si informace k aktuálním otázkám</a:t>
            </a:r>
          </a:p>
          <a:p>
            <a:pPr lvl="0"/>
            <a:r>
              <a:rPr lang="cs-CZ" dirty="0"/>
              <a:t>rozpoznat zavádějící a nepravdivé argumenty</a:t>
            </a:r>
          </a:p>
          <a:p>
            <a:pPr lvl="0"/>
            <a:r>
              <a:rPr lang="cs-CZ" dirty="0"/>
              <a:t>uvažovat o vzdělávání ve svých volbách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16D1A29-24E1-4A93-8C4A-3828E8125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620688"/>
            <a:ext cx="398583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714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18860</TotalTime>
  <Words>1514</Words>
  <Application>Microsoft Office PowerPoint</Application>
  <PresentationFormat>Širokoúhlá obrazovka</PresentationFormat>
  <Paragraphs>268</Paragraphs>
  <Slides>21</Slides>
  <Notes>14</Notes>
  <HiddenSlides>3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Motiv sady Office</vt:lpstr>
      <vt:lpstr>Vzdělávací politika – JSB781 </vt:lpstr>
      <vt:lpstr>Co nás dnes čeká</vt:lpstr>
      <vt:lpstr>KDO - vyučující?</vt:lpstr>
      <vt:lpstr>KDO – studující?</vt:lpstr>
      <vt:lpstr>Co o vás nevíme a zajímá nás</vt:lpstr>
      <vt:lpstr>Co o vás nevíme a zajímá nás</vt:lpstr>
      <vt:lpstr>PROČ?</vt:lpstr>
      <vt:lpstr>Jako odborníci</vt:lpstr>
      <vt:lpstr>Jako občané</vt:lpstr>
      <vt:lpstr>Jako aktéři vzdělávací politiky (studenti, rodiče…) </vt:lpstr>
      <vt:lpstr>Jako učící se osoby</vt:lpstr>
      <vt:lpstr>JAK budeme pracovat?</vt:lpstr>
      <vt:lpstr>JAK budeme pracovat?</vt:lpstr>
      <vt:lpstr>Závěrečná práce</vt:lpstr>
      <vt:lpstr>Hodnocení – klasifikovaný zápočet</vt:lpstr>
      <vt:lpstr>Semináře</vt:lpstr>
      <vt:lpstr>Důležitá témata vzdělávání</vt:lpstr>
      <vt:lpstr>Plán hodin</vt:lpstr>
      <vt:lpstr>Skupinová práce</vt:lpstr>
      <vt:lpstr>Rámec pro analýzu VzP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vzdělávací politiky  představení kurzu</dc:title>
  <dc:creator>Magdalena Mouralová</dc:creator>
  <cp:lastModifiedBy>Magdalena Mouralová</cp:lastModifiedBy>
  <cp:revision>168</cp:revision>
  <dcterms:created xsi:type="dcterms:W3CDTF">2016-01-25T14:29:14Z</dcterms:created>
  <dcterms:modified xsi:type="dcterms:W3CDTF">2026-02-19T06:31:47Z</dcterms:modified>
</cp:coreProperties>
</file>