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u="sng"/>
            </a:pPr>
            <a:r>
              <a:t>Sociální mobilita </a:t>
            </a:r>
            <a:r>
              <a:rPr u="none"/>
              <a:t>– status jedince i celých skupin se v průběhu života mění/pohybuje</a:t>
            </a:r>
          </a:p>
          <a:p>
            <a:pPr lvl="1" indent="457200"/>
            <a:r>
              <a:t>Vertikální - může mít vzestupný či sestupný charakter </a:t>
            </a:r>
            <a:r>
              <a:rPr i="1"/>
              <a:t>(socioekonomické postavení dosažené v průběhu život)</a:t>
            </a:r>
          </a:p>
          <a:p>
            <a:pPr lvl="1" indent="457200"/>
            <a:r>
              <a:t>Horizontální - jde o přechod z jedné sociální skupiny do jiné, aniž by přitom došlo ke změně celkového statusu osoby </a:t>
            </a:r>
            <a:r>
              <a:rPr i="1"/>
              <a:t>(přesuny do jiných čtvrtí, měst či oblastí)</a:t>
            </a:r>
          </a:p>
          <a:p>
            <a:pPr>
              <a:defRPr u="sng"/>
            </a:pPr>
            <a:r>
              <a:t>Sociální vrstva a životní šance jedince </a:t>
            </a:r>
            <a:r>
              <a:rPr u="none"/>
              <a:t>- Pozice člověka ve stratifikačním systému má významné důsledky ve většině oblastí jeho života. Významně předurčuje jeho možnosti dosáhnout v životě věci, které jsou v dané společnosti definovány jako žádoucí a prospěšné. Na druhé straně může zabránit nebo omezit riziko, že člověka potkají v životě věci nežádoucí. Existuje silná korelace nejen mezi materiálním zajištěním a sociální pozicí, ale také mezi snadností dosažení vzdělání, zdravotním stavem, střední délkou života v různých sociálních vrstvách moderní společnosti.</a:t>
            </a:r>
          </a:p>
          <a:p>
            <a:r>
              <a:t>Jednotlivé stratifikační systémy se od sebe liší mírou odlišnosti šancí, které nabízí jedinci příslušnost k určité sociální vrstvě. Existuje tedy </a:t>
            </a:r>
            <a:r>
              <a:rPr b="1"/>
              <a:t>různá míra sociální nerovnosti</a:t>
            </a:r>
            <a:r>
              <a:t> a různá distance mezi jednotlivými vrstvami v různých stratifikačních systémech. Velká sociální nerovnost může ztratit lidmi uznávanou legitimitu. V takovém případě se stane faktorem vyvolávajícím sociální hnutí a otřesy ve společnosti. Hodnocení těchto důsledků však není jednoznačné. Nemůže být prováděno abstraktně, bez znalosti konkrétních podmínek, v nichž se společenský život nachází. V jedné situaci může velká sociální nerovnost vést k destrukci sociálních pořádků. Na druhé straně může vyvolat konflikty a změny, které řeší dlouhodobý společenský problém.</a:t>
            </a:r>
          </a:p>
          <a:p>
            <a:pPr>
              <a:defRPr u="sng"/>
            </a:pPr>
            <a:r>
              <a:t>Stratifikační dominanta </a:t>
            </a:r>
            <a:r>
              <a:rPr u="none"/>
              <a:t>- Jednotné kritérium, které je pro celou společnost nebo alespoň sledovanou část společnosti významné. </a:t>
            </a:r>
            <a:r>
              <a:rPr i="1" u="none"/>
              <a:t>Který z uvedených faktorů společenské pozice člověka je pro společnost nejdůležitější? Je to moc, společenská prestiž nebo bohatství?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názvu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Zástupný text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Zástupný text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Zástupný symbol obrázku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Rectangle 11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F554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Nadpis 1"/>
          <p:cNvSpPr txBox="1">
            <a:spLocks noGrp="1"/>
          </p:cNvSpPr>
          <p:nvPr>
            <p:ph type="ctrTitle"/>
          </p:nvPr>
        </p:nvSpPr>
        <p:spPr>
          <a:xfrm>
            <a:off x="1043153" y="2471126"/>
            <a:ext cx="1946208" cy="1915748"/>
          </a:xfrm>
          <a:prstGeom prst="rect">
            <a:avLst/>
          </a:prstGeom>
          <a:solidFill>
            <a:srgbClr val="262626"/>
          </a:solidFill>
          <a:ln w="174625">
            <a:solidFill>
              <a:srgbClr val="262626"/>
            </a:solidFill>
            <a:round/>
          </a:ln>
        </p:spPr>
        <p:txBody>
          <a:bodyPr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t>Sociální stratifikace</a:t>
            </a:r>
          </a:p>
        </p:txBody>
      </p:sp>
      <p:pic>
        <p:nvPicPr>
          <p:cNvPr id="115" name="Obrázek 4" descr="Obrázek 4"/>
          <p:cNvPicPr>
            <a:picLocks noChangeAspect="1"/>
          </p:cNvPicPr>
          <p:nvPr/>
        </p:nvPicPr>
        <p:blipFill>
          <a:blip r:embed="rId2">
            <a:extLst/>
          </a:blip>
          <a:srcRect r="646" b="6956"/>
          <a:stretch>
            <a:fillRect/>
          </a:stretch>
        </p:blipFill>
        <p:spPr>
          <a:xfrm>
            <a:off x="4038600" y="1356021"/>
            <a:ext cx="7188200" cy="4142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Co to je?</a:t>
            </a:r>
          </a:p>
        </p:txBody>
      </p:sp>
      <p:sp>
        <p:nvSpPr>
          <p:cNvPr id="118" name="Zástupný obsah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charakteristický znak každé společnosti</a:t>
            </a:r>
          </a:p>
          <a:p>
            <a:pPr marL="685800" lvl="1" indent="-228600">
              <a:lnSpc>
                <a:spcPct val="200000"/>
              </a:lnSpc>
              <a:spcBef>
                <a:spcPts val="5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společnost netvoří sociálně stejnorodý celek - je vnitřně rozdělena do vrstev</a:t>
            </a:r>
          </a:p>
          <a:p>
            <a:pPr marL="1143000" lvl="2" indent="-228600">
              <a:lnSpc>
                <a:spcPct val="200000"/>
              </a:lnSpc>
              <a:spcBef>
                <a:spcPts val="5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 je v dané společnosti považováno za nejvyšší hodnoty</a:t>
            </a:r>
          </a:p>
          <a:p>
            <a:pPr marL="0" indent="0">
              <a:lnSpc>
                <a:spcPct val="200000"/>
              </a:lnSpc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➤ „</a:t>
            </a:r>
            <a:r>
              <a:rPr sz="2300"/>
              <a:t>strukturovaná nerovnost mezi různými skupinami lidí“ (Giddens, 2003, s. 254)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Co k tomu patří?</a:t>
            </a:r>
          </a:p>
        </p:txBody>
      </p:sp>
      <p:sp>
        <p:nvSpPr>
          <p:cNvPr id="121" name="Zástupný obsah 2"/>
          <p:cNvSpPr txBox="1">
            <a:spLocks noGrp="1"/>
          </p:cNvSpPr>
          <p:nvPr>
            <p:ph type="body" idx="1"/>
          </p:nvPr>
        </p:nvSpPr>
        <p:spPr>
          <a:xfrm>
            <a:off x="838200" y="1475079"/>
            <a:ext cx="10515600" cy="50247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1742" indent="-221742" defTabSz="886968">
              <a:lnSpc>
                <a:spcPct val="120000"/>
              </a:lnSpc>
              <a:spcBef>
                <a:spcPts val="900"/>
              </a:spcBef>
              <a:defRPr sz="271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Sociální mobilita</a:t>
            </a:r>
          </a:p>
          <a:p>
            <a:pPr marL="665226" lvl="1" indent="-221742" defTabSz="886968">
              <a:lnSpc>
                <a:spcPct val="120000"/>
              </a:lnSpc>
              <a:spcBef>
                <a:spcPts val="4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Vertikální</a:t>
            </a:r>
            <a:r>
              <a:rPr u="sng"/>
              <a:t> </a:t>
            </a:r>
            <a:r>
              <a:t>- může mít vzestupný či sestupný charakter </a:t>
            </a:r>
            <a:r>
              <a:rPr i="1"/>
              <a:t>(socioekonomické postavení dosažené v průběhu život)</a:t>
            </a:r>
          </a:p>
          <a:p>
            <a:pPr marL="665226" lvl="1" indent="-221742" defTabSz="886968">
              <a:lnSpc>
                <a:spcPct val="120000"/>
              </a:lnSpc>
              <a:spcBef>
                <a:spcPts val="4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Horizontální</a:t>
            </a:r>
            <a:r>
              <a:t> - jde o přechod z jedné sociální skupiny do jiné, aniž by přitom došlo ke změně celkového statusu osoby </a:t>
            </a:r>
            <a:r>
              <a:rPr i="1"/>
              <a:t>(přesuny do jiných čtvrtí, měst či oblastí)</a:t>
            </a:r>
          </a:p>
          <a:p>
            <a:pPr marL="221742" indent="-221742" defTabSz="886968">
              <a:lnSpc>
                <a:spcPct val="120000"/>
              </a:lnSpc>
              <a:spcBef>
                <a:spcPts val="900"/>
              </a:spcBef>
              <a:defRPr sz="271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Sociální vrstva a životní šance jedince</a:t>
            </a:r>
          </a:p>
          <a:p>
            <a:pPr marL="221742" indent="-221742" defTabSz="886968">
              <a:lnSpc>
                <a:spcPct val="120000"/>
              </a:lnSpc>
              <a:spcBef>
                <a:spcPts val="900"/>
              </a:spcBef>
              <a:defRPr sz="271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Stratifikační dominanta</a:t>
            </a:r>
          </a:p>
          <a:p>
            <a:pPr marL="665226" lvl="1" indent="-221742" defTabSz="886968">
              <a:lnSpc>
                <a:spcPct val="120000"/>
              </a:lnSpc>
              <a:spcBef>
                <a:spcPts val="4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Moc</a:t>
            </a:r>
          </a:p>
          <a:p>
            <a:pPr marL="665226" lvl="1" indent="-221742" defTabSz="886968">
              <a:lnSpc>
                <a:spcPct val="120000"/>
              </a:lnSpc>
              <a:spcBef>
                <a:spcPts val="4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Společenská prestiž</a:t>
            </a:r>
          </a:p>
          <a:p>
            <a:pPr marL="665226" lvl="1" indent="-221742" defTabSz="886968">
              <a:lnSpc>
                <a:spcPct val="120000"/>
              </a:lnSpc>
              <a:spcBef>
                <a:spcPts val="400"/>
              </a:spcBef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Materiální zabezpečení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Typy sociální stratifikace</a:t>
            </a:r>
          </a:p>
        </p:txBody>
      </p:sp>
      <p:sp>
        <p:nvSpPr>
          <p:cNvPr id="126" name="Zástupný obsah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Otrokářský systém</a:t>
            </a:r>
            <a:r>
              <a:rPr u="sng"/>
              <a:t> </a:t>
            </a:r>
            <a:r>
              <a:t> -extrémní formou stratifikované společnosti, která se navíc v současnosti už prakticky nevyskytuje</a:t>
            </a:r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Kastovní systém</a:t>
            </a:r>
            <a:r>
              <a:t> -vyloučeno, aby se jedinec za svého života přesunul do jiné kasty, ale celé skupiny mohou změnit své postavení v kastovní hierarchii</a:t>
            </a:r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Stavovský systém</a:t>
            </a:r>
            <a:r>
              <a:rPr b="1"/>
              <a:t> </a:t>
            </a:r>
            <a:r>
              <a:t>- tvořeny vrstvami, které měli vůči sobě navzájem různá práva a povinnosti</a:t>
            </a:r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09727" indent="-109727" defTabSz="438911">
              <a:lnSpc>
                <a:spcPct val="150000"/>
              </a:lnSpc>
              <a:spcBef>
                <a:spcPts val="400"/>
              </a:spcBef>
              <a:defRPr sz="18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Třídní systém </a:t>
            </a:r>
            <a:r>
              <a:t>- rozsáhlá skupina lidí, které mají obdobné ekonomické prostředky, což má velký vliv na jejich způsob života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Teorie</a:t>
            </a:r>
          </a:p>
        </p:txBody>
      </p:sp>
      <p:sp>
        <p:nvSpPr>
          <p:cNvPr id="129" name="Zástupný obsah 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Karl Marx</a:t>
            </a:r>
          </a:p>
          <a:p>
            <a:r>
              <a:t>Max Weber</a:t>
            </a:r>
          </a:p>
        </p:txBody>
      </p:sp>
      <p:pic>
        <p:nvPicPr>
          <p:cNvPr id="130" name="Obrázek 4" descr="Obráze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59584" y="876300"/>
            <a:ext cx="3766970" cy="5300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Karl Marx…"/>
          <p:cNvSpPr txBox="1">
            <a:spLocks noGrp="1"/>
          </p:cNvSpPr>
          <p:nvPr>
            <p:ph type="subTitle" idx="1"/>
          </p:nvPr>
        </p:nvSpPr>
        <p:spPr>
          <a:xfrm>
            <a:off x="413345" y="77088"/>
            <a:ext cx="11365310" cy="6608221"/>
          </a:xfrm>
          <a:prstGeom prst="rect">
            <a:avLst/>
          </a:prstGeom>
        </p:spPr>
        <p:txBody>
          <a:bodyPr/>
          <a:lstStyle/>
          <a:p>
            <a:pPr defTabSz="758951">
              <a:lnSpc>
                <a:spcPct val="100000"/>
              </a:lnSpc>
              <a:spcBef>
                <a:spcPts val="0"/>
              </a:spcBef>
              <a:defRPr sz="2822" b="1"/>
            </a:pPr>
            <a:r>
              <a:t>Karl Marx</a:t>
            </a:r>
          </a:p>
          <a:p>
            <a:pPr algn="l" defTabSz="758951">
              <a:lnSpc>
                <a:spcPct val="100000"/>
              </a:lnSpc>
              <a:spcBef>
                <a:spcPts val="0"/>
              </a:spcBef>
              <a:defRPr sz="1494"/>
            </a:pPr>
            <a:endParaRPr/>
          </a:p>
          <a:p>
            <a:pPr algn="l" defTabSz="758951">
              <a:lnSpc>
                <a:spcPct val="100000"/>
              </a:lnSpc>
              <a:spcBef>
                <a:spcPts val="0"/>
              </a:spcBef>
              <a:defRPr sz="1494"/>
            </a:pPr>
            <a:endParaRPr/>
          </a:p>
          <a:p>
            <a:pPr marL="149793" indent="-149793" algn="l" defTabSz="758951">
              <a:lnSpc>
                <a:spcPct val="150000"/>
              </a:lnSpc>
              <a:spcBef>
                <a:spcPts val="0"/>
              </a:spcBef>
              <a:buSzPct val="100000"/>
              <a:buChar char="•"/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u="sng"/>
              <a:t>Hlavní teze:</a:t>
            </a:r>
            <a:r>
              <a:t>  konfliktualistické pojetí společnosti -&gt; jednotlivé třídy ve společnosti jsou ve vzájemné opozici-boji  </a:t>
            </a:r>
          </a:p>
          <a:p>
            <a:pPr marL="149793" indent="-149793" algn="l" defTabSz="758951">
              <a:lnSpc>
                <a:spcPct val="150000"/>
              </a:lnSpc>
              <a:spcBef>
                <a:spcPts val="0"/>
              </a:spcBef>
              <a:buSzPct val="100000"/>
              <a:buChar char="•"/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shoda zde není možná -&gt; díky neustálým konfliktům mezi třídami dochází k vývoji</a:t>
            </a:r>
          </a:p>
          <a:p>
            <a:pPr marL="149793" indent="-149793" algn="l" defTabSz="758951">
              <a:lnSpc>
                <a:spcPct val="150000"/>
              </a:lnSpc>
              <a:spcBef>
                <a:spcPts val="0"/>
              </a:spcBef>
              <a:buSzPct val="100000"/>
              <a:buChar char="•"/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Viděl společnost jako třídy, které jsou rozděleny na základě přístupu k výrobním prostředkům</a:t>
            </a:r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</a:t>
            </a:r>
            <a:r>
              <a:rPr b="1"/>
              <a:t>apitalisti</a:t>
            </a:r>
            <a:r>
              <a:t> (mají výrobní prostředky, mají moc nad dělníky)</a:t>
            </a:r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Proletáři</a:t>
            </a:r>
            <a:r>
              <a:t> (nemají výrobní prostředky, jsou odkázáni na svou pracovní sílu)</a:t>
            </a:r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-&gt; nutný je třídní boj, který umožní rovnou společnost</a:t>
            </a:r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758951">
              <a:lnSpc>
                <a:spcPct val="150000"/>
              </a:lnSpc>
              <a:spcBef>
                <a:spcPts val="0"/>
              </a:spcBef>
              <a:defRPr sz="2324"/>
            </a:pPr>
            <a:r>
              <a:rPr u="sng">
                <a:latin typeface="Times New Roman"/>
                <a:ea typeface="Times New Roman"/>
                <a:cs typeface="Times New Roman"/>
                <a:sym typeface="Times New Roman"/>
              </a:rPr>
              <a:t>Příklady v historii: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svobodní a otroci, pán a sluha, patricijové a plebejové</a:t>
            </a:r>
            <a:r>
              <a:t>)</a:t>
            </a:r>
          </a:p>
          <a:p>
            <a:pPr algn="l" defTabSz="379475">
              <a:lnSpc>
                <a:spcPts val="3300"/>
              </a:lnSpc>
              <a:spcBef>
                <a:spcPts val="900"/>
              </a:spcBef>
              <a:defRPr sz="143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ax Weber…"/>
          <p:cNvSpPr txBox="1"/>
          <p:nvPr/>
        </p:nvSpPr>
        <p:spPr>
          <a:xfrm>
            <a:off x="160684" y="5079"/>
            <a:ext cx="11996671" cy="8542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endParaRPr/>
          </a:p>
          <a:p>
            <a:pPr algn="ctr">
              <a:defRPr sz="2700" b="1"/>
            </a:pPr>
            <a:r>
              <a:t>Max Weber</a:t>
            </a:r>
          </a:p>
          <a:p>
            <a:pPr>
              <a:lnSpc>
                <a:spcPct val="150000"/>
              </a:lnSpc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180473" indent="-180473">
              <a:lnSpc>
                <a:spcPct val="150000"/>
              </a:lnSpc>
              <a:buSzPct val="100000"/>
              <a:buChar char="-"/>
              <a:defRPr sz="2400" b="1" i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možné pohledy na sociální nerovnost:</a:t>
            </a:r>
          </a:p>
          <a:p>
            <a:pPr>
              <a:lnSpc>
                <a:spcPct val="15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17763" indent="-417763">
              <a:lnSpc>
                <a:spcPct val="150000"/>
              </a:lnSpc>
              <a:buSzPct val="100000"/>
              <a:buAutoNum type="arabicParenR"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nerovnost v oblasti </a:t>
            </a:r>
            <a:r>
              <a:t>ekonomického života </a:t>
            </a:r>
            <a:r>
              <a:rPr b="0"/>
              <a:t>(rozdílnost možností jednotlivých osob na trhu)=</a:t>
            </a:r>
            <a:r>
              <a:t> třídy </a:t>
            </a:r>
          </a:p>
          <a:p>
            <a:pPr>
              <a:lnSpc>
                <a:spcPct val="150000"/>
              </a:lnSpc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457200">
              <a:lnSpc>
                <a:spcPct val="150000"/>
              </a:lnSpc>
              <a:spcBef>
                <a:spcPts val="12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2)</a:t>
            </a:r>
            <a:r>
              <a:t> odlišná </a:t>
            </a:r>
            <a:r>
              <a:rPr b="1"/>
              <a:t>prestiž</a:t>
            </a:r>
            <a:r>
              <a:t> jedinců ve společnosti (prestiž= vzdělání+ původ+ životní styl)= </a:t>
            </a:r>
            <a:r>
              <a:rPr b="1"/>
              <a:t>stavy </a:t>
            </a:r>
          </a:p>
          <a:p>
            <a:pPr defTabSz="457200">
              <a:lnSpc>
                <a:spcPct val="150000"/>
              </a:lnSpc>
              <a:spcBef>
                <a:spcPts val="12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/>
          </a:p>
          <a:p>
            <a:pPr defTabSz="457200">
              <a:lnSpc>
                <a:spcPct val="150000"/>
              </a:lnSpc>
              <a:spcBef>
                <a:spcPts val="12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3)</a:t>
            </a:r>
            <a:r>
              <a:t> oblast </a:t>
            </a:r>
            <a:r>
              <a:rPr b="1"/>
              <a:t>veřejného a politického života</a:t>
            </a:r>
            <a:r>
              <a:t> (seskupení dle různých názorů a zájmů) = </a:t>
            </a:r>
            <a:r>
              <a:rPr b="1"/>
              <a:t>politické strany </a:t>
            </a:r>
          </a:p>
          <a:p>
            <a:pPr defTabSz="457200">
              <a:lnSpc>
                <a:spcPts val="4000"/>
              </a:lnSpc>
              <a:spcBef>
                <a:spcPts val="1200"/>
              </a:spcBef>
              <a:defRPr sz="1733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  <a:p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Je téma stále aktuální ?"/>
          <p:cNvSpPr txBox="1">
            <a:spLocks noGrp="1"/>
          </p:cNvSpPr>
          <p:nvPr>
            <p:ph type="ctrTitle"/>
          </p:nvPr>
        </p:nvSpPr>
        <p:spPr>
          <a:xfrm>
            <a:off x="1523999" y="401022"/>
            <a:ext cx="8838867" cy="591944"/>
          </a:xfrm>
          <a:prstGeom prst="rect">
            <a:avLst/>
          </a:prstGeom>
        </p:spPr>
        <p:txBody>
          <a:bodyPr/>
          <a:lstStyle>
            <a:lvl1pPr defTabSz="502920">
              <a:defRPr sz="3300"/>
            </a:lvl1pPr>
          </a:lstStyle>
          <a:p>
            <a:r>
              <a:t>Je téma stále aktuální ?</a:t>
            </a:r>
          </a:p>
        </p:txBody>
      </p:sp>
      <p:sp>
        <p:nvSpPr>
          <p:cNvPr id="137" name="-sociální stratifikace se objevuje ve společnosti neustále,a nezáleží o jaký druh stratifikace se jedná…"/>
          <p:cNvSpPr txBox="1">
            <a:spLocks noGrp="1"/>
          </p:cNvSpPr>
          <p:nvPr>
            <p:ph type="subTitle" idx="1"/>
          </p:nvPr>
        </p:nvSpPr>
        <p:spPr>
          <a:xfrm>
            <a:off x="876742" y="1284827"/>
            <a:ext cx="10438516" cy="5416681"/>
          </a:xfrm>
          <a:prstGeom prst="rect">
            <a:avLst/>
          </a:prstGeom>
        </p:spPr>
        <p:txBody>
          <a:bodyPr/>
          <a:lstStyle/>
          <a:p>
            <a:pPr algn="l"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-sociální stratifikace se objevuje ve společnosti neustále,a nezáleží o jaký druh stratifikace se jedná</a:t>
            </a:r>
          </a:p>
          <a:p>
            <a:pPr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-jednoduchou ukázkou může být </a:t>
            </a:r>
            <a:r>
              <a:rPr b="1" u="sng"/>
              <a:t>šikana ve škole z pohledu socioekonomické stratifikace </a:t>
            </a:r>
          </a:p>
          <a:p>
            <a:pPr algn="l"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 u="sng"/>
          </a:p>
          <a:p>
            <a:pPr algn="l"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-&gt; děti, které jsou ve špatné pozici ve třídě své postavení vnímají velmi intenzivně -&gt; jsou vyčlenováni na základě odlišnosti, a “trpí” za něco, co nemohou ovlivnit</a:t>
            </a:r>
          </a:p>
          <a:p>
            <a:pPr algn="l" defTabSz="868680">
              <a:spcBef>
                <a:spcPts val="900"/>
              </a:spcBef>
              <a:defRPr sz="228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868680">
              <a:spcBef>
                <a:spcPts val="900"/>
              </a:spcBef>
              <a:defRPr sz="228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možná řešení:</a:t>
            </a:r>
            <a:r>
              <a:rPr u="none"/>
              <a:t>  příklad- školní uniformy (měly by potlačovat sociekonomické rozdíly mezi dětmi)</a:t>
            </a:r>
          </a:p>
          <a:p>
            <a:pPr defTabSz="868680">
              <a:spcBef>
                <a:spcPts val="900"/>
              </a:spcBef>
              <a:defRPr sz="228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/>
              <a:t>ANO či NE ? -&gt; Diskuze </a:t>
            </a:r>
          </a:p>
          <a:p>
            <a:pPr algn="l" defTabSz="868680">
              <a:spcBef>
                <a:spcPts val="900"/>
              </a:spcBef>
              <a:defRPr sz="2280"/>
            </a:pPr>
            <a:endParaRPr u="none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Širokoúhlá obrazovka</PresentationFormat>
  <Paragraphs>69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Times New Roman</vt:lpstr>
      <vt:lpstr>Motiv Office</vt:lpstr>
      <vt:lpstr>Sociální stratifikace</vt:lpstr>
      <vt:lpstr>Co to je?</vt:lpstr>
      <vt:lpstr>Co k tomu patří?</vt:lpstr>
      <vt:lpstr>Typy sociální stratifikace</vt:lpstr>
      <vt:lpstr>Teorie</vt:lpstr>
      <vt:lpstr>Prezentace aplikace PowerPoint</vt:lpstr>
      <vt:lpstr>Prezentace aplikace PowerPoint</vt:lpstr>
      <vt:lpstr>Je téma stále aktuální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stratifikace</dc:title>
  <dc:creator>Andrea Beláňová</dc:creator>
  <cp:lastModifiedBy>Andrea Beláňová</cp:lastModifiedBy>
  <cp:revision>2</cp:revision>
  <dcterms:modified xsi:type="dcterms:W3CDTF">2019-03-26T19:49:49Z</dcterms:modified>
</cp:coreProperties>
</file>