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C6158B-EBB8-483E-B7D1-3A3C6FFEC8E0}" v="22" dt="2020-05-06T13:38:53.9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9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0CD95B-63B4-4F8E-B070-9471F2D82985}" type="doc">
      <dgm:prSet loTypeId="urn:microsoft.com/office/officeart/2005/8/layout/default" loCatId="list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46A254B-B9BA-44FA-B3D6-1C15D1559D9B}">
      <dgm:prSet/>
      <dgm:spPr/>
      <dgm:t>
        <a:bodyPr/>
        <a:lstStyle/>
        <a:p>
          <a:r>
            <a:rPr lang="cs-CZ"/>
            <a:t>Jméno a příjmení: Jitka Herynková </a:t>
          </a:r>
          <a:endParaRPr lang="en-US"/>
        </a:p>
      </dgm:t>
    </dgm:pt>
    <dgm:pt modelId="{809318E9-7327-4387-AE1C-37771F75BB9D}" type="parTrans" cxnId="{ECFD147D-CA3D-42F6-AEF1-4437B2DA6A31}">
      <dgm:prSet/>
      <dgm:spPr/>
      <dgm:t>
        <a:bodyPr/>
        <a:lstStyle/>
        <a:p>
          <a:endParaRPr lang="en-US"/>
        </a:p>
      </dgm:t>
    </dgm:pt>
    <dgm:pt modelId="{9DD184DB-8549-4E1D-A636-7D7DFE49C7AE}" type="sibTrans" cxnId="{ECFD147D-CA3D-42F6-AEF1-4437B2DA6A31}">
      <dgm:prSet/>
      <dgm:spPr/>
      <dgm:t>
        <a:bodyPr/>
        <a:lstStyle/>
        <a:p>
          <a:endParaRPr lang="en-US"/>
        </a:p>
      </dgm:t>
    </dgm:pt>
    <dgm:pt modelId="{68658A5E-8199-42DA-9869-082BF674EDC9}">
      <dgm:prSet/>
      <dgm:spPr/>
      <dgm:t>
        <a:bodyPr/>
        <a:lstStyle/>
        <a:p>
          <a:r>
            <a:rPr lang="cs-CZ"/>
            <a:t>Studijní obor: Čeština v komunikaci neslyšících </a:t>
          </a:r>
          <a:endParaRPr lang="en-US"/>
        </a:p>
      </dgm:t>
    </dgm:pt>
    <dgm:pt modelId="{CD1DB70A-D315-4816-8F2C-A66A2DD5AB4F}" type="parTrans" cxnId="{AF716CD3-62D9-43CB-B055-673FA5FEB211}">
      <dgm:prSet/>
      <dgm:spPr/>
      <dgm:t>
        <a:bodyPr/>
        <a:lstStyle/>
        <a:p>
          <a:endParaRPr lang="en-US"/>
        </a:p>
      </dgm:t>
    </dgm:pt>
    <dgm:pt modelId="{FBCC78D7-16F5-4528-9F01-A3287369938E}" type="sibTrans" cxnId="{AF716CD3-62D9-43CB-B055-673FA5FEB211}">
      <dgm:prSet/>
      <dgm:spPr/>
      <dgm:t>
        <a:bodyPr/>
        <a:lstStyle/>
        <a:p>
          <a:endParaRPr lang="en-US"/>
        </a:p>
      </dgm:t>
    </dgm:pt>
    <dgm:pt modelId="{1BFD9F9A-6B5B-424F-8BF2-83D72D8EED6E}">
      <dgm:prSet/>
      <dgm:spPr/>
      <dgm:t>
        <a:bodyPr/>
        <a:lstStyle/>
        <a:p>
          <a:r>
            <a:rPr lang="cs-CZ"/>
            <a:t>Vedoucí: Mgr. Andrea Hudáková, Ph.D. </a:t>
          </a:r>
          <a:endParaRPr lang="en-US"/>
        </a:p>
      </dgm:t>
    </dgm:pt>
    <dgm:pt modelId="{AC0318D1-B6D5-42F9-85C2-3526A2BC9222}" type="parTrans" cxnId="{AFCEF76A-9CBA-4B8A-BD49-5E4A1709AA09}">
      <dgm:prSet/>
      <dgm:spPr/>
      <dgm:t>
        <a:bodyPr/>
        <a:lstStyle/>
        <a:p>
          <a:endParaRPr lang="en-US"/>
        </a:p>
      </dgm:t>
    </dgm:pt>
    <dgm:pt modelId="{A5A64F99-BF63-4ABB-9F59-D4C1EB48352A}" type="sibTrans" cxnId="{AFCEF76A-9CBA-4B8A-BD49-5E4A1709AA09}">
      <dgm:prSet/>
      <dgm:spPr/>
      <dgm:t>
        <a:bodyPr/>
        <a:lstStyle/>
        <a:p>
          <a:endParaRPr lang="en-US"/>
        </a:p>
      </dgm:t>
    </dgm:pt>
    <dgm:pt modelId="{D4C92C0E-8894-4F49-9FF8-9E5676DCF048}">
      <dgm:prSet/>
      <dgm:spPr/>
      <dgm:t>
        <a:bodyPr/>
        <a:lstStyle/>
        <a:p>
          <a:r>
            <a:rPr lang="cs-CZ"/>
            <a:t>Oponent: prof. PhDr. Alena Macurová, CSc.</a:t>
          </a:r>
          <a:endParaRPr lang="en-US"/>
        </a:p>
      </dgm:t>
    </dgm:pt>
    <dgm:pt modelId="{487C6DF7-1E2C-4579-9667-BE57C894188A}" type="parTrans" cxnId="{C1096F5E-5C28-475A-AC3C-2908DF0AAD5F}">
      <dgm:prSet/>
      <dgm:spPr/>
      <dgm:t>
        <a:bodyPr/>
        <a:lstStyle/>
        <a:p>
          <a:endParaRPr lang="en-US"/>
        </a:p>
      </dgm:t>
    </dgm:pt>
    <dgm:pt modelId="{FC70BE3A-B122-4F60-8AF7-4B9C84AB0636}" type="sibTrans" cxnId="{C1096F5E-5C28-475A-AC3C-2908DF0AAD5F}">
      <dgm:prSet/>
      <dgm:spPr/>
      <dgm:t>
        <a:bodyPr/>
        <a:lstStyle/>
        <a:p>
          <a:endParaRPr lang="en-US"/>
        </a:p>
      </dgm:t>
    </dgm:pt>
    <dgm:pt modelId="{6B57B523-55FB-4EEF-9A3E-395BA0603718}">
      <dgm:prSet/>
      <dgm:spPr/>
      <dgm:t>
        <a:bodyPr/>
        <a:lstStyle/>
        <a:p>
          <a:r>
            <a:rPr lang="cs-CZ"/>
            <a:t>105 s.</a:t>
          </a:r>
          <a:endParaRPr lang="en-US"/>
        </a:p>
      </dgm:t>
    </dgm:pt>
    <dgm:pt modelId="{A670055A-DE23-4E1A-8142-A5E6F03F4EC4}" type="parTrans" cxnId="{970D278E-3845-4052-A147-B475EE76BE8A}">
      <dgm:prSet/>
      <dgm:spPr/>
      <dgm:t>
        <a:bodyPr/>
        <a:lstStyle/>
        <a:p>
          <a:endParaRPr lang="en-US"/>
        </a:p>
      </dgm:t>
    </dgm:pt>
    <dgm:pt modelId="{7BF10BB5-2469-402E-ADF4-76BED683D9AA}" type="sibTrans" cxnId="{970D278E-3845-4052-A147-B475EE76BE8A}">
      <dgm:prSet/>
      <dgm:spPr/>
      <dgm:t>
        <a:bodyPr/>
        <a:lstStyle/>
        <a:p>
          <a:endParaRPr lang="en-US"/>
        </a:p>
      </dgm:t>
    </dgm:pt>
    <dgm:pt modelId="{41B73BF5-964A-4EF6-8BBD-40C642F8D1BB}">
      <dgm:prSet/>
      <dgm:spPr/>
      <dgm:t>
        <a:bodyPr/>
        <a:lstStyle/>
        <a:p>
          <a:r>
            <a:rPr lang="pl-PL"/>
            <a:t>Datum obhajoby: 12. 9. 2011</a:t>
          </a:r>
          <a:endParaRPr lang="en-US"/>
        </a:p>
      </dgm:t>
    </dgm:pt>
    <dgm:pt modelId="{C58388D6-84F5-4FFB-AA10-D11D82507ED9}" type="parTrans" cxnId="{E66E9054-D039-438E-9CCF-488B3FCA9558}">
      <dgm:prSet/>
      <dgm:spPr/>
      <dgm:t>
        <a:bodyPr/>
        <a:lstStyle/>
        <a:p>
          <a:endParaRPr lang="en-US"/>
        </a:p>
      </dgm:t>
    </dgm:pt>
    <dgm:pt modelId="{7E8C6CA3-2A56-42DD-9EC9-4CF4205122A9}" type="sibTrans" cxnId="{E66E9054-D039-438E-9CCF-488B3FCA9558}">
      <dgm:prSet/>
      <dgm:spPr/>
      <dgm:t>
        <a:bodyPr/>
        <a:lstStyle/>
        <a:p>
          <a:endParaRPr lang="en-US"/>
        </a:p>
      </dgm:t>
    </dgm:pt>
    <dgm:pt modelId="{98CEA678-8676-4D06-872D-67AC86B8005F}" type="pres">
      <dgm:prSet presAssocID="{300CD95B-63B4-4F8E-B070-9471F2D82985}" presName="diagram" presStyleCnt="0">
        <dgm:presLayoutVars>
          <dgm:dir/>
          <dgm:resizeHandles val="exact"/>
        </dgm:presLayoutVars>
      </dgm:prSet>
      <dgm:spPr/>
    </dgm:pt>
    <dgm:pt modelId="{AF038944-22CD-4282-98FE-B294582F4683}" type="pres">
      <dgm:prSet presAssocID="{046A254B-B9BA-44FA-B3D6-1C15D1559D9B}" presName="node" presStyleLbl="node1" presStyleIdx="0" presStyleCnt="6">
        <dgm:presLayoutVars>
          <dgm:bulletEnabled val="1"/>
        </dgm:presLayoutVars>
      </dgm:prSet>
      <dgm:spPr/>
    </dgm:pt>
    <dgm:pt modelId="{8DCCA835-E502-4EC4-807B-E2E4FC733C72}" type="pres">
      <dgm:prSet presAssocID="{9DD184DB-8549-4E1D-A636-7D7DFE49C7AE}" presName="sibTrans" presStyleCnt="0"/>
      <dgm:spPr/>
    </dgm:pt>
    <dgm:pt modelId="{BE10821C-3841-4DDD-B6A0-C1429C579342}" type="pres">
      <dgm:prSet presAssocID="{68658A5E-8199-42DA-9869-082BF674EDC9}" presName="node" presStyleLbl="node1" presStyleIdx="1" presStyleCnt="6">
        <dgm:presLayoutVars>
          <dgm:bulletEnabled val="1"/>
        </dgm:presLayoutVars>
      </dgm:prSet>
      <dgm:spPr/>
    </dgm:pt>
    <dgm:pt modelId="{541B4DAF-4B99-47AA-AB53-0F4C0B091F49}" type="pres">
      <dgm:prSet presAssocID="{FBCC78D7-16F5-4528-9F01-A3287369938E}" presName="sibTrans" presStyleCnt="0"/>
      <dgm:spPr/>
    </dgm:pt>
    <dgm:pt modelId="{7040B9FA-603C-433F-A989-E1D1EDBE625D}" type="pres">
      <dgm:prSet presAssocID="{1BFD9F9A-6B5B-424F-8BF2-83D72D8EED6E}" presName="node" presStyleLbl="node1" presStyleIdx="2" presStyleCnt="6">
        <dgm:presLayoutVars>
          <dgm:bulletEnabled val="1"/>
        </dgm:presLayoutVars>
      </dgm:prSet>
      <dgm:spPr/>
    </dgm:pt>
    <dgm:pt modelId="{47C9C664-0E97-4AF8-BBB3-4033DAA414A7}" type="pres">
      <dgm:prSet presAssocID="{A5A64F99-BF63-4ABB-9F59-D4C1EB48352A}" presName="sibTrans" presStyleCnt="0"/>
      <dgm:spPr/>
    </dgm:pt>
    <dgm:pt modelId="{465C05EE-2DE1-458C-8A08-06E1D0B3902C}" type="pres">
      <dgm:prSet presAssocID="{D4C92C0E-8894-4F49-9FF8-9E5676DCF048}" presName="node" presStyleLbl="node1" presStyleIdx="3" presStyleCnt="6">
        <dgm:presLayoutVars>
          <dgm:bulletEnabled val="1"/>
        </dgm:presLayoutVars>
      </dgm:prSet>
      <dgm:spPr/>
    </dgm:pt>
    <dgm:pt modelId="{4DE697FB-168A-439D-90CC-8FED9177BEDB}" type="pres">
      <dgm:prSet presAssocID="{FC70BE3A-B122-4F60-8AF7-4B9C84AB0636}" presName="sibTrans" presStyleCnt="0"/>
      <dgm:spPr/>
    </dgm:pt>
    <dgm:pt modelId="{28C299EF-A2AE-4DDD-B478-AA3948A3AEC6}" type="pres">
      <dgm:prSet presAssocID="{6B57B523-55FB-4EEF-9A3E-395BA0603718}" presName="node" presStyleLbl="node1" presStyleIdx="4" presStyleCnt="6">
        <dgm:presLayoutVars>
          <dgm:bulletEnabled val="1"/>
        </dgm:presLayoutVars>
      </dgm:prSet>
      <dgm:spPr/>
    </dgm:pt>
    <dgm:pt modelId="{96CC641A-E5C9-4D62-9B4A-F91CFA2C8DA2}" type="pres">
      <dgm:prSet presAssocID="{7BF10BB5-2469-402E-ADF4-76BED683D9AA}" presName="sibTrans" presStyleCnt="0"/>
      <dgm:spPr/>
    </dgm:pt>
    <dgm:pt modelId="{8ED96021-8100-4BA4-941A-E5228383FB6A}" type="pres">
      <dgm:prSet presAssocID="{41B73BF5-964A-4EF6-8BBD-40C642F8D1BB}" presName="node" presStyleLbl="node1" presStyleIdx="5" presStyleCnt="6">
        <dgm:presLayoutVars>
          <dgm:bulletEnabled val="1"/>
        </dgm:presLayoutVars>
      </dgm:prSet>
      <dgm:spPr/>
    </dgm:pt>
  </dgm:ptLst>
  <dgm:cxnLst>
    <dgm:cxn modelId="{CF04F821-899E-487F-A16F-0770DC865AF6}" type="presOf" srcId="{D4C92C0E-8894-4F49-9FF8-9E5676DCF048}" destId="{465C05EE-2DE1-458C-8A08-06E1D0B3902C}" srcOrd="0" destOrd="0" presId="urn:microsoft.com/office/officeart/2005/8/layout/default"/>
    <dgm:cxn modelId="{D11F0836-65E9-4C95-8588-F3D3320D6CE1}" type="presOf" srcId="{1BFD9F9A-6B5B-424F-8BF2-83D72D8EED6E}" destId="{7040B9FA-603C-433F-A989-E1D1EDBE625D}" srcOrd="0" destOrd="0" presId="urn:microsoft.com/office/officeart/2005/8/layout/default"/>
    <dgm:cxn modelId="{C1096F5E-5C28-475A-AC3C-2908DF0AAD5F}" srcId="{300CD95B-63B4-4F8E-B070-9471F2D82985}" destId="{D4C92C0E-8894-4F49-9FF8-9E5676DCF048}" srcOrd="3" destOrd="0" parTransId="{487C6DF7-1E2C-4579-9667-BE57C894188A}" sibTransId="{FC70BE3A-B122-4F60-8AF7-4B9C84AB0636}"/>
    <dgm:cxn modelId="{AFCEF76A-9CBA-4B8A-BD49-5E4A1709AA09}" srcId="{300CD95B-63B4-4F8E-B070-9471F2D82985}" destId="{1BFD9F9A-6B5B-424F-8BF2-83D72D8EED6E}" srcOrd="2" destOrd="0" parTransId="{AC0318D1-B6D5-42F9-85C2-3526A2BC9222}" sibTransId="{A5A64F99-BF63-4ABB-9F59-D4C1EB48352A}"/>
    <dgm:cxn modelId="{E66E9054-D039-438E-9CCF-488B3FCA9558}" srcId="{300CD95B-63B4-4F8E-B070-9471F2D82985}" destId="{41B73BF5-964A-4EF6-8BBD-40C642F8D1BB}" srcOrd="5" destOrd="0" parTransId="{C58388D6-84F5-4FFB-AA10-D11D82507ED9}" sibTransId="{7E8C6CA3-2A56-42DD-9EC9-4CF4205122A9}"/>
    <dgm:cxn modelId="{ECFD147D-CA3D-42F6-AEF1-4437B2DA6A31}" srcId="{300CD95B-63B4-4F8E-B070-9471F2D82985}" destId="{046A254B-B9BA-44FA-B3D6-1C15D1559D9B}" srcOrd="0" destOrd="0" parTransId="{809318E9-7327-4387-AE1C-37771F75BB9D}" sibTransId="{9DD184DB-8549-4E1D-A636-7D7DFE49C7AE}"/>
    <dgm:cxn modelId="{970D278E-3845-4052-A147-B475EE76BE8A}" srcId="{300CD95B-63B4-4F8E-B070-9471F2D82985}" destId="{6B57B523-55FB-4EEF-9A3E-395BA0603718}" srcOrd="4" destOrd="0" parTransId="{A670055A-DE23-4E1A-8142-A5E6F03F4EC4}" sibTransId="{7BF10BB5-2469-402E-ADF4-76BED683D9AA}"/>
    <dgm:cxn modelId="{C9FEC6B8-008C-4E07-AF90-E21262D1A6E3}" type="presOf" srcId="{300CD95B-63B4-4F8E-B070-9471F2D82985}" destId="{98CEA678-8676-4D06-872D-67AC86B8005F}" srcOrd="0" destOrd="0" presId="urn:microsoft.com/office/officeart/2005/8/layout/default"/>
    <dgm:cxn modelId="{E244D3C5-0861-45FC-8D3F-CFB2BF141C74}" type="presOf" srcId="{41B73BF5-964A-4EF6-8BBD-40C642F8D1BB}" destId="{8ED96021-8100-4BA4-941A-E5228383FB6A}" srcOrd="0" destOrd="0" presId="urn:microsoft.com/office/officeart/2005/8/layout/default"/>
    <dgm:cxn modelId="{91ACCCCA-E84D-4AB1-86EE-115E484A889D}" type="presOf" srcId="{046A254B-B9BA-44FA-B3D6-1C15D1559D9B}" destId="{AF038944-22CD-4282-98FE-B294582F4683}" srcOrd="0" destOrd="0" presId="urn:microsoft.com/office/officeart/2005/8/layout/default"/>
    <dgm:cxn modelId="{AF716CD3-62D9-43CB-B055-673FA5FEB211}" srcId="{300CD95B-63B4-4F8E-B070-9471F2D82985}" destId="{68658A5E-8199-42DA-9869-082BF674EDC9}" srcOrd="1" destOrd="0" parTransId="{CD1DB70A-D315-4816-8F2C-A66A2DD5AB4F}" sibTransId="{FBCC78D7-16F5-4528-9F01-A3287369938E}"/>
    <dgm:cxn modelId="{AE6156DD-DCAA-413E-AA02-13D9AF14452B}" type="presOf" srcId="{68658A5E-8199-42DA-9869-082BF674EDC9}" destId="{BE10821C-3841-4DDD-B6A0-C1429C579342}" srcOrd="0" destOrd="0" presId="urn:microsoft.com/office/officeart/2005/8/layout/default"/>
    <dgm:cxn modelId="{A3E073EC-5BF9-47DC-8A06-D434D4BEEBCB}" type="presOf" srcId="{6B57B523-55FB-4EEF-9A3E-395BA0603718}" destId="{28C299EF-A2AE-4DDD-B478-AA3948A3AEC6}" srcOrd="0" destOrd="0" presId="urn:microsoft.com/office/officeart/2005/8/layout/default"/>
    <dgm:cxn modelId="{7FC1AD9E-CA0D-47F5-82EF-5E4AE830171A}" type="presParOf" srcId="{98CEA678-8676-4D06-872D-67AC86B8005F}" destId="{AF038944-22CD-4282-98FE-B294582F4683}" srcOrd="0" destOrd="0" presId="urn:microsoft.com/office/officeart/2005/8/layout/default"/>
    <dgm:cxn modelId="{0D69998A-1D09-487C-962C-D4674154F893}" type="presParOf" srcId="{98CEA678-8676-4D06-872D-67AC86B8005F}" destId="{8DCCA835-E502-4EC4-807B-E2E4FC733C72}" srcOrd="1" destOrd="0" presId="urn:microsoft.com/office/officeart/2005/8/layout/default"/>
    <dgm:cxn modelId="{9CAD0B56-AD79-4063-8921-D044EF56C7E6}" type="presParOf" srcId="{98CEA678-8676-4D06-872D-67AC86B8005F}" destId="{BE10821C-3841-4DDD-B6A0-C1429C579342}" srcOrd="2" destOrd="0" presId="urn:microsoft.com/office/officeart/2005/8/layout/default"/>
    <dgm:cxn modelId="{34C1583E-2FC8-454D-AA71-19140DEBCACD}" type="presParOf" srcId="{98CEA678-8676-4D06-872D-67AC86B8005F}" destId="{541B4DAF-4B99-47AA-AB53-0F4C0B091F49}" srcOrd="3" destOrd="0" presId="urn:microsoft.com/office/officeart/2005/8/layout/default"/>
    <dgm:cxn modelId="{7039F41F-3DAC-4273-B6CA-EE3DE785BF8E}" type="presParOf" srcId="{98CEA678-8676-4D06-872D-67AC86B8005F}" destId="{7040B9FA-603C-433F-A989-E1D1EDBE625D}" srcOrd="4" destOrd="0" presId="urn:microsoft.com/office/officeart/2005/8/layout/default"/>
    <dgm:cxn modelId="{F5B39059-FABC-428A-9FA4-894FA57E7D59}" type="presParOf" srcId="{98CEA678-8676-4D06-872D-67AC86B8005F}" destId="{47C9C664-0E97-4AF8-BBB3-4033DAA414A7}" srcOrd="5" destOrd="0" presId="urn:microsoft.com/office/officeart/2005/8/layout/default"/>
    <dgm:cxn modelId="{710004CE-3FDF-4D73-880D-3B6F9F895414}" type="presParOf" srcId="{98CEA678-8676-4D06-872D-67AC86B8005F}" destId="{465C05EE-2DE1-458C-8A08-06E1D0B3902C}" srcOrd="6" destOrd="0" presId="urn:microsoft.com/office/officeart/2005/8/layout/default"/>
    <dgm:cxn modelId="{7A06529A-9B7C-4D5C-A312-9AEE09B4B306}" type="presParOf" srcId="{98CEA678-8676-4D06-872D-67AC86B8005F}" destId="{4DE697FB-168A-439D-90CC-8FED9177BEDB}" srcOrd="7" destOrd="0" presId="urn:microsoft.com/office/officeart/2005/8/layout/default"/>
    <dgm:cxn modelId="{0557013B-92CC-4EFC-AF3F-01401FE7E570}" type="presParOf" srcId="{98CEA678-8676-4D06-872D-67AC86B8005F}" destId="{28C299EF-A2AE-4DDD-B478-AA3948A3AEC6}" srcOrd="8" destOrd="0" presId="urn:microsoft.com/office/officeart/2005/8/layout/default"/>
    <dgm:cxn modelId="{420A9047-EA5F-4B02-880B-085240464FF4}" type="presParOf" srcId="{98CEA678-8676-4D06-872D-67AC86B8005F}" destId="{96CC641A-E5C9-4D62-9B4A-F91CFA2C8DA2}" srcOrd="9" destOrd="0" presId="urn:microsoft.com/office/officeart/2005/8/layout/default"/>
    <dgm:cxn modelId="{24A4AAB5-567E-40EB-8641-4FADFA26E1FE}" type="presParOf" srcId="{98CEA678-8676-4D06-872D-67AC86B8005F}" destId="{8ED96021-8100-4BA4-941A-E5228383FB6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038944-22CD-4282-98FE-B294582F4683}">
      <dsp:nvSpPr>
        <dsp:cNvPr id="0" name=""/>
        <dsp:cNvSpPr/>
      </dsp:nvSpPr>
      <dsp:spPr>
        <a:xfrm>
          <a:off x="447913" y="1658"/>
          <a:ext cx="2863304" cy="1717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Jméno a příjmení: Jitka Herynková </a:t>
          </a:r>
          <a:endParaRPr lang="en-US" sz="2800" kern="1200"/>
        </a:p>
      </dsp:txBody>
      <dsp:txXfrm>
        <a:off x="447913" y="1658"/>
        <a:ext cx="2863304" cy="1717982"/>
      </dsp:txXfrm>
    </dsp:sp>
    <dsp:sp modelId="{BE10821C-3841-4DDD-B6A0-C1429C579342}">
      <dsp:nvSpPr>
        <dsp:cNvPr id="0" name=""/>
        <dsp:cNvSpPr/>
      </dsp:nvSpPr>
      <dsp:spPr>
        <a:xfrm>
          <a:off x="3597547" y="1658"/>
          <a:ext cx="2863304" cy="17179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Studijní obor: Čeština v komunikaci neslyšících </a:t>
          </a:r>
          <a:endParaRPr lang="en-US" sz="2800" kern="1200"/>
        </a:p>
      </dsp:txBody>
      <dsp:txXfrm>
        <a:off x="3597547" y="1658"/>
        <a:ext cx="2863304" cy="1717982"/>
      </dsp:txXfrm>
    </dsp:sp>
    <dsp:sp modelId="{7040B9FA-603C-433F-A989-E1D1EDBE625D}">
      <dsp:nvSpPr>
        <dsp:cNvPr id="0" name=""/>
        <dsp:cNvSpPr/>
      </dsp:nvSpPr>
      <dsp:spPr>
        <a:xfrm>
          <a:off x="6747182" y="1658"/>
          <a:ext cx="2863304" cy="17179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Vedoucí: Mgr. Andrea Hudáková, Ph.D. </a:t>
          </a:r>
          <a:endParaRPr lang="en-US" sz="2800" kern="1200"/>
        </a:p>
      </dsp:txBody>
      <dsp:txXfrm>
        <a:off x="6747182" y="1658"/>
        <a:ext cx="2863304" cy="1717982"/>
      </dsp:txXfrm>
    </dsp:sp>
    <dsp:sp modelId="{465C05EE-2DE1-458C-8A08-06E1D0B3902C}">
      <dsp:nvSpPr>
        <dsp:cNvPr id="0" name=""/>
        <dsp:cNvSpPr/>
      </dsp:nvSpPr>
      <dsp:spPr>
        <a:xfrm>
          <a:off x="447913" y="2005971"/>
          <a:ext cx="2863304" cy="17179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Oponent: prof. PhDr. Alena Macurová, CSc.</a:t>
          </a:r>
          <a:endParaRPr lang="en-US" sz="2800" kern="1200"/>
        </a:p>
      </dsp:txBody>
      <dsp:txXfrm>
        <a:off x="447913" y="2005971"/>
        <a:ext cx="2863304" cy="1717982"/>
      </dsp:txXfrm>
    </dsp:sp>
    <dsp:sp modelId="{28C299EF-A2AE-4DDD-B478-AA3948A3AEC6}">
      <dsp:nvSpPr>
        <dsp:cNvPr id="0" name=""/>
        <dsp:cNvSpPr/>
      </dsp:nvSpPr>
      <dsp:spPr>
        <a:xfrm>
          <a:off x="3597547" y="2005971"/>
          <a:ext cx="2863304" cy="171798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105 s.</a:t>
          </a:r>
          <a:endParaRPr lang="en-US" sz="2800" kern="1200"/>
        </a:p>
      </dsp:txBody>
      <dsp:txXfrm>
        <a:off x="3597547" y="2005971"/>
        <a:ext cx="2863304" cy="1717982"/>
      </dsp:txXfrm>
    </dsp:sp>
    <dsp:sp modelId="{8ED96021-8100-4BA4-941A-E5228383FB6A}">
      <dsp:nvSpPr>
        <dsp:cNvPr id="0" name=""/>
        <dsp:cNvSpPr/>
      </dsp:nvSpPr>
      <dsp:spPr>
        <a:xfrm>
          <a:off x="6747182" y="2005971"/>
          <a:ext cx="2863304" cy="1717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/>
            <a:t>Datum obhajoby: 12. 9. 2011</a:t>
          </a:r>
          <a:endParaRPr lang="en-US" sz="2800" kern="1200"/>
        </a:p>
      </dsp:txBody>
      <dsp:txXfrm>
        <a:off x="6747182" y="2005971"/>
        <a:ext cx="2863304" cy="1717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5/6/2020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39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4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62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6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44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98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08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5/6/2020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54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5/6/2020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97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887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64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4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>
            <a:extLst>
              <a:ext uri="{FF2B5EF4-FFF2-40B4-BE49-F238E27FC236}">
                <a16:creationId xmlns:a16="http://schemas.microsoft.com/office/drawing/2014/main" id="{D52573C9-FC05-4145-937D-A69F5F95A2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666" b="-1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ECE6E2A-6D91-45B5-B16B-095FF1773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/>
          </a:bodyPr>
          <a:lstStyle/>
          <a:p>
            <a:r>
              <a:rPr lang="cs-CZ" sz="6300" dirty="0"/>
              <a:t>Mýty a předsudky o českém znakovém jazyce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7B64639-8294-49FB-A74C-77DFFE6F67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1130" y="4682062"/>
            <a:ext cx="8652788" cy="45720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cs-CZ" sz="1000"/>
              <a:t>Šárka Dvořáčková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cs-CZ" sz="1000"/>
              <a:t>Markéta Šafránková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58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A4D7FE2-92CB-4311-8BFC-CC0E12E21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Formální popis bakalářské práce </a:t>
            </a:r>
            <a:endParaRPr lang="cs-CZ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FAE5B9CD-2483-4CF2-AB6A-9C07BAD752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7479417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0632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11">
            <a:extLst>
              <a:ext uri="{FF2B5EF4-FFF2-40B4-BE49-F238E27FC236}">
                <a16:creationId xmlns:a16="http://schemas.microsoft.com/office/drawing/2014/main" id="{1B19C35E-4E30-4F1D-9FC2-F2FA6191E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819" y="466344"/>
            <a:ext cx="3959352" cy="592531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55BEE0E-3A7D-4EAE-AE82-802817E8A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40" y="875324"/>
            <a:ext cx="3536510" cy="5093520"/>
          </a:xfrm>
        </p:spPr>
        <p:txBody>
          <a:bodyPr>
            <a:normAutofit/>
          </a:bodyPr>
          <a:lstStyle/>
          <a:p>
            <a:pPr algn="ctr"/>
            <a:r>
              <a:rPr lang="cs-CZ">
                <a:solidFill>
                  <a:schemeClr val="tx1"/>
                </a:solidFill>
              </a:rPr>
              <a:t>Cíl práce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D3734D-F899-44A4-860F-2BE3BE93D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124" y="559477"/>
            <a:ext cx="5647076" cy="5475563"/>
          </a:xfrm>
        </p:spPr>
        <p:txBody>
          <a:bodyPr anchor="ctr">
            <a:normAutofit/>
          </a:bodyPr>
          <a:lstStyle/>
          <a:p>
            <a:r>
              <a:rPr lang="cs-CZ" sz="2000" dirty="0"/>
              <a:t>hlavním cílem práce je, zjistit z jakých zdrojů se mýty a předsudky šířily a jak se vyvíjely</a:t>
            </a:r>
          </a:p>
        </p:txBody>
      </p:sp>
    </p:spTree>
    <p:extLst>
      <p:ext uri="{BB962C8B-B14F-4D97-AF65-F5344CB8AC3E}">
        <p14:creationId xmlns:p14="http://schemas.microsoft.com/office/powerpoint/2010/main" val="1214073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352B744B-0F81-487E-A851-51A3233F0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4D6D39BE-B8E2-4FCD-92BE-1E88F5973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C13A2EBD-9403-4884-A9BD-8B154778C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9FC57FB-E989-4739-87C3-B6A5F73D6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r>
              <a:rPr lang="cs-CZ" dirty="0"/>
              <a:t>Obsah práce </a:t>
            </a:r>
          </a:p>
        </p:txBody>
      </p:sp>
      <p:pic>
        <p:nvPicPr>
          <p:cNvPr id="19" name="Graphic 6">
            <a:extLst>
              <a:ext uri="{FF2B5EF4-FFF2-40B4-BE49-F238E27FC236}">
                <a16:creationId xmlns:a16="http://schemas.microsoft.com/office/drawing/2014/main" id="{41B3A68B-1E7C-48F4-AF82-0F5D54DE8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4352" y="2467985"/>
            <a:ext cx="3019646" cy="3019646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C320BA-CAEB-4E21-B339-C45FCE6ED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7165" y="2103120"/>
            <a:ext cx="6488035" cy="3931920"/>
          </a:xfrm>
        </p:spPr>
        <p:txBody>
          <a:bodyPr>
            <a:normAutofit/>
          </a:bodyPr>
          <a:lstStyle/>
          <a:p>
            <a:r>
              <a:rPr lang="cs-CZ" sz="2000" dirty="0"/>
              <a:t>obeznámení čtenáře s mýty a předsudky o českém znakovém jazyce a komunikaci neslyšících</a:t>
            </a:r>
          </a:p>
          <a:p>
            <a:r>
              <a:rPr lang="cs-CZ" sz="2000" dirty="0"/>
              <a:t>rozdělení práce na teoretickou a praktickou část</a:t>
            </a:r>
          </a:p>
          <a:p>
            <a:r>
              <a:rPr lang="cs-CZ" sz="2000" dirty="0"/>
              <a:t>teoretická část - vývoj mýtů spojených se světem neslyšících v české a slovenské literatuře vydané od roku 1900 do roku 1995 a následné vyvrácení mýtů na základě aktuální odborné literatury</a:t>
            </a:r>
          </a:p>
          <a:p>
            <a:r>
              <a:rPr lang="cs-CZ" sz="2000" dirty="0"/>
              <a:t>empirická část – snaha zpracovat rozšíření mýtů a předsudků , které jsou zmiňované v odborné literatuře, v povědomí laické veřejnosti</a:t>
            </a:r>
          </a:p>
        </p:txBody>
      </p:sp>
    </p:spTree>
    <p:extLst>
      <p:ext uri="{BB962C8B-B14F-4D97-AF65-F5344CB8AC3E}">
        <p14:creationId xmlns:p14="http://schemas.microsoft.com/office/powerpoint/2010/main" val="3845310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8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1" name="Rectangle 10">
            <a:extLst>
              <a:ext uri="{FF2B5EF4-FFF2-40B4-BE49-F238E27FC236}">
                <a16:creationId xmlns:a16="http://schemas.microsoft.com/office/drawing/2014/main" id="{1E8D93C5-28EB-42D0-86CE-D80495565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2" name="Rectangle 12">
            <a:extLst>
              <a:ext uri="{FF2B5EF4-FFF2-40B4-BE49-F238E27FC236}">
                <a16:creationId xmlns:a16="http://schemas.microsoft.com/office/drawing/2014/main" id="{AB1B1E7D-F76D-4744-AF85-239E6998A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43" name="Rectangle 14">
            <a:extLst>
              <a:ext uri="{FF2B5EF4-FFF2-40B4-BE49-F238E27FC236}">
                <a16:creationId xmlns:a16="http://schemas.microsoft.com/office/drawing/2014/main" id="{3BB65211-00DB-45B6-A223-033B2D19C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4" name="Group 16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4DF524F-3FEF-4236-90C6-820E876A94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400A003-1BE9-49C2-8E57-DCD9B870F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3BF0991-F9A1-4282-99DB-92D70239F6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Rectangle 21">
            <a:extLst>
              <a:ext uri="{FF2B5EF4-FFF2-40B4-BE49-F238E27FC236}">
                <a16:creationId xmlns:a16="http://schemas.microsoft.com/office/drawing/2014/main" id="{EA4E4267-CAF0-4C38-8DC6-CD3B1A9F0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23">
            <a:extLst>
              <a:ext uri="{FF2B5EF4-FFF2-40B4-BE49-F238E27FC236}">
                <a16:creationId xmlns:a16="http://schemas.microsoft.com/office/drawing/2014/main" id="{0EE3ACC5-126D-4BA4-8B45-7F0B5B839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384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Rectangle 25">
            <a:extLst>
              <a:ext uri="{FF2B5EF4-FFF2-40B4-BE49-F238E27FC236}">
                <a16:creationId xmlns:a16="http://schemas.microsoft.com/office/drawing/2014/main" id="{AB2868F7-FE10-4289-A5BD-90763C7A2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1219386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DF2A1E68-14FD-4CDA-A690-11ECDFFA53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08964" y="440653"/>
            <a:ext cx="4930772" cy="5976693"/>
          </a:xfrm>
          <a:prstGeom prst="rect">
            <a:avLst/>
          </a:prstGeom>
        </p:spPr>
      </p:pic>
      <p:sp>
        <p:nvSpPr>
          <p:cNvPr id="48" name="Rectangle 27">
            <a:extLst>
              <a:ext uri="{FF2B5EF4-FFF2-40B4-BE49-F238E27FC236}">
                <a16:creationId xmlns:a16="http://schemas.microsoft.com/office/drawing/2014/main" id="{BD94142C-10EE-487C-A327-404FDF358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1973" y="643464"/>
            <a:ext cx="4143830" cy="556630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9" name="Rectangle 29">
            <a:extLst>
              <a:ext uri="{FF2B5EF4-FFF2-40B4-BE49-F238E27FC236}">
                <a16:creationId xmlns:a16="http://schemas.microsoft.com/office/drawing/2014/main" id="{5F7FAC2D-7A74-4939-A917-A1A5AF935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7364" y="806860"/>
            <a:ext cx="3813048" cy="5239512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41EBDC5-89EB-4240-ACDD-FABB39744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8546" y="1985716"/>
            <a:ext cx="2978281" cy="313537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83000"/>
              </a:lnSpc>
            </a:pPr>
            <a:r>
              <a:rPr lang="en-US" cap="all" spc="-100" dirty="0" err="1">
                <a:solidFill>
                  <a:schemeClr val="bg1"/>
                </a:solidFill>
              </a:rPr>
              <a:t>Stručný</a:t>
            </a:r>
            <a:r>
              <a:rPr lang="en-US" cap="all" spc="-100" dirty="0">
                <a:solidFill>
                  <a:schemeClr val="bg1"/>
                </a:solidFill>
              </a:rPr>
              <a:t> </a:t>
            </a:r>
            <a:r>
              <a:rPr lang="en-US" cap="all" spc="-100" dirty="0" err="1">
                <a:solidFill>
                  <a:schemeClr val="bg1"/>
                </a:solidFill>
              </a:rPr>
              <a:t>přehled</a:t>
            </a:r>
            <a:r>
              <a:rPr lang="en-US" cap="all" spc="-100" dirty="0">
                <a:solidFill>
                  <a:schemeClr val="bg1"/>
                </a:solidFill>
              </a:rPr>
              <a:t> </a:t>
            </a:r>
            <a:r>
              <a:rPr lang="en-US" cap="all" spc="-100" dirty="0" err="1">
                <a:solidFill>
                  <a:schemeClr val="bg1"/>
                </a:solidFill>
              </a:rPr>
              <a:t>mýtů</a:t>
            </a:r>
            <a:r>
              <a:rPr lang="en-US" cap="all" spc="-100" dirty="0">
                <a:solidFill>
                  <a:schemeClr val="bg1"/>
                </a:solidFill>
              </a:rPr>
              <a:t> a </a:t>
            </a:r>
            <a:r>
              <a:rPr lang="en-US" cap="all" spc="-100" dirty="0" err="1">
                <a:solidFill>
                  <a:schemeClr val="bg1"/>
                </a:solidFill>
              </a:rPr>
              <a:t>předsudků</a:t>
            </a:r>
            <a:r>
              <a:rPr lang="en-US" cap="all" spc="-100" dirty="0">
                <a:solidFill>
                  <a:schemeClr val="bg1"/>
                </a:solidFill>
              </a:rPr>
              <a:t> o </a:t>
            </a:r>
            <a:r>
              <a:rPr lang="en-US" cap="all" spc="-100" dirty="0" err="1">
                <a:solidFill>
                  <a:schemeClr val="bg1"/>
                </a:solidFill>
              </a:rPr>
              <a:t>českém</a:t>
            </a:r>
            <a:r>
              <a:rPr lang="en-US" cap="all" spc="-100" dirty="0">
                <a:solidFill>
                  <a:schemeClr val="bg1"/>
                </a:solidFill>
              </a:rPr>
              <a:t> </a:t>
            </a:r>
            <a:r>
              <a:rPr lang="en-US" cap="all" spc="-100" dirty="0" err="1">
                <a:solidFill>
                  <a:schemeClr val="bg1"/>
                </a:solidFill>
              </a:rPr>
              <a:t>znakovém</a:t>
            </a:r>
            <a:r>
              <a:rPr lang="en-US" cap="all" spc="-100" dirty="0">
                <a:solidFill>
                  <a:schemeClr val="bg1"/>
                </a:solidFill>
              </a:rPr>
              <a:t> </a:t>
            </a:r>
            <a:r>
              <a:rPr lang="en-US" cap="all" spc="-100" dirty="0" err="1">
                <a:solidFill>
                  <a:schemeClr val="bg1"/>
                </a:solidFill>
              </a:rPr>
              <a:t>jazyce</a:t>
            </a:r>
            <a:r>
              <a:rPr lang="en-US" cap="all" spc="-1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0" name="Rectangle 31">
            <a:extLst>
              <a:ext uri="{FF2B5EF4-FFF2-40B4-BE49-F238E27FC236}">
                <a16:creationId xmlns:a16="http://schemas.microsoft.com/office/drawing/2014/main" id="{BA53A868-C420-4BAE-9244-EC162AF05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03768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1" name="Straight Connector 33">
            <a:extLst>
              <a:ext uri="{FF2B5EF4-FFF2-40B4-BE49-F238E27FC236}">
                <a16:creationId xmlns:a16="http://schemas.microsoft.com/office/drawing/2014/main" id="{F8D93CCA-A85E-4529-A6F0-8BB54D27BC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18068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35">
            <a:extLst>
              <a:ext uri="{FF2B5EF4-FFF2-40B4-BE49-F238E27FC236}">
                <a16:creationId xmlns:a16="http://schemas.microsoft.com/office/drawing/2014/main" id="{C2686EF3-81CC-419F-96C3-002A758803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309708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37">
            <a:extLst>
              <a:ext uri="{FF2B5EF4-FFF2-40B4-BE49-F238E27FC236}">
                <a16:creationId xmlns:a16="http://schemas.microsoft.com/office/drawing/2014/main" id="{1ECFA516-C18C-41AE-AFF2-A0D0A59C9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18068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9344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4">
            <a:extLst>
              <a:ext uri="{FF2B5EF4-FFF2-40B4-BE49-F238E27FC236}">
                <a16:creationId xmlns:a16="http://schemas.microsoft.com/office/drawing/2014/main" id="{282E2A95-1A08-4118-83C6-B1CA5648E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6">
            <a:extLst>
              <a:ext uri="{FF2B5EF4-FFF2-40B4-BE49-F238E27FC236}">
                <a16:creationId xmlns:a16="http://schemas.microsoft.com/office/drawing/2014/main" id="{68DC0EC7-60EA-4BD3-BC04-D547DE1B2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0122" y="413053"/>
            <a:ext cx="8212114" cy="6064596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pic>
        <p:nvPicPr>
          <p:cNvPr id="8" name="Zástupný obsah 3">
            <a:extLst>
              <a:ext uri="{FF2B5EF4-FFF2-40B4-BE49-F238E27FC236}">
                <a16:creationId xmlns:a16="http://schemas.microsoft.com/office/drawing/2014/main" id="{AC3AFD5C-E312-4EC8-9E75-49B206A3DC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701" y="1896108"/>
            <a:ext cx="7237877" cy="3094191"/>
          </a:xfrm>
          <a:prstGeom prst="rect">
            <a:avLst/>
          </a:prstGeom>
        </p:spPr>
      </p:pic>
      <p:sp>
        <p:nvSpPr>
          <p:cNvPr id="25" name="Rectangle 18">
            <a:extLst>
              <a:ext uri="{FF2B5EF4-FFF2-40B4-BE49-F238E27FC236}">
                <a16:creationId xmlns:a16="http://schemas.microsoft.com/office/drawing/2014/main" id="{2FFEFC7E-85EE-4AC9-A351-FBEB13A1D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0">
            <a:extLst>
              <a:ext uri="{FF2B5EF4-FFF2-40B4-BE49-F238E27FC236}">
                <a16:creationId xmlns:a16="http://schemas.microsoft.com/office/drawing/2014/main" id="{CB2511BB-FC4C-45F3-94EB-661D6806C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56699" y="413053"/>
            <a:ext cx="2616201" cy="6064596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9AE9230-00D5-4E44-B026-3B7CE2823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1801" y="612843"/>
            <a:ext cx="2312480" cy="1499738"/>
          </a:xfrm>
        </p:spPr>
        <p:txBody>
          <a:bodyPr anchor="b">
            <a:normAutofit/>
          </a:bodyPr>
          <a:lstStyle/>
          <a:p>
            <a:r>
              <a:rPr lang="cs-CZ" sz="2400" dirty="0"/>
              <a:t>Výsledky dotazníku v rámci empirické části </a:t>
            </a:r>
          </a:p>
        </p:txBody>
      </p:sp>
      <p:sp>
        <p:nvSpPr>
          <p:cNvPr id="27" name="Content Placeholder 11">
            <a:extLst>
              <a:ext uri="{FF2B5EF4-FFF2-40B4-BE49-F238E27FC236}">
                <a16:creationId xmlns:a16="http://schemas.microsoft.com/office/drawing/2014/main" id="{7F87AFF1-7887-47BF-BE4B-015086543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1801" y="2149813"/>
            <a:ext cx="2312479" cy="3854197"/>
          </a:xfrm>
        </p:spPr>
        <p:txBody>
          <a:bodyPr>
            <a:normAutofit/>
          </a:bodyPr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závěru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práce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nám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líbilo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jak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autorka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zveřejnila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některé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odpovědi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respondentů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z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různých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věkových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kategorií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oblastí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učitelé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žáci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dospělí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senioři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cs-CZ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375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6E44B8-A9DB-46E7-BDFF-7DB6E6557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Závěry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DCCD75-A43F-49DC-9370-11D2CAD85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uvedené mýty a předsudky o komunikaci neslyšících z povědomí veřejnosti (vzhledem k výsledkům  dotazníku) NEMIZÍ, ačkoli autorka předpokládala, že díky lepšímu přístupu k informacím by se tyto mýty a předsudky v povědomí veřejnosti mohly vyskytovat jen minimálně</a:t>
            </a:r>
          </a:p>
          <a:p>
            <a:r>
              <a:rPr lang="cs-CZ" dirty="0"/>
              <a:t>dotazovaní pedagogové se v oblasti mýtů a předsudků o českém znakovém jazyce, dle předpokladů autorky, orientují dobře</a:t>
            </a:r>
          </a:p>
          <a:p>
            <a:r>
              <a:rPr lang="cs-CZ" dirty="0"/>
              <a:t>mladší respondenti odpověděli, dle předpokladů autorky, správně na více otázek než senioři, kteří nemají tak dobrý přístup k novým informacím</a:t>
            </a:r>
          </a:p>
          <a:p>
            <a:r>
              <a:rPr lang="cs-CZ" dirty="0"/>
              <a:t>minimum dotazovaných odpovědělo správně na otázku ohledně názvu komunikačního systému/ komunikačních systémů, který využívají neslyšící pro komunikaci, většina respondentů neuměla pojmenovat komunikační systém/y pojmenovat nebo ho pojmenovala špatně</a:t>
            </a:r>
          </a:p>
        </p:txBody>
      </p:sp>
    </p:spTree>
    <p:extLst>
      <p:ext uri="{BB962C8B-B14F-4D97-AF65-F5344CB8AC3E}">
        <p14:creationId xmlns:p14="http://schemas.microsoft.com/office/powerpoint/2010/main" val="2585321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0">
            <a:extLst>
              <a:ext uri="{FF2B5EF4-FFF2-40B4-BE49-F238E27FC236}">
                <a16:creationId xmlns:a16="http://schemas.microsoft.com/office/drawing/2014/main" id="{1B19C35E-4E30-4F1D-9FC2-F2FA6191E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819" y="466344"/>
            <a:ext cx="3959352" cy="592531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5C14DF7-67FE-4A88-B552-D4B1BCB83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40" y="875324"/>
            <a:ext cx="3536510" cy="5093520"/>
          </a:xfrm>
        </p:spPr>
        <p:txBody>
          <a:bodyPr>
            <a:normAutofit/>
          </a:bodyPr>
          <a:lstStyle/>
          <a:p>
            <a:pPr algn="ctr"/>
            <a:r>
              <a:rPr lang="cs-CZ">
                <a:solidFill>
                  <a:schemeClr val="tx1"/>
                </a:solidFill>
              </a:rPr>
              <a:t>Posudky vedoucího a oponenta práce</a:t>
            </a:r>
          </a:p>
        </p:txBody>
      </p:sp>
      <p:sp>
        <p:nvSpPr>
          <p:cNvPr id="27" name="Zástupný obsah 2">
            <a:extLst>
              <a:ext uri="{FF2B5EF4-FFF2-40B4-BE49-F238E27FC236}">
                <a16:creationId xmlns:a16="http://schemas.microsoft.com/office/drawing/2014/main" id="{86152EF7-937B-4406-93BA-D64DD85A0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124" y="559477"/>
            <a:ext cx="5647076" cy="547556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b="1" dirty="0"/>
              <a:t>Posudek vedoucího: Mgr. Andrea Hudáková, Ph.D.</a:t>
            </a:r>
          </a:p>
          <a:p>
            <a:pPr marL="0" indent="0">
              <a:lnSpc>
                <a:spcPct val="90000"/>
              </a:lnSpc>
              <a:buNone/>
            </a:pPr>
            <a:endParaRPr lang="cs-CZ" b="1" dirty="0"/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1700" b="1" dirty="0"/>
              <a:t>+</a:t>
            </a:r>
          </a:p>
          <a:p>
            <a:pPr lvl="2">
              <a:lnSpc>
                <a:spcPct val="90000"/>
              </a:lnSpc>
            </a:pPr>
            <a:r>
              <a:rPr lang="cs-CZ" sz="1700" dirty="0"/>
              <a:t>využití veřejnosti nepřístupného archivu nejstarší české školy pro neslyšící</a:t>
            </a:r>
          </a:p>
          <a:p>
            <a:pPr lvl="2">
              <a:lnSpc>
                <a:spcPct val="90000"/>
              </a:lnSpc>
            </a:pPr>
            <a:r>
              <a:rPr lang="cs-CZ" sz="1700" dirty="0"/>
              <a:t>využití znalostí z oboru CNES</a:t>
            </a:r>
          </a:p>
          <a:p>
            <a:pPr lvl="2">
              <a:lnSpc>
                <a:spcPct val="90000"/>
              </a:lnSpc>
            </a:pPr>
            <a:r>
              <a:rPr lang="cs-CZ" sz="1700" dirty="0"/>
              <a:t>práce se 122 člennou skupinou respondentů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1700" b="1" dirty="0"/>
              <a:t>-</a:t>
            </a:r>
          </a:p>
          <a:p>
            <a:pPr lvl="2">
              <a:lnSpc>
                <a:spcPct val="90000"/>
              </a:lnSpc>
            </a:pPr>
            <a:r>
              <a:rPr lang="cs-CZ" sz="1700" dirty="0"/>
              <a:t>interpunkční, gramatické a typografické chyby</a:t>
            </a:r>
          </a:p>
          <a:p>
            <a:pPr marL="548640" lvl="2" indent="0">
              <a:lnSpc>
                <a:spcPct val="90000"/>
              </a:lnSpc>
              <a:buNone/>
            </a:pPr>
            <a:endParaRPr lang="cs-CZ" sz="1700" dirty="0"/>
          </a:p>
          <a:p>
            <a:pPr>
              <a:lnSpc>
                <a:spcPct val="90000"/>
              </a:lnSpc>
            </a:pPr>
            <a:r>
              <a:rPr lang="cs-CZ" b="1" dirty="0"/>
              <a:t>Posudek oponenta: prof. PhDr. Alena Macurová, CSc.</a:t>
            </a:r>
          </a:p>
          <a:p>
            <a:pPr marL="0" indent="0">
              <a:lnSpc>
                <a:spcPct val="90000"/>
              </a:lnSpc>
              <a:buNone/>
            </a:pPr>
            <a:endParaRPr lang="cs-CZ" b="1" dirty="0"/>
          </a:p>
          <a:p>
            <a:pPr marL="0" indent="0">
              <a:lnSpc>
                <a:spcPct val="90000"/>
              </a:lnSpc>
              <a:buNone/>
            </a:pPr>
            <a:r>
              <a:rPr lang="cs-CZ" b="1" dirty="0"/>
              <a:t>+</a:t>
            </a:r>
          </a:p>
          <a:p>
            <a:pPr lvl="1">
              <a:lnSpc>
                <a:spcPct val="90000"/>
              </a:lnSpc>
            </a:pPr>
            <a:r>
              <a:rPr lang="cs-CZ" sz="1700" dirty="0"/>
              <a:t>propracovanost práce</a:t>
            </a:r>
          </a:p>
          <a:p>
            <a:pPr lvl="1">
              <a:lnSpc>
                <a:spcPct val="90000"/>
              </a:lnSpc>
            </a:pPr>
            <a:r>
              <a:rPr lang="cs-CZ" sz="1700" dirty="0"/>
              <a:t>práce vytváří nový pohled na problematiku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b="1" dirty="0"/>
              <a:t>-</a:t>
            </a:r>
          </a:p>
          <a:p>
            <a:pPr lvl="1">
              <a:lnSpc>
                <a:spcPct val="90000"/>
              </a:lnSpc>
            </a:pPr>
            <a:r>
              <a:rPr lang="cs-CZ" sz="1700" dirty="0"/>
              <a:t>technická úroveň práce – osnovy, volba slov</a:t>
            </a:r>
          </a:p>
        </p:txBody>
      </p:sp>
    </p:spTree>
    <p:extLst>
      <p:ext uri="{BB962C8B-B14F-4D97-AF65-F5344CB8AC3E}">
        <p14:creationId xmlns:p14="http://schemas.microsoft.com/office/powerpoint/2010/main" val="2663052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18" name="Rectangle 11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B56FF0B-590B-41E3-85F7-081DEB297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625" y="1420706"/>
            <a:ext cx="3466540" cy="4016587"/>
          </a:xfrm>
        </p:spPr>
        <p:txBody>
          <a:bodyPr>
            <a:normAutofit/>
          </a:bodyPr>
          <a:lstStyle/>
          <a:p>
            <a:r>
              <a:rPr lang="cs-CZ" sz="3600"/>
              <a:t>Vlastní postoj, hodnocení a poznámky k práci ze strany referentů</a:t>
            </a:r>
          </a:p>
        </p:txBody>
      </p:sp>
      <p:cxnSp>
        <p:nvCxnSpPr>
          <p:cNvPr id="19" name="Straight Connector 13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86269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F8A10B-F310-4A0C-8CFC-BD7978445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6723" y="1420706"/>
            <a:ext cx="5514758" cy="4016587"/>
          </a:xfrm>
        </p:spPr>
        <p:txBody>
          <a:bodyPr anchor="ctr">
            <a:normAutofit/>
          </a:bodyPr>
          <a:lstStyle/>
          <a:p>
            <a:pPr marL="0" lvl="0" indent="0">
              <a:buClr>
                <a:srgbClr val="000000">
                  <a:lumMod val="85000"/>
                  <a:lumOff val="15000"/>
                </a:srgbClr>
              </a:buClr>
              <a:buNone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Shodly jsme se na tom, že se nám práce četla a zároveň nečetla dobře. Vlastní text autorky byl moc hezky napsaný a četl se nám velmi dobře. Bohužel, co se nám nečetlo moc dobře byly citace, které autorka používala v poněkud větší míře, než by na náš vkus bylo nutné. Objevovaly se zde pasáže, které byly složeny buď pouze z citací nebo převážně z citací a velmi mála vlastního textu. Velmi často se v textu objevovaly i slovenské citace bez českého překladu, což nám ztěžovalo porozumění textu.</a:t>
            </a:r>
          </a:p>
          <a:p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4928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LeftStep">
      <a:dk1>
        <a:srgbClr val="000000"/>
      </a:dk1>
      <a:lt1>
        <a:srgbClr val="FFFFFF"/>
      </a:lt1>
      <a:dk2>
        <a:srgbClr val="223B31"/>
      </a:dk2>
      <a:lt2>
        <a:srgbClr val="E8E5E2"/>
      </a:lt2>
      <a:accent1>
        <a:srgbClr val="50A9EB"/>
      </a:accent1>
      <a:accent2>
        <a:srgbClr val="37B3B4"/>
      </a:accent2>
      <a:accent3>
        <a:srgbClr val="33B680"/>
      </a:accent3>
      <a:accent4>
        <a:srgbClr val="2EB946"/>
      </a:accent4>
      <a:accent5>
        <a:srgbClr val="54B735"/>
      </a:accent5>
      <a:accent6>
        <a:srgbClr val="87AE3A"/>
      </a:accent6>
      <a:hlink>
        <a:srgbClr val="A2785A"/>
      </a:hlink>
      <a:folHlink>
        <a:srgbClr val="7F7F7F"/>
      </a:folHlink>
    </a:clrScheme>
    <a:fontScheme name="Savon">
      <a:maj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499</Words>
  <Application>Microsoft Office PowerPoint</Application>
  <PresentationFormat>Širokoúhlá obrazovka</PresentationFormat>
  <Paragraphs>44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Garamond</vt:lpstr>
      <vt:lpstr>Gill Sans MT</vt:lpstr>
      <vt:lpstr>SavonVTI</vt:lpstr>
      <vt:lpstr>Mýty a předsudky o českém znakovém jazyce </vt:lpstr>
      <vt:lpstr>Formální popis bakalářské práce </vt:lpstr>
      <vt:lpstr>Cíl práce </vt:lpstr>
      <vt:lpstr>Obsah práce </vt:lpstr>
      <vt:lpstr>Stručný přehled mýtů a předsudků o českém znakovém jazyce </vt:lpstr>
      <vt:lpstr>Výsledky dotazníku v rámci empirické části </vt:lpstr>
      <vt:lpstr>Závěry práce</vt:lpstr>
      <vt:lpstr>Posudky vedoucího a oponenta práce</vt:lpstr>
      <vt:lpstr>Vlastní postoj, hodnocení a poznámky k práci ze strany referentů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Mýty a předsudky o českém znakovém jazyce</dc:title>
  <dc:creator>Markéta Šafránková</dc:creator>
  <cp:lastModifiedBy>Lenovo Allinone</cp:lastModifiedBy>
  <cp:revision>4</cp:revision>
  <dcterms:created xsi:type="dcterms:W3CDTF">2020-05-06T14:17:26Z</dcterms:created>
  <dcterms:modified xsi:type="dcterms:W3CDTF">2020-05-06T16:40:13Z</dcterms:modified>
</cp:coreProperties>
</file>