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6" r:id="rId1"/>
  </p:sldMasterIdLst>
  <p:notesMasterIdLst>
    <p:notesMasterId r:id="rId15"/>
  </p:notesMasterIdLst>
  <p:sldIdLst>
    <p:sldId id="278" r:id="rId2"/>
    <p:sldId id="279" r:id="rId3"/>
    <p:sldId id="277" r:id="rId4"/>
    <p:sldId id="257" r:id="rId5"/>
    <p:sldId id="280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8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3D91B-A455-4B92-A939-C0BD1BAA278F}" type="datetimeFigureOut">
              <a:rPr lang="cs-CZ" smtClean="0"/>
              <a:t>19.03.2023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BD33-7CCF-4522-8769-D8276F7084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069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Psychický vývoj je dán různými faktory a proto u každého může mít trochu jiný průběh – je dán dispoziční složkou i komplexem vnějších podnětů, které vedou k určité zkušenosti (např. při vývoji řeči) – způsob zpracování těchto podnětů je v různé míře podmíněn geneticky. Psychický vývoj tedy závisí na individuální specifické  interakci vrozených dispozic a komplexu různých vlivů prostředí.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A3439F-AA65-4D52-AB2B-8F90F88B951E}" type="slidenum">
              <a:rPr lang="cs-CZ" altLang="cs-CZ">
                <a:latin typeface="Calibri" panose="020F0502020204030204" pitchFamily="34" charset="0"/>
              </a:rPr>
              <a:pPr/>
              <a:t>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13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057BDF-097A-40DA-BF0A-413B35778111}" type="slidenum">
              <a:rPr lang="cs-CZ" altLang="cs-CZ">
                <a:solidFill>
                  <a:prstClr val="black"/>
                </a:solidFill>
                <a:latin typeface="Calibri" panose="020F0502020204030204" pitchFamily="34" charset="0"/>
              </a:rPr>
              <a:pPr/>
              <a:t>4</a:t>
            </a:fld>
            <a:endParaRPr lang="cs-CZ" altLang="cs-CZ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98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66FCDB7-70FD-4AB8-8825-BB0289E837BB}" type="slidenum">
              <a:rPr lang="cs-CZ" altLang="cs-CZ">
                <a:solidFill>
                  <a:prstClr val="black"/>
                </a:solidFill>
                <a:latin typeface="Calibri" panose="020F0502020204030204" pitchFamily="34" charset="0"/>
              </a:rPr>
              <a:pPr/>
              <a:t>6</a:t>
            </a:fld>
            <a:endParaRPr lang="cs-CZ" altLang="cs-CZ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511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6D65A3-C6DB-4E16-99C1-8F208571C545}" type="slidenum">
              <a:rPr lang="cs-CZ" altLang="cs-CZ">
                <a:solidFill>
                  <a:prstClr val="black"/>
                </a:solidFill>
                <a:latin typeface="Calibri" panose="020F0502020204030204" pitchFamily="34" charset="0"/>
              </a:rPr>
              <a:pPr/>
              <a:t>7</a:t>
            </a:fld>
            <a:endParaRPr lang="cs-CZ" altLang="cs-CZ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890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56A0AD-CED6-4A7E-BE0A-E71189C67CFB}" type="slidenum">
              <a:rPr lang="cs-CZ" altLang="cs-CZ">
                <a:solidFill>
                  <a:prstClr val="black"/>
                </a:solidFill>
                <a:latin typeface="Calibri" panose="020F0502020204030204" pitchFamily="34" charset="0"/>
              </a:rPr>
              <a:pPr/>
              <a:t>8</a:t>
            </a:fld>
            <a:endParaRPr lang="cs-CZ" altLang="cs-CZ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24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5CAC0E-FB78-4F08-B931-22FA0C9C765D}" type="slidenum">
              <a:rPr lang="cs-CZ" altLang="cs-CZ">
                <a:solidFill>
                  <a:prstClr val="black"/>
                </a:solidFill>
                <a:latin typeface="Calibri" panose="020F0502020204030204" pitchFamily="34" charset="0"/>
              </a:rPr>
              <a:pPr/>
              <a:t>9</a:t>
            </a:fld>
            <a:endParaRPr lang="cs-CZ" altLang="cs-CZ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10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95A04C-430C-4D4A-AC77-D64C1589025D}" type="slidenum">
              <a:rPr lang="cs-CZ" altLang="cs-CZ">
                <a:solidFill>
                  <a:prstClr val="black"/>
                </a:solidFill>
                <a:latin typeface="Calibri" panose="020F0502020204030204" pitchFamily="34" charset="0"/>
              </a:rPr>
              <a:pPr/>
              <a:t>10</a:t>
            </a:fld>
            <a:endParaRPr lang="cs-CZ" altLang="cs-CZ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29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CEA99F-23D4-4E55-92AD-9F8575B6D33A}" type="slidenum">
              <a:rPr lang="cs-CZ" altLang="cs-CZ">
                <a:solidFill>
                  <a:prstClr val="black"/>
                </a:solidFill>
                <a:latin typeface="Calibri" panose="020F0502020204030204" pitchFamily="34" charset="0"/>
              </a:rPr>
              <a:pPr/>
              <a:t>11</a:t>
            </a:fld>
            <a:endParaRPr lang="cs-CZ" altLang="cs-CZ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5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ADAA6-4817-4B74-B55D-A82DCA8E5FB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19C1A-34CB-47EA-A39F-3B59C46C2575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0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F84316-5F05-4FD2-A7CA-1A10D74A3A2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454962-7EE1-4642-AB49-9BFCB075A7A0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3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5A409-2505-40D6-84DF-BD6128BE0BCB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FBAF5-C81E-410D-96EB-5FEB759B0BA5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1962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12B324-580D-40D9-9B94-0434D609DDA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E6E87-5C01-4021-9388-D331ECC86A9D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83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BF41E4-696A-41A0-8AF9-372195CBB40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87A5E-40A9-4290-9F24-4EA3D1E4DF79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2135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5B4C90-C071-474A-A726-83BB5CCF07B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4C5D4-FB48-4B81-845A-4E778D2C6DD1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06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821432-A762-4DF9-9EE9-0BB4F3302B8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16F58-08BC-47FF-8A8B-8F1EE4A35717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95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0E793D-B49C-4157-849D-3E6AD56F91A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E83FF-CC7F-4CC2-9FEA-8E16995B0D82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8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3B35AA-F08B-4DDD-95DA-BDF06868F43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C444D-CAA0-45E8-A4C1-BAF5CEEBD96B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1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884366-E833-4843-8242-E663CBB52B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7B242-4846-4F02-B74E-4DDDC69273A5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944D32-10A0-4E2F-997A-31F17AB29C7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7F8C6A-AF0C-4B54-AEB3-6A8998615DA4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7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DCB7CE-90CE-4944-A331-D7A55B3AD78E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84EEF-1602-496F-853B-8B0032401C25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5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A8C452-7CE5-433A-8EBE-3CD0108801E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E8E88-34A6-415E-A619-DF44FF81B3E2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3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5F442A-F5DB-4A04-A4C2-72AE8FECDDF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BE8C0-4494-4C55-A3D5-BCE9397436E4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52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A16F9A-AB7B-425F-B2CC-6586CCC2FE7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65599-7A83-4A89-AD4D-DD10691AD9BA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284DB-5F59-4BF5-BF71-EBF7B1939868}" type="slidenum">
              <a:rPr lang="cs-CZ" altLang="cs-CZ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90C22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BFCCE7-7593-4F88-A255-89AA96A0C08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3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B21D86F-3C72-4CDC-BEF8-A64086A415AD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19.03.2023</a:t>
            </a:fld>
            <a:endParaRPr lang="cs-CZ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695B3E-4468-44F8-91EF-6B1E76D4926C}" type="slidenum">
              <a:rPr lang="cs-CZ" altLang="cs-CZ" smtClean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90C2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Teorie psychosociálního vývoje Erika </a:t>
            </a:r>
            <a:r>
              <a:rPr lang="cs-CZ" dirty="0" err="1"/>
              <a:t>Eriksona</a:t>
            </a:r>
            <a:r>
              <a:rPr lang="cs-CZ" dirty="0"/>
              <a:t> 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doc. Seidlová Málková </a:t>
            </a:r>
          </a:p>
          <a:p>
            <a:r>
              <a:rPr lang="cs-CZ" dirty="0"/>
              <a:t>LS </a:t>
            </a:r>
            <a:r>
              <a:rPr lang="cs-CZ" dirty="0" smtClean="0"/>
              <a:t>2023</a:t>
            </a:r>
            <a:endParaRPr lang="cs-CZ" dirty="0"/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DF84578E-F28F-4504-A7C3-36FF792A8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STADIUM GENERATIVITY (střední dospělost)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27332"/>
          </a:xfrm>
        </p:spPr>
        <p:txBody>
          <a:bodyPr>
            <a:normAutofit/>
          </a:bodyPr>
          <a:lstStyle/>
          <a:p>
            <a:r>
              <a:rPr lang="cs-CZ" altLang="cs-CZ" b="1" dirty="0" err="1"/>
              <a:t>Generativita</a:t>
            </a:r>
            <a:r>
              <a:rPr lang="cs-CZ" altLang="cs-CZ" b="1" dirty="0"/>
              <a:t>  VS. stagnace</a:t>
            </a:r>
            <a:r>
              <a:rPr lang="cs-CZ" altLang="cs-CZ" dirty="0"/>
              <a:t>. </a:t>
            </a:r>
          </a:p>
          <a:p>
            <a:r>
              <a:rPr lang="cs-CZ" altLang="cs-CZ" dirty="0"/>
              <a:t>ÚKOL: PÉČE O DRUHÉ, PRODUKTIVITA</a:t>
            </a:r>
          </a:p>
          <a:p>
            <a:r>
              <a:rPr lang="cs-CZ" altLang="cs-CZ" dirty="0"/>
              <a:t>Hybnou silou tohoto období je péče  o děti, společenský přínos komunitě, prospěšnost druhým a dalším generacím.</a:t>
            </a:r>
          </a:p>
          <a:p>
            <a:r>
              <a:rPr lang="cs-CZ" altLang="cs-CZ" dirty="0"/>
              <a:t>Je to životní období široké produktivity (práce, </a:t>
            </a:r>
            <a:r>
              <a:rPr lang="cs-CZ" altLang="cs-CZ" dirty="0" err="1"/>
              <a:t>péše</a:t>
            </a:r>
            <a:r>
              <a:rPr lang="cs-CZ" altLang="cs-CZ" dirty="0"/>
              <a:t> o potomky, tvůrčí činnost.</a:t>
            </a:r>
          </a:p>
          <a:p>
            <a:r>
              <a:rPr lang="cs-CZ" altLang="cs-CZ" dirty="0"/>
              <a:t>I bezdětní lidé mohou dosahovat </a:t>
            </a:r>
            <a:r>
              <a:rPr lang="cs-CZ" altLang="cs-CZ" dirty="0" err="1"/>
              <a:t>generativity</a:t>
            </a:r>
            <a:r>
              <a:rPr lang="cs-CZ" altLang="cs-CZ" dirty="0"/>
              <a:t> – např. vytvářením produktů a výsledků své práce, které je mohou přežít. </a:t>
            </a:r>
          </a:p>
          <a:p>
            <a:r>
              <a:rPr lang="cs-CZ" altLang="cs-CZ" dirty="0"/>
              <a:t>Těžiště tohoto životního období je mimo sebe sama (jedince) , je v péči o potomstvo, o to co člověk vytvořil a za co převzal zodpovědnost.</a:t>
            </a:r>
          </a:p>
          <a:p>
            <a:r>
              <a:rPr lang="cs-CZ" altLang="cs-CZ" dirty="0"/>
              <a:t>Nebezpečím této životní fáze je nedostatek odvahy dávat, rozdat sám sebe, lpění na vyniknutí nebo touha získat moc, užít si, „co se dá“ atd.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7F0218-12BC-4689-90AE-C60B69555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8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STADIUM INTEGRITY (stáří – 65+) </a:t>
            </a:r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>
          <a:xfrm>
            <a:off x="677334" y="2047741"/>
            <a:ext cx="8596668" cy="3993622"/>
          </a:xfrm>
        </p:spPr>
        <p:txBody>
          <a:bodyPr>
            <a:normAutofit lnSpcReduction="10000"/>
          </a:bodyPr>
          <a:lstStyle/>
          <a:p>
            <a:r>
              <a:rPr lang="cs-CZ" altLang="cs-CZ" sz="2400" b="1" dirty="0"/>
              <a:t>Ego integrita/celistvost VS. zoufalství/úpadek já</a:t>
            </a:r>
            <a:r>
              <a:rPr lang="cs-CZ" altLang="cs-CZ" sz="2400" dirty="0"/>
              <a:t>. </a:t>
            </a:r>
          </a:p>
          <a:p>
            <a:r>
              <a:rPr lang="cs-CZ" altLang="cs-CZ" sz="2400" dirty="0"/>
              <a:t>ÚKOL: MOUDROST</a:t>
            </a:r>
          </a:p>
          <a:p>
            <a:r>
              <a:rPr lang="cs-CZ" altLang="cs-CZ" sz="2400" dirty="0"/>
              <a:t>Doba smíření a moudrosti, „jsem to, co po mě zůstane“- integrovaná osobnost dosahuje životní moudrosti,</a:t>
            </a:r>
          </a:p>
          <a:p>
            <a:r>
              <a:rPr lang="cs-CZ" altLang="cs-CZ" sz="2400" dirty="0"/>
              <a:t>Úkolem tohoto období je smířit se s tím, co bylo a jak bylo, uzavírat, odpouštět, být připraven odejít v klidu; být otevřený všemu dobrému, pochopit, kde jsou mé kořeny, kam patřím.</a:t>
            </a:r>
          </a:p>
          <a:p>
            <a:r>
              <a:rPr lang="cs-CZ" altLang="cs-CZ" sz="2400" dirty="0"/>
              <a:t>Stínem tohoto období jsou pocity promarněného života, pocity bezmoci, zoufalství a strachu ze smrti. </a:t>
            </a:r>
          </a:p>
          <a:p>
            <a:endParaRPr lang="cs-CZ" altLang="cs-CZ" sz="24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E3A87B-041C-4FCB-8C45-3EDBB9827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4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Revize původního </a:t>
            </a:r>
            <a:r>
              <a:rPr lang="cs-CZ" altLang="cs-CZ" dirty="0" err="1"/>
              <a:t>Eriksonova</a:t>
            </a:r>
            <a:r>
              <a:rPr lang="cs-CZ" altLang="cs-CZ" dirty="0"/>
              <a:t> konceptu osmi věků</a:t>
            </a: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altLang="cs-CZ" dirty="0"/>
              <a:t>V devadesátých letech XX. stol. navrhla </a:t>
            </a:r>
            <a:r>
              <a:rPr lang="cs-CZ" altLang="cs-CZ" dirty="0" err="1"/>
              <a:t>Eriksonova</a:t>
            </a:r>
            <a:r>
              <a:rPr lang="cs-CZ" altLang="cs-CZ" dirty="0"/>
              <a:t> manželka a spolupracovnice Joan </a:t>
            </a:r>
            <a:r>
              <a:rPr lang="cs-CZ" altLang="cs-CZ" dirty="0" err="1"/>
              <a:t>Eriskonová</a:t>
            </a:r>
            <a:r>
              <a:rPr lang="cs-CZ" altLang="cs-CZ" dirty="0"/>
              <a:t> doplnění původních 8 životních úkolů o úkol devátý, který by zahrnoval období pozdního stáří: </a:t>
            </a:r>
          </a:p>
          <a:p>
            <a:r>
              <a:rPr lang="cs-CZ" altLang="cs-CZ" b="1" dirty="0"/>
              <a:t>Společenská </a:t>
            </a:r>
            <a:r>
              <a:rPr lang="cs-CZ" altLang="cs-CZ" b="1" dirty="0" err="1"/>
              <a:t>integrovanost</a:t>
            </a:r>
            <a:r>
              <a:rPr lang="cs-CZ" altLang="cs-CZ" b="1" dirty="0"/>
              <a:t>   VS  odloučenost </a:t>
            </a:r>
          </a:p>
          <a:p>
            <a:r>
              <a:rPr lang="cs-CZ" altLang="cs-CZ" dirty="0"/>
              <a:t>Znakem tohoto období je konfrontace s postupnou ztrátou blízkých a přátel a uvědomění si smrti jako blízké reality.</a:t>
            </a:r>
          </a:p>
          <a:p>
            <a:r>
              <a:rPr lang="cs-CZ" altLang="cs-CZ" dirty="0"/>
              <a:t>V důsledku zhoršování psychického i fyzického zdraví přichází do života závislost na okolí a ztráta autonomie často provázená regresí do předchozích období života.</a:t>
            </a:r>
          </a:p>
          <a:p>
            <a:r>
              <a:rPr lang="cs-CZ" altLang="cs-CZ" dirty="0"/>
              <a:t>V důsledku regresí do předchozích stádií přichází ztráta sebeúcty, snížení naděje a důvěry v sebe sama i okolí. </a:t>
            </a:r>
          </a:p>
          <a:p>
            <a:r>
              <a:rPr lang="cs-CZ" altLang="cs-CZ" dirty="0"/>
              <a:t>Úkolem tohoto období je pochopení smrti jako součásti života, nahlížení vlastní konečnosti skrze další generace a spojení s přírodou (vesmírem).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EA06E3-37E4-4F80-BE74-8A374BF0D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Zhodnocení </a:t>
            </a:r>
            <a:r>
              <a:rPr lang="cs-CZ" dirty="0" err="1"/>
              <a:t>Eriksonovy</a:t>
            </a:r>
            <a:r>
              <a:rPr lang="cs-CZ" dirty="0"/>
              <a:t> periodizace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90163"/>
            <a:ext cx="8596668" cy="4251199"/>
          </a:xfrm>
        </p:spPr>
        <p:txBody>
          <a:bodyPr/>
          <a:lstStyle/>
          <a:p>
            <a:r>
              <a:rPr lang="cs-CZ" dirty="0"/>
              <a:t>Je výjimečná zahrnutím celého lidského života</a:t>
            </a:r>
          </a:p>
          <a:p>
            <a:r>
              <a:rPr lang="cs-CZ" dirty="0"/>
              <a:t>Je zajímavá akcentováním  zdrojů a hybatelů  změny v  životním cyklu.</a:t>
            </a:r>
          </a:p>
          <a:p>
            <a:r>
              <a:rPr lang="cs-CZ" dirty="0"/>
              <a:t>Snadno podněcuje k přemýšlení, ukazuje život jako jeden velký příběh.  </a:t>
            </a:r>
          </a:p>
          <a:p>
            <a:r>
              <a:rPr lang="cs-CZ" dirty="0"/>
              <a:t>I když za cenu jistého zjednodušení akcentováním přirozeného toku vývoje, pomáhá nahlížet  život jedince jako řešení výzev a důležitých úkolů různých období lidského života  (může přehlížet význam osobní zkušenosti</a:t>
            </a:r>
          </a:p>
          <a:p>
            <a:r>
              <a:rPr lang="cs-CZ" dirty="0"/>
              <a:t>Jako každá periodizace do jisté míry zjednodušuje a vyvolává mylnou představu pevného sledu určitých životních úkolů ( což nemusí odpovídat životní realitě některých osob –vliv pohlaví a kultury).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002" y="1790163"/>
            <a:ext cx="2314655" cy="356100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0C3527-AE53-4D9A-97F3-CA5E82BDF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9106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Co ovlivňuje psychický vývoj? 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DĚDIČNOST</a:t>
            </a:r>
          </a:p>
          <a:p>
            <a:pPr lvl="1"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genetickém aparátu jedince je zakódovaný program individuálního vývoje člověka – odlišnosti realizace tohoto programu se projevují variabilitou procesu zrání psychických funkcí. Každý gen se projevuje se projevuje v interakci s dalšími geny.</a:t>
            </a:r>
          </a:p>
          <a:p>
            <a:pPr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PROSTŘEDÍ</a:t>
            </a:r>
          </a:p>
          <a:p>
            <a:pPr lvl="1">
              <a:defRPr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nejširším slova smyslu chápeme prostředí jako životní prostor jedince naplněný předměty, lidmi a událostmi. </a:t>
            </a:r>
          </a:p>
          <a:p>
            <a:pPr marL="457200" lvl="1" indent="0">
              <a:buNone/>
              <a:defRPr/>
            </a:pPr>
            <a:endParaRPr lang="cs-CZ" altLang="cs-CZ" dirty="0"/>
          </a:p>
          <a:p>
            <a:pPr marL="57150" indent="0">
              <a:buNone/>
              <a:defRPr/>
            </a:pPr>
            <a:r>
              <a:rPr lang="cs-CZ" altLang="cs-CZ" dirty="0"/>
              <a:t>Vliv  prostředí i dědičnosti pozorujeme na úrovni rozdílů mezi jedinci v dosažené úrovni psychických i somatických funkcí, mírou koordinovanosti a </a:t>
            </a:r>
            <a:r>
              <a:rPr lang="cs-CZ" altLang="cs-CZ" dirty="0" err="1"/>
              <a:t>integrovanosti</a:t>
            </a:r>
            <a:r>
              <a:rPr lang="cs-CZ" altLang="cs-CZ" dirty="0"/>
              <a:t> psych. funkcí.</a:t>
            </a:r>
          </a:p>
          <a:p>
            <a:pPr marL="57150" indent="0">
              <a:buNone/>
              <a:defRPr/>
            </a:pPr>
            <a:r>
              <a:rPr lang="cs-CZ" altLang="cs-CZ" dirty="0"/>
              <a:t>Soudobé teorie vývoje psychických funkcí pracují s pojmenováním klíčových předpokladů pro rozvoj určitých psychických funkcí a usilují v rámci výzkumu prokazovat sílu a povahu vlivu prostředí na rozvoj </a:t>
            </a:r>
            <a:r>
              <a:rPr lang="cs-CZ" altLang="cs-CZ" dirty="0" err="1"/>
              <a:t>ps</a:t>
            </a:r>
            <a:r>
              <a:rPr lang="cs-CZ" altLang="cs-CZ" dirty="0"/>
              <a:t>. funkcí. </a:t>
            </a:r>
          </a:p>
          <a:p>
            <a:pPr marL="57150" indent="0">
              <a:buNone/>
              <a:defRPr/>
            </a:pPr>
            <a:r>
              <a:rPr lang="cs-CZ" altLang="cs-CZ" dirty="0"/>
              <a:t>Vzájemná interakce vrozených dispozici a prostředí ( resp. učení) v průběhu vývoje je na úrovni různých psychických funkcí značně variabilní</a:t>
            </a: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  <a:defRPr/>
            </a:pP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FC06A2-8904-4755-8526-AB3333F49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9180FA-45FB-4889-98C6-944B193E03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Formy popisu psychického vývoje ve vývojové psychologii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altLang="cs-CZ" dirty="0"/>
              <a:t>Nejčastější formou popisu vývoje psychických funkcí jsou tzv. </a:t>
            </a:r>
            <a:r>
              <a:rPr lang="cs-CZ" altLang="cs-CZ" b="1" dirty="0"/>
              <a:t>periodizace</a:t>
            </a:r>
            <a:r>
              <a:rPr lang="cs-CZ" altLang="cs-CZ" dirty="0"/>
              <a:t>. </a:t>
            </a:r>
          </a:p>
          <a:p>
            <a:pPr lvl="1"/>
            <a:r>
              <a:rPr lang="cs-CZ" altLang="cs-CZ" dirty="0"/>
              <a:t>Zpravidla se zaměřují na určitý aspekt nebo oblast psychického vývoje (kognitivní procesy, osobnost, sociální vývoj…)  popisu vývoje nějakého aspektu psychiky</a:t>
            </a:r>
          </a:p>
          <a:p>
            <a:pPr lvl="1"/>
            <a:r>
              <a:rPr lang="cs-CZ" altLang="cs-CZ" dirty="0"/>
              <a:t>Z předchozích přednáškových vstupů již některé znáte (</a:t>
            </a:r>
            <a:r>
              <a:rPr lang="cs-CZ" altLang="cs-CZ" dirty="0" err="1"/>
              <a:t>Piaget</a:t>
            </a:r>
            <a:r>
              <a:rPr lang="cs-CZ" altLang="cs-CZ" dirty="0"/>
              <a:t>, </a:t>
            </a:r>
            <a:r>
              <a:rPr lang="cs-CZ" altLang="cs-CZ" dirty="0" err="1"/>
              <a:t>Levinson</a:t>
            </a:r>
            <a:r>
              <a:rPr lang="cs-CZ" altLang="cs-CZ" dirty="0"/>
              <a:t>, </a:t>
            </a:r>
            <a:r>
              <a:rPr lang="cs-CZ" altLang="cs-CZ" dirty="0" err="1"/>
              <a:t>Ehriová</a:t>
            </a:r>
            <a:r>
              <a:rPr lang="cs-CZ" altLang="cs-CZ" dirty="0"/>
              <a:t>, </a:t>
            </a:r>
            <a:r>
              <a:rPr lang="cs-CZ" altLang="cs-CZ" dirty="0" err="1"/>
              <a:t>Kohlberg</a:t>
            </a:r>
            <a:r>
              <a:rPr lang="cs-CZ" altLang="cs-CZ" dirty="0"/>
              <a:t>…) </a:t>
            </a:r>
          </a:p>
          <a:p>
            <a:pPr lvl="1"/>
            <a:r>
              <a:rPr lang="cs-CZ" altLang="cs-CZ" dirty="0"/>
              <a:t>Periodizace umožňují přehlednou strukturaci, nastiňují cesty vývoje, neměli bychom je ale chápat jako definitivní a neměnné. Jsou </a:t>
            </a:r>
            <a:r>
              <a:rPr lang="cs-CZ" altLang="cs-CZ" b="1" dirty="0"/>
              <a:t>orientačním rámcem, </a:t>
            </a:r>
            <a:r>
              <a:rPr lang="cs-CZ" altLang="cs-CZ" dirty="0"/>
              <a:t>zpravidla nejsou úplně přesné z hlediska časování .</a:t>
            </a:r>
          </a:p>
          <a:p>
            <a:pPr lvl="1"/>
            <a:r>
              <a:rPr lang="cs-CZ" altLang="cs-CZ" dirty="0"/>
              <a:t>Zpravidla vznikají na podkladě dlouhodobých pozorování badatele/klinického pracovníka</a:t>
            </a:r>
          </a:p>
          <a:p>
            <a:r>
              <a:rPr lang="cs-CZ" altLang="cs-CZ" dirty="0"/>
              <a:t>Alternativou periodizacím je </a:t>
            </a:r>
            <a:r>
              <a:rPr lang="cs-CZ" altLang="cs-CZ" b="1" dirty="0"/>
              <a:t>modelování vývojových cest. </a:t>
            </a:r>
          </a:p>
          <a:p>
            <a:pPr lvl="1"/>
            <a:r>
              <a:rPr lang="cs-CZ" altLang="cs-CZ" dirty="0"/>
              <a:t>Zpravidla vzniká na podkladě středně – až dlouhodobého výzkumu, na základě dat a údajů z pozorování a testování jedinců s využitích statistických analýz a modelů sestavujeme model vývoje určité psychické funkce (dovednosti nebo schopnosti)</a:t>
            </a:r>
          </a:p>
          <a:p>
            <a:pPr lvl="1"/>
            <a:r>
              <a:rPr lang="cs-CZ" altLang="cs-CZ" dirty="0"/>
              <a:t>Oproti periodizacím mají zřejmě větší ekologickou validitu, bývají přesnější z hlediska časového a z hlediska mechanismů katalyzujících vývojové změny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0BA16C-75A1-4F39-955E-3649DFA0F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/>
              <a:t>Eriksonova</a:t>
            </a:r>
            <a:r>
              <a:rPr lang="cs-CZ" altLang="cs-CZ" b="1" dirty="0"/>
              <a:t> periodizace vývoje osobnosti – teorie „Osmi věků člověka“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z="2800" dirty="0"/>
          </a:p>
          <a:p>
            <a:r>
              <a:rPr lang="cs-CZ" altLang="cs-CZ" sz="2400" dirty="0"/>
              <a:t>V každém z 8 životních stadií se člověk vyrovnává s jedním hlavním úkolem, před který jej staví společnost (život v lidské společnosti s druhými lidmi).</a:t>
            </a:r>
          </a:p>
          <a:p>
            <a:r>
              <a:rPr lang="cs-CZ" altLang="cs-CZ" sz="2400" dirty="0"/>
              <a:t>Vývojové úkoly jsou formulovány jako dilemata, konflikty, které musí jedinec postupně zpracovávat, prožívat a vyřešit. 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4172AE-EE6B-4D9E-B962-05FBDC94B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7882" y="403538"/>
            <a:ext cx="11085220" cy="5439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ovéPole 4"/>
          <p:cNvSpPr txBox="1"/>
          <p:nvPr/>
        </p:nvSpPr>
        <p:spPr>
          <a:xfrm>
            <a:off x="515155" y="6297769"/>
            <a:ext cx="4224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</a:t>
            </a:r>
            <a:r>
              <a:rPr lang="cs-CZ" sz="1400" dirty="0" err="1"/>
              <a:t>Thorová</a:t>
            </a:r>
            <a:r>
              <a:rPr lang="cs-CZ" sz="1400" dirty="0"/>
              <a:t> (2015, str. 283)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377009-FD7B-4145-8377-88EA323EA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9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0722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65125" indent="-255588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První tři stádia zahrnují období raného dětství a předškolní věk – ta v tomto přednáškovém bloku ve výkladu pokryjeme samostudiem 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(zejména pro potřeby seznámení se s vývojovými úkoly těchto období a vytvoření návaznosti na období školního věku)</a:t>
            </a:r>
          </a:p>
          <a:p>
            <a:pPr marL="365125" indent="-255588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65125" indent="-255588" fontAlgn="auto">
              <a:spcAft>
                <a:spcPts val="0"/>
              </a:spcAft>
              <a:buFont typeface="Arial" charset="0"/>
              <a:buChar char="•"/>
              <a:defRPr/>
            </a:pP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A66F62-C620-4FBB-8B01-B519AD5F4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…STADIUM PŘIČINLIVÉ PÍLE (mladší školní věk)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sz="2400" b="1" dirty="0"/>
              <a:t>Pracovitost/snaživost  VS. méněcennost</a:t>
            </a:r>
            <a:endParaRPr lang="cs-CZ" altLang="cs-CZ" sz="2400" dirty="0"/>
          </a:p>
          <a:p>
            <a:r>
              <a:rPr lang="cs-CZ" altLang="cs-CZ" sz="2400" dirty="0"/>
              <a:t>ÚKOL: KOMPETENCE</a:t>
            </a:r>
          </a:p>
          <a:p>
            <a:r>
              <a:rPr lang="cs-CZ" altLang="cs-CZ" sz="2400" dirty="0"/>
              <a:t>Vytvoření vztahu ke vzdělání, vytrvalá a systematická snaha o dosažení cíle, který je vzdálený. Orientace na rozumové dovednosti.  </a:t>
            </a:r>
          </a:p>
          <a:p>
            <a:r>
              <a:rPr lang="cs-CZ" altLang="cs-CZ" sz="2400" dirty="0"/>
              <a:t>Buduje představy o spolupráci s druhými při plnění různých úkolů a ukazuje důležitost práce a tvůrčí činnost hodnotu člověka v lidských společenstvích.</a:t>
            </a:r>
          </a:p>
          <a:p>
            <a:r>
              <a:rPr lang="cs-CZ" altLang="cs-CZ" sz="2400" dirty="0"/>
              <a:t>Vyvolává potřebu zpracování situací kde je třeba překonávat překážky a nezdary, konfrontuje s individuálními možnostmi a nutí porovnávat s výkony vrstevníků.</a:t>
            </a:r>
          </a:p>
          <a:p>
            <a:r>
              <a:rPr lang="cs-CZ" altLang="cs-CZ" sz="2400" dirty="0"/>
              <a:t>Neúspěch v různých činnostech  – hrozba pro sebeúctu dítěte – vyvolává pocity méněcennosti.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0F1F96-A637-43FA-AFB1-5FF0BC40B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STADIUM IDENTITY (starší školní věk a raná adolescence ) </a:t>
            </a:r>
          </a:p>
        </p:txBody>
      </p:sp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01574"/>
          </a:xfrm>
        </p:spPr>
        <p:txBody>
          <a:bodyPr>
            <a:normAutofit fontScale="77500" lnSpcReduction="20000"/>
          </a:bodyPr>
          <a:lstStyle/>
          <a:p>
            <a:r>
              <a:rPr lang="cs-CZ" altLang="cs-CZ" sz="2400" b="1" dirty="0"/>
              <a:t>Identita VS. zmatení rolí </a:t>
            </a:r>
            <a:endParaRPr lang="cs-CZ" altLang="cs-CZ" sz="2400" dirty="0"/>
          </a:p>
          <a:p>
            <a:r>
              <a:rPr lang="cs-CZ" altLang="cs-CZ" sz="2400" dirty="0"/>
              <a:t>ÚKOL: SEBEPOJETÍ</a:t>
            </a:r>
          </a:p>
          <a:p>
            <a:r>
              <a:rPr lang="cs-CZ" altLang="cs-CZ" sz="2400" dirty="0"/>
              <a:t>Rozchod s názory a postoji, které jsme si osvojili v dětství, převzali od rodičů atd., jejich kritické přezkoumání.</a:t>
            </a:r>
          </a:p>
          <a:p>
            <a:r>
              <a:rPr lang="cs-CZ" altLang="cs-CZ" sz="2400" dirty="0"/>
              <a:t>Potřeba vypořádat se s pojetím vlastní osobnosti, místem v životě a ve společnosti, konfrontace se smyslem života.</a:t>
            </a:r>
          </a:p>
          <a:p>
            <a:r>
              <a:rPr lang="cs-CZ" altLang="cs-CZ" sz="2400" dirty="0"/>
              <a:t>Zvýšená potřeba identifikace s vrstevnickými nebo dospělými vzory a jejich nápodoba vzory.</a:t>
            </a:r>
          </a:p>
          <a:p>
            <a:r>
              <a:rPr lang="cs-CZ" altLang="cs-CZ" sz="2400" dirty="0"/>
              <a:t>Typické je zmatení rolí  (nejasnosti v oblasti sex. Identity, delikventní jednání, testování hranic…)  </a:t>
            </a:r>
          </a:p>
          <a:p>
            <a:r>
              <a:rPr lang="cs-CZ" altLang="cs-CZ" sz="2400" dirty="0"/>
              <a:t>Hledání a budování identity je často zdrojem vnitřních konfliktů a krizí identity.</a:t>
            </a:r>
          </a:p>
          <a:p>
            <a:r>
              <a:rPr lang="cs-CZ" altLang="cs-CZ" sz="2400" dirty="0"/>
              <a:t>Hledání a testování vlastní identity je smyslem a úkolem tohoto období.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E42268-D1EE-4F55-9334-C048653EB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9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STADIUM INTIMITY (raná dospělost)</a:t>
            </a:r>
          </a:p>
        </p:txBody>
      </p:sp>
      <p:sp>
        <p:nvSpPr>
          <p:cNvPr id="39939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altLang="cs-CZ" sz="2400" b="1" dirty="0"/>
              <a:t>Intimita VS. izolace/osamělost </a:t>
            </a:r>
          </a:p>
          <a:p>
            <a:r>
              <a:rPr lang="cs-CZ" altLang="cs-CZ" sz="2400" dirty="0"/>
              <a:t>ÚKOL: LÁSKA</a:t>
            </a:r>
          </a:p>
          <a:p>
            <a:r>
              <a:rPr lang="cs-CZ" altLang="cs-CZ" sz="2400" dirty="0"/>
              <a:t>Úkolem tohoto životního období je zakotvit v profesi a uspořádat si mezilidské vztahy, </a:t>
            </a:r>
          </a:p>
          <a:p>
            <a:r>
              <a:rPr lang="cs-CZ" altLang="cs-CZ" sz="2400" dirty="0"/>
              <a:t>Vyžaduje schopnost pracovat na vztahu s partnerem, obětovat se a přizpůsobovat se partnerovi, sdílet s druhým člověkem různé stránky života. </a:t>
            </a:r>
          </a:p>
          <a:p>
            <a:r>
              <a:rPr lang="cs-CZ" altLang="cs-CZ" sz="2400" dirty="0"/>
              <a:t>Konfrontuje jedince s potřebou najít odvahu naplno se angažovat v intimním vztahu, uvědomovat  si závazky vůči druhému člověku.</a:t>
            </a:r>
          </a:p>
          <a:p>
            <a:r>
              <a:rPr lang="cs-CZ" altLang="cs-CZ" sz="2400" dirty="0"/>
              <a:t>Úkolem tohoto životního období je překonat strach ze selhání v intimním vztahu a strach z důvěrnosti v intimním partnerském vztahu.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746297-B7DB-4034-A3FB-A28416469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6541</TotalTime>
  <Words>1244</Words>
  <Application>Microsoft Office PowerPoint</Application>
  <PresentationFormat>Širokoúhlá obrazovka</PresentationFormat>
  <Paragraphs>87</Paragraphs>
  <Slides>13</Slides>
  <Notes>8</Notes>
  <HiddenSlides>0</HiddenSlides>
  <MMClips>15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Faseta</vt:lpstr>
      <vt:lpstr>Teorie psychosociálního vývoje Erika Eriksona </vt:lpstr>
      <vt:lpstr>Co ovlivňuje psychický vývoj? </vt:lpstr>
      <vt:lpstr>Formy popisu psychického vývoje ve vývojové psychologii</vt:lpstr>
      <vt:lpstr>Eriksonova periodizace vývoje osobnosti – teorie „Osmi věků člověka“</vt:lpstr>
      <vt:lpstr>Prezentace aplikace PowerPoint</vt:lpstr>
      <vt:lpstr>Prezentace aplikace PowerPoint</vt:lpstr>
      <vt:lpstr>…STADIUM PŘIČINLIVÉ PÍLE (mladší školní věk)</vt:lpstr>
      <vt:lpstr>STADIUM IDENTITY (starší školní věk a raná adolescence ) </vt:lpstr>
      <vt:lpstr>STADIUM INTIMITY (raná dospělost)</vt:lpstr>
      <vt:lpstr>STADIUM GENERATIVITY (střední dospělost)</vt:lpstr>
      <vt:lpstr>STADIUM INTEGRITY (stáří – 65+) </vt:lpstr>
      <vt:lpstr>Revize původního Eriksonova konceptu osmi věků</vt:lpstr>
      <vt:lpstr>Zhodnocení Eriksonovy periodizace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E.H. ERIKSON – 8 VĚKŮ ČLOVĚKA</dc:title>
  <dc:creator>Uzivatel</dc:creator>
  <cp:lastModifiedBy>Uživatel</cp:lastModifiedBy>
  <cp:revision>35</cp:revision>
  <dcterms:created xsi:type="dcterms:W3CDTF">2020-04-02T12:41:49Z</dcterms:created>
  <dcterms:modified xsi:type="dcterms:W3CDTF">2023-03-19T21:14:25Z</dcterms:modified>
</cp:coreProperties>
</file>