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82" r:id="rId5"/>
    <p:sldId id="261" r:id="rId6"/>
    <p:sldId id="259" r:id="rId7"/>
    <p:sldId id="267" r:id="rId8"/>
    <p:sldId id="277" r:id="rId9"/>
    <p:sldId id="279" r:id="rId10"/>
    <p:sldId id="265" r:id="rId11"/>
    <p:sldId id="266" r:id="rId12"/>
    <p:sldId id="292" r:id="rId13"/>
    <p:sldId id="270" r:id="rId14"/>
    <p:sldId id="284" r:id="rId15"/>
    <p:sldId id="289" r:id="rId16"/>
    <p:sldId id="293" r:id="rId17"/>
    <p:sldId id="294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6369-416D-4C2F-AD67-9FECA98C650A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A48-EA66-4A06-83CB-E4362FA24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14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6369-416D-4C2F-AD67-9FECA98C650A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A48-EA66-4A06-83CB-E4362FA24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02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6369-416D-4C2F-AD67-9FECA98C650A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A48-EA66-4A06-83CB-E4362FA24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9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6369-416D-4C2F-AD67-9FECA98C650A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A48-EA66-4A06-83CB-E4362FA24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5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6369-416D-4C2F-AD67-9FECA98C650A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A48-EA66-4A06-83CB-E4362FA24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82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6369-416D-4C2F-AD67-9FECA98C650A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A48-EA66-4A06-83CB-E4362FA24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32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6369-416D-4C2F-AD67-9FECA98C650A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A48-EA66-4A06-83CB-E4362FA24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15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6369-416D-4C2F-AD67-9FECA98C650A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A48-EA66-4A06-83CB-E4362FA24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36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6369-416D-4C2F-AD67-9FECA98C650A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A48-EA66-4A06-83CB-E4362FA24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62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6369-416D-4C2F-AD67-9FECA98C650A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A48-EA66-4A06-83CB-E4362FA24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6369-416D-4C2F-AD67-9FECA98C650A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A48-EA66-4A06-83CB-E4362FA24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98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16369-416D-4C2F-AD67-9FECA98C650A}" type="datetimeFigureOut">
              <a:rPr lang="cs-CZ" smtClean="0"/>
              <a:t>10.04.2020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2CA48-EA66-4A06-83CB-E4362FA24F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05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requalsteps.maiz.at/cs/node/140html.html" TargetMode="External"/><Relationship Id="rId2" Type="http://schemas.openxmlformats.org/officeDocument/2006/relationships/hyperlink" Target="http://www.biograf.org/clanek.html#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Migrace a sociální vztahy</a:t>
            </a:r>
            <a:br>
              <a:rPr lang="cs-CZ" dirty="0" smtClean="0"/>
            </a:br>
            <a:r>
              <a:rPr lang="cs-CZ" dirty="0" smtClean="0"/>
              <a:t>zranitelní migranti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224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Vztahy na dálku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dirty="0" smtClean="0"/>
              <a:t>Nové typy institucí: </a:t>
            </a:r>
            <a:r>
              <a:rPr lang="cs-CZ" altLang="cs-CZ" dirty="0" smtClean="0"/>
              <a:t>jsou přítomné v rámci transnacionální migrace, nová média umožňují kontakt navzdory geografické separace</a:t>
            </a:r>
          </a:p>
          <a:p>
            <a:r>
              <a:rPr lang="cs-CZ" altLang="cs-CZ" dirty="0" smtClean="0"/>
              <a:t>Přesto problém</a:t>
            </a:r>
            <a:r>
              <a:rPr lang="cs-CZ" altLang="cs-CZ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dirty="0" smtClean="0"/>
              <a:t>Intimita kontaktu</a:t>
            </a:r>
          </a:p>
          <a:p>
            <a:pPr lvl="1"/>
            <a:r>
              <a:rPr lang="cs-CZ" altLang="cs-CZ" dirty="0" smtClean="0"/>
              <a:t>snížená </a:t>
            </a:r>
            <a:r>
              <a:rPr lang="cs-CZ" altLang="cs-CZ" dirty="0" smtClean="0"/>
              <a:t>schopnost posoudit vztah, probírat společně triviality, </a:t>
            </a:r>
          </a:p>
          <a:p>
            <a:pPr lvl="1"/>
            <a:r>
              <a:rPr lang="cs-CZ" altLang="cs-CZ" dirty="0" smtClean="0"/>
              <a:t>nonverbální komunikace není, </a:t>
            </a:r>
          </a:p>
          <a:p>
            <a:pPr lvl="1"/>
            <a:r>
              <a:rPr lang="cs-CZ" altLang="cs-CZ" dirty="0" smtClean="0"/>
              <a:t>stres z časově omezených setkání = zvýšené očekávání, finanční náročnost x </a:t>
            </a:r>
            <a:r>
              <a:rPr lang="cs-CZ" altLang="cs-CZ" dirty="0" smtClean="0"/>
              <a:t>na jiném místě uvolnění </a:t>
            </a:r>
            <a:r>
              <a:rPr lang="cs-CZ" altLang="cs-CZ" dirty="0" smtClean="0"/>
              <a:t>času pro sebe (práce, koníčky), idealizace </a:t>
            </a:r>
            <a:r>
              <a:rPr lang="cs-CZ" altLang="cs-CZ" dirty="0" smtClean="0"/>
              <a:t>partnera</a:t>
            </a:r>
          </a:p>
          <a:p>
            <a:pPr lvl="1"/>
            <a:r>
              <a:rPr lang="cs-CZ" altLang="cs-CZ" dirty="0" smtClean="0"/>
              <a:t>Možnost reálných intervencí (hledat zaběhlou kočku)</a:t>
            </a:r>
          </a:p>
          <a:p>
            <a:pPr marL="457200" lvl="1" indent="0">
              <a:buNone/>
            </a:pPr>
            <a:endParaRPr lang="cs-CZ" alt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altLang="cs-CZ" dirty="0" smtClean="0"/>
              <a:t>Pohled druhých, kteří sdílejí normu, že vztah na dálku není vhodný</a:t>
            </a:r>
          </a:p>
          <a:p>
            <a:pPr lvl="1"/>
            <a:r>
              <a:rPr lang="cs-CZ" altLang="cs-CZ" dirty="0" smtClean="0"/>
              <a:t>Zpochybňování vztahu, morálních kvalit toho, kdo chybí, litování toho, kdo zůstal, že přebírá všechny povinnosti za chod vztahu, domácnosti.: ze strany druhých to může souviset i s nepřiznaným pocitem, že nelze normy měnit, že kritika norem původní normy zachová.</a:t>
            </a:r>
          </a:p>
          <a:p>
            <a:pPr lvl="1"/>
            <a:r>
              <a:rPr lang="pl-PL" dirty="0" smtClean="0"/>
              <a:t>odlišný tlak na muže a na ženy, které odchodem za prací nenaplňují </a:t>
            </a:r>
            <a:r>
              <a:rPr lang="cs-CZ" dirty="0" smtClean="0"/>
              <a:t>kulturní očekávání (</a:t>
            </a:r>
            <a:r>
              <a:rPr lang="cs-CZ" dirty="0" err="1" smtClean="0"/>
              <a:t>Ezze</a:t>
            </a:r>
            <a:r>
              <a:rPr lang="cs-CZ" dirty="0" smtClean="0"/>
              <a:t>  237)</a:t>
            </a:r>
          </a:p>
          <a:p>
            <a:pPr lvl="1"/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78244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cs-CZ" altLang="cs-CZ" dirty="0" smtClean="0"/>
              <a:t>Transnacionální </a:t>
            </a:r>
            <a:r>
              <a:rPr lang="cs-CZ" altLang="cs-CZ" dirty="0" smtClean="0"/>
              <a:t>matky (viz P. </a:t>
            </a:r>
            <a:r>
              <a:rPr lang="cs-CZ" altLang="cs-CZ" dirty="0" err="1" smtClean="0"/>
              <a:t>Ezzeddine</a:t>
            </a:r>
            <a:r>
              <a:rPr lang="cs-CZ" altLang="cs-CZ" dirty="0" smtClean="0"/>
              <a:t>)</a:t>
            </a:r>
            <a:endParaRPr lang="cs-CZ" altLang="cs-CZ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400" dirty="0" smtClean="0"/>
              <a:t>Zájem o ženy na trhu práce – feminizované migrační toky – přivádí do migrace samotné ženy, které nechávají v zemi původu své děti a muže, vydělávají a posílají peníze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/>
              <a:t>Ony to dělají, protože nemají jiná východiska jak zabezpečit rodinu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/>
              <a:t>Pohled lokální společnosti:  </a:t>
            </a:r>
            <a:r>
              <a:rPr lang="cs-CZ" sz="2400" dirty="0" smtClean="0"/>
              <a:t>kvůli ekonomické migraci opouštějí své vlastní děti a rodiny. Zatímco mužská pracovní migrace je nahlížena jako „důležitá pro </a:t>
            </a:r>
            <a:r>
              <a:rPr lang="cs-CZ" sz="2400" dirty="0" err="1" smtClean="0"/>
              <a:t>finanlní</a:t>
            </a:r>
            <a:r>
              <a:rPr lang="cs-CZ" sz="2400" dirty="0" smtClean="0"/>
              <a:t> zajištění rodiny“, migrující ženy jsou zpravidla vnímány jako ty, které od svých rodin „utíkají“ (</a:t>
            </a:r>
            <a:r>
              <a:rPr lang="cs-CZ" sz="2400" dirty="0" err="1" smtClean="0"/>
              <a:t>Parrenas</a:t>
            </a:r>
            <a:r>
              <a:rPr lang="cs-CZ" sz="2400" dirty="0" smtClean="0"/>
              <a:t>, 2001 in </a:t>
            </a:r>
            <a:r>
              <a:rPr lang="cs-CZ" sz="2400" dirty="0" err="1" smtClean="0"/>
              <a:t>Ezze</a:t>
            </a:r>
            <a:r>
              <a:rPr lang="cs-CZ" sz="2400" dirty="0" smtClean="0"/>
              <a:t> 237). Děti jsou</a:t>
            </a:r>
            <a:r>
              <a:rPr lang="cs-CZ" altLang="cs-CZ" sz="2400" dirty="0" smtClean="0"/>
              <a:t> sociální sirotci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X </a:t>
            </a:r>
            <a:r>
              <a:rPr lang="cs-CZ" sz="2400" dirty="0" smtClean="0"/>
              <a:t>Migrující muž = intenzivní mateřství suplující absenci muže (</a:t>
            </a:r>
            <a:r>
              <a:rPr lang="cs-CZ" sz="2400" dirty="0" err="1" smtClean="0"/>
              <a:t>Parrenas</a:t>
            </a:r>
            <a:r>
              <a:rPr lang="cs-CZ" sz="2400" dirty="0" smtClean="0"/>
              <a:t>, 2001)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/>
              <a:t>Vztah matek k dětem: </a:t>
            </a:r>
            <a:r>
              <a:rPr lang="cs-CZ" altLang="cs-CZ" sz="2400" dirty="0" err="1" smtClean="0"/>
              <a:t>komodifikované</a:t>
            </a:r>
            <a:r>
              <a:rPr lang="cs-CZ" altLang="cs-CZ" sz="2400" dirty="0" smtClean="0"/>
              <a:t> mateřství </a:t>
            </a:r>
            <a:r>
              <a:rPr lang="cs-CZ" altLang="cs-CZ" sz="2400" dirty="0"/>
              <a:t>(</a:t>
            </a:r>
            <a:r>
              <a:rPr lang="cs-CZ" altLang="cs-CZ" sz="2400" b="1" dirty="0"/>
              <a:t>posílání </a:t>
            </a:r>
            <a:r>
              <a:rPr lang="cs-CZ" altLang="cs-CZ" sz="2400" b="1" dirty="0" smtClean="0"/>
              <a:t>hraček, trendy věcí  dětem, protože nemohou jin jinak vyjádřit lásku</a:t>
            </a:r>
            <a:r>
              <a:rPr lang="cs-CZ" altLang="cs-CZ" sz="2400" dirty="0" smtClean="0"/>
              <a:t>) </a:t>
            </a:r>
            <a:r>
              <a:rPr lang="cs-CZ" altLang="cs-CZ" sz="2400" dirty="0"/>
              <a:t>= materializace </a:t>
            </a:r>
            <a:r>
              <a:rPr lang="cs-CZ" altLang="cs-CZ" sz="2400" dirty="0" smtClean="0"/>
              <a:t>vztahu, s dítětem přerušen emoční vztah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/>
              <a:t>Vztah k pečovatelce – konfliktní: roli </a:t>
            </a:r>
            <a:r>
              <a:rPr lang="cs-CZ" altLang="cs-CZ" sz="2400" dirty="0"/>
              <a:t>přijímá některá jiná příbuzná, emoční </a:t>
            </a:r>
            <a:r>
              <a:rPr lang="cs-CZ" altLang="cs-CZ" sz="2400" dirty="0" smtClean="0"/>
              <a:t>zátěž – hádají se o výchově </a:t>
            </a:r>
            <a:r>
              <a:rPr lang="cs-CZ" altLang="cs-CZ" sz="2400" dirty="0"/>
              <a:t>x </a:t>
            </a:r>
            <a:r>
              <a:rPr lang="cs-CZ" altLang="cs-CZ" sz="2400" dirty="0" smtClean="0"/>
              <a:t>matka vstupuje do vyjednávání mezi pečovatelem a dítětem = dítě zneužívá toto uspořádání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/>
              <a:t>frustrace dětí, když matka pečuje </a:t>
            </a:r>
            <a:r>
              <a:rPr lang="cs-CZ" altLang="cs-CZ" sz="2400" dirty="0"/>
              <a:t>o jiné děti – elastické matky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400" dirty="0" smtClean="0">
                <a:solidFill>
                  <a:schemeClr val="bg2">
                    <a:lumMod val="90000"/>
                  </a:schemeClr>
                </a:solidFill>
              </a:rPr>
              <a:t>(</a:t>
            </a:r>
            <a:endParaRPr lang="cs-CZ" altLang="cs-CZ" sz="1800" dirty="0">
              <a:solidFill>
                <a:schemeClr val="bg2">
                  <a:lumMod val="9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01967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Zranitelnost migrantů mimo sféru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Migrant je cizinec</a:t>
            </a:r>
          </a:p>
          <a:p>
            <a:r>
              <a:rPr lang="cs-CZ" dirty="0" smtClean="0"/>
              <a:t>Pro majoritu je jiný, druhý</a:t>
            </a:r>
          </a:p>
          <a:p>
            <a:r>
              <a:rPr lang="cs-CZ" dirty="0" smtClean="0"/>
              <a:t>Pro stát není občan – nechrání ho tak jako občana, pro  migranta jiná legislativa</a:t>
            </a:r>
          </a:p>
          <a:p>
            <a:r>
              <a:rPr lang="cs-CZ" dirty="0" smtClean="0"/>
              <a:t>Mimo sociální sítě – horší přístup ke zdrojům (pracovní místa, informace, solidarity na úrovni přátelství)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= vede ke zneužívání podnikateli, „podnikateli“, a to místními i cizinci, krajany </a:t>
            </a:r>
          </a:p>
          <a:p>
            <a:pPr marL="0" indent="0">
              <a:buNone/>
            </a:pPr>
            <a:r>
              <a:rPr lang="cs-CZ" dirty="0" smtClean="0"/>
              <a:t>= někdy se mluví o novodobém otroctví, obchodu s bílým masem—</a:t>
            </a:r>
          </a:p>
          <a:p>
            <a:pPr marL="0" indent="0">
              <a:buNone/>
            </a:pPr>
            <a:r>
              <a:rPr lang="cs-CZ" dirty="0" smtClean="0"/>
              <a:t>Pro migranta je důležité mít kontrolu nad svým pohybem (</a:t>
            </a:r>
            <a:r>
              <a:rPr lang="cs-CZ" dirty="0" err="1" smtClean="0"/>
              <a:t>Morokvasic</a:t>
            </a:r>
            <a:r>
              <a:rPr lang="cs-CZ" dirty="0" smtClean="0"/>
              <a:t> 162)= </a:t>
            </a:r>
            <a:r>
              <a:rPr lang="cs-CZ" u="sng" dirty="0" smtClean="0"/>
              <a:t>vše otázka kontroly nad mobilitou </a:t>
            </a:r>
            <a:r>
              <a:rPr lang="cs-CZ" dirty="0" smtClean="0"/>
              <a:t>– kdo ji vykonává, ten má převahu/rovnost a může s druhým i manipulovat/vyjednávat. Kontrola nad vlastní mobilitou = svoboda</a:t>
            </a:r>
          </a:p>
          <a:p>
            <a:pPr marL="0" indent="0">
              <a:buNone/>
            </a:pPr>
            <a:r>
              <a:rPr lang="cs-CZ" dirty="0" smtClean="0"/>
              <a:t>Tato premisa se může týkat i volného pohybu přes státní hranice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549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cs-CZ" altLang="cs-CZ" dirty="0" smtClean="0"/>
              <a:t>Klientský systém</a:t>
            </a:r>
            <a:endParaRPr lang="cs-CZ" altLang="cs-CZ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71345"/>
            <a:ext cx="10515600" cy="43513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cs-CZ" altLang="cs-CZ" dirty="0" smtClean="0"/>
              <a:t>Cirkulační migrace Ukrajinců v 90. letech (neusazují se trvale, ale participují na dění v zemi původu (doma) = transnacionální migrace), pracují jako námezdní dělníci, šetří peníze pro život doma (</a:t>
            </a:r>
            <a:r>
              <a:rPr lang="cs-CZ" altLang="cs-CZ" dirty="0" err="1" smtClean="0"/>
              <a:t>remitence</a:t>
            </a:r>
            <a:r>
              <a:rPr lang="cs-CZ" altLang="cs-CZ" dirty="0" smtClean="0"/>
              <a:t>), při návratu na U s ušetřenými penězi jsou U mafií okrádáni, obracejí se na policii ČR, ta nekoná.</a:t>
            </a:r>
          </a:p>
          <a:p>
            <a:r>
              <a:rPr lang="cs-CZ" altLang="cs-CZ" dirty="0" smtClean="0"/>
              <a:t>Vzniká nelegální dohoda mezi klienty a mafií, že za výpalné nebudou okrádat a fyzicky napadat. Klient organizuje práci, zázemí a peníze v ČR </a:t>
            </a:r>
            <a:r>
              <a:rPr lang="cs-CZ" altLang="cs-CZ" dirty="0" smtClean="0"/>
              <a:t>jiným pracovním migrantům </a:t>
            </a:r>
            <a:r>
              <a:rPr lang="cs-CZ" altLang="cs-CZ" dirty="0" smtClean="0"/>
              <a:t>a platí mafii. </a:t>
            </a:r>
          </a:p>
          <a:p>
            <a:r>
              <a:rPr lang="cs-CZ" altLang="cs-CZ" dirty="0" smtClean="0"/>
              <a:t>Mezi klienty i mafiáni. Ti využívají nelegality jiných U migrantů (i odebírání dokladů), kteří pak nuceni pracovat ve špatných podmínkách, za nízkou mzdu. Nemohou s nikým řešit svůj problém, protože nemají v pořádku „papíry“.</a:t>
            </a:r>
          </a:p>
          <a:p>
            <a:r>
              <a:rPr lang="cs-CZ" altLang="cs-CZ" dirty="0" smtClean="0"/>
              <a:t>Migranti, kterým se </a:t>
            </a:r>
            <a:r>
              <a:rPr lang="cs-CZ" altLang="cs-CZ" dirty="0" err="1" smtClean="0"/>
              <a:t>neodaří</a:t>
            </a:r>
            <a:r>
              <a:rPr lang="cs-CZ" altLang="cs-CZ" dirty="0" smtClean="0"/>
              <a:t> uniknout – závislí, </a:t>
            </a:r>
            <a:r>
              <a:rPr lang="cs-CZ" altLang="cs-CZ" dirty="0" err="1" smtClean="0"/>
              <a:t>protže</a:t>
            </a:r>
            <a:r>
              <a:rPr lang="cs-CZ" altLang="cs-CZ" dirty="0" smtClean="0"/>
              <a:t> jsou závislí na zdroji (alespoň něco) -  pocity frustrace, ohrožení, bezradnosti, bezvýchodnosti.</a:t>
            </a:r>
          </a:p>
          <a:p>
            <a:r>
              <a:rPr lang="cs-CZ" altLang="cs-CZ" dirty="0" smtClean="0"/>
              <a:t>Klientský systém instituce </a:t>
            </a:r>
            <a:r>
              <a:rPr lang="cs-CZ" altLang="cs-CZ" dirty="0"/>
              <a:t>pro etablování se v hostitelské zemi = amalgám mezi tradičními a moderními institucemi – supluje  selhávající stát - (</a:t>
            </a:r>
            <a:r>
              <a:rPr lang="cs-CZ" altLang="cs-CZ" dirty="0" err="1"/>
              <a:t>Nekorjak</a:t>
            </a:r>
            <a:r>
              <a:rPr lang="cs-CZ" altLang="cs-CZ" dirty="0"/>
              <a:t> 2006</a:t>
            </a:r>
            <a:r>
              <a:rPr lang="cs-CZ" altLang="cs-CZ" dirty="0" smtClean="0"/>
              <a:t>)</a:t>
            </a:r>
          </a:p>
          <a:p>
            <a:pPr marL="0" indent="0"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633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Závislost a zranitelnost </a:t>
            </a:r>
            <a:r>
              <a:rPr lang="cs-CZ" dirty="0" smtClean="0"/>
              <a:t>žen </a:t>
            </a:r>
            <a:r>
              <a:rPr lang="cs-CZ" dirty="0" smtClean="0"/>
              <a:t>migrujících samy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7684"/>
          </a:xfrm>
        </p:spPr>
        <p:txBody>
          <a:bodyPr>
            <a:normAutofit fontScale="55000" lnSpcReduction="20000"/>
          </a:bodyPr>
          <a:lstStyle/>
          <a:p>
            <a:r>
              <a:rPr lang="cs-CZ" sz="3300" dirty="0" smtClean="0"/>
              <a:t>Vliv migrace na proměnu genderových vztahů není jednoznačný – původně se vědci domnívali, že se změní pozice </a:t>
            </a:r>
            <a:r>
              <a:rPr lang="cs-CZ" sz="3300" dirty="0" err="1" smtClean="0"/>
              <a:t>samostaně</a:t>
            </a:r>
            <a:r>
              <a:rPr lang="cs-CZ" sz="3300" dirty="0" smtClean="0"/>
              <a:t> </a:t>
            </a:r>
            <a:r>
              <a:rPr lang="cs-CZ" sz="3300" dirty="0" err="1" smtClean="0"/>
              <a:t>migrujícíhc</a:t>
            </a:r>
            <a:r>
              <a:rPr lang="cs-CZ" sz="3300" dirty="0" smtClean="0"/>
              <a:t> žen, že budou emancipované .</a:t>
            </a:r>
            <a:r>
              <a:rPr lang="cs-CZ" sz="3300" dirty="0"/>
              <a:t> (</a:t>
            </a:r>
            <a:r>
              <a:rPr lang="cs-CZ" sz="3300" dirty="0" err="1">
                <a:hlinkClick r:id="rId2"/>
              </a:rPr>
              <a:t>Tienda</a:t>
            </a:r>
            <a:r>
              <a:rPr lang="cs-CZ" sz="3300" dirty="0">
                <a:hlinkClick r:id="rId2"/>
              </a:rPr>
              <a:t> &amp; </a:t>
            </a:r>
            <a:r>
              <a:rPr lang="cs-CZ" sz="3300" dirty="0" err="1">
                <a:hlinkClick r:id="rId2"/>
              </a:rPr>
              <a:t>Booth</a:t>
            </a:r>
            <a:r>
              <a:rPr lang="cs-CZ" sz="3300" dirty="0">
                <a:hlinkClick r:id="rId2"/>
              </a:rPr>
              <a:t> 1991</a:t>
            </a:r>
            <a:r>
              <a:rPr lang="cs-CZ" sz="3300" dirty="0"/>
              <a:t>)., </a:t>
            </a:r>
            <a:r>
              <a:rPr lang="cs-CZ" sz="3300" dirty="0" smtClean="0"/>
              <a:t>  </a:t>
            </a:r>
          </a:p>
          <a:p>
            <a:r>
              <a:rPr lang="cs-CZ" sz="3300" dirty="0" smtClean="0"/>
              <a:t>x  Nyní se hovoří o "restrukturovaných asymetriích„, tedy že se objevují jiné nástroje kontroly žen, které žijí v migraci. </a:t>
            </a:r>
          </a:p>
          <a:p>
            <a:r>
              <a:rPr lang="cs-CZ" sz="3300" dirty="0" smtClean="0"/>
              <a:t>(Navíc h</a:t>
            </a:r>
            <a:r>
              <a:rPr lang="cs-CZ" sz="3300" dirty="0" smtClean="0"/>
              <a:t>ospodyně a zdravotní sestry se stávají jakýmisi prototypy migrantek uvězněných ve svých typizovaných genderových rolích.)</a:t>
            </a:r>
          </a:p>
          <a:p>
            <a:r>
              <a:rPr lang="cs-CZ" sz="3600" dirty="0" smtClean="0"/>
              <a:t>Agentury a rodiny – z žen komodita – stávají se předmětem směny- vykořisťování</a:t>
            </a:r>
            <a:endParaRPr lang="cs-CZ" altLang="cs-CZ" sz="3300" dirty="0" smtClean="0"/>
          </a:p>
          <a:p>
            <a:r>
              <a:rPr lang="cs-CZ" dirty="0" smtClean="0"/>
              <a:t>Navíc </a:t>
            </a:r>
            <a:r>
              <a:rPr lang="cs-CZ" dirty="0" smtClean="0">
                <a:solidFill>
                  <a:srgbClr val="FF0000"/>
                </a:solidFill>
              </a:rPr>
              <a:t>závislost na dalších subjektech </a:t>
            </a:r>
            <a:r>
              <a:rPr lang="cs-CZ" dirty="0"/>
              <a:t>(</a:t>
            </a:r>
            <a:r>
              <a:rPr lang="cs-CZ" b="1" dirty="0"/>
              <a:t>uzavřeny v soukromé sféře</a:t>
            </a:r>
            <a:r>
              <a:rPr lang="cs-CZ" dirty="0"/>
              <a:t>, placená práce bez impaktu ve veřejném prostoru – </a:t>
            </a:r>
            <a:r>
              <a:rPr lang="cs-CZ" b="1" dirty="0"/>
              <a:t>bez uznání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Práce v </a:t>
            </a:r>
            <a:r>
              <a:rPr lang="cs-CZ" dirty="0"/>
              <a:t>neformálním sektoru, </a:t>
            </a:r>
            <a:r>
              <a:rPr lang="cs-CZ" b="1" dirty="0"/>
              <a:t>lze se tam dobře skrýt</a:t>
            </a:r>
            <a:r>
              <a:rPr lang="cs-CZ" dirty="0"/>
              <a:t>: pomocné síly v domácnosti či pečovatelky, nebo se zapojují do obchodování a prostituce. </a:t>
            </a:r>
            <a:endParaRPr lang="cs-CZ" dirty="0" smtClean="0"/>
          </a:p>
          <a:p>
            <a:r>
              <a:rPr lang="cs-CZ" dirty="0" smtClean="0"/>
              <a:t>Pro zadavatele práce jsou b</a:t>
            </a:r>
            <a:r>
              <a:rPr lang="cs-CZ" dirty="0" smtClean="0"/>
              <a:t>ezbranné </a:t>
            </a:r>
            <a:r>
              <a:rPr lang="cs-CZ" dirty="0" smtClean="0"/>
              <a:t>– nejsou nebezpečné </a:t>
            </a:r>
            <a:r>
              <a:rPr lang="cs-CZ" dirty="0" smtClean="0"/>
              <a:t>– budí důvěru = pouštějí je do bytu</a:t>
            </a:r>
          </a:p>
          <a:p>
            <a:r>
              <a:rPr lang="cs-CZ" dirty="0" smtClean="0"/>
              <a:t>Situace pro zneužití – moc peněz a situovanost v jiném prostoru (</a:t>
            </a:r>
            <a:r>
              <a:rPr lang="cs-CZ" dirty="0" err="1" smtClean="0"/>
              <a:t>liminalita</a:t>
            </a:r>
            <a:r>
              <a:rPr lang="cs-CZ" dirty="0" smtClean="0"/>
              <a:t> migrace) -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nejen kalkulující jedinec i chycena do struktury</a:t>
            </a:r>
          </a:p>
          <a:p>
            <a:pPr lvl="1"/>
            <a:r>
              <a:rPr lang="cs-CZ" dirty="0" err="1" smtClean="0"/>
              <a:t>Akalin</a:t>
            </a:r>
            <a:r>
              <a:rPr lang="cs-CZ" dirty="0" smtClean="0"/>
              <a:t> (2008) hlavní přidanou hodnotu těchto pracovnic v jejich „dočasné dostupnosti“ (tzv. </a:t>
            </a:r>
            <a:r>
              <a:rPr lang="cs-CZ" b="1" i="1" dirty="0" err="1" smtClean="0"/>
              <a:t>being</a:t>
            </a:r>
            <a:r>
              <a:rPr lang="cs-CZ" b="1" i="1" dirty="0" smtClean="0"/>
              <a:t> </a:t>
            </a:r>
            <a:r>
              <a:rPr lang="cs-CZ" b="1" i="1" dirty="0" err="1" smtClean="0"/>
              <a:t>available</a:t>
            </a:r>
            <a:r>
              <a:rPr lang="cs-CZ" b="1" i="1" dirty="0" smtClean="0"/>
              <a:t> </a:t>
            </a:r>
            <a:r>
              <a:rPr lang="cs-CZ" b="1" i="1" dirty="0" err="1" smtClean="0"/>
              <a:t>temporarily</a:t>
            </a:r>
            <a:r>
              <a:rPr lang="cs-CZ" dirty="0" smtClean="0"/>
              <a:t>). (Souralová 2009)</a:t>
            </a:r>
          </a:p>
          <a:p>
            <a:pPr lvl="1"/>
            <a:r>
              <a:rPr lang="cs-CZ" dirty="0" smtClean="0"/>
              <a:t>Úvahy, kam nelze zajít (držet profesi? Nedělat prostituci?) </a:t>
            </a:r>
          </a:p>
          <a:p>
            <a:pPr lvl="1"/>
            <a:r>
              <a:rPr lang="cs-CZ" dirty="0" smtClean="0"/>
              <a:t>Gender a jejich genderové tělo  (</a:t>
            </a:r>
            <a:r>
              <a:rPr lang="cs-CZ" dirty="0" err="1" smtClean="0"/>
              <a:t>Germana</a:t>
            </a:r>
            <a:r>
              <a:rPr lang="cs-CZ" dirty="0" smtClean="0"/>
              <a:t> </a:t>
            </a:r>
            <a:r>
              <a:rPr lang="cs-CZ" dirty="0" err="1" smtClean="0"/>
              <a:t>D’Ottavio</a:t>
            </a:r>
            <a:r>
              <a:rPr lang="cs-CZ" dirty="0" smtClean="0"/>
              <a:t>  2006 Migrace on line) je „vmanipuluje“, má svoji </a:t>
            </a:r>
            <a:r>
              <a:rPr lang="cs-CZ" dirty="0" err="1" smtClean="0"/>
              <a:t>angency</a:t>
            </a:r>
            <a:r>
              <a:rPr lang="cs-CZ" dirty="0" smtClean="0"/>
              <a:t> – nelze se vymanit? </a:t>
            </a:r>
          </a:p>
          <a:p>
            <a:pPr lvl="1"/>
            <a:r>
              <a:rPr lang="cs-CZ" dirty="0" smtClean="0"/>
              <a:t>Společnost identifikuje a podceňuje tyto ženy - </a:t>
            </a:r>
          </a:p>
          <a:p>
            <a:r>
              <a:rPr lang="cs-CZ" b="1" dirty="0" smtClean="0"/>
              <a:t>vyloučení </a:t>
            </a:r>
            <a:r>
              <a:rPr lang="cs-CZ" b="1" dirty="0" smtClean="0"/>
              <a:t>ze systému pracovního práva a tím pádem i z ochrany, </a:t>
            </a:r>
            <a:r>
              <a:rPr lang="cs-CZ" dirty="0" smtClean="0"/>
              <a:t>které toto právo nabízí (</a:t>
            </a:r>
            <a:r>
              <a:rPr lang="cs-CZ" dirty="0" err="1" smtClean="0"/>
              <a:t>Luzenir</a:t>
            </a:r>
            <a:r>
              <a:rPr lang="cs-CZ" dirty="0" smtClean="0"/>
              <a:t> </a:t>
            </a:r>
            <a:r>
              <a:rPr lang="cs-CZ" dirty="0" err="1" smtClean="0"/>
              <a:t>Caixeta</a:t>
            </a:r>
            <a:r>
              <a:rPr lang="cs-CZ" dirty="0" smtClean="0"/>
              <a:t> 2006, </a:t>
            </a:r>
            <a:r>
              <a:rPr lang="cs-CZ" i="1" dirty="0" smtClean="0"/>
              <a:t>Ženská migrace, práce a migrantské organizace, </a:t>
            </a:r>
            <a:r>
              <a:rPr lang="cs-CZ" i="1" dirty="0" smtClean="0">
                <a:hlinkClick r:id="rId3"/>
              </a:rPr>
              <a:t>http://prequalsteps.maiz.at/</a:t>
            </a:r>
            <a:r>
              <a:rPr lang="cs-CZ" i="1" dirty="0" err="1" smtClean="0">
                <a:hlinkClick r:id="rId3"/>
              </a:rPr>
              <a:t>cs</a:t>
            </a:r>
            <a:r>
              <a:rPr lang="cs-CZ" i="1" dirty="0" smtClean="0">
                <a:hlinkClick r:id="rId3"/>
              </a:rPr>
              <a:t>/node/140html.html</a:t>
            </a:r>
            <a:r>
              <a:rPr lang="cs-CZ" i="1" dirty="0" smtClean="0"/>
              <a:t>), Au pair </a:t>
            </a:r>
            <a:r>
              <a:rPr lang="cs-CZ" i="1" dirty="0" err="1" smtClean="0"/>
              <a:t>Buriková,Miller</a:t>
            </a:r>
            <a:r>
              <a:rPr lang="cs-CZ" i="1" dirty="0" smtClean="0"/>
              <a:t>,</a:t>
            </a:r>
            <a:r>
              <a:rPr lang="cs-CZ" i="1" dirty="0"/>
              <a:t> </a:t>
            </a:r>
            <a:r>
              <a:rPr lang="cs-CZ" dirty="0" smtClean="0"/>
              <a:t>Organizace hájící zájmy migrantek: </a:t>
            </a:r>
            <a:r>
              <a:rPr lang="cs-CZ" dirty="0" err="1" smtClean="0"/>
              <a:t>maiz</a:t>
            </a:r>
            <a:r>
              <a:rPr lang="cs-CZ" dirty="0" smtClean="0"/>
              <a:t> (</a:t>
            </a:r>
            <a:r>
              <a:rPr lang="cs-CZ" dirty="0" err="1" smtClean="0"/>
              <a:t>Caixeta</a:t>
            </a:r>
            <a:r>
              <a:rPr lang="cs-CZ" dirty="0" smtClean="0"/>
              <a:t> 2006) (srov. </a:t>
            </a:r>
            <a:r>
              <a:rPr lang="cs-CZ" dirty="0" smtClean="0"/>
              <a:t>Uhde 2012)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793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Migrace žen - naplnění smyslu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Reprodukční věk</a:t>
            </a:r>
          </a:p>
          <a:p>
            <a:r>
              <a:rPr lang="cs-CZ" dirty="0" smtClean="0"/>
              <a:t>X postproduktivní věk</a:t>
            </a:r>
          </a:p>
          <a:p>
            <a:endParaRPr lang="cs-CZ" dirty="0"/>
          </a:p>
          <a:p>
            <a:r>
              <a:rPr lang="cs-CZ" dirty="0" smtClean="0"/>
              <a:t>Ovlivňuje nejen pozici v migraci, ale i interpretaci sebe sama, tedy identitu žen</a:t>
            </a:r>
          </a:p>
          <a:p>
            <a:r>
              <a:rPr lang="cs-CZ" dirty="0" smtClean="0"/>
              <a:t>Odlišná závislost v podobě kontroly, </a:t>
            </a:r>
            <a:r>
              <a:rPr lang="cs-CZ" dirty="0" smtClean="0"/>
              <a:t>jistot</a:t>
            </a:r>
          </a:p>
          <a:p>
            <a:pPr marL="0" indent="0">
              <a:buNone/>
            </a:pPr>
            <a:r>
              <a:rPr lang="cs-CZ" dirty="0" smtClean="0"/>
              <a:t>Muži se přizpůsobují práci – je to, co </a:t>
            </a:r>
            <a:r>
              <a:rPr lang="cs-CZ" dirty="0" err="1" smtClean="0"/>
              <a:t>śe</a:t>
            </a:r>
            <a:r>
              <a:rPr lang="cs-CZ" dirty="0" smtClean="0"/>
              <a:t> od nich čeká</a:t>
            </a:r>
          </a:p>
          <a:p>
            <a:pPr marL="0" indent="0">
              <a:buNone/>
            </a:pPr>
            <a:r>
              <a:rPr lang="cs-CZ" dirty="0" smtClean="0"/>
              <a:t>X </a:t>
            </a:r>
            <a:r>
              <a:rPr lang="cs-CZ" b="1" dirty="0" smtClean="0"/>
              <a:t>ženy v reprodukčním věku </a:t>
            </a:r>
            <a:r>
              <a:rPr lang="cs-CZ" dirty="0" smtClean="0"/>
              <a:t>– třeba skloubit reprodukční a produkční práci = cirkulační migrace, neusazování se v cílové zemi, ženy zasílají „reprodukční typ“ úspor (např. financují vzdělání a výživu dětí) (</a:t>
            </a:r>
            <a:r>
              <a:rPr lang="cs-CZ" dirty="0" err="1" smtClean="0"/>
              <a:t>Ezzeddine</a:t>
            </a:r>
            <a:r>
              <a:rPr lang="cs-CZ" dirty="0" smtClean="0"/>
              <a:t> 2011: 231)</a:t>
            </a:r>
          </a:p>
          <a:p>
            <a:pPr marL="0" indent="0">
              <a:buNone/>
            </a:pPr>
            <a:r>
              <a:rPr lang="cs-CZ" dirty="0" smtClean="0"/>
              <a:t>X </a:t>
            </a:r>
            <a:r>
              <a:rPr lang="cs-CZ" b="1" dirty="0" smtClean="0"/>
              <a:t>ženy v postproduktivním věku </a:t>
            </a:r>
            <a:r>
              <a:rPr lang="cs-CZ" dirty="0" smtClean="0"/>
              <a:t>(důchodkyně, zajištěny penzí – migrace přivýdělek) – migrace v oblasti péče (hospodyně, péče o seniory) – pocity naplnění života v etapě, kdy je nikdo nepotřebuje – děti vychovány, vnuci nejsou nebo daleko, partner chybí, nebo vztah je nenaplňuje. = migrace jako řešení osobních problémů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3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Migrace zdroj </a:t>
            </a:r>
            <a:r>
              <a:rPr lang="cs-CZ" dirty="0" err="1" smtClean="0"/>
              <a:t>sebeuznání</a:t>
            </a:r>
            <a:r>
              <a:rPr lang="cs-CZ" dirty="0" smtClean="0"/>
              <a:t> x zneuznání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Sociální pozice jedince se v řadě ohledů odvozuje od pozice na pracovním trhu</a:t>
            </a:r>
          </a:p>
          <a:p>
            <a:r>
              <a:rPr lang="cs-CZ" dirty="0" smtClean="0"/>
              <a:t>Primárně dáno vzděláním a kompetencemi, které jsou sledovány</a:t>
            </a:r>
          </a:p>
          <a:p>
            <a:r>
              <a:rPr lang="cs-CZ" dirty="0" smtClean="0"/>
              <a:t>Jedinci díky migraci si zvyšují vzdělání a kompetence (např. studentské migrace, pracovní zkušenost v zahraničí) a pak je </a:t>
            </a:r>
            <a:r>
              <a:rPr lang="cs-CZ" dirty="0" err="1" smtClean="0"/>
              <a:t>jekich</a:t>
            </a:r>
            <a:r>
              <a:rPr lang="cs-CZ" dirty="0" smtClean="0"/>
              <a:t> postavení lepší, těší se většímu uznání</a:t>
            </a:r>
          </a:p>
          <a:p>
            <a:r>
              <a:rPr lang="cs-CZ" dirty="0" smtClean="0"/>
              <a:t>Jedinci zároveň ale mohou  (a často se tak zatím děje) procházet sestupnou sociální mobilitou = jejich vzdělání není uznáno, jejich kompetencím v oboru se nevěří. X naopak se věří jejich genderovým charakteristikám = muži k těžké práci x ženy v pečovatelských oborech = pocity zneuznání.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9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Zranitelnost ne-migrujících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Migrace ovlivňuje i životy těch, kteří nemigrují ale jsou s migranty spojeni</a:t>
            </a:r>
          </a:p>
          <a:p>
            <a:r>
              <a:rPr lang="cs-CZ" dirty="0" smtClean="0"/>
              <a:t>Viz děti a další příbuzní transnacionálních matek</a:t>
            </a:r>
          </a:p>
          <a:p>
            <a:r>
              <a:rPr lang="cs-CZ" dirty="0" smtClean="0"/>
              <a:t>Senioři, o které se nemá, kdo postarat, protože jejich příbuzní migrovali, nebo jejich migrace je cirkulační</a:t>
            </a:r>
          </a:p>
          <a:p>
            <a:r>
              <a:rPr lang="cs-CZ" dirty="0" smtClean="0"/>
              <a:t>Může trpět i kulturní krajina, která se vysidluje – např. situace Bosny a Hercegoviny </a:t>
            </a:r>
            <a:r>
              <a:rPr lang="cs-CZ" smtClean="0"/>
              <a:t>v současnosti.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69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Migrace – vliv na sociální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Opakování: Migrace přispívá nejen k proměně kultury (asimilace = postupné přejímání kultury nové společnosti, integrace = vyjednávání mezi dvěma kulturami, která v jakém ohledu je relevantní, transnacionální povaha migrace – hybridní kultury (mix vědění, praktik, hodnot ušitý na míru zkušenosti jedince))</a:t>
            </a:r>
          </a:p>
          <a:p>
            <a:r>
              <a:rPr lang="cs-CZ" dirty="0" smtClean="0"/>
              <a:t>Migrace ale také mění pozici lidí/jedinců ve společnosti, přijímají nové role a statusy - </a:t>
            </a:r>
            <a:r>
              <a:rPr lang="cs-CZ" b="1" dirty="0" smtClean="0"/>
              <a:t>zranitelní</a:t>
            </a:r>
          </a:p>
          <a:p>
            <a:r>
              <a:rPr lang="cs-CZ" dirty="0" smtClean="0"/>
              <a:t>Působení geografické separace, existenčních problémů a kulturních charakteristik</a:t>
            </a:r>
          </a:p>
          <a:p>
            <a:r>
              <a:rPr lang="cs-CZ" dirty="0" smtClean="0"/>
              <a:t>Opakování: v prvé řadě získávají pozici cizince – člověka bez statusu, v </a:t>
            </a:r>
            <a:r>
              <a:rPr lang="cs-CZ" dirty="0" err="1" smtClean="0"/>
              <a:t>liminálním</a:t>
            </a:r>
            <a:r>
              <a:rPr lang="cs-CZ" dirty="0" smtClean="0"/>
              <a:t> období (</a:t>
            </a:r>
            <a:r>
              <a:rPr lang="cs-CZ" dirty="0" err="1" smtClean="0"/>
              <a:t>Malkki</a:t>
            </a:r>
            <a:r>
              <a:rPr lang="cs-CZ" dirty="0" smtClean="0"/>
              <a:t> 1992)</a:t>
            </a:r>
          </a:p>
          <a:p>
            <a:r>
              <a:rPr lang="cs-CZ" dirty="0" smtClean="0"/>
              <a:t>Migrace umožňuje interetnické vztahy v rámci rodiny = smíšená manželství.</a:t>
            </a:r>
          </a:p>
          <a:p>
            <a:r>
              <a:rPr lang="cs-CZ" dirty="0" smtClean="0"/>
              <a:t>Změny i uvnitř migrující rodiny = mění jeho status a role</a:t>
            </a:r>
          </a:p>
          <a:p>
            <a:pPr lvl="1"/>
            <a:r>
              <a:rPr lang="cs-CZ" dirty="0" smtClean="0"/>
              <a:t>1. oslabování vazeb, které byly dříve důležité</a:t>
            </a:r>
          </a:p>
          <a:p>
            <a:pPr lvl="1"/>
            <a:r>
              <a:rPr lang="cs-CZ" dirty="0" smtClean="0"/>
              <a:t>2. udržování vztahů na dálku</a:t>
            </a:r>
          </a:p>
          <a:p>
            <a:pPr lvl="1"/>
            <a:r>
              <a:rPr lang="cs-CZ" dirty="0" smtClean="0"/>
              <a:t>3. vznik nových institucí (vztahů a na ně vázané způsoby jednání)</a:t>
            </a:r>
          </a:p>
          <a:p>
            <a:r>
              <a:rPr lang="cs-CZ" dirty="0" smtClean="0"/>
              <a:t>Změ</a:t>
            </a:r>
            <a:r>
              <a:rPr lang="cs-CZ" dirty="0" smtClean="0"/>
              <a:t>ny i z hlediska pracovní pozice (vzestupná x </a:t>
            </a:r>
            <a:r>
              <a:rPr lang="cs-CZ" dirty="0" err="1" smtClean="0"/>
              <a:t>setupná</a:t>
            </a:r>
            <a:r>
              <a:rPr lang="cs-CZ" dirty="0" smtClean="0"/>
              <a:t> mobilita) + vznik nových institucí = novodobé otrokářství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925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Interetnický vztah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dirty="0"/>
              <a:t>= vstupování do nových sociokulturních skupin, znak integrace x interkulturní </a:t>
            </a:r>
            <a:r>
              <a:rPr lang="cs-CZ" dirty="0" smtClean="0"/>
              <a:t>problém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dirty="0" smtClean="0"/>
              <a:t>= výzkumy týkající se partnerských vztahů, kdo jsou lidé, kteří jdou do těchto typů vztahů</a:t>
            </a:r>
            <a:endParaRPr lang="cs-CZ" dirty="0"/>
          </a:p>
          <a:p>
            <a:pPr marL="1009650" lvl="1" indent="-609600">
              <a:lnSpc>
                <a:spcPct val="80000"/>
              </a:lnSpc>
              <a:buFontTx/>
              <a:buAutoNum type="arabicPeriod"/>
              <a:defRPr/>
            </a:pPr>
            <a:r>
              <a:rPr lang="cs-CZ" dirty="0"/>
              <a:t>Vyvrhelové – odmítnuti svou společností</a:t>
            </a:r>
          </a:p>
          <a:p>
            <a:pPr marL="1009650" lvl="1" indent="-609600">
              <a:lnSpc>
                <a:spcPct val="80000"/>
              </a:lnSpc>
              <a:buFontTx/>
              <a:buAutoNum type="arabicPeriod"/>
              <a:defRPr/>
            </a:pPr>
            <a:r>
              <a:rPr lang="cs-CZ" dirty="0"/>
              <a:t>Rebelové – odmítající svou společnost</a:t>
            </a:r>
          </a:p>
          <a:p>
            <a:pPr marL="1009650" lvl="1" indent="-609600">
              <a:lnSpc>
                <a:spcPct val="80000"/>
              </a:lnSpc>
              <a:buFontTx/>
              <a:buAutoNum type="arabicPeriod"/>
              <a:defRPr/>
            </a:pPr>
            <a:r>
              <a:rPr lang="cs-CZ" dirty="0"/>
              <a:t>Podivíni – hledající sami sebe</a:t>
            </a:r>
          </a:p>
          <a:p>
            <a:pPr marL="1009650" lvl="1" indent="-609600">
              <a:lnSpc>
                <a:spcPct val="80000"/>
              </a:lnSpc>
              <a:buFontTx/>
              <a:buAutoNum type="arabicPeriod"/>
              <a:defRPr/>
            </a:pPr>
            <a:r>
              <a:rPr lang="cs-CZ" dirty="0"/>
              <a:t>Kompenzující – hledající to co jim chybí</a:t>
            </a:r>
          </a:p>
          <a:p>
            <a:pPr marL="1009650" lvl="1" indent="-609600">
              <a:lnSpc>
                <a:spcPct val="80000"/>
              </a:lnSpc>
              <a:buFontTx/>
              <a:buAutoNum type="arabicPeriod"/>
              <a:defRPr/>
            </a:pPr>
            <a:r>
              <a:rPr lang="cs-CZ" dirty="0"/>
              <a:t>Dobrodruhové – hledající to nové</a:t>
            </a:r>
          </a:p>
          <a:p>
            <a:pPr marL="1009650" lvl="1" indent="-609600">
              <a:lnSpc>
                <a:spcPct val="80000"/>
              </a:lnSpc>
              <a:buFontTx/>
              <a:buAutoNum type="arabicPeriod"/>
              <a:defRPr/>
            </a:pPr>
            <a:r>
              <a:rPr lang="cs-CZ" dirty="0"/>
              <a:t>Emigranti – fingované sňatky</a:t>
            </a:r>
          </a:p>
          <a:p>
            <a:pPr marL="1009650" lvl="1" indent="-609600">
              <a:lnSpc>
                <a:spcPct val="80000"/>
              </a:lnSpc>
              <a:buFontTx/>
              <a:buAutoNum type="arabicPeriod"/>
              <a:defRPr/>
            </a:pPr>
            <a:r>
              <a:rPr lang="cs-CZ" dirty="0"/>
              <a:t>Nestabilní osobnosti – reagující na momentální impulz</a:t>
            </a:r>
          </a:p>
          <a:p>
            <a:pPr marL="1009650" lvl="1" indent="-609600">
              <a:lnSpc>
                <a:spcPct val="80000"/>
              </a:lnSpc>
              <a:buFontTx/>
              <a:buAutoNum type="arabicPeriod"/>
              <a:defRPr/>
            </a:pPr>
            <a:r>
              <a:rPr lang="cs-CZ" dirty="0"/>
              <a:t>kosmopolité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cs-CZ" dirty="0"/>
              <a:t>(Romano 1997, in </a:t>
            </a:r>
            <a:r>
              <a:rPr lang="cs-CZ" dirty="0" err="1"/>
              <a:t>Morgernsternová</a:t>
            </a:r>
            <a:r>
              <a:rPr lang="cs-CZ" dirty="0"/>
              <a:t>, Šulová 2006)</a:t>
            </a:r>
          </a:p>
        </p:txBody>
      </p:sp>
    </p:spTree>
    <p:extLst>
      <p:ext uri="{BB962C8B-B14F-4D97-AF65-F5344CB8AC3E}">
        <p14:creationId xmlns:p14="http://schemas.microsoft.com/office/powerpoint/2010/main" val="12921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Problémy interkulturního vztahu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Jazyková bariéra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Ostrakizace společnosti </a:t>
            </a:r>
            <a:r>
              <a:rPr lang="cs-CZ" altLang="cs-CZ" sz="2400" dirty="0" smtClean="0"/>
              <a:t>x přispívá k stabilitě </a:t>
            </a:r>
            <a:r>
              <a:rPr lang="cs-CZ" altLang="cs-CZ" sz="2400" dirty="0"/>
              <a:t>manželství, efekt Romea a Julie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Náboženské hodnoty </a:t>
            </a:r>
            <a:r>
              <a:rPr lang="cs-CZ" altLang="cs-CZ" sz="2400" dirty="0" smtClean="0"/>
              <a:t>odlišné, co na začátku není problém, může vzhledem k vývoji vztahu ukázat jako nekompromisní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Výchova </a:t>
            </a:r>
            <a:r>
              <a:rPr lang="cs-CZ" altLang="cs-CZ" sz="2400" dirty="0" smtClean="0"/>
              <a:t>dětí – je třeba se dohodnout jak – různé varianty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Syndrom </a:t>
            </a:r>
            <a:r>
              <a:rPr lang="cs-CZ" altLang="cs-CZ" sz="2400" dirty="0" smtClean="0"/>
              <a:t>vystěhovalce – partner, který si neprosadí žádné „svoje“ hodnoty, praktiky – trpí.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Zvládání takového vztahu: </a:t>
            </a:r>
            <a:endParaRPr lang="cs-CZ" altLang="cs-CZ" sz="24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studená válka + soutěž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Neochotné přizpůsobení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Komplementární přizpůsobení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Sloučení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(</a:t>
            </a:r>
            <a:r>
              <a:rPr lang="cs-CZ" altLang="cs-CZ" sz="2400" dirty="0" err="1"/>
              <a:t>Mc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Dermott</a:t>
            </a:r>
            <a:r>
              <a:rPr lang="cs-CZ" altLang="cs-CZ" sz="2400" dirty="0"/>
              <a:t>, Fukunaga,1997, in </a:t>
            </a:r>
            <a:r>
              <a:rPr lang="cs-CZ" altLang="cs-CZ" sz="2400" dirty="0" err="1"/>
              <a:t>Morgernsternová</a:t>
            </a:r>
            <a:r>
              <a:rPr lang="cs-CZ" altLang="cs-CZ" sz="2400" dirty="0"/>
              <a:t>, Šulová, 2006)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1636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Rodina v migraci a její perspektivy 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dirty="0" smtClean="0"/>
              <a:t>Soustředění se na existenční otázky – vybudovat zázemí v nové zemi - náročné </a:t>
            </a:r>
          </a:p>
          <a:p>
            <a:pPr eaLnBrk="1" hangingPunct="1"/>
            <a:r>
              <a:rPr lang="cs-CZ" altLang="cs-CZ" dirty="0" smtClean="0"/>
              <a:t>Odkládání </a:t>
            </a:r>
            <a:r>
              <a:rPr lang="cs-CZ" altLang="cs-CZ" dirty="0" smtClean="0"/>
              <a:t>rodinného </a:t>
            </a:r>
            <a:r>
              <a:rPr lang="cs-CZ" altLang="cs-CZ" dirty="0" smtClean="0"/>
              <a:t>života</a:t>
            </a:r>
          </a:p>
          <a:p>
            <a:pPr marL="457200" lvl="1" indent="0">
              <a:lnSpc>
                <a:spcPct val="80000"/>
              </a:lnSpc>
              <a:defRPr/>
            </a:pPr>
            <a:r>
              <a:rPr lang="cs-CZ" b="1" dirty="0" smtClean="0"/>
              <a:t> Mateřstv</a:t>
            </a:r>
            <a:r>
              <a:rPr lang="cs-CZ" dirty="0" smtClean="0"/>
              <a:t>í nahlíženo jako </a:t>
            </a:r>
            <a:r>
              <a:rPr lang="cs-CZ" dirty="0"/>
              <a:t>další znevýhodnění x zvýhodnění,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dirty="0"/>
              <a:t>  </a:t>
            </a:r>
            <a:r>
              <a:rPr lang="cs-CZ" dirty="0" smtClean="0"/>
              <a:t>stresující: </a:t>
            </a:r>
            <a:r>
              <a:rPr lang="cs-CZ" u="sng" dirty="0"/>
              <a:t>touha být uznán </a:t>
            </a:r>
            <a:r>
              <a:rPr lang="cs-CZ" dirty="0"/>
              <a:t>v další sociální  charakteristice, </a:t>
            </a:r>
            <a:r>
              <a:rPr lang="cs-CZ" dirty="0" smtClean="0"/>
              <a:t>v prostředí jehož normy na rodičovství neznám; odpovědnost </a:t>
            </a:r>
            <a:r>
              <a:rPr lang="cs-CZ" dirty="0"/>
              <a:t>za druhého = </a:t>
            </a:r>
            <a:r>
              <a:rPr lang="cs-CZ" u="sng" dirty="0"/>
              <a:t>stimul i stres</a:t>
            </a:r>
            <a:r>
              <a:rPr lang="cs-CZ" dirty="0" smtClean="0"/>
              <a:t>,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stimulující: </a:t>
            </a:r>
            <a:r>
              <a:rPr lang="cs-CZ" u="sng" dirty="0" smtClean="0"/>
              <a:t>kontakt s lidmi stejného zájmu </a:t>
            </a:r>
            <a:r>
              <a:rPr lang="cs-CZ" dirty="0" smtClean="0"/>
              <a:t>– např. setkání v dětských centrech, pískovišti a škole = pocit přináležení (</a:t>
            </a:r>
            <a:r>
              <a:rPr lang="cs-CZ" dirty="0" err="1" smtClean="0"/>
              <a:t>sence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belonging</a:t>
            </a:r>
            <a:r>
              <a:rPr lang="cs-CZ" dirty="0" smtClean="0"/>
              <a:t>)</a:t>
            </a:r>
            <a:endParaRPr lang="cs-CZ" dirty="0"/>
          </a:p>
          <a:p>
            <a:pPr>
              <a:lnSpc>
                <a:spcPct val="80000"/>
              </a:lnSpc>
              <a:defRPr/>
            </a:pPr>
            <a:r>
              <a:rPr lang="cs-CZ" altLang="cs-CZ" dirty="0" smtClean="0"/>
              <a:t>Menší počet dětí než v zemi původu</a:t>
            </a:r>
          </a:p>
          <a:p>
            <a:pPr eaLnBrk="1" hangingPunct="1"/>
            <a:r>
              <a:rPr lang="cs-CZ" altLang="cs-CZ" dirty="0" smtClean="0"/>
              <a:t>Určité role rodiny oslabeny na úkor ekonomického zajištění – např. výchova přenechána jiným lidem (chůvy Vietnamských dětí) nebo jiným institucím (škola, NGO, vrstevnické skupiny) – viz přednáška o 2. generaci migrantů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42119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Rodina v migraci – změna skladby rodiny</a:t>
            </a:r>
            <a:endParaRPr lang="cs-CZ" altLang="cs-CZ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93106"/>
            <a:ext cx="9383713" cy="39081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000" dirty="0" smtClean="0"/>
              <a:t>Naplňování rolí v rodině </a:t>
            </a:r>
            <a:r>
              <a:rPr lang="cs-CZ" altLang="cs-CZ" sz="2000" dirty="0"/>
              <a:t>(kulturně podmíněné) – migrace zpochybňuje – jak u migrantů </a:t>
            </a:r>
            <a:r>
              <a:rPr lang="cs-CZ" altLang="cs-CZ" sz="2000" dirty="0" smtClean="0"/>
              <a:t>(tak </a:t>
            </a:r>
            <a:r>
              <a:rPr lang="cs-CZ" altLang="cs-CZ" sz="2000" dirty="0"/>
              <a:t>i u </a:t>
            </a:r>
            <a:r>
              <a:rPr lang="cs-CZ" altLang="cs-CZ" sz="2000" dirty="0" smtClean="0"/>
              <a:t>majority)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Nové </a:t>
            </a:r>
            <a:r>
              <a:rPr lang="cs-CZ" altLang="cs-CZ" sz="2000" b="1" dirty="0">
                <a:solidFill>
                  <a:srgbClr val="FF0000"/>
                </a:solidFill>
              </a:rPr>
              <a:t>rozdělení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rolí v důsledku nových podmínek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cs-CZ" altLang="cs-CZ" sz="2000" b="1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cs-CZ" altLang="cs-CZ" sz="1600" dirty="0"/>
              <a:t>Rodiny = torzo – chybí řada členu jejich statusů a rolí (prarodiče) – </a:t>
            </a:r>
            <a:r>
              <a:rPr lang="cs-CZ" altLang="cs-CZ" sz="1600" dirty="0" smtClean="0"/>
              <a:t> musí se jinak nastavit dělba </a:t>
            </a:r>
            <a:r>
              <a:rPr lang="cs-CZ" altLang="cs-CZ" sz="1600" dirty="0"/>
              <a:t>práce (např. </a:t>
            </a:r>
            <a:r>
              <a:rPr lang="cs-CZ" altLang="cs-CZ" sz="1600" dirty="0" smtClean="0"/>
              <a:t>politická migrace </a:t>
            </a:r>
            <a:r>
              <a:rPr lang="cs-CZ" altLang="cs-CZ" sz="1600" dirty="0"/>
              <a:t>z </a:t>
            </a:r>
            <a:r>
              <a:rPr lang="cs-CZ" altLang="cs-CZ" sz="1600" dirty="0" smtClean="0"/>
              <a:t>Argentiny,  manželky politiků byly zvyklé reprezentovat a o domácnost se staraly jiné ženy z rodiny, po migraci se museli ujmout role vychovatelek a hospodyň –  nespokojenost, dvojí adaptace v důsledku migrace) </a:t>
            </a:r>
            <a:r>
              <a:rPr lang="cs-CZ" altLang="cs-CZ" sz="1600" dirty="0"/>
              <a:t>(Nešporová)</a:t>
            </a:r>
          </a:p>
          <a:p>
            <a:pPr lvl="1">
              <a:defRPr/>
            </a:pPr>
            <a:r>
              <a:rPr lang="cs-CZ" altLang="cs-CZ" sz="1600" dirty="0" smtClean="0"/>
              <a:t>Ztráta zázemí, širší rodiny a přátel vede k fixace </a:t>
            </a:r>
            <a:r>
              <a:rPr lang="cs-CZ" altLang="cs-CZ" sz="1600" dirty="0"/>
              <a:t>na členy, kteří jsou přítomni = často </a:t>
            </a:r>
            <a:r>
              <a:rPr lang="cs-CZ" altLang="cs-CZ" sz="1600" dirty="0" smtClean="0"/>
              <a:t>na děti</a:t>
            </a:r>
          </a:p>
          <a:p>
            <a:pPr lvl="1">
              <a:defRPr/>
            </a:pPr>
            <a:r>
              <a:rPr lang="cs-CZ" altLang="cs-CZ" sz="1600" dirty="0" smtClean="0"/>
              <a:t>Vytváření vztahu s lidmi podobné zkušenosti – </a:t>
            </a:r>
            <a:r>
              <a:rPr lang="cs-CZ" altLang="cs-CZ" sz="1600" dirty="0" err="1" smtClean="0"/>
              <a:t>pseudoridny</a:t>
            </a:r>
            <a:r>
              <a:rPr lang="cs-CZ" altLang="cs-CZ" sz="1600" dirty="0" smtClean="0"/>
              <a:t> v rámci diaspory – viz níže</a:t>
            </a:r>
            <a:endParaRPr lang="cs-CZ" altLang="cs-CZ" sz="1600" dirty="0"/>
          </a:p>
          <a:p>
            <a:pPr lvl="1">
              <a:defRPr/>
            </a:pPr>
            <a:endParaRPr lang="cs-CZ" altLang="cs-CZ" sz="1600" dirty="0"/>
          </a:p>
          <a:p>
            <a:pPr lvl="1">
              <a:defRPr/>
            </a:pPr>
            <a:r>
              <a:rPr lang="cs-CZ" altLang="cs-CZ" sz="1600" dirty="0"/>
              <a:t>Pečující </a:t>
            </a:r>
            <a:r>
              <a:rPr lang="cs-CZ" altLang="cs-CZ" sz="1600" dirty="0" smtClean="0"/>
              <a:t>migrantky (pečovatelky o </a:t>
            </a:r>
            <a:r>
              <a:rPr lang="cs-CZ" altLang="cs-CZ" sz="1600" dirty="0" err="1" smtClean="0"/>
              <a:t>seniry</a:t>
            </a:r>
            <a:r>
              <a:rPr lang="cs-CZ" altLang="cs-CZ" sz="1600" dirty="0" smtClean="0"/>
              <a:t>, hospodyně, au pair) </a:t>
            </a:r>
            <a:r>
              <a:rPr lang="cs-CZ" altLang="cs-CZ" sz="1600" dirty="0"/>
              <a:t>– součástí rodin, nový status a role v rodině – </a:t>
            </a:r>
            <a:r>
              <a:rPr lang="cs-CZ" altLang="cs-CZ" sz="1600" b="1" dirty="0"/>
              <a:t>dostávají se do intimity majority hned – </a:t>
            </a:r>
            <a:r>
              <a:rPr lang="cs-CZ" altLang="cs-CZ" sz="1600" dirty="0">
                <a:solidFill>
                  <a:srgbClr val="FF0000"/>
                </a:solidFill>
              </a:rPr>
              <a:t>změna majoritní rodiny</a:t>
            </a:r>
            <a:endParaRPr lang="cs-CZ" altLang="cs-CZ" sz="1600" dirty="0"/>
          </a:p>
          <a:p>
            <a:pPr>
              <a:defRPr/>
            </a:pPr>
            <a:endParaRPr lang="cs-CZ" alt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cs-CZ" dirty="0" smtClean="0"/>
              <a:t>Au pair – migrace imitující rodinné vztahy</a:t>
            </a:r>
            <a:endParaRPr lang="cs-CZ" altLang="cs-CZ" dirty="0" smtClean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altLang="cs-CZ" sz="1800" dirty="0" err="1"/>
              <a:t>Búriková</a:t>
            </a:r>
            <a:r>
              <a:rPr lang="cs-CZ" altLang="cs-CZ" sz="1800" dirty="0"/>
              <a:t>- Miller 2013</a:t>
            </a:r>
          </a:p>
          <a:p>
            <a:r>
              <a:rPr lang="cs-CZ" altLang="cs-CZ" sz="1800" dirty="0" smtClean="0"/>
              <a:t>Au pair je instituce. Mladé dívky/muži jezdí do zahraničí pracovat jako chůvy v domácnostech střední vrstvy. Rodiny tak řeší problém s péčí o děti a domácnost x pracovní kariéra ženy, tyto ženy ale finančně nedosáhnou na profesionální pečovatelky. Proto využívají </a:t>
            </a:r>
            <a:r>
              <a:rPr lang="cs-CZ" altLang="cs-CZ" sz="1800" dirty="0" err="1" smtClean="0"/>
              <a:t>pseudorodinných</a:t>
            </a:r>
            <a:r>
              <a:rPr lang="cs-CZ" altLang="cs-CZ" sz="1800" dirty="0" smtClean="0"/>
              <a:t> vtahů, založených na reciprocitě a naturální směně.</a:t>
            </a:r>
          </a:p>
          <a:p>
            <a:r>
              <a:rPr lang="cs-CZ" altLang="cs-CZ" sz="1800" b="1" dirty="0" err="1" smtClean="0"/>
              <a:t>Pseudorodina</a:t>
            </a:r>
            <a:r>
              <a:rPr lang="cs-CZ" altLang="cs-CZ" sz="1800" b="1" dirty="0" smtClean="0"/>
              <a:t> </a:t>
            </a:r>
            <a:r>
              <a:rPr lang="cs-CZ" altLang="cs-CZ" sz="1800" dirty="0"/>
              <a:t>–  </a:t>
            </a:r>
            <a:r>
              <a:rPr lang="cs-CZ" altLang="cs-CZ" sz="1800" dirty="0" smtClean="0"/>
              <a:t>jen iluze x </a:t>
            </a:r>
            <a:r>
              <a:rPr lang="cs-CZ" altLang="cs-CZ" sz="1800" dirty="0"/>
              <a:t>pocit zneužívání vyplývající z asymetrického vztahu (</a:t>
            </a:r>
            <a:r>
              <a:rPr lang="cs-CZ" altLang="cs-CZ" sz="1800" dirty="0" err="1"/>
              <a:t>rodiné</a:t>
            </a:r>
            <a:r>
              <a:rPr lang="cs-CZ" altLang="cs-CZ" sz="1800" dirty="0"/>
              <a:t> vazby </a:t>
            </a:r>
            <a:r>
              <a:rPr lang="cs-CZ" altLang="cs-CZ" sz="1800" dirty="0" err="1"/>
              <a:t>vmanipulovává</a:t>
            </a:r>
            <a:r>
              <a:rPr lang="cs-CZ" altLang="cs-CZ" sz="1800" dirty="0"/>
              <a:t> rodina nikoliv au pair – přijdu později x to jsme si nedomluvili, že půjdete na mejdan mimo dohodu – jakoby vyhovoval spíše zaměstnanecký vztah (s.55)</a:t>
            </a:r>
          </a:p>
          <a:p>
            <a:r>
              <a:rPr lang="cs-CZ" altLang="cs-CZ" sz="1800" dirty="0"/>
              <a:t>Instituce respektována, ale nikdo neví jaká jsou pravidla jednání = vyjednáváno ad hoc dle osobnostních preferencí a očekávání (53)</a:t>
            </a:r>
          </a:p>
          <a:p>
            <a:r>
              <a:rPr lang="cs-CZ" altLang="cs-CZ" sz="1800" dirty="0"/>
              <a:t>Matka, která se nechce starat o rodinu, přenáší svoji „vinu“ na au pair, aby dokázala, že je kompetentní v péči – kdybych já pečovala, to by bylo! = rozpolcenost západní společnosti (s. 51) </a:t>
            </a:r>
            <a:r>
              <a:rPr lang="cs-CZ" altLang="cs-CZ" sz="1800" dirty="0" smtClean="0"/>
              <a:t> a stejně tak au pair kritizuji tyto matky, že nezvládají svoji roli.</a:t>
            </a:r>
            <a:endParaRPr lang="cs-CZ" altLang="cs-CZ" sz="1800" dirty="0"/>
          </a:p>
          <a:p>
            <a:r>
              <a:rPr lang="cs-CZ" altLang="cs-CZ" sz="1800" dirty="0" smtClean="0"/>
              <a:t>Pro dívky jsou to rite </a:t>
            </a:r>
            <a:r>
              <a:rPr lang="cs-CZ" altLang="cs-CZ" sz="1800" dirty="0"/>
              <a:t>de </a:t>
            </a:r>
            <a:r>
              <a:rPr lang="cs-CZ" altLang="cs-CZ" sz="1800" dirty="0" err="1" smtClean="0"/>
              <a:t>passage</a:t>
            </a:r>
            <a:r>
              <a:rPr lang="cs-CZ" altLang="cs-CZ" sz="1800" dirty="0" smtClean="0"/>
              <a:t> – přechod do dospělosti, naposledy si užít život bez přísných pravidel.</a:t>
            </a:r>
            <a:endParaRPr lang="cs-CZ" altLang="cs-CZ" sz="1800" dirty="0"/>
          </a:p>
          <a:p>
            <a:r>
              <a:rPr lang="cs-CZ" altLang="cs-CZ" sz="1800" dirty="0"/>
              <a:t>Instituce vynucená sociální realitou – transformovaná, sociální nerovnost zastírána x velké tenze</a:t>
            </a:r>
          </a:p>
        </p:txBody>
      </p:sp>
    </p:spTree>
    <p:extLst>
      <p:ext uri="{BB962C8B-B14F-4D97-AF65-F5344CB8AC3E}">
        <p14:creationId xmlns:p14="http://schemas.microsoft.com/office/powerpoint/2010/main" val="70987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genderových rolí v rodině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sz="2400" dirty="0" smtClean="0"/>
              <a:t>A. Feminizované migrační toky = poptávka po ženské práci (důsledek emancipace  v zemích bohatého severu, ženy potřebují, aby migrantky zastaly jejich genderovou roli – což ovšem může plodit nenávist – viz au pair - výše)</a:t>
            </a:r>
            <a:endParaRPr lang="cs-CZ" sz="24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b="1" dirty="0" smtClean="0"/>
              <a:t>Poptávka po pracovní síle ženy – manželky  = změna  jejího sociálního statusu</a:t>
            </a:r>
            <a:r>
              <a:rPr lang="cs-CZ" sz="2400" dirty="0" smtClean="0"/>
              <a:t>– </a:t>
            </a:r>
            <a:endParaRPr lang="cs-CZ" sz="24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400" dirty="0"/>
              <a:t> = </a:t>
            </a:r>
            <a:r>
              <a:rPr lang="cs-CZ" sz="2400" dirty="0" smtClean="0"/>
              <a:t>znejistění statusu muže +  proměna rolí </a:t>
            </a:r>
            <a:r>
              <a:rPr lang="cs-CZ" sz="2400" dirty="0"/>
              <a:t>dalších </a:t>
            </a:r>
            <a:r>
              <a:rPr lang="cs-CZ" sz="2400" dirty="0" smtClean="0"/>
              <a:t>členů (přebírají povinnosti matky v péči o nezletilé, či mladší sourozence – o dětech v příští hodině)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dirty="0" smtClean="0"/>
              <a:t>- </a:t>
            </a:r>
            <a:r>
              <a:rPr lang="cs-CZ" dirty="0"/>
              <a:t>Upevňování tradičních rolí  </a:t>
            </a:r>
            <a:r>
              <a:rPr lang="cs-CZ" dirty="0" smtClean="0"/>
              <a:t>muže = dělání genderu - </a:t>
            </a:r>
            <a:r>
              <a:rPr lang="cs-CZ" dirty="0"/>
              <a:t>zástupné projevy potvrzování role – agresivita, alkohol, gamblerství (i Romové ve vyloučených lokalitách)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cs-CZ" dirty="0"/>
              <a:t>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dirty="0" smtClean="0"/>
              <a:t>– </a:t>
            </a:r>
            <a:r>
              <a:rPr lang="cs-CZ" b="1" dirty="0"/>
              <a:t>rozpad rodin</a:t>
            </a:r>
            <a:r>
              <a:rPr lang="cs-CZ" dirty="0"/>
              <a:t>, </a:t>
            </a:r>
            <a:r>
              <a:rPr lang="cs-CZ" dirty="0" smtClean="0"/>
              <a:t>„</a:t>
            </a:r>
            <a:r>
              <a:rPr lang="cs-CZ" i="1" dirty="0" smtClean="0"/>
              <a:t>proč </a:t>
            </a:r>
            <a:r>
              <a:rPr lang="cs-CZ" i="1" dirty="0"/>
              <a:t>bych ho </a:t>
            </a:r>
            <a:r>
              <a:rPr lang="cs-CZ" i="1" dirty="0" smtClean="0"/>
              <a:t>živila</a:t>
            </a:r>
            <a:r>
              <a:rPr lang="cs-CZ" dirty="0" smtClean="0"/>
              <a:t>“ – navazuje na tradiční rozdělení rolí</a:t>
            </a:r>
            <a:endParaRPr lang="cs-CZ" dirty="0"/>
          </a:p>
          <a:p>
            <a:pPr marL="0" indent="0">
              <a:lnSpc>
                <a:spcPct val="80000"/>
              </a:lnSpc>
              <a:defRPr/>
            </a:pPr>
            <a:endParaRPr lang="cs-CZ" dirty="0" smtClean="0"/>
          </a:p>
          <a:p>
            <a:pPr>
              <a:lnSpc>
                <a:spcPct val="80000"/>
              </a:lnSpc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50426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genderových rolí - azyl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B. V azylu – pobytových střediscích (uprchlických táborech)  </a:t>
            </a:r>
            <a:r>
              <a:rPr lang="cs-CZ" b="1" dirty="0" smtClean="0"/>
              <a:t>muži</a:t>
            </a:r>
            <a:r>
              <a:rPr lang="cs-CZ" dirty="0" smtClean="0"/>
              <a:t> ztrácejí možnost práce – </a:t>
            </a:r>
            <a:r>
              <a:rPr lang="cs-CZ" b="1" dirty="0" smtClean="0"/>
              <a:t>placené práce</a:t>
            </a:r>
            <a:r>
              <a:rPr lang="cs-CZ" dirty="0" smtClean="0"/>
              <a:t> = zabezpečení rodiny, tím </a:t>
            </a:r>
            <a:r>
              <a:rPr lang="cs-CZ" b="1" dirty="0" smtClean="0"/>
              <a:t>ztrácejí svoji pozici a sebeúctu</a:t>
            </a:r>
            <a:r>
              <a:rPr lang="cs-CZ" dirty="0" smtClean="0"/>
              <a:t> – důsledek opět v projevech dělání genderu</a:t>
            </a:r>
          </a:p>
          <a:p>
            <a:r>
              <a:rPr lang="cs-CZ" dirty="0" smtClean="0"/>
              <a:t>Naopak </a:t>
            </a:r>
            <a:r>
              <a:rPr lang="cs-CZ" b="1" dirty="0" smtClean="0"/>
              <a:t>ženy</a:t>
            </a:r>
            <a:r>
              <a:rPr lang="cs-CZ" dirty="0" smtClean="0"/>
              <a:t> v pobytových střediscích tak nestrádají, protože jejich </a:t>
            </a:r>
            <a:r>
              <a:rPr lang="cs-CZ" b="1" dirty="0" smtClean="0"/>
              <a:t>genderová role </a:t>
            </a:r>
            <a:r>
              <a:rPr lang="cs-CZ" dirty="0" smtClean="0"/>
              <a:t>najde činnosti, které je jako individua </a:t>
            </a:r>
            <a:r>
              <a:rPr lang="cs-CZ" b="1" dirty="0" smtClean="0"/>
              <a:t>potvrzují</a:t>
            </a:r>
            <a:r>
              <a:rPr lang="cs-CZ" dirty="0" smtClean="0"/>
              <a:t> (péče o děti, úklid, praní…. + volnočasové aktivity v komunitním centru). Důvodem je že v tradičních společnostech je srozumitelné, že ženská </a:t>
            </a:r>
            <a:r>
              <a:rPr lang="cs-CZ" b="1" dirty="0" smtClean="0"/>
              <a:t>práce není placená </a:t>
            </a:r>
            <a:r>
              <a:rPr lang="cs-CZ" dirty="0" smtClean="0"/>
              <a:t>= proto práce v  tvořivých dílnách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595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</TotalTime>
  <Words>2381</Words>
  <Application>Microsoft Office PowerPoint</Application>
  <PresentationFormat>Širokoúhlá obrazovka</PresentationFormat>
  <Paragraphs>141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Migrace a sociální vztahy zranitelní migranti</vt:lpstr>
      <vt:lpstr>Migrace – vliv na sociální vztahy</vt:lpstr>
      <vt:lpstr>Interetnický vztah</vt:lpstr>
      <vt:lpstr>Problémy interkulturního vztahu</vt:lpstr>
      <vt:lpstr>Rodina v migraci a její perspektivy </vt:lpstr>
      <vt:lpstr>Rodina v migraci – změna skladby rodiny</vt:lpstr>
      <vt:lpstr>Au pair – migrace imitující rodinné vztahy</vt:lpstr>
      <vt:lpstr>Změna genderových rolí v rodině</vt:lpstr>
      <vt:lpstr>Změna genderových rolí - azyl</vt:lpstr>
      <vt:lpstr>Vztahy na dálku</vt:lpstr>
      <vt:lpstr>Transnacionální matky (viz P. Ezzeddine)</vt:lpstr>
      <vt:lpstr>Zranitelnost migrantů mimo sféru rodiny</vt:lpstr>
      <vt:lpstr>Klientský systém</vt:lpstr>
      <vt:lpstr>Závislost a zranitelnost žen migrujících samy</vt:lpstr>
      <vt:lpstr>Migrace žen - naplnění smyslu života</vt:lpstr>
      <vt:lpstr>Migrace zdroj sebeuznání x zneuznání</vt:lpstr>
      <vt:lpstr>Zranitelnost ne-migrujících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Migrace a sociální vztahy</dc:title>
  <dc:creator>admin</dc:creator>
  <cp:lastModifiedBy>admin</cp:lastModifiedBy>
  <cp:revision>37</cp:revision>
  <dcterms:created xsi:type="dcterms:W3CDTF">2020-04-09T23:05:49Z</dcterms:created>
  <dcterms:modified xsi:type="dcterms:W3CDTF">2020-04-11T09:49:39Z</dcterms:modified>
</cp:coreProperties>
</file>