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17" r:id="rId4"/>
    <p:sldId id="260" r:id="rId5"/>
    <p:sldId id="261" r:id="rId6"/>
    <p:sldId id="263" r:id="rId7"/>
    <p:sldId id="274" r:id="rId8"/>
    <p:sldId id="273" r:id="rId9"/>
    <p:sldId id="276" r:id="rId10"/>
    <p:sldId id="278" r:id="rId11"/>
    <p:sldId id="280" r:id="rId12"/>
    <p:sldId id="281" r:id="rId13"/>
    <p:sldId id="309" r:id="rId14"/>
    <p:sldId id="311" r:id="rId15"/>
    <p:sldId id="314" r:id="rId16"/>
    <p:sldId id="319" r:id="rId17"/>
    <p:sldId id="320" r:id="rId18"/>
    <p:sldId id="262" r:id="rId19"/>
    <p:sldId id="313" r:id="rId20"/>
    <p:sldId id="315" r:id="rId21"/>
    <p:sldId id="316" r:id="rId22"/>
    <p:sldId id="318" r:id="rId23"/>
    <p:sldId id="321" r:id="rId24"/>
    <p:sldId id="322" r:id="rId25"/>
    <p:sldId id="323" r:id="rId26"/>
    <p:sldId id="335" r:id="rId27"/>
    <p:sldId id="324" r:id="rId28"/>
    <p:sldId id="326" r:id="rId29"/>
    <p:sldId id="327" r:id="rId30"/>
    <p:sldId id="328" r:id="rId31"/>
    <p:sldId id="329" r:id="rId32"/>
    <p:sldId id="330" r:id="rId33"/>
    <p:sldId id="325" r:id="rId34"/>
    <p:sldId id="331" r:id="rId35"/>
    <p:sldId id="332" r:id="rId36"/>
    <p:sldId id="333" r:id="rId37"/>
    <p:sldId id="342" r:id="rId38"/>
    <p:sldId id="334" r:id="rId39"/>
    <p:sldId id="336" r:id="rId40"/>
    <p:sldId id="341" r:id="rId41"/>
    <p:sldId id="338" r:id="rId42"/>
    <p:sldId id="339" r:id="rId43"/>
    <p:sldId id="337" r:id="rId44"/>
    <p:sldId id="340" r:id="rId45"/>
    <p:sldId id="343" r:id="rId46"/>
    <p:sldId id="344" r:id="rId47"/>
    <p:sldId id="346" r:id="rId48"/>
    <p:sldId id="354" r:id="rId49"/>
    <p:sldId id="345" r:id="rId50"/>
    <p:sldId id="357" r:id="rId51"/>
    <p:sldId id="355" r:id="rId52"/>
    <p:sldId id="347" r:id="rId53"/>
    <p:sldId id="358" r:id="rId54"/>
    <p:sldId id="359" r:id="rId55"/>
    <p:sldId id="360" r:id="rId56"/>
    <p:sldId id="352" r:id="rId57"/>
    <p:sldId id="361" r:id="rId58"/>
    <p:sldId id="362" r:id="rId59"/>
    <p:sldId id="353" r:id="rId60"/>
    <p:sldId id="363" r:id="rId61"/>
    <p:sldId id="378" r:id="rId62"/>
    <p:sldId id="379" r:id="rId63"/>
    <p:sldId id="364" r:id="rId64"/>
    <p:sldId id="365" r:id="rId65"/>
    <p:sldId id="348" r:id="rId66"/>
    <p:sldId id="366" r:id="rId67"/>
    <p:sldId id="367" r:id="rId68"/>
    <p:sldId id="368" r:id="rId69"/>
    <p:sldId id="369" r:id="rId70"/>
    <p:sldId id="349" r:id="rId71"/>
    <p:sldId id="370" r:id="rId72"/>
    <p:sldId id="380" r:id="rId73"/>
    <p:sldId id="371" r:id="rId74"/>
    <p:sldId id="372" r:id="rId75"/>
    <p:sldId id="350" r:id="rId76"/>
    <p:sldId id="373" r:id="rId77"/>
    <p:sldId id="375" r:id="rId78"/>
    <p:sldId id="356" r:id="rId79"/>
    <p:sldId id="376" r:id="rId80"/>
    <p:sldId id="377" r:id="rId81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1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5.png"/><Relationship Id="rId5" Type="http://schemas.microsoft.com/office/2007/relationships/media" Target="../media/media8.mp3"/><Relationship Id="rId10" Type="http://schemas.openxmlformats.org/officeDocument/2006/relationships/image" Target="../media/image11.emf"/><Relationship Id="rId4" Type="http://schemas.openxmlformats.org/officeDocument/2006/relationships/audio" Target="../media/media7.mp3"/><Relationship Id="rId9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5.png"/><Relationship Id="rId5" Type="http://schemas.microsoft.com/office/2007/relationships/media" Target="../media/media11.mp3"/><Relationship Id="rId10" Type="http://schemas.openxmlformats.org/officeDocument/2006/relationships/image" Target="../media/image14.emf"/><Relationship Id="rId4" Type="http://schemas.openxmlformats.org/officeDocument/2006/relationships/audio" Target="../media/media10.mp3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is.muni.cz/do/ped/kat/KRus/fonetika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0.tif"/><Relationship Id="rId5" Type="http://schemas.openxmlformats.org/officeDocument/2006/relationships/image" Target="../media/image5.png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.png"/><Relationship Id="rId4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.png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7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8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9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0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1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2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3.html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wav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94E0F-D252-40B9-9A7B-9754FDC1D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Краткое введение в практическую фонетику русского языка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A895CF-9861-4B0F-842D-FAE0FA042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>
                <a:solidFill>
                  <a:srgbClr val="00B050"/>
                </a:solidFill>
              </a:rPr>
              <a:t>Jazyková cvičení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3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6F62241-4363-437F-A2C5-553F0064A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353" y="671781"/>
            <a:ext cx="9403808" cy="21364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5B4184A-E1F0-4701-AA3D-02E5C3A596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6352" y="2600695"/>
            <a:ext cx="9150452" cy="20175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79AC45-98A9-4568-829E-8EA28D8DB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6352" y="4546952"/>
            <a:ext cx="9481352" cy="1899668"/>
          </a:xfrm>
          <a:prstGeom prst="rect">
            <a:avLst/>
          </a:prstGeom>
        </p:spPr>
      </p:pic>
      <p:pic>
        <p:nvPicPr>
          <p:cNvPr id="6" name="006 L00_A06">
            <a:hlinkClick r:id="" action="ppaction://media"/>
            <a:extLst>
              <a:ext uri="{FF2B5EF4-FFF2-40B4-BE49-F238E27FC236}">
                <a16:creationId xmlns:a16="http://schemas.microsoft.com/office/drawing/2014/main" id="{DFA2C636-05A7-412C-98F8-E838F1741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2669" y="374576"/>
            <a:ext cx="487363" cy="487363"/>
          </a:xfrm>
          <a:prstGeom prst="rect">
            <a:avLst/>
          </a:prstGeom>
        </p:spPr>
      </p:pic>
      <p:pic>
        <p:nvPicPr>
          <p:cNvPr id="7" name="007 L00_A07">
            <a:hlinkClick r:id="" action="ppaction://media"/>
            <a:extLst>
              <a:ext uri="{FF2B5EF4-FFF2-40B4-BE49-F238E27FC236}">
                <a16:creationId xmlns:a16="http://schemas.microsoft.com/office/drawing/2014/main" id="{CA049290-C32D-4F56-9663-4FBE47ED48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5448" y="2357013"/>
            <a:ext cx="487363" cy="487363"/>
          </a:xfrm>
          <a:prstGeom prst="rect">
            <a:avLst/>
          </a:prstGeom>
        </p:spPr>
      </p:pic>
      <p:pic>
        <p:nvPicPr>
          <p:cNvPr id="8" name="008 L00_A08">
            <a:hlinkClick r:id="" action="ppaction://media"/>
            <a:extLst>
              <a:ext uri="{FF2B5EF4-FFF2-40B4-BE49-F238E27FC236}">
                <a16:creationId xmlns:a16="http://schemas.microsoft.com/office/drawing/2014/main" id="{B9133904-63F5-4B6C-881F-86DD33E746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8" y="4130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65854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54878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E5D2CB4-2CD7-44C2-BFAD-3354BE112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60000">
            <a:off x="2139735" y="1290749"/>
            <a:ext cx="8922262" cy="14136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5B54AD5-3B90-4087-B99A-8729D6759C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60000">
            <a:off x="2139775" y="2859932"/>
            <a:ext cx="8922736" cy="13548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081D7D-1B50-426E-9212-BC252C65D9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">
            <a:off x="2139128" y="4439378"/>
            <a:ext cx="8834245" cy="1343386"/>
          </a:xfrm>
          <a:prstGeom prst="rect">
            <a:avLst/>
          </a:prstGeom>
        </p:spPr>
      </p:pic>
      <p:pic>
        <p:nvPicPr>
          <p:cNvPr id="5" name="010 L00_A10">
            <a:hlinkClick r:id="" action="ppaction://media"/>
            <a:extLst>
              <a:ext uri="{FF2B5EF4-FFF2-40B4-BE49-F238E27FC236}">
                <a16:creationId xmlns:a16="http://schemas.microsoft.com/office/drawing/2014/main" id="{A0FF287E-661F-4A59-9C2A-44E8CDB24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0714" y="725636"/>
            <a:ext cx="487363" cy="487363"/>
          </a:xfrm>
          <a:prstGeom prst="rect">
            <a:avLst/>
          </a:prstGeom>
        </p:spPr>
      </p:pic>
      <p:pic>
        <p:nvPicPr>
          <p:cNvPr id="6" name="011 L00_A11">
            <a:hlinkClick r:id="" action="ppaction://media"/>
            <a:extLst>
              <a:ext uri="{FF2B5EF4-FFF2-40B4-BE49-F238E27FC236}">
                <a16:creationId xmlns:a16="http://schemas.microsoft.com/office/drawing/2014/main" id="{FBC0C306-5E8F-4CD5-AEEE-37EE9052FE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9351" y="2387220"/>
            <a:ext cx="487363" cy="487363"/>
          </a:xfrm>
          <a:prstGeom prst="rect">
            <a:avLst/>
          </a:prstGeom>
        </p:spPr>
      </p:pic>
      <p:pic>
        <p:nvPicPr>
          <p:cNvPr id="7" name="012 L00_A12">
            <a:hlinkClick r:id="" action="ppaction://media"/>
            <a:extLst>
              <a:ext uri="{FF2B5EF4-FFF2-40B4-BE49-F238E27FC236}">
                <a16:creationId xmlns:a16="http://schemas.microsoft.com/office/drawing/2014/main" id="{20BC4E3B-4952-4C6F-B8F3-53D92D93CF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7376" y="3805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CD0355B-068E-4D3A-95DC-C6B2A5DE7518}"/>
              </a:ext>
            </a:extLst>
          </p:cNvPr>
          <p:cNvSpPr/>
          <p:nvPr/>
        </p:nvSpPr>
        <p:spPr>
          <a:xfrm>
            <a:off x="2665495" y="68176"/>
            <a:ext cx="9457679" cy="6721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Функции ударения: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Вычленяет слово (кроме </a:t>
            </a:r>
            <a:r>
              <a:rPr lang="ru-RU" sz="19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клитиков</a:t>
            </a: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в потоке речи</a:t>
            </a:r>
            <a:endParaRPr lang="cs-CZ" sz="1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Лет до ста расти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Нам без старости.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от года расти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Нашей бодрости.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Место ударения определяет произношение всего слова</a:t>
            </a:r>
            <a:endParaRPr lang="cs-CZ" sz="1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Дом, дома, дома, домовой, домостроительство.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Ударение – средство различения слов </a:t>
            </a:r>
            <a:endParaRPr lang="cs-CZ" sz="1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Мука – мука, замок – замок, уже – уже, плачу – плачу, дорогой – дорогой, потом – потом. 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Ударение – средство формообразования</a:t>
            </a:r>
            <a:endParaRPr lang="cs-CZ" sz="1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Хвалите – хвалите, просите – просите, возите – возите. Руки – руки, избы – избы, облака – облака, судьбы – судьбы. 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5. Используется для ритмического членения предложения, акцентирования слова</a:t>
            </a:r>
            <a:endParaRPr lang="cs-CZ" sz="1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берегу пустынных волн</a:t>
            </a:r>
            <a:r>
              <a:rPr lang="cs-CZ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// </a:t>
            </a: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Стоял он дум великих </a:t>
            </a:r>
            <a:r>
              <a:rPr lang="ru-RU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полн</a:t>
            </a:r>
            <a:r>
              <a:rPr lang="cs-CZ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// </a:t>
            </a: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вдаль глядел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0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50B7C1-3FA4-4B25-A0B1-E7876A7D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4" y="1104649"/>
            <a:ext cx="11214224" cy="51372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DC1D652-2BEC-4072-BE38-DD885192FAB4}"/>
              </a:ext>
            </a:extLst>
          </p:cNvPr>
          <p:cNvSpPr txBox="1"/>
          <p:nvPr/>
        </p:nvSpPr>
        <p:spPr>
          <a:xfrm>
            <a:off x="1455175" y="334297"/>
            <a:ext cx="812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Дополнительные упражнения на ударение и редукцию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4103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6C2B73-34D0-44B2-A985-37432A37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0"/>
            <a:ext cx="11779046" cy="63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6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443E989B-4957-47B6-8D74-993FAB367E1C}"/>
              </a:ext>
            </a:extLst>
          </p:cNvPr>
          <p:cNvSpPr/>
          <p:nvPr/>
        </p:nvSpPr>
        <p:spPr>
          <a:xfrm>
            <a:off x="3364637" y="603683"/>
            <a:ext cx="71198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Arial,BoldItalic"/>
              </a:rPr>
              <a:t>Упражнение: </a:t>
            </a:r>
            <a:r>
              <a:rPr lang="ru-RU" sz="2400" dirty="0">
                <a:latin typeface="Arial" panose="020B0604020202020204" pitchFamily="34" charset="0"/>
              </a:rPr>
              <a:t>Читайте стихи.</a:t>
            </a:r>
          </a:p>
          <a:p>
            <a:endParaRPr lang="ru-RU" sz="2400" dirty="0">
              <a:latin typeface="Arial" panose="020B0604020202020204" pitchFamily="34" charset="0"/>
            </a:endParaRPr>
          </a:p>
          <a:p>
            <a:r>
              <a:rPr lang="ru-RU" sz="2400" b="1" dirty="0" err="1">
                <a:latin typeface="Arial,Bold"/>
              </a:rPr>
              <a:t>Ро́зы</a:t>
            </a:r>
            <a:endParaRPr lang="ru-RU" sz="2400" b="1" dirty="0">
              <a:latin typeface="Arial,Bold"/>
            </a:endParaRPr>
          </a:p>
          <a:p>
            <a:r>
              <a:rPr lang="ru-RU" sz="2400" dirty="0" err="1">
                <a:latin typeface="Arial" panose="020B0604020202020204" pitchFamily="34" charset="0"/>
              </a:rPr>
              <a:t>Блиста́я</a:t>
            </a:r>
            <a:r>
              <a:rPr lang="ru-RU" sz="2400" dirty="0">
                <a:latin typeface="Arial" panose="020B0604020202020204" pitchFamily="34" charset="0"/>
              </a:rPr>
              <a:t>, облака́ </a:t>
            </a:r>
            <a:r>
              <a:rPr lang="ru-RU" sz="2400" dirty="0" err="1">
                <a:latin typeface="Arial" panose="020B0604020202020204" pitchFamily="34" charset="0"/>
              </a:rPr>
              <a:t>лепи́лись</a:t>
            </a:r>
            <a:endParaRPr lang="ru-RU" sz="2400" dirty="0">
              <a:latin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</a:rPr>
              <a:t>В </a:t>
            </a:r>
            <a:r>
              <a:rPr lang="ru-RU" sz="2400" dirty="0" err="1">
                <a:latin typeface="Arial" panose="020B0604020202020204" pitchFamily="34" charset="0"/>
              </a:rPr>
              <a:t>лазу́ри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пла́менного</a:t>
            </a:r>
            <a:r>
              <a:rPr lang="ru-RU" sz="2400" dirty="0">
                <a:latin typeface="Arial" panose="020B0604020202020204" pitchFamily="34" charset="0"/>
              </a:rPr>
              <a:t> дня.</a:t>
            </a:r>
          </a:p>
          <a:p>
            <a:r>
              <a:rPr lang="ru-RU" sz="2400" dirty="0">
                <a:latin typeface="Arial" panose="020B0604020202020204" pitchFamily="34" charset="0"/>
              </a:rPr>
              <a:t>Две </a:t>
            </a:r>
            <a:r>
              <a:rPr lang="ru-RU" sz="2400" dirty="0" err="1">
                <a:latin typeface="Arial" panose="020B0604020202020204" pitchFamily="34" charset="0"/>
              </a:rPr>
              <a:t>ро́зы</a:t>
            </a:r>
            <a:r>
              <a:rPr lang="ru-RU" sz="2400" dirty="0">
                <a:latin typeface="Arial" panose="020B0604020202020204" pitchFamily="34" charset="0"/>
              </a:rPr>
              <a:t> под </a:t>
            </a:r>
            <a:r>
              <a:rPr lang="ru-RU" sz="2400" dirty="0" err="1">
                <a:latin typeface="Arial" panose="020B0604020202020204" pitchFamily="34" charset="0"/>
              </a:rPr>
              <a:t>окно́м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раскры́лись</a:t>
            </a:r>
            <a:r>
              <a:rPr lang="ru-RU" sz="2400" dirty="0">
                <a:latin typeface="Arial" panose="020B0604020202020204" pitchFamily="34" charset="0"/>
              </a:rPr>
              <a:t> –</a:t>
            </a:r>
          </a:p>
          <a:p>
            <a:r>
              <a:rPr lang="ru-RU" sz="2400" dirty="0">
                <a:latin typeface="Arial" panose="020B0604020202020204" pitchFamily="34" charset="0"/>
              </a:rPr>
              <a:t>Две </a:t>
            </a:r>
            <a:r>
              <a:rPr lang="ru-RU" sz="2400" dirty="0" err="1">
                <a:latin typeface="Arial" panose="020B0604020202020204" pitchFamily="34" charset="0"/>
              </a:rPr>
              <a:t>ча́ши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по́лные</a:t>
            </a:r>
            <a:r>
              <a:rPr lang="ru-RU" sz="2400" dirty="0">
                <a:latin typeface="Arial" panose="020B0604020202020204" pitchFamily="34" charset="0"/>
              </a:rPr>
              <a:t> огня́.</a:t>
            </a:r>
          </a:p>
          <a:p>
            <a:endParaRPr lang="ru-RU" sz="2400" dirty="0">
              <a:latin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</a:endParaRPr>
          </a:p>
          <a:p>
            <a:r>
              <a:rPr lang="ru-RU" sz="2400" b="1" dirty="0" err="1">
                <a:latin typeface="Arial,Bold"/>
              </a:rPr>
              <a:t>Попуга́й</a:t>
            </a:r>
            <a:endParaRPr lang="ru-RU" sz="2400" b="1" dirty="0">
              <a:latin typeface="Arial,Bold"/>
            </a:endParaRPr>
          </a:p>
          <a:p>
            <a:r>
              <a:rPr lang="ru-RU" sz="2400" dirty="0" err="1">
                <a:latin typeface="Arial" panose="020B0604020202020204" pitchFamily="34" charset="0"/>
              </a:rPr>
              <a:t>Говори́т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попуга́ю</a:t>
            </a:r>
            <a:r>
              <a:rPr lang="ru-RU" sz="2400" dirty="0">
                <a:latin typeface="Arial" panose="020B0604020202020204" pitchFamily="34" charset="0"/>
              </a:rPr>
              <a:t>:</a:t>
            </a:r>
          </a:p>
          <a:p>
            <a:r>
              <a:rPr lang="ru-RU" sz="2400" dirty="0">
                <a:latin typeface="Arial" panose="020B0604020202020204" pitchFamily="34" charset="0"/>
              </a:rPr>
              <a:t>"Я тебя́, 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попуга́ю</a:t>
            </a:r>
            <a:r>
              <a:rPr lang="ru-RU" sz="2400" dirty="0">
                <a:latin typeface="Arial" panose="020B0604020202020204" pitchFamily="34" charset="0"/>
              </a:rPr>
              <a:t>!"</a:t>
            </a:r>
          </a:p>
          <a:p>
            <a:r>
              <a:rPr lang="ru-RU" sz="2400" dirty="0" err="1">
                <a:latin typeface="Arial" panose="020B0604020202020204" pitchFamily="34" charset="0"/>
              </a:rPr>
              <a:t>Отвеча́ет</a:t>
            </a:r>
            <a:r>
              <a:rPr lang="ru-RU" sz="2400" dirty="0">
                <a:latin typeface="Arial" panose="020B0604020202020204" pitchFamily="34" charset="0"/>
              </a:rPr>
              <a:t> ему́ 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:</a:t>
            </a:r>
          </a:p>
          <a:p>
            <a:r>
              <a:rPr lang="ru-RU" sz="2400" dirty="0">
                <a:latin typeface="Arial" panose="020B0604020202020204" pitchFamily="34" charset="0"/>
              </a:rPr>
              <a:t>"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попуга́й</a:t>
            </a:r>
            <a:r>
              <a:rPr lang="ru-RU" sz="2400" dirty="0">
                <a:latin typeface="Arial" panose="020B0604020202020204" pitchFamily="34" charset="0"/>
              </a:rPr>
              <a:t>!"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31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A0ADE23-AE34-4824-AE42-56976F854F15}"/>
              </a:ext>
            </a:extLst>
          </p:cNvPr>
          <p:cNvSpPr/>
          <p:nvPr/>
        </p:nvSpPr>
        <p:spPr>
          <a:xfrm>
            <a:off x="2153427" y="0"/>
            <a:ext cx="9586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Open Sans"/>
              </a:rPr>
              <a:t>Произношение</a:t>
            </a:r>
            <a:r>
              <a:rPr lang="ru-RU" sz="4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гласных с йотацией и без</a:t>
            </a:r>
            <a:endParaRPr lang="cs-CZ" sz="4800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3CC3C9-78D6-4BE8-A699-61AE12DCC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498258" y="1602659"/>
            <a:ext cx="11302001" cy="3942736"/>
          </a:xfrm>
          <a:prstGeom prst="rect">
            <a:avLst/>
          </a:prstGeom>
        </p:spPr>
      </p:pic>
      <p:pic>
        <p:nvPicPr>
          <p:cNvPr id="4" name="017 L00_A17">
            <a:hlinkClick r:id="" action="ppaction://media"/>
            <a:extLst>
              <a:ext uri="{FF2B5EF4-FFF2-40B4-BE49-F238E27FC236}">
                <a16:creationId xmlns:a16="http://schemas.microsoft.com/office/drawing/2014/main" id="{12204FC8-CA47-4B47-8852-E4AA1AC44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1273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FCF9084-35B6-47A5-B605-ECD2C96B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5" y="1392696"/>
            <a:ext cx="11328946" cy="4152697"/>
          </a:xfrm>
          <a:prstGeom prst="rect">
            <a:avLst/>
          </a:prstGeom>
        </p:spPr>
      </p:pic>
      <p:pic>
        <p:nvPicPr>
          <p:cNvPr id="3" name="017 L00_A17">
            <a:hlinkClick r:id="" action="ppaction://media"/>
            <a:extLst>
              <a:ext uri="{FF2B5EF4-FFF2-40B4-BE49-F238E27FC236}">
                <a16:creationId xmlns:a16="http://schemas.microsoft.com/office/drawing/2014/main" id="{860999F7-FE25-4B8B-80D7-272D4C39F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825244"/>
            <a:ext cx="487363" cy="4873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4F900D-9609-4F94-A3AC-077E5BAD983E}"/>
              </a:ext>
            </a:extLst>
          </p:cNvPr>
          <p:cNvSpPr txBox="1"/>
          <p:nvPr/>
        </p:nvSpPr>
        <p:spPr>
          <a:xfrm>
            <a:off x="2769833" y="887767"/>
            <a:ext cx="7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03.15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869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E6C8115">
            <a:hlinkClick r:id="" action="ppaction://media"/>
            <a:extLst>
              <a:ext uri="{FF2B5EF4-FFF2-40B4-BE49-F238E27FC236}">
                <a16:creationId xmlns:a16="http://schemas.microsoft.com/office/drawing/2014/main" id="{C1E41181-EE23-4DEA-BA71-CF6017984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565" y="3427208"/>
            <a:ext cx="487363" cy="48736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41F2B2B-8EC7-427B-A1AE-8A5646EB62B1}"/>
              </a:ext>
            </a:extLst>
          </p:cNvPr>
          <p:cNvSpPr/>
          <p:nvPr/>
        </p:nvSpPr>
        <p:spPr>
          <a:xfrm>
            <a:off x="3669695" y="81108"/>
            <a:ext cx="48526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Open Sans"/>
              </a:rPr>
              <a:t>Произношение</a:t>
            </a:r>
            <a:r>
              <a:rPr lang="ru-RU" sz="5400" b="1" dirty="0">
                <a:solidFill>
                  <a:srgbClr val="FF0000"/>
                </a:solidFill>
                <a:latin typeface="Open Sans"/>
              </a:rPr>
              <a:t> Ы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597886B-9401-4457-8AF2-C8E7D272D16D}"/>
              </a:ext>
            </a:extLst>
          </p:cNvPr>
          <p:cNvSpPr/>
          <p:nvPr/>
        </p:nvSpPr>
        <p:spPr>
          <a:xfrm>
            <a:off x="1440884" y="1004438"/>
            <a:ext cx="95569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При произнесении гласного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положение языка и раскрытие рта оказывается такое же, как и при произношении гласного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при этом губы растягиваются, как при произнесении гласного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то произносим звук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а потом произносим звук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таким образом, изменяем только положение губ: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УУ-ЫЫ</a:t>
            </a:r>
            <a:r>
              <a:rPr lang="ru-RU" sz="22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B97A4C-3163-4076-9668-1BB44FD3CF7A}"/>
              </a:ext>
            </a:extLst>
          </p:cNvPr>
          <p:cNvSpPr txBox="1"/>
          <p:nvPr/>
        </p:nvSpPr>
        <p:spPr>
          <a:xfrm>
            <a:off x="4208206" y="3452906"/>
            <a:ext cx="6683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Слушайте, не повторяйте.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E40D472-E467-4A28-BB43-738B041AF2E7}"/>
              </a:ext>
            </a:extLst>
          </p:cNvPr>
          <p:cNvSpPr/>
          <p:nvPr/>
        </p:nvSpPr>
        <p:spPr>
          <a:xfrm>
            <a:off x="452284" y="4709653"/>
            <a:ext cx="105455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Например: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был, выйти, дыра, мыло, мыть, нытик, пылесос, режим, рычать, сыр, тыл, ужин, фыркать, цирк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70FEAD-3EA0-40C8-853C-852BC25A3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39" y="858926"/>
            <a:ext cx="10860965" cy="2943431"/>
          </a:xfrm>
          <a:prstGeom prst="rect">
            <a:avLst/>
          </a:prstGeom>
        </p:spPr>
      </p:pic>
      <p:pic>
        <p:nvPicPr>
          <p:cNvPr id="5" name="024 L00_A24">
            <a:hlinkClick r:id="" action="ppaction://media"/>
            <a:extLst>
              <a:ext uri="{FF2B5EF4-FFF2-40B4-BE49-F238E27FC236}">
                <a16:creationId xmlns:a16="http://schemas.microsoft.com/office/drawing/2014/main" id="{832FECBB-D499-4D30-BCD0-1A100A4F3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463" y="3185318"/>
            <a:ext cx="487363" cy="48736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C8A7FDF-B629-488C-BA9E-2423F69C7997}"/>
              </a:ext>
            </a:extLst>
          </p:cNvPr>
          <p:cNvSpPr/>
          <p:nvPr/>
        </p:nvSpPr>
        <p:spPr>
          <a:xfrm>
            <a:off x="609600" y="4146486"/>
            <a:ext cx="113942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произношении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[Ы]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кончик языка опущен вниз. Средняя и задняя части языка приподняты. Язык отодвинут назад, насколько это возможно. Губы сильно растянуты, рот приоткрыт: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Упражнение: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Мы, вы, бы, бык, грибы́,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забы́л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мыс, мысль,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мы́ло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сыт, сыпь, сын, усы́,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язы́к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ры́ба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ры́нок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кры́ша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пыль, Увы́!,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вы́вод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вы́зов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вы́куп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вы́рез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вы́ше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вы́ход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вы́бежать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вы́ехать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вы́курить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вы́писать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вы́пить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вы́лить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вы́мыть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вы́резать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BA33A-BC70-44AC-A8EF-5F755A10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53849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Практические упражнения по фонетике русского языка </a:t>
            </a:r>
            <a:r>
              <a:rPr lang="ru-RU" sz="3100" dirty="0">
                <a:hlinkClick r:id="rId2"/>
              </a:rPr>
              <a:t>http://is.muni.cz/do/ped/kat/KRus/fonetika/index.html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68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E914B0-2D40-44B6-8DCD-BC474677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59" y="1101213"/>
            <a:ext cx="9764882" cy="39676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BA5CAF8-900D-45A0-A464-986269490A28}"/>
              </a:ext>
            </a:extLst>
          </p:cNvPr>
          <p:cNvSpPr/>
          <p:nvPr/>
        </p:nvSpPr>
        <p:spPr>
          <a:xfrm>
            <a:off x="2583544" y="5219946"/>
            <a:ext cx="731482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Мама мыла Милу мылом, Мила мыла не любила.</a:t>
            </a:r>
            <a:endParaRPr lang="cs-CZ" sz="24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1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97715EA1-D1A0-4CD6-8295-045602F715AA}"/>
              </a:ext>
            </a:extLst>
          </p:cNvPr>
          <p:cNvSpPr/>
          <p:nvPr/>
        </p:nvSpPr>
        <p:spPr>
          <a:xfrm>
            <a:off x="1258530" y="0"/>
            <a:ext cx="994041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начальной позиции после предлогов и слов, которые оканчиваются на согласный буква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читается как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[Ы]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ию́не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ию́ле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И́ндии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из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Ита́лии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с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интере́сом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с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интона́цией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без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инструме́нта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без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и́мени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пе́ред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игро́й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дипло́м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исто́рика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кни́га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иллюстра́циями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с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истори́ческими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фа́ктами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 на то, что после слова, которое оканчивается на твёрдый согласный союз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читается, как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[Ы]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Брат и сестра́; март 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апре́ль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; звук и буква; мир и война́;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авто́бус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тролле́йбус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; самолёт и вертолёт;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блокно́т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каранда́ш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Считалочка:</a:t>
            </a: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Шли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солда́ты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ба́ты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база́р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купи́ли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ба́ты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Самова́р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31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D71E0E9-0469-4826-8407-E749535E16DB}"/>
              </a:ext>
            </a:extLst>
          </p:cNvPr>
          <p:cNvSpPr/>
          <p:nvPr/>
        </p:nvSpPr>
        <p:spPr>
          <a:xfrm>
            <a:off x="1349282" y="-178989"/>
            <a:ext cx="100415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Open Sans"/>
              </a:rPr>
              <a:t>Произношение</a:t>
            </a:r>
            <a:r>
              <a:rPr lang="ru-RU" sz="5400" b="1" dirty="0">
                <a:solidFill>
                  <a:srgbClr val="FF0000"/>
                </a:solidFill>
                <a:latin typeface="Open Sans"/>
              </a:rPr>
              <a:t> </a:t>
            </a:r>
          </a:p>
          <a:p>
            <a:pPr lvl="0" algn="ctr"/>
            <a:r>
              <a:rPr lang="ru-RU" sz="5400" b="1" dirty="0">
                <a:solidFill>
                  <a:srgbClr val="FF0000"/>
                </a:solidFill>
                <a:latin typeface="Open Sans"/>
              </a:rPr>
              <a:t>мягких и твердых согласных</a:t>
            </a:r>
            <a:endParaRPr lang="cs-CZ" sz="54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687132-C486-4E3D-A45E-C4459036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188" y="1710812"/>
            <a:ext cx="6666271" cy="4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9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732A425-D7D5-4605-A802-7C503AA29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" y="1665710"/>
            <a:ext cx="10655401" cy="24253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CF2568-55BE-4C0A-9BD4-C0B76E2A4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">
            <a:off x="1028714" y="4022250"/>
            <a:ext cx="10887601" cy="1769167"/>
          </a:xfrm>
          <a:prstGeom prst="rect">
            <a:avLst/>
          </a:prstGeom>
        </p:spPr>
      </p:pic>
      <p:pic>
        <p:nvPicPr>
          <p:cNvPr id="4" name="015 L00_A15">
            <a:hlinkClick r:id="" action="ppaction://media"/>
            <a:extLst>
              <a:ext uri="{FF2B5EF4-FFF2-40B4-BE49-F238E27FC236}">
                <a16:creationId xmlns:a16="http://schemas.microsoft.com/office/drawing/2014/main" id="{368F7956-29B5-4EF8-8BB6-A31262EF3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7" y="887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C0E6BF2-9B91-48D6-93AE-52585EFF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806999" y="1701650"/>
            <a:ext cx="10578001" cy="3454700"/>
          </a:xfrm>
          <a:prstGeom prst="rect">
            <a:avLst/>
          </a:prstGeom>
        </p:spPr>
      </p:pic>
      <p:pic>
        <p:nvPicPr>
          <p:cNvPr id="3" name="016 L00_A16">
            <a:hlinkClick r:id="" action="ppaction://media"/>
            <a:extLst>
              <a:ext uri="{FF2B5EF4-FFF2-40B4-BE49-F238E27FC236}">
                <a16:creationId xmlns:a16="http://schemas.microsoft.com/office/drawing/2014/main" id="{4191CF4F-5217-45E4-AAAE-84C80BBC4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9376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3B92E7F-8392-44D7-AAA8-EC417AC36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1085997" y="498713"/>
            <a:ext cx="10113601" cy="20458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F60CE5A-7D10-4E4A-8DFD-A37E29E7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0000">
            <a:off x="1107291" y="2275119"/>
            <a:ext cx="10629601" cy="4490467"/>
          </a:xfrm>
          <a:prstGeom prst="rect">
            <a:avLst/>
          </a:prstGeom>
        </p:spPr>
      </p:pic>
      <p:pic>
        <p:nvPicPr>
          <p:cNvPr id="4" name="013 L00_A13">
            <a:hlinkClick r:id="" action="ppaction://media"/>
            <a:extLst>
              <a:ext uri="{FF2B5EF4-FFF2-40B4-BE49-F238E27FC236}">
                <a16:creationId xmlns:a16="http://schemas.microsoft.com/office/drawing/2014/main" id="{00873610-1172-4A75-AB2D-BFF229DBA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1841" y="1277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A36E6C6-FD39-4A02-A7F3-4796CCCB3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99" y="1876206"/>
            <a:ext cx="10397401" cy="3892167"/>
          </a:xfrm>
          <a:prstGeom prst="rect">
            <a:avLst/>
          </a:prstGeom>
        </p:spPr>
      </p:pic>
      <p:pic>
        <p:nvPicPr>
          <p:cNvPr id="3" name="021 L00_A21">
            <a:hlinkClick r:id="" action="ppaction://media"/>
            <a:extLst>
              <a:ext uri="{FF2B5EF4-FFF2-40B4-BE49-F238E27FC236}">
                <a16:creationId xmlns:a16="http://schemas.microsoft.com/office/drawing/2014/main" id="{459EA8CB-1C58-4AED-9936-1F6974D5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9817" y="1089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EAE430-3D69-4C76-A4B8-064AECC9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76" y="924232"/>
            <a:ext cx="11338558" cy="226141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16782B6-4C26-4972-A0AC-F944F54102B1}"/>
              </a:ext>
            </a:extLst>
          </p:cNvPr>
          <p:cNvSpPr/>
          <p:nvPr/>
        </p:nvSpPr>
        <p:spPr>
          <a:xfrm>
            <a:off x="536276" y="342900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atin typeface="Arial,BoldItalic"/>
              </a:rPr>
              <a:t>Упражнение </a:t>
            </a:r>
          </a:p>
          <a:p>
            <a:r>
              <a:rPr lang="ru-RU" sz="2400" dirty="0">
                <a:latin typeface="Arial" panose="020B0604020202020204" pitchFamily="34" charset="0"/>
              </a:rPr>
              <a:t>Был – бил, ныл – Нил, кот – кит, </a:t>
            </a:r>
          </a:p>
          <a:p>
            <a:r>
              <a:rPr lang="ru-RU" sz="2400" dirty="0">
                <a:latin typeface="Arial" panose="020B0604020202020204" pitchFamily="34" charset="0"/>
              </a:rPr>
              <a:t>пост –пёс, лук – люк, холм – хитрый, вол – вёл, </a:t>
            </a:r>
            <a:r>
              <a:rPr lang="ru-RU" sz="2400" dirty="0" err="1">
                <a:latin typeface="Arial" panose="020B0604020202020204" pitchFamily="34" charset="0"/>
              </a:rPr>
              <a:t>ко́зы</a:t>
            </a:r>
            <a:r>
              <a:rPr lang="ru-RU" sz="2400" dirty="0">
                <a:latin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</a:rPr>
              <a:t>Зи́на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у́гол</a:t>
            </a:r>
            <a:r>
              <a:rPr lang="ru-RU" sz="2400" dirty="0">
                <a:latin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</a:rPr>
              <a:t>у́голь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Фо́рма</a:t>
            </a:r>
            <a:r>
              <a:rPr lang="ru-RU" sz="2400" dirty="0">
                <a:latin typeface="Arial" panose="020B0604020202020204" pitchFamily="34" charset="0"/>
              </a:rPr>
              <a:t>, – </a:t>
            </a:r>
            <a:r>
              <a:rPr lang="ru-RU" sz="2400" dirty="0" err="1">
                <a:latin typeface="Arial" panose="020B0604020202020204" pitchFamily="34" charset="0"/>
              </a:rPr>
              <a:t>фе́рма</a:t>
            </a:r>
            <a:r>
              <a:rPr lang="ru-RU" sz="2400" dirty="0">
                <a:latin typeface="Arial" panose="020B0604020202020204" pitchFamily="34" charset="0"/>
              </a:rPr>
              <a:t>, сад – </a:t>
            </a:r>
            <a:r>
              <a:rPr lang="ru-RU" sz="2400" dirty="0" err="1">
                <a:latin typeface="Arial" panose="020B0604020202020204" pitchFamily="34" charset="0"/>
              </a:rPr>
              <a:t>ся́дем</a:t>
            </a:r>
            <a:r>
              <a:rPr lang="ru-RU" sz="2400" dirty="0">
                <a:latin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</a:rPr>
              <a:t>го́рка</a:t>
            </a:r>
            <a:r>
              <a:rPr lang="ru-RU" sz="2400" dirty="0">
                <a:latin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</a:rPr>
              <a:t>го́рько</a:t>
            </a:r>
            <a:r>
              <a:rPr lang="ru-RU" sz="2400" dirty="0">
                <a:latin typeface="Arial" panose="020B0604020202020204" pitchFamily="34" charset="0"/>
              </a:rPr>
              <a:t>,</a:t>
            </a:r>
          </a:p>
          <a:p>
            <a:r>
              <a:rPr lang="ru-RU" sz="2400" dirty="0">
                <a:latin typeface="Arial" panose="020B0604020202020204" pitchFamily="34" charset="0"/>
              </a:rPr>
              <a:t>мал – мял, рад – ряд, кров – кровь,</a:t>
            </a:r>
          </a:p>
          <a:p>
            <a:r>
              <a:rPr lang="ru-RU" sz="2400" dirty="0">
                <a:latin typeface="Arial" panose="020B0604020202020204" pitchFamily="34" charset="0"/>
              </a:rPr>
              <a:t>том – Тёма, год – гид, тон –конь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13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AFA96E7-A291-432E-883F-57BF787567F3}"/>
              </a:ext>
            </a:extLst>
          </p:cNvPr>
          <p:cNvSpPr/>
          <p:nvPr/>
        </p:nvSpPr>
        <p:spPr>
          <a:xfrm>
            <a:off x="3899181" y="638786"/>
            <a:ext cx="5378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Произношение мягкого и твердого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3797AB-5B16-48A0-BD4B-D3821ECA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">
            <a:off x="3621974" y="1319850"/>
            <a:ext cx="8385001" cy="1711267"/>
          </a:xfrm>
          <a:prstGeom prst="rect">
            <a:avLst/>
          </a:prstGeom>
        </p:spPr>
      </p:pic>
      <p:pic>
        <p:nvPicPr>
          <p:cNvPr id="4" name="014 L00_A14">
            <a:hlinkClick r:id="" action="ppaction://media"/>
            <a:extLst>
              <a:ext uri="{FF2B5EF4-FFF2-40B4-BE49-F238E27FC236}">
                <a16:creationId xmlns:a16="http://schemas.microsoft.com/office/drawing/2014/main" id="{295915DC-9228-4579-83B3-B9D884881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733" y="1003129"/>
            <a:ext cx="487363" cy="4873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A4ACD4-1488-4EE9-85F6-9697A42A3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42" y="3089918"/>
            <a:ext cx="9766731" cy="37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E0994B-F002-4225-9295-2AFC2896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01" y="747253"/>
            <a:ext cx="9249662" cy="53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1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68C0F0-CC89-4EF7-A2BD-DA357519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63" y="0"/>
            <a:ext cx="8029473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B14B34-0E4F-4FD7-8858-0DE056F9AC30}"/>
              </a:ext>
            </a:extLst>
          </p:cNvPr>
          <p:cNvSpPr txBox="1"/>
          <p:nvPr/>
        </p:nvSpPr>
        <p:spPr>
          <a:xfrm>
            <a:off x="2369575" y="6400177"/>
            <a:ext cx="530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русском языке нет слоговых согласных.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3BC7D0-8E80-4BE1-A4AD-D861CD9A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9" y="939643"/>
            <a:ext cx="9761825" cy="51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C5B837-0701-486D-9B89-B25986D0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438426" y="1696340"/>
            <a:ext cx="9315149" cy="2133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7523E4-10CD-47F5-B3DF-9E8662ED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434108" y="3840059"/>
            <a:ext cx="9050899" cy="16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D6959E-EBF2-48B3-9271-17B287D19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268361" y="704733"/>
            <a:ext cx="9655278" cy="54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7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4183C13-DF82-4D01-B84F-B73487554AA9}"/>
              </a:ext>
            </a:extLst>
          </p:cNvPr>
          <p:cNvSpPr/>
          <p:nvPr/>
        </p:nvSpPr>
        <p:spPr>
          <a:xfrm>
            <a:off x="2551471" y="612844"/>
            <a:ext cx="70890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Карл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укра́л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у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Кла́ры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кора́ллы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Кла́ра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укра́ла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у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Ка́рла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кларне́т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cs-CZ" sz="2400" b="1" dirty="0">
                <a:latin typeface="Symbol,Bold"/>
              </a:rPr>
              <a:t>* * *</a:t>
            </a:r>
          </a:p>
          <a:p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Три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соро́ки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тарато́рки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тарато́рили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го́рке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cs-CZ" sz="2400" b="1" dirty="0">
                <a:latin typeface="Symbol,Bold"/>
              </a:rPr>
              <a:t>* * *</a:t>
            </a:r>
          </a:p>
          <a:p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Ва́ря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Ва́ля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игра́ли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роя́ле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cs-CZ" sz="2400" b="1" dirty="0">
                <a:latin typeface="Symbol,Bold"/>
              </a:rPr>
              <a:t>* * *</a:t>
            </a:r>
          </a:p>
          <a:p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Съел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Вале́рик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варе́ник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, а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Валю́шка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92D050"/>
                </a:solidFill>
                <a:latin typeface="Arial" panose="020B0604020202020204" pitchFamily="34" charset="0"/>
              </a:rPr>
              <a:t>ватру́шку</a:t>
            </a:r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cs-CZ" sz="2400" b="1" dirty="0">
                <a:latin typeface="Symbol,Bold"/>
              </a:rPr>
              <a:t>* * *</a:t>
            </a:r>
          </a:p>
          <a:p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Пригото́вила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Лари́са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Для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Бори́са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Суп из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ри́са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А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Бори́с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Лари́су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Угости́л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ири́сом</a:t>
            </a:r>
            <a:r>
              <a:rPr lang="ru-RU" sz="24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29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2FA5C62-E748-4C54-A20C-79D90E27FB0E}"/>
              </a:ext>
            </a:extLst>
          </p:cNvPr>
          <p:cNvSpPr/>
          <p:nvPr/>
        </p:nvSpPr>
        <p:spPr>
          <a:xfrm>
            <a:off x="1494503" y="-186619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Open Sans"/>
              </a:rPr>
              <a:t>Произношение </a:t>
            </a:r>
            <a:r>
              <a:rPr lang="ru-RU" sz="4800" b="1" dirty="0">
                <a:solidFill>
                  <a:srgbClr val="FF0000"/>
                </a:solidFill>
                <a:latin typeface="Open Sans"/>
              </a:rPr>
              <a:t>групп согласных</a:t>
            </a:r>
            <a:endParaRPr lang="cs-CZ" sz="4800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C2D5EE-8131-45FB-83D7-1D0805A9B746}"/>
              </a:ext>
            </a:extLst>
          </p:cNvPr>
          <p:cNvPicPr/>
          <p:nvPr/>
        </p:nvPicPr>
        <p:blipFill rotWithShape="1">
          <a:blip r:embed="rId2"/>
          <a:srcRect t="3554" b="6149"/>
          <a:stretch/>
        </p:blipFill>
        <p:spPr bwMode="auto">
          <a:xfrm>
            <a:off x="1769806" y="644378"/>
            <a:ext cx="8927691" cy="6213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1297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51696C4-E255-4114-A492-66745A605BC7}"/>
              </a:ext>
            </a:extLst>
          </p:cNvPr>
          <p:cNvSpPr/>
          <p:nvPr/>
        </p:nvSpPr>
        <p:spPr>
          <a:xfrm>
            <a:off x="1373079" y="794725"/>
            <a:ext cx="9445841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Произношение групп ГК, ГЧ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некоторых словах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произносится как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я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гкий, смягч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ть, л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ё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гкий, легк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kern="5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Произношение групп ЧН, ЧТ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некоторых словах 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произносится как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Ш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чт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потом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чт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кон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чно, чт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бы, нар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чно, н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что, ничт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Произношение групп -ОГО, -ЕГО</a:t>
            </a:r>
          </a:p>
          <a:p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некоторых формах слов (адъективные окончания)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произносится как </a:t>
            </a:r>
            <a:r>
              <a:rPr lang="ru-RU" sz="2000" b="1" kern="5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молод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го, зел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ё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ного, с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него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того, тог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сег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о,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втор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го, тр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тьего, п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я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того, седьм</a:t>
            </a:r>
            <a:r>
              <a:rPr lang="ru-RU" sz="2000" b="1" u="sng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</a:t>
            </a:r>
            <a:r>
              <a:rPr lang="ru-RU" sz="2000" kern="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13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DC6C79-DCC6-471A-B5B3-F506078C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49" y="1219200"/>
            <a:ext cx="10363977" cy="45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9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9EE9FBD-E7F7-4236-A062-A19AF7F699A0}"/>
              </a:ext>
            </a:extLst>
          </p:cNvPr>
          <p:cNvSpPr/>
          <p:nvPr/>
        </p:nvSpPr>
        <p:spPr>
          <a:xfrm>
            <a:off x="1106128" y="1245842"/>
            <a:ext cx="99797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</a:rPr>
              <a:t>1. Является – являться, называется – называться, начинается – начинаться, умывается – умываться, учится – учиться, женится – жениться, улыбается – улыбаться.</a:t>
            </a:r>
          </a:p>
          <a:p>
            <a:pPr marL="457200" indent="-457200">
              <a:buAutoNum type="arabicPeriod"/>
            </a:pPr>
            <a:endParaRPr lang="ru-RU" sz="2000" dirty="0"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cs-CZ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7615B54-2A5F-4C46-A402-6590B2C03AB9}"/>
              </a:ext>
            </a:extLst>
          </p:cNvPr>
          <p:cNvSpPr/>
          <p:nvPr/>
        </p:nvSpPr>
        <p:spPr>
          <a:xfrm>
            <a:off x="1106128" y="2228671"/>
            <a:ext cx="105450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2. Средство, богатство, садоводство, наследство, детский, городской, братский, детство;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3. Назовите числа: 11, 12, 13, 14,15, 16, 17, 18, 19, </a:t>
            </a:r>
            <a:r>
              <a:rPr lang="cs-CZ" sz="2000" dirty="0">
                <a:latin typeface="Arial" panose="020B0604020202020204" pitchFamily="34" charset="0"/>
              </a:rPr>
              <a:t>20, 30.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1384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F1E1B3E-5747-4C7A-8CC8-BF614E3E95B0}"/>
              </a:ext>
            </a:extLst>
          </p:cNvPr>
          <p:cNvSpPr/>
          <p:nvPr/>
        </p:nvSpPr>
        <p:spPr>
          <a:xfrm>
            <a:off x="2182759" y="108155"/>
            <a:ext cx="8101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Open Sans"/>
              </a:rPr>
              <a:t>Произношение Ж, Ш, Ц; Ч, Щ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D01234-11C2-4451-AA16-1FDE17B9C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">
            <a:off x="854349" y="2167768"/>
            <a:ext cx="10758601" cy="3686300"/>
          </a:xfrm>
          <a:prstGeom prst="rect">
            <a:avLst/>
          </a:prstGeom>
        </p:spPr>
      </p:pic>
      <p:pic>
        <p:nvPicPr>
          <p:cNvPr id="5" name="019 L00_A19">
            <a:hlinkClick r:id="" action="ppaction://media"/>
            <a:extLst>
              <a:ext uri="{FF2B5EF4-FFF2-40B4-BE49-F238E27FC236}">
                <a16:creationId xmlns:a16="http://schemas.microsoft.com/office/drawing/2014/main" id="{ED2D37EC-E50C-46A2-881C-D2247F133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2488" y="1014216"/>
            <a:ext cx="487363" cy="48736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D3B18D3-147E-4B9F-8786-AED7EDA61128}"/>
              </a:ext>
            </a:extLst>
          </p:cNvPr>
          <p:cNvSpPr/>
          <p:nvPr/>
        </p:nvSpPr>
        <p:spPr>
          <a:xfrm>
            <a:off x="4819224" y="1554284"/>
            <a:ext cx="4140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Open Sans"/>
              </a:rPr>
              <a:t>Ж, Ш, Ц – всегда твердые.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160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877AAA4-5CD3-44D1-9955-C55F83A5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9" y="2274216"/>
            <a:ext cx="10758601" cy="2309567"/>
          </a:xfrm>
          <a:prstGeom prst="rect">
            <a:avLst/>
          </a:prstGeom>
        </p:spPr>
      </p:pic>
      <p:pic>
        <p:nvPicPr>
          <p:cNvPr id="3" name="020 L00_A20">
            <a:hlinkClick r:id="" action="ppaction://media"/>
            <a:extLst>
              <a:ext uri="{FF2B5EF4-FFF2-40B4-BE49-F238E27FC236}">
                <a16:creationId xmlns:a16="http://schemas.microsoft.com/office/drawing/2014/main" id="{562265ED-521D-448B-9337-AEA8DDD59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506" y="12129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logi_ seznameni">
            <a:hlinkClick r:id="" action="ppaction://media"/>
            <a:extLst>
              <a:ext uri="{FF2B5EF4-FFF2-40B4-BE49-F238E27FC236}">
                <a16:creationId xmlns:a16="http://schemas.microsoft.com/office/drawing/2014/main" id="{8B271552-EEDC-4640-B85D-9C07BF174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8566" y="1359455"/>
            <a:ext cx="487363" cy="487363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A43B247-F87F-4FA8-B24E-575190AA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ПРОИЗНОШЕНИЕ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4BB4EA8-7617-49E3-8F0F-45BB92DCA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9413" y="1082998"/>
            <a:ext cx="5927725" cy="4753917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68AF8E6-E154-46F9-BF54-87F308CEC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Каковы отличительные особенности произношения в русском языке по сравнению с чешским?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7E6F719-F1EA-4ED7-987B-7EE66B976852}"/>
              </a:ext>
            </a:extLst>
          </p:cNvPr>
          <p:cNvSpPr txBox="1"/>
          <p:nvPr/>
        </p:nvSpPr>
        <p:spPr>
          <a:xfrm>
            <a:off x="4856085" y="275208"/>
            <a:ext cx="703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Основы практической фонетики русского языка</a:t>
            </a:r>
            <a:endParaRPr lang="cs-CZ" sz="2400" u="sng" dirty="0"/>
          </a:p>
        </p:txBody>
      </p:sp>
    </p:spTree>
    <p:extLst>
      <p:ext uri="{BB962C8B-B14F-4D97-AF65-F5344CB8AC3E}">
        <p14:creationId xmlns:p14="http://schemas.microsoft.com/office/powerpoint/2010/main" val="13416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14DC2A-4158-4B67-91EC-C17881B5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57" y="1170039"/>
            <a:ext cx="10554328" cy="249739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10A8468-ED94-4D50-9ED1-7A4F9ED10C76}"/>
              </a:ext>
            </a:extLst>
          </p:cNvPr>
          <p:cNvSpPr/>
          <p:nvPr/>
        </p:nvSpPr>
        <p:spPr>
          <a:xfrm>
            <a:off x="1001757" y="4024979"/>
            <a:ext cx="7975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,BoldItalic"/>
              </a:rPr>
              <a:t>Упражнение </a:t>
            </a:r>
            <a:r>
              <a:rPr lang="ru-RU" sz="2000" dirty="0">
                <a:latin typeface="Arial" panose="020B0604020202020204" pitchFamily="34" charset="0"/>
              </a:rPr>
              <a:t>Следите за произношением звука </a:t>
            </a:r>
            <a:r>
              <a:rPr lang="ru-RU" sz="2000" b="1" dirty="0">
                <a:latin typeface="Arial" panose="020B0604020202020204" pitchFamily="34" charset="0"/>
              </a:rPr>
              <a:t>[</a:t>
            </a:r>
            <a:r>
              <a:rPr lang="ru-RU" sz="2000" b="1" dirty="0">
                <a:latin typeface="Arial,Bold"/>
              </a:rPr>
              <a:t>Ц</a:t>
            </a:r>
            <a:r>
              <a:rPr lang="ru-RU" sz="2000" b="1" dirty="0">
                <a:latin typeface="Arial" panose="020B0604020202020204" pitchFamily="34" charset="0"/>
              </a:rPr>
              <a:t>]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Цветы на столе. Это какая станция? Ты пойдёшь на концерт? У Анны сильный акцент. Фильм цветной? Конец марта. Тебе нравится Венеция? Дочитал книгу до конца. Скоро конец года. Зимой белый, а летом серый. Кто это? Заяц.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88354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32D83F-046C-4949-9CA8-0661E4615B70}"/>
              </a:ext>
            </a:extLst>
          </p:cNvPr>
          <p:cNvSpPr/>
          <p:nvPr/>
        </p:nvSpPr>
        <p:spPr>
          <a:xfrm>
            <a:off x="1140541" y="442453"/>
            <a:ext cx="77969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</a:rPr>
              <a:t>Шу́тка</a:t>
            </a:r>
            <a:r>
              <a:rPr lang="ru-RU" sz="2000" dirty="0">
                <a:latin typeface="Arial" panose="020B0604020202020204" pitchFamily="34" charset="0"/>
              </a:rPr>
              <a:t>, приношу́, </a:t>
            </a:r>
            <a:r>
              <a:rPr lang="ru-RU" sz="2000" dirty="0" err="1">
                <a:latin typeface="Arial" panose="020B0604020202020204" pitchFamily="34" charset="0"/>
              </a:rPr>
              <a:t>шу́ба</a:t>
            </a:r>
            <a:r>
              <a:rPr lang="ru-RU" sz="2000" dirty="0">
                <a:latin typeface="Arial" panose="020B0604020202020204" pitchFamily="34" charset="0"/>
              </a:rPr>
              <a:t>, шут, пишу́, спешу́, к малышу́,</a:t>
            </a:r>
          </a:p>
          <a:p>
            <a:r>
              <a:rPr lang="ru-RU" sz="2000" dirty="0">
                <a:latin typeface="Arial" panose="020B0604020202020204" pitchFamily="34" charset="0"/>
              </a:rPr>
              <a:t>ношу́, прошу́, приглашу́, запишу́.</a:t>
            </a:r>
          </a:p>
          <a:p>
            <a:r>
              <a:rPr lang="ru-RU" sz="2000" dirty="0">
                <a:latin typeface="Arial" panose="020B0604020202020204" pitchFamily="34" charset="0"/>
              </a:rPr>
              <a:t>Хорошо́, шёлк, </a:t>
            </a:r>
            <a:r>
              <a:rPr lang="ru-RU" sz="2000" dirty="0" err="1">
                <a:latin typeface="Arial" panose="020B0604020202020204" pitchFamily="34" charset="0"/>
              </a:rPr>
              <a:t>мешо́к</a:t>
            </a:r>
            <a:r>
              <a:rPr lang="ru-RU" sz="2000" dirty="0">
                <a:latin typeface="Arial" panose="020B0604020202020204" pitchFamily="34" charset="0"/>
              </a:rPr>
              <a:t>, шёпот, шов, дешёвый, шёл,</a:t>
            </a:r>
          </a:p>
          <a:p>
            <a:r>
              <a:rPr lang="ru-RU" sz="2000" dirty="0" err="1">
                <a:latin typeface="Arial" panose="020B0604020202020204" pitchFamily="34" charset="0"/>
              </a:rPr>
              <a:t>шо́рох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грошо́вый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</a:rPr>
              <a:t>Шах, шаг, шар, шарф, </a:t>
            </a:r>
            <a:r>
              <a:rPr lang="ru-RU" sz="2000" dirty="0" err="1">
                <a:latin typeface="Arial" panose="020B0604020202020204" pitchFamily="34" charset="0"/>
              </a:rPr>
              <a:t>ша́пка</a:t>
            </a:r>
            <a:r>
              <a:rPr lang="ru-RU" sz="2000" dirty="0">
                <a:latin typeface="Arial" panose="020B0604020202020204" pitchFamily="34" charset="0"/>
              </a:rPr>
              <a:t>, хороша́, не спеша́,</a:t>
            </a:r>
          </a:p>
          <a:p>
            <a:r>
              <a:rPr lang="ru-RU" sz="2000" dirty="0">
                <a:latin typeface="Arial" panose="020B0604020202020204" pitchFamily="34" charset="0"/>
              </a:rPr>
              <a:t>лапша́, </a:t>
            </a:r>
            <a:r>
              <a:rPr lang="ru-RU" sz="2000" dirty="0" err="1">
                <a:latin typeface="Arial" panose="020B0604020202020204" pitchFamily="34" charset="0"/>
              </a:rPr>
              <a:t>шурша́т</a:t>
            </a:r>
            <a:r>
              <a:rPr lang="ru-RU" sz="2000" dirty="0">
                <a:latin typeface="Arial" panose="020B0604020202020204" pitchFamily="34" charset="0"/>
              </a:rPr>
              <a:t>. Хороша́ </a:t>
            </a:r>
            <a:r>
              <a:rPr lang="ru-RU" sz="2000" dirty="0" err="1">
                <a:latin typeface="Arial" panose="020B0604020202020204" pitchFamily="34" charset="0"/>
              </a:rPr>
              <a:t>Ма́ша</a:t>
            </a:r>
            <a:r>
              <a:rPr lang="ru-RU" sz="2000" dirty="0">
                <a:latin typeface="Arial" panose="020B0604020202020204" pitchFamily="34" charset="0"/>
              </a:rPr>
              <a:t>, да не </a:t>
            </a:r>
            <a:r>
              <a:rPr lang="ru-RU" sz="2000" dirty="0" err="1">
                <a:latin typeface="Arial" panose="020B0604020202020204" pitchFamily="34" charset="0"/>
              </a:rPr>
              <a:t>на́ша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r>
              <a:rPr lang="ru-RU" sz="2000" dirty="0" err="1">
                <a:latin typeface="Arial" panose="020B0604020202020204" pitchFamily="34" charset="0"/>
              </a:rPr>
              <a:t>Маши́на</a:t>
            </a:r>
            <a:r>
              <a:rPr lang="ru-RU" sz="2000" dirty="0">
                <a:latin typeface="Arial" panose="020B0604020202020204" pitchFamily="34" charset="0"/>
              </a:rPr>
              <a:t>, камыши́, не спеши́, гроши́, </a:t>
            </a:r>
            <a:r>
              <a:rPr lang="ru-RU" sz="2000" dirty="0" err="1">
                <a:latin typeface="Arial" panose="020B0604020202020204" pitchFamily="34" charset="0"/>
              </a:rPr>
              <a:t>ши́на</a:t>
            </a:r>
            <a:r>
              <a:rPr lang="ru-RU" sz="2000" dirty="0">
                <a:latin typeface="Arial" panose="020B0604020202020204" pitchFamily="34" charset="0"/>
              </a:rPr>
              <a:t>, шить,</a:t>
            </a:r>
          </a:p>
          <a:p>
            <a:r>
              <a:rPr lang="ru-RU" sz="2000" dirty="0">
                <a:latin typeface="Arial" panose="020B0604020202020204" pitchFamily="34" charset="0"/>
              </a:rPr>
              <a:t>пиши́, шифр, карандаши́.</a:t>
            </a:r>
            <a:endParaRPr lang="cs-CZ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B9AF6C4-7E51-4337-8A51-3B1487C12517}"/>
              </a:ext>
            </a:extLst>
          </p:cNvPr>
          <p:cNvSpPr/>
          <p:nvPr/>
        </p:nvSpPr>
        <p:spPr>
          <a:xfrm>
            <a:off x="5378246" y="3356241"/>
            <a:ext cx="59288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</a:rPr>
              <a:t>а) Жук, скажу́, сижу́, покажу́, выхожу́, ухожу́, </a:t>
            </a:r>
            <a:r>
              <a:rPr lang="ru-RU" sz="2000" dirty="0" err="1">
                <a:latin typeface="Arial" panose="020B0604020202020204" pitchFamily="34" charset="0"/>
              </a:rPr>
              <a:t>жу́тко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абажу́р</a:t>
            </a:r>
            <a:r>
              <a:rPr lang="ru-RU" sz="2000" dirty="0">
                <a:latin typeface="Arial" panose="020B0604020202020204" pitchFamily="34" charset="0"/>
              </a:rPr>
              <a:t>, лежу́.</a:t>
            </a:r>
          </a:p>
          <a:p>
            <a:r>
              <a:rPr lang="ru-RU" sz="2000" dirty="0" err="1">
                <a:latin typeface="Arial" panose="020B0604020202020204" pitchFamily="34" charset="0"/>
              </a:rPr>
              <a:t>Кружо́к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сапожо́к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пирожо́к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утюжо́к</a:t>
            </a:r>
            <a:r>
              <a:rPr lang="ru-RU" sz="2000" dirty="0">
                <a:latin typeface="Arial" panose="020B0604020202020204" pitchFamily="34" charset="0"/>
              </a:rPr>
              <a:t>, жёлтый, жёлудь, жёсткий.</a:t>
            </a:r>
          </a:p>
          <a:p>
            <a:r>
              <a:rPr lang="ru-RU" sz="2000" dirty="0">
                <a:latin typeface="Arial" panose="020B0604020202020204" pitchFamily="34" charset="0"/>
              </a:rPr>
              <a:t>Жест, </a:t>
            </a:r>
            <a:r>
              <a:rPr lang="ru-RU" sz="2000" dirty="0" err="1">
                <a:latin typeface="Arial" panose="020B0604020202020204" pitchFamily="34" charset="0"/>
              </a:rPr>
              <a:t>же́нский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проже́ктор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отраже́ние</a:t>
            </a:r>
            <a:r>
              <a:rPr lang="ru-RU" sz="2000" dirty="0">
                <a:latin typeface="Arial" panose="020B0604020202020204" pitchFamily="34" charset="0"/>
              </a:rPr>
              <a:t>, в гараже́, на рубеже́, на этаже́.</a:t>
            </a:r>
          </a:p>
          <a:p>
            <a:r>
              <a:rPr lang="ru-RU" sz="2000" dirty="0">
                <a:latin typeface="Arial" panose="020B0604020202020204" pitchFamily="34" charset="0"/>
              </a:rPr>
              <a:t>Жил, жизнь, скажи́, лежи́, </a:t>
            </a:r>
            <a:r>
              <a:rPr lang="ru-RU" sz="2000" dirty="0" err="1">
                <a:latin typeface="Arial" panose="020B0604020202020204" pitchFamily="34" charset="0"/>
              </a:rPr>
              <a:t>положи́л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служи́л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жи́дкий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кружи́лся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566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70348EF-5A7D-4B14-89BA-88A2585E519C}"/>
              </a:ext>
            </a:extLst>
          </p:cNvPr>
          <p:cNvSpPr/>
          <p:nvPr/>
        </p:nvSpPr>
        <p:spPr>
          <a:xfrm>
            <a:off x="4719484" y="220601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б)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Бе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лый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снег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пуши́стый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во́здухе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кружи́тся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И на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зе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млю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ти́хо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Па́дает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ложи́тся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в) Жди меня́, и я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верну́сь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То́лько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о́чень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жди,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Жди, когда́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наво́дят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грусть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Жёлтые дожди́.</a:t>
            </a:r>
            <a:endParaRPr lang="cs-CZ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71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EB42AE7-76CE-468F-82B4-96C7B45A8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99" y="2235616"/>
            <a:ext cx="10242601" cy="23867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38A465-D078-4A1F-96F4-B4232FF26694}"/>
              </a:ext>
            </a:extLst>
          </p:cNvPr>
          <p:cNvSpPr txBox="1"/>
          <p:nvPr/>
        </p:nvSpPr>
        <p:spPr>
          <a:xfrm>
            <a:off x="3401961" y="668594"/>
            <a:ext cx="655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 и Щ всегда мягкие.</a:t>
            </a:r>
            <a:endParaRPr lang="cs-CZ" sz="2400" b="1" dirty="0"/>
          </a:p>
        </p:txBody>
      </p:sp>
      <p:pic>
        <p:nvPicPr>
          <p:cNvPr id="4" name="022 L00_A22">
            <a:hlinkClick r:id="" action="ppaction://media"/>
            <a:extLst>
              <a:ext uri="{FF2B5EF4-FFF2-40B4-BE49-F238E27FC236}">
                <a16:creationId xmlns:a16="http://schemas.microsoft.com/office/drawing/2014/main" id="{32C918E5-46A2-4DC2-983E-C0F5BD6AD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37" y="1301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11C09BF-B64A-4D75-8505-A0BDB40D522D}"/>
              </a:ext>
            </a:extLst>
          </p:cNvPr>
          <p:cNvSpPr/>
          <p:nvPr/>
        </p:nvSpPr>
        <p:spPr>
          <a:xfrm>
            <a:off x="1494503" y="766732"/>
            <a:ext cx="9448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,BoldItalic"/>
              </a:rPr>
              <a:t>Упражнение </a:t>
            </a:r>
          </a:p>
          <a:p>
            <a:endParaRPr lang="ru-RU" sz="2000" b="1" i="1" dirty="0">
              <a:latin typeface="Arial,BoldItalic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1) Щит, </a:t>
            </a:r>
            <a:r>
              <a:rPr lang="ru-RU" sz="2000" dirty="0" err="1">
                <a:latin typeface="Arial" panose="020B0604020202020204" pitchFamily="34" charset="0"/>
              </a:rPr>
              <a:t>пи́ща</a:t>
            </a:r>
            <a:r>
              <a:rPr lang="ru-RU" sz="2000" dirty="0">
                <a:latin typeface="Arial" panose="020B0604020202020204" pitchFamily="34" charset="0"/>
              </a:rPr>
              <a:t>, ищи́, </a:t>
            </a:r>
            <a:r>
              <a:rPr lang="ru-RU" sz="2000" dirty="0" err="1">
                <a:latin typeface="Arial" panose="020B0604020202020204" pitchFamily="34" charset="0"/>
              </a:rPr>
              <a:t>о́бщий</a:t>
            </a:r>
            <a:r>
              <a:rPr lang="ru-RU" sz="2000" dirty="0">
                <a:latin typeface="Arial" panose="020B0604020202020204" pitchFamily="34" charset="0"/>
              </a:rPr>
              <a:t>, плащ, нет плаща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по́мощь</a:t>
            </a:r>
            <a:r>
              <a:rPr lang="ru-RU" sz="2000" dirty="0">
                <a:latin typeface="Arial" panose="020B0604020202020204" pitchFamily="34" charset="0"/>
              </a:rPr>
              <a:t>, нет </a:t>
            </a:r>
            <a:r>
              <a:rPr lang="ru-RU" sz="2000" dirty="0" err="1">
                <a:latin typeface="Arial" panose="020B0604020202020204" pitchFamily="34" charset="0"/>
              </a:rPr>
              <a:t>по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мощи</a:t>
            </a:r>
            <a:r>
              <a:rPr lang="ru-RU" sz="2000" dirty="0">
                <a:latin typeface="Arial" panose="020B0604020202020204" pitchFamily="34" charset="0"/>
              </a:rPr>
              <a:t>, вещь, </a:t>
            </a:r>
            <a:r>
              <a:rPr lang="ru-RU" sz="2000" dirty="0" err="1">
                <a:latin typeface="Arial" panose="020B0604020202020204" pitchFamily="34" charset="0"/>
              </a:rPr>
              <a:t>ве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</a:t>
            </a:r>
            <a:r>
              <a:rPr lang="ru-RU" sz="2000" dirty="0">
                <a:latin typeface="Arial" panose="020B0604020202020204" pitchFamily="34" charset="0"/>
              </a:rPr>
              <a:t>, борщ, </a:t>
            </a:r>
            <a:r>
              <a:rPr lang="ru-RU" sz="2000" dirty="0" err="1">
                <a:latin typeface="Arial" panose="020B0604020202020204" pitchFamily="34" charset="0"/>
              </a:rPr>
              <a:t>ма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ло</a:t>
            </a:r>
            <a:r>
              <a:rPr lang="ru-RU" sz="2000" dirty="0">
                <a:latin typeface="Arial" panose="020B0604020202020204" pitchFamily="34" charset="0"/>
              </a:rPr>
              <a:t> борща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това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рищ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това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рища</a:t>
            </a:r>
            <a:r>
              <a:rPr lang="ru-RU" sz="2000" dirty="0">
                <a:latin typeface="Arial" panose="020B0604020202020204" pitchFamily="34" charset="0"/>
              </a:rPr>
              <a:t>,</a:t>
            </a:r>
          </a:p>
          <a:p>
            <a:r>
              <a:rPr lang="ru-RU" sz="2000" dirty="0" err="1">
                <a:latin typeface="Arial" panose="020B0604020202020204" pitchFamily="34" charset="0"/>
              </a:rPr>
              <a:t>щу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ка</a:t>
            </a:r>
            <a:r>
              <a:rPr lang="ru-RU" sz="2000" dirty="0">
                <a:latin typeface="Arial" panose="020B0604020202020204" pitchFamily="34" charset="0"/>
              </a:rPr>
              <a:t>, щи, вещество́, существо́, </a:t>
            </a:r>
            <a:r>
              <a:rPr lang="ru-RU" sz="2000" dirty="0" err="1">
                <a:latin typeface="Arial" panose="020B0604020202020204" pitchFamily="34" charset="0"/>
              </a:rPr>
              <a:t>о́бщество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2) </a:t>
            </a:r>
            <a:r>
              <a:rPr lang="ru-RU" sz="2000" dirty="0" err="1">
                <a:latin typeface="Arial" panose="020B0604020202020204" pitchFamily="34" charset="0"/>
              </a:rPr>
              <a:t>Защища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– защищу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проща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– прощу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пища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– не пищу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смуща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– не смущу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иска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– ищу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чи́стить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чи́щу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3) </a:t>
            </a:r>
            <a:r>
              <a:rPr lang="ru-RU" sz="2000" dirty="0" err="1">
                <a:latin typeface="Arial" panose="020B0604020202020204" pitchFamily="34" charset="0"/>
              </a:rPr>
              <a:t>Просто́й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про́ще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то́лстый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то́лще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чи́стый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чи́ще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стый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сто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сла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дкий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сла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дко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сла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ще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4) </a:t>
            </a:r>
            <a:r>
              <a:rPr lang="ru-RU" sz="2000" dirty="0" err="1">
                <a:latin typeface="Arial" panose="020B0604020202020204" pitchFamily="34" charset="0"/>
              </a:rPr>
              <a:t>Говоря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пи́шущий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сидя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смотря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изуча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ющий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влия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ющий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де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лающий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слу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шающий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дущий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гуля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ющий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повторя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ющий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5) </a:t>
            </a:r>
            <a:r>
              <a:rPr lang="ru-RU" sz="2000" dirty="0" err="1">
                <a:latin typeface="Arial" panose="020B0604020202020204" pitchFamily="34" charset="0"/>
              </a:rPr>
              <a:t>Говоря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щий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говоря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щая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говоря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щее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пи́шущий</a:t>
            </a:r>
            <a:r>
              <a:rPr lang="ru-RU" sz="2000" dirty="0">
                <a:latin typeface="Arial" panose="020B0604020202020204" pitchFamily="34" charset="0"/>
              </a:rPr>
              <a:t> –…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82091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6553A42-A887-4D62-AD94-8C9754336251}"/>
              </a:ext>
            </a:extLst>
          </p:cNvPr>
          <p:cNvSpPr/>
          <p:nvPr/>
        </p:nvSpPr>
        <p:spPr>
          <a:xfrm>
            <a:off x="1504335" y="367708"/>
            <a:ext cx="92324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,BoldItalic"/>
              </a:rPr>
              <a:t>Упражнение </a:t>
            </a:r>
          </a:p>
          <a:p>
            <a:r>
              <a:rPr lang="ru-RU" sz="2000" dirty="0">
                <a:latin typeface="Arial" panose="020B0604020202020204" pitchFamily="34" charset="0"/>
              </a:rPr>
              <a:t>На </a:t>
            </a:r>
            <a:r>
              <a:rPr lang="ru-RU" sz="2000" dirty="0" err="1">
                <a:latin typeface="Arial" panose="020B0604020202020204" pitchFamily="34" charset="0"/>
              </a:rPr>
              <a:t>сле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дующий</a:t>
            </a:r>
            <a:r>
              <a:rPr lang="ru-RU" sz="2000" dirty="0">
                <a:latin typeface="Arial" panose="020B0604020202020204" pitchFamily="34" charset="0"/>
              </a:rPr>
              <a:t> день </a:t>
            </a:r>
            <a:r>
              <a:rPr lang="ru-RU" sz="2000" dirty="0" err="1">
                <a:latin typeface="Arial" panose="020B0604020202020204" pitchFamily="34" charset="0"/>
              </a:rPr>
              <a:t>Еле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на</a:t>
            </a:r>
            <a:r>
              <a:rPr lang="ru-RU" sz="2000" dirty="0">
                <a:latin typeface="Arial" panose="020B0604020202020204" pitchFamily="34" charset="0"/>
              </a:rPr>
              <a:t> ждала</a:t>
            </a:r>
            <a:r>
              <a:rPr lang="ru-RU" sz="2000" dirty="0">
                <a:latin typeface="Tahoma" panose="020B0604030504040204" pitchFamily="34" charset="0"/>
              </a:rPr>
              <a:t>́ </a:t>
            </a:r>
            <a:r>
              <a:rPr lang="ru-RU" sz="2000" dirty="0">
                <a:latin typeface="Arial" panose="020B0604020202020204" pitchFamily="34" charset="0"/>
              </a:rPr>
              <a:t>его в саду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</a:rPr>
              <a:t>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нне</a:t>
            </a:r>
            <a:r>
              <a:rPr lang="ru-RU" sz="2000" dirty="0">
                <a:latin typeface="Arial" panose="020B0604020202020204" pitchFamily="34" charset="0"/>
              </a:rPr>
              <a:t> нужна</a:t>
            </a:r>
            <a:r>
              <a:rPr lang="ru-RU" sz="2000" dirty="0">
                <a:latin typeface="Tahoma" panose="020B0604030504040204" pitchFamily="34" charset="0"/>
              </a:rPr>
              <a:t>́ </a:t>
            </a:r>
            <a:r>
              <a:rPr lang="ru-RU" sz="2000" dirty="0" err="1">
                <a:latin typeface="Arial" panose="020B0604020202020204" pitchFamily="34" charset="0"/>
              </a:rPr>
              <a:t>по́мощь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това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рища</a:t>
            </a:r>
            <a:r>
              <a:rPr lang="ru-RU" sz="2000" dirty="0">
                <a:latin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</a:rPr>
              <a:t>Щено́к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убежа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л</a:t>
            </a:r>
            <a:r>
              <a:rPr lang="ru-RU" sz="2000" dirty="0">
                <a:latin typeface="Arial" panose="020B0604020202020204" pitchFamily="34" charset="0"/>
              </a:rPr>
              <a:t> от </a:t>
            </a:r>
            <a:r>
              <a:rPr lang="ru-RU" sz="2000" dirty="0" err="1">
                <a:latin typeface="Arial" panose="020B0604020202020204" pitchFamily="34" charset="0"/>
              </a:rPr>
              <a:t>хозя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йки</a:t>
            </a:r>
            <a:r>
              <a:rPr lang="ru-RU" sz="2000" dirty="0">
                <a:latin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</a:rPr>
              <a:t>Де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ти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боя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тся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ходи́ть</a:t>
            </a:r>
            <a:r>
              <a:rPr lang="ru-RU" sz="2000" dirty="0">
                <a:latin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щу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ле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са</a:t>
            </a:r>
            <a:r>
              <a:rPr lang="ru-RU" sz="2000" dirty="0">
                <a:latin typeface="Arial" panose="020B0604020202020204" pitchFamily="34" charset="0"/>
              </a:rPr>
              <a:t>. Как </a:t>
            </a:r>
            <a:r>
              <a:rPr lang="ru-RU" sz="2000" dirty="0" err="1">
                <a:latin typeface="Arial" panose="020B0604020202020204" pitchFamily="34" charset="0"/>
              </a:rPr>
              <a:t>настоя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щее</a:t>
            </a:r>
            <a:r>
              <a:rPr lang="ru-RU" sz="2000" dirty="0">
                <a:latin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</a:rPr>
              <a:t>бу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дущее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вре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мя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глаго́ла</a:t>
            </a:r>
            <a:r>
              <a:rPr lang="ru-RU" sz="2000" dirty="0">
                <a:latin typeface="Arial" panose="020B0604020202020204" pitchFamily="34" charset="0"/>
              </a:rPr>
              <a:t> "</a:t>
            </a:r>
            <a:r>
              <a:rPr lang="ru-RU" sz="2000" dirty="0" err="1">
                <a:latin typeface="Arial" panose="020B0604020202020204" pitchFamily="34" charset="0"/>
              </a:rPr>
              <a:t>писа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"? Мои́ друзья</a:t>
            </a:r>
            <a:r>
              <a:rPr lang="ru-RU" sz="2000" dirty="0">
                <a:latin typeface="Tahoma" panose="020B0604030504040204" pitchFamily="34" charset="0"/>
              </a:rPr>
              <a:t>́ </a:t>
            </a:r>
            <a:r>
              <a:rPr lang="ru-RU" sz="2000" dirty="0" err="1">
                <a:latin typeface="Arial" panose="020B0604020202020204" pitchFamily="34" charset="0"/>
              </a:rPr>
              <a:t>прихо́дят</a:t>
            </a:r>
            <a:r>
              <a:rPr lang="ru-RU" sz="2000" dirty="0">
                <a:latin typeface="Arial" panose="020B0604020202020204" pitchFamily="34" charset="0"/>
              </a:rPr>
              <a:t> ко мне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ще</a:t>
            </a:r>
            <a:r>
              <a:rPr lang="ru-RU" sz="2000" dirty="0">
                <a:latin typeface="Arial" panose="020B0604020202020204" pitchFamily="34" charset="0"/>
              </a:rPr>
              <a:t>, чем </a:t>
            </a:r>
            <a:r>
              <a:rPr lang="ru-RU" sz="2000" dirty="0" err="1">
                <a:latin typeface="Arial" panose="020B0604020202020204" pitchFamily="34" charset="0"/>
              </a:rPr>
              <a:t>ра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ньше</a:t>
            </a:r>
            <a:r>
              <a:rPr lang="ru-RU" sz="2000" dirty="0">
                <a:latin typeface="Arial" panose="020B0604020202020204" pitchFamily="34" charset="0"/>
              </a:rPr>
              <a:t>. В </a:t>
            </a:r>
            <a:r>
              <a:rPr lang="ru-RU" sz="2000" dirty="0" err="1">
                <a:latin typeface="Arial" panose="020B0604020202020204" pitchFamily="34" charset="0"/>
              </a:rPr>
              <a:t>ро́ще</a:t>
            </a:r>
            <a:r>
              <a:rPr lang="ru-RU" sz="2000" dirty="0">
                <a:latin typeface="Arial" panose="020B0604020202020204" pitchFamily="34" charset="0"/>
              </a:rPr>
              <a:t> светло́ и </a:t>
            </a:r>
            <a:r>
              <a:rPr lang="ru-RU" sz="2000" dirty="0" err="1">
                <a:latin typeface="Arial" panose="020B0604020202020204" pitchFamily="34" charset="0"/>
              </a:rPr>
              <a:t>ти́хо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то́лько</a:t>
            </a:r>
            <a:r>
              <a:rPr lang="ru-RU" sz="2000" dirty="0">
                <a:latin typeface="Arial" panose="020B0604020202020204" pitchFamily="34" charset="0"/>
              </a:rPr>
              <a:t> берёзы </a:t>
            </a:r>
            <a:r>
              <a:rPr lang="ru-RU" sz="2000" dirty="0" err="1">
                <a:latin typeface="Arial" panose="020B0604020202020204" pitchFamily="34" charset="0"/>
              </a:rPr>
              <a:t>шелестя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</a:t>
            </a:r>
            <a:r>
              <a:rPr lang="ru-RU" sz="2000" dirty="0">
                <a:latin typeface="Arial" panose="020B0604020202020204" pitchFamily="34" charset="0"/>
              </a:rPr>
              <a:t> на ветру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</a:rPr>
              <a:t>Щи́пцы</a:t>
            </a:r>
            <a:r>
              <a:rPr lang="ru-RU" sz="2000" dirty="0">
                <a:latin typeface="Arial" panose="020B0604020202020204" pitchFamily="34" charset="0"/>
              </a:rPr>
              <a:t> да </a:t>
            </a:r>
            <a:r>
              <a:rPr lang="ru-RU" sz="2000" dirty="0" err="1">
                <a:latin typeface="Arial" panose="020B0604020202020204" pitchFamily="34" charset="0"/>
              </a:rPr>
              <a:t>кле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</a:t>
            </a:r>
            <a:r>
              <a:rPr lang="ru-RU" sz="2000" dirty="0">
                <a:latin typeface="Arial" panose="020B0604020202020204" pitchFamily="34" charset="0"/>
              </a:rPr>
              <a:t> – вот </a:t>
            </a:r>
            <a:r>
              <a:rPr lang="ru-RU" sz="2000" dirty="0" err="1">
                <a:latin typeface="Arial" panose="020B0604020202020204" pitchFamily="34" charset="0"/>
              </a:rPr>
              <a:t>на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ши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ве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щи</a:t>
            </a:r>
            <a:r>
              <a:rPr lang="ru-RU" sz="2000" dirty="0">
                <a:latin typeface="Arial" panose="020B0604020202020204" pitchFamily="34" charset="0"/>
              </a:rPr>
              <a:t>. Щи да </a:t>
            </a:r>
            <a:r>
              <a:rPr lang="ru-RU" sz="2000" dirty="0" err="1">
                <a:latin typeface="Arial" panose="020B0604020202020204" pitchFamily="34" charset="0"/>
              </a:rPr>
              <a:t>ка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ша</a:t>
            </a:r>
            <a:r>
              <a:rPr lang="ru-RU" sz="2000" dirty="0">
                <a:latin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</a:rPr>
              <a:t>пи́ща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на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ша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  <a:endParaRPr lang="cs-CZ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C6005C9-8776-4FB6-A474-177B9F711049}"/>
              </a:ext>
            </a:extLst>
          </p:cNvPr>
          <p:cNvSpPr/>
          <p:nvPr/>
        </p:nvSpPr>
        <p:spPr>
          <a:xfrm>
            <a:off x="1504334" y="2393921"/>
            <a:ext cx="92324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,BoldItalic"/>
              </a:rPr>
              <a:t>Упражнение </a:t>
            </a:r>
          </a:p>
          <a:p>
            <a:r>
              <a:rPr lang="ru-RU" sz="2000" dirty="0">
                <a:latin typeface="Arial" panose="020B0604020202020204" pitchFamily="34" charset="0"/>
              </a:rPr>
              <a:t>читай, пить чай, </a:t>
            </a:r>
            <a:r>
              <a:rPr lang="ru-RU" sz="2000" dirty="0" err="1">
                <a:latin typeface="Arial" panose="020B0604020202020204" pitchFamily="34" charset="0"/>
              </a:rPr>
              <a:t>лечи́ть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учи́ть</a:t>
            </a:r>
            <a:r>
              <a:rPr lang="ru-RU" sz="2000" dirty="0">
                <a:latin typeface="Arial" panose="020B0604020202020204" pitchFamily="34" charset="0"/>
              </a:rPr>
              <a:t>, чуть-чуть, молчу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чью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шку</a:t>
            </a:r>
            <a:r>
              <a:rPr lang="ru-RU" sz="2000" dirty="0">
                <a:latin typeface="Arial" panose="020B0604020202020204" pitchFamily="34" charset="0"/>
              </a:rPr>
              <a:t> я взяла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? К врачу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от врача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часть,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сто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йник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крича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, я кричу, </a:t>
            </a:r>
            <a:r>
              <a:rPr lang="ru-RU" sz="2000" dirty="0" err="1">
                <a:latin typeface="Arial" panose="020B0604020202020204" pitchFamily="34" charset="0"/>
              </a:rPr>
              <a:t>откры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</a:rPr>
              <a:t>ключо́м</a:t>
            </a:r>
            <a:r>
              <a:rPr lang="ru-RU" sz="2000" dirty="0">
                <a:latin typeface="Arial" panose="020B0604020202020204" pitchFamily="34" charset="0"/>
              </a:rPr>
              <a:t>, плечо́, горячо́, чёрный, </a:t>
            </a:r>
            <a:r>
              <a:rPr lang="ru-RU" sz="2000" dirty="0" err="1">
                <a:latin typeface="Arial" panose="020B0604020202020204" pitchFamily="34" charset="0"/>
              </a:rPr>
              <a:t>девчо́нка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собачо́нка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ручо́нка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b="1" i="1" dirty="0">
                <a:latin typeface="Arial,BoldItalic"/>
              </a:rPr>
              <a:t>Упражнение </a:t>
            </a:r>
          </a:p>
          <a:p>
            <a:r>
              <a:rPr lang="ru-RU" sz="2000" dirty="0">
                <a:latin typeface="Arial" panose="020B0604020202020204" pitchFamily="34" charset="0"/>
              </a:rPr>
              <a:t>1) </a:t>
            </a:r>
            <a:r>
              <a:rPr lang="ru-RU" sz="2000" dirty="0" err="1">
                <a:latin typeface="Arial" panose="020B0604020202020204" pitchFamily="34" charset="0"/>
              </a:rPr>
              <a:t>Истори́ческий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полити́ческий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экономи́ческий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юриди́ческий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косми́ческий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реалисти́ческий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герои́ческий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романти́ческий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граммати́ческий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лингвисти́ческий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фонети́ческий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лекси́ческий</a:t>
            </a:r>
            <a:r>
              <a:rPr lang="ru-RU" sz="2000" dirty="0">
                <a:latin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</a:rPr>
              <a:t>2) </a:t>
            </a:r>
            <a:r>
              <a:rPr lang="ru-RU" sz="2000" dirty="0" err="1">
                <a:latin typeface="Arial" panose="020B0604020202020204" pitchFamily="34" charset="0"/>
              </a:rPr>
              <a:t>Уче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ние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обуче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ние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получе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ние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значе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ние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приключе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ние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</a:rPr>
              <a:t>3) Мяч, луч, плач, ключ, врач, </a:t>
            </a:r>
            <a:r>
              <a:rPr lang="ru-RU" sz="2000" dirty="0" err="1">
                <a:latin typeface="Arial" panose="020B0604020202020204" pitchFamily="34" charset="0"/>
              </a:rPr>
              <a:t>скрипа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ч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сила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ч</a:t>
            </a:r>
            <a:r>
              <a:rPr lang="ru-RU" sz="2000" dirty="0">
                <a:latin typeface="Arial" panose="020B0604020202020204" pitchFamily="34" charset="0"/>
              </a:rPr>
              <a:t>, ночь, дочь.</a:t>
            </a:r>
          </a:p>
          <a:p>
            <a:r>
              <a:rPr lang="ru-RU" sz="2000" dirty="0">
                <a:latin typeface="Arial" panose="020B0604020202020204" pitchFamily="34" charset="0"/>
              </a:rPr>
              <a:t>4) Лётчик, </a:t>
            </a:r>
            <a:r>
              <a:rPr lang="ru-RU" sz="2000" dirty="0" err="1">
                <a:latin typeface="Arial" panose="020B0604020202020204" pitchFamily="34" charset="0"/>
              </a:rPr>
              <a:t>докла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дчик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о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тчество</a:t>
            </a:r>
            <a:r>
              <a:rPr lang="ru-RU" sz="2000" dirty="0">
                <a:latin typeface="Arial" panose="020B0604020202020204" pitchFamily="34" charset="0"/>
              </a:rPr>
              <a:t>, ветчина</a:t>
            </a:r>
            <a:r>
              <a:rPr lang="ru-RU" sz="2000" dirty="0">
                <a:latin typeface="Tahoma" panose="020B0604030504040204" pitchFamily="34" charset="0"/>
              </a:rPr>
              <a:t>́</a:t>
            </a:r>
            <a:r>
              <a:rPr lang="ru-RU" sz="2000" dirty="0">
                <a:latin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</a:rPr>
              <a:t>подчеркну</a:t>
            </a:r>
            <a:r>
              <a:rPr lang="ru-RU" sz="2000" dirty="0" err="1">
                <a:latin typeface="Tahoma" panose="020B0604030504040204" pitchFamily="34" charset="0"/>
              </a:rPr>
              <a:t>́</a:t>
            </a:r>
            <a:r>
              <a:rPr lang="ru-RU" sz="2000" dirty="0" err="1">
                <a:latin typeface="Arial" panose="020B0604020202020204" pitchFamily="34" charset="0"/>
              </a:rPr>
              <a:t>ть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076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76E693F4-21F6-4CCA-8B4E-8556E2E43FFC}"/>
              </a:ext>
            </a:extLst>
          </p:cNvPr>
          <p:cNvSpPr/>
          <p:nvPr/>
        </p:nvSpPr>
        <p:spPr>
          <a:xfrm>
            <a:off x="1297039" y="766733"/>
            <a:ext cx="35600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B050"/>
                </a:solidFill>
                <a:latin typeface="Arial,Bold"/>
              </a:rPr>
              <a:t>Зи</a:t>
            </a:r>
            <a:r>
              <a:rPr lang="ru-RU" sz="2000" b="1" dirty="0" err="1">
                <a:solidFill>
                  <a:srgbClr val="00B050"/>
                </a:solidFill>
                <a:latin typeface="Tahoma,Bold"/>
              </a:rPr>
              <a:t>́</a:t>
            </a:r>
            <a:r>
              <a:rPr lang="ru-RU" sz="2000" b="1" dirty="0" err="1">
                <a:solidFill>
                  <a:srgbClr val="00B050"/>
                </a:solidFill>
                <a:latin typeface="Arial,Bold"/>
              </a:rPr>
              <a:t>мняя</a:t>
            </a:r>
            <a:r>
              <a:rPr lang="ru-RU" sz="2000" b="1" dirty="0">
                <a:solidFill>
                  <a:srgbClr val="00B050"/>
                </a:solidFill>
                <a:latin typeface="Arial,Bold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Arial,Bold"/>
              </a:rPr>
              <a:t>доро</a:t>
            </a:r>
            <a:r>
              <a:rPr lang="ru-RU" sz="2000" b="1" dirty="0" err="1">
                <a:solidFill>
                  <a:srgbClr val="00B050"/>
                </a:solidFill>
                <a:latin typeface="Tahoma,Bold"/>
              </a:rPr>
              <a:t>́</a:t>
            </a:r>
            <a:r>
              <a:rPr lang="ru-RU" sz="2000" b="1" dirty="0" err="1">
                <a:solidFill>
                  <a:srgbClr val="00B050"/>
                </a:solidFill>
                <a:latin typeface="Arial,Bold"/>
              </a:rPr>
              <a:t>га</a:t>
            </a:r>
            <a:endParaRPr lang="ru-RU" sz="2000" b="1" dirty="0">
              <a:solidFill>
                <a:srgbClr val="00B050"/>
              </a:solidFill>
              <a:latin typeface="Arial,Bold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Сквозь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волни́стые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тума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ны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Пробира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ется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луна</a:t>
            </a:r>
            <a:r>
              <a:rPr lang="ru-RU" sz="2000" dirty="0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На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печа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льные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поля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ны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Льёт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печа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льно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свет она</a:t>
            </a:r>
            <a:r>
              <a:rPr lang="ru-RU" sz="2000" dirty="0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Что́-то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слы́шится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родно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е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до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лгих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пе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снях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ямщика</a:t>
            </a:r>
            <a:r>
              <a:rPr lang="ru-RU" sz="2000" dirty="0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То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разгу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лье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удало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То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серде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чная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тоска</a:t>
            </a:r>
            <a:r>
              <a:rPr lang="ru-RU" sz="2000" dirty="0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…</a:t>
            </a:r>
          </a:p>
          <a:p>
            <a:r>
              <a:rPr lang="ru-RU" sz="2000" i="1" dirty="0">
                <a:solidFill>
                  <a:srgbClr val="00B050"/>
                </a:solidFill>
                <a:latin typeface="Arial,Italic"/>
              </a:rPr>
              <a:t>А</a:t>
            </a:r>
            <a:r>
              <a:rPr lang="ru-RU" sz="2000" i="1" dirty="0">
                <a:solidFill>
                  <a:srgbClr val="00B050"/>
                </a:solidFill>
                <a:latin typeface="Arial" panose="020B0604020202020204" pitchFamily="34" charset="0"/>
              </a:rPr>
              <a:t>. </a:t>
            </a:r>
            <a:r>
              <a:rPr lang="ru-RU" sz="2000" i="1" dirty="0">
                <a:solidFill>
                  <a:srgbClr val="00B050"/>
                </a:solidFill>
                <a:latin typeface="Arial,Italic"/>
              </a:rPr>
              <a:t>Пушкин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202C539-9C2F-4056-AAD9-B2B1E2356B30}"/>
              </a:ext>
            </a:extLst>
          </p:cNvPr>
          <p:cNvSpPr/>
          <p:nvPr/>
        </p:nvSpPr>
        <p:spPr>
          <a:xfrm>
            <a:off x="5801033" y="2834429"/>
            <a:ext cx="3362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На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часо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к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мы зашли́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черепа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шке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Черепа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шка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подала</a:t>
            </a:r>
            <a:r>
              <a:rPr lang="ru-RU" sz="2000" dirty="0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йник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шки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Поползла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пото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м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к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сосе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дке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За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ча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ем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Что-то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до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лго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Мы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хозя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йку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ожида</a:t>
            </a:r>
            <a:r>
              <a:rPr lang="ru-RU" sz="2000" dirty="0" err="1">
                <a:solidFill>
                  <a:srgbClr val="00B050"/>
                </a:solidFill>
                <a:latin typeface="Tahoma" panose="020B0604030504040204" pitchFamily="34" charset="0"/>
              </a:rPr>
              <a:t>́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ем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000" i="1" dirty="0">
                <a:solidFill>
                  <a:srgbClr val="00B050"/>
                </a:solidFill>
                <a:latin typeface="Arial,Italic"/>
              </a:rPr>
              <a:t>Г</a:t>
            </a:r>
            <a:r>
              <a:rPr lang="ru-RU" sz="2000" i="1" dirty="0">
                <a:solidFill>
                  <a:srgbClr val="00B050"/>
                </a:solidFill>
                <a:latin typeface="Arial" panose="020B0604020202020204" pitchFamily="34" charset="0"/>
              </a:rPr>
              <a:t>. </a:t>
            </a:r>
            <a:r>
              <a:rPr lang="ru-RU" sz="2000" i="1" dirty="0">
                <a:solidFill>
                  <a:srgbClr val="00B050"/>
                </a:solidFill>
                <a:latin typeface="Arial,Italic"/>
              </a:rPr>
              <a:t>Сапгир</a:t>
            </a:r>
            <a:endParaRPr lang="cs-CZ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E8EABC-72A2-4923-A5D0-D850F572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280397" y="127203"/>
            <a:ext cx="9428574" cy="66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4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A13D16-7EA5-4C16-AD0D-DA682A0F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71" y="1946788"/>
            <a:ext cx="10274857" cy="161328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CAA30BE-CD2A-4643-9544-CA34AF82D65D}"/>
              </a:ext>
            </a:extLst>
          </p:cNvPr>
          <p:cNvSpPr/>
          <p:nvPr/>
        </p:nvSpPr>
        <p:spPr>
          <a:xfrm>
            <a:off x="3949613" y="894424"/>
            <a:ext cx="3403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Произношение Ь и Ъ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58570" y="3767431"/>
            <a:ext cx="10274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Прочитайте, обращайте внимание на Ъ и Ь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Обязан, объем, быть, бить, идем, подъем, одежда, подъезд, ножом, ружьем, польза, нельзя, друзья, взять, изъять, газета, разъезд, мать, мять, семья, пример, премьер, порт, Пётр, пьет, петь, пьеса, премьера пьесы, мороз, береза, серьезный, сел,съел, статистика, статьи, отец, отъезд, чай, чья, о чем, о чьем, лечу, чью, ушел, шьем, шутка, шью</a:t>
            </a:r>
          </a:p>
        </p:txBody>
      </p:sp>
    </p:spTree>
    <p:extLst>
      <p:ext uri="{BB962C8B-B14F-4D97-AF65-F5344CB8AC3E}">
        <p14:creationId xmlns:p14="http://schemas.microsoft.com/office/powerpoint/2010/main" val="3162543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AC250C0-9ABD-4694-B8E5-E484DEB68A1B}"/>
              </a:ext>
            </a:extLst>
          </p:cNvPr>
          <p:cNvSpPr/>
          <p:nvPr/>
        </p:nvSpPr>
        <p:spPr>
          <a:xfrm>
            <a:off x="4459173" y="413078"/>
            <a:ext cx="242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Open Sans"/>
              </a:rPr>
              <a:t>Интонация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B7928E2-1C5A-402E-B244-FA9F8D24BFFD}"/>
              </a:ext>
            </a:extLst>
          </p:cNvPr>
          <p:cNvSpPr/>
          <p:nvPr/>
        </p:nvSpPr>
        <p:spPr>
          <a:xfrm>
            <a:off x="1061884" y="1179870"/>
            <a:ext cx="10835148" cy="200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&amp;quot"/>
              </a:rPr>
              <a:t>ИНТОНАЦИЯ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–– это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изменение основного тона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при произнесении звука, слога, слова, фразы, предложения.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Интонация может быть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восходящая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(акутовая, повышающаяся),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восходяще-нисходящая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нисходящая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(падающая, понижающаяся, циркумфлексная).</a:t>
            </a: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9089453-3739-4E67-A54E-BF70EF0B2D9B}"/>
              </a:ext>
            </a:extLst>
          </p:cNvPr>
          <p:cNvSpPr/>
          <p:nvPr/>
        </p:nvSpPr>
        <p:spPr>
          <a:xfrm>
            <a:off x="1061884" y="3397934"/>
            <a:ext cx="10432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Средства: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1)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мелодика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т.е. движение тона по фразе,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2)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ударение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3)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паузы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т.е. перерывы различной длительности в звучании,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4)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тембр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голоса, играющий важную роль, особенно в эмоциональной окраске речи.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634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B053887-2F1E-40EC-810D-640A454BA310}"/>
              </a:ext>
            </a:extLst>
          </p:cNvPr>
          <p:cNvSpPr/>
          <p:nvPr/>
        </p:nvSpPr>
        <p:spPr>
          <a:xfrm>
            <a:off x="2555337" y="824246"/>
            <a:ext cx="7649497" cy="488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отличия в произношении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Интонация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Ударение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Гласные: изменение произношения в зависимости от позиции в слове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endParaRPr lang="cs-CZ" sz="2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Согласные: мягкие Х твердые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Согласные: произношение групп согласных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Различие в произнесении И Х Ы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61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C576D5-E703-4E5A-9D7C-9461040A8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2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01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7FBA2C-984C-40A3-8F85-0582BB4D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97" y="1525656"/>
            <a:ext cx="9389806" cy="36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9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5498E31-E922-4DBB-AD65-C55E189A0618}"/>
              </a:ext>
            </a:extLst>
          </p:cNvPr>
          <p:cNvSpPr/>
          <p:nvPr/>
        </p:nvSpPr>
        <p:spPr>
          <a:xfrm>
            <a:off x="1474839" y="833899"/>
            <a:ext cx="95176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ИК-1: нисходящий тон на гласном центра.</a:t>
            </a:r>
          </a:p>
          <a:p>
            <a:endParaRPr lang="ru-RU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Эта конструкция употребляется в повествовательных предложениях для обозначения интонации завершенности действия. Центр ИК1 может передвигаться в зависимости от того, что хочет выразить говорящий. Например: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Анна стоит на мосту. Наташа поет.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CAEDC6-CBBB-47F2-8A40-637CA3541E6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r="-16" b="87468"/>
          <a:stretch/>
        </p:blipFill>
        <p:spPr bwMode="auto">
          <a:xfrm>
            <a:off x="2930014" y="3715778"/>
            <a:ext cx="6508954" cy="1151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0F59B45-E250-4F98-A065-D68B79F1691A}"/>
              </a:ext>
            </a:extLst>
          </p:cNvPr>
          <p:cNvSpPr/>
          <p:nvPr/>
        </p:nvSpPr>
        <p:spPr>
          <a:xfrm>
            <a:off x="2930014" y="5285437"/>
            <a:ext cx="7207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https://is.muni.cz/do/ped/kat/KRus/fonetika/ch17.html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367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91CED2-C975-4A2D-8B5F-5EB528D2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60" y="1887793"/>
            <a:ext cx="9056164" cy="30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0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3949A7D-483E-4230-B3C4-29577A237B1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3" r="50601" b="70340"/>
          <a:stretch/>
        </p:blipFill>
        <p:spPr bwMode="auto">
          <a:xfrm>
            <a:off x="2733369" y="0"/>
            <a:ext cx="7236542" cy="3726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2C8F91-4C3C-415E-8357-C1675E8E5F4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730" r="-276" b="87211"/>
          <a:stretch/>
        </p:blipFill>
        <p:spPr bwMode="auto">
          <a:xfrm>
            <a:off x="2733369" y="4168877"/>
            <a:ext cx="7236541" cy="1474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1419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0A7986-2631-492E-8A77-F3B7D7E6F41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12307" r="-276" b="21925"/>
          <a:stretch/>
        </p:blipFill>
        <p:spPr bwMode="auto">
          <a:xfrm>
            <a:off x="2910348" y="0"/>
            <a:ext cx="614516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950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0EAFB6A-DE95-4CC3-9AB6-BAA95E89F3E9}"/>
              </a:ext>
            </a:extLst>
          </p:cNvPr>
          <p:cNvSpPr/>
          <p:nvPr/>
        </p:nvSpPr>
        <p:spPr>
          <a:xfrm>
            <a:off x="1641987" y="912393"/>
            <a:ext cx="95766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ИК-2: нисходящий тон в сочетании с некоторым усилением словесного ударения на гласном центра.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вопросительных предложениях с вопросительным словом. Центр ИК2 расположен всегда на вопросительном слове.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пьет сок? Как поет Наташа?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61868B-6479-4A8F-91A4-EAE5F18F2CE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12209" r="206" b="73280"/>
          <a:stretch/>
        </p:blipFill>
        <p:spPr bwMode="auto">
          <a:xfrm>
            <a:off x="2792361" y="3982065"/>
            <a:ext cx="6833420" cy="1238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5564838-C5F7-455B-BC27-6A25CD556450}"/>
              </a:ext>
            </a:extLst>
          </p:cNvPr>
          <p:cNvSpPr/>
          <p:nvPr/>
        </p:nvSpPr>
        <p:spPr>
          <a:xfrm>
            <a:off x="2792361" y="5576275"/>
            <a:ext cx="79837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https://is.muni.cz/do/ped/kat/KRus/fonetika/ch18.html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036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FAB857-CBB0-4639-B10E-E32643B7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55" y="757083"/>
            <a:ext cx="9298289" cy="3903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D0D7AF-DBBD-4444-97D3-02311FAF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854" y="4660491"/>
            <a:ext cx="9298289" cy="12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1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CB418B-4813-4A52-BFDF-8388D72D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344129"/>
            <a:ext cx="5269741" cy="30152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2C6D86-2CFB-4875-B2F4-6C30CDF4E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71" y="-1"/>
            <a:ext cx="6230429" cy="6096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C63924-9088-4683-A463-658EDDBC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9801"/>
            <a:ext cx="5961571" cy="20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7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1F56845-FB97-4D1B-B37C-2663AAD8B3FC}"/>
              </a:ext>
            </a:extLst>
          </p:cNvPr>
          <p:cNvSpPr/>
          <p:nvPr/>
        </p:nvSpPr>
        <p:spPr>
          <a:xfrm>
            <a:off x="1445342" y="892728"/>
            <a:ext cx="96552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ИК-3: восходящий тон с последующим падением.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вопросительных предложениях без вопросительного слова. Центр ИК3 находится на том составляющем предложения, на котором говорящий акцентирует внимание.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Антон? Ее зовут Наташа? Вы были в театре?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C1B835-C637-421A-BF1D-9778F4914A4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27027" r="1535" b="58809"/>
          <a:stretch/>
        </p:blipFill>
        <p:spPr bwMode="auto">
          <a:xfrm>
            <a:off x="3052915" y="3759338"/>
            <a:ext cx="6440129" cy="1284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18A556-0402-4E70-AA25-6935C1C0E781}"/>
              </a:ext>
            </a:extLst>
          </p:cNvPr>
          <p:cNvSpPr/>
          <p:nvPr/>
        </p:nvSpPr>
        <p:spPr>
          <a:xfrm>
            <a:off x="3052915" y="5309418"/>
            <a:ext cx="7349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https://is.muni.cz/do/ped/kat/KRus/fonetika/ch19.html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7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32D33-D705-489D-B6D1-5661438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УДАРЕНИЕ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1B5AF8C-9CEB-4170-BCC6-D2C4E10F2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-60000">
            <a:off x="4829452" y="522059"/>
            <a:ext cx="6903443" cy="252099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038548-BDDE-4D9F-95C9-8C66E299F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Ударение в русском языке СВОБОДНОЕ (разноместное) – может быть на любом слоге</a:t>
            </a:r>
            <a:endParaRPr lang="cs-CZ" sz="2800" dirty="0">
              <a:solidFill>
                <a:srgbClr val="0070C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D9E8BB-77C2-4A76-A5E4-F21AD0D99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178" y="3130138"/>
            <a:ext cx="6645990" cy="2707690"/>
          </a:xfrm>
          <a:prstGeom prst="rect">
            <a:avLst/>
          </a:prstGeom>
        </p:spPr>
      </p:pic>
      <p:pic>
        <p:nvPicPr>
          <p:cNvPr id="7" name="002 L00_A02">
            <a:hlinkClick r:id="" action="ppaction://media"/>
            <a:extLst>
              <a:ext uri="{FF2B5EF4-FFF2-40B4-BE49-F238E27FC236}">
                <a16:creationId xmlns:a16="http://schemas.microsoft.com/office/drawing/2014/main" id="{8E21D5C6-5C74-4A2F-A222-7A4A95B95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168" y="786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7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CDD69E-48E3-47C9-B745-B6CE6C15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3" y="256821"/>
            <a:ext cx="10185369" cy="63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7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BC2CFC-3C64-4691-869E-74592F99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10" y="825911"/>
            <a:ext cx="8886787" cy="52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2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60FDAB-A188-4981-A1E5-ACDCEA85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29" y="428260"/>
            <a:ext cx="9143999" cy="61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0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D7E3EC-874E-4CF9-9450-6074F12B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56" y="544707"/>
            <a:ext cx="7769834" cy="22968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ECA07E-D72D-4C95-B672-979A980D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097" y="2509364"/>
            <a:ext cx="3622351" cy="41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3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9A9733-0616-4A7A-92BF-295107A1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6" y="255639"/>
            <a:ext cx="5057173" cy="63319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3F8769-0EDD-4830-B515-29D2EEF9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443" y="1553496"/>
            <a:ext cx="4896466" cy="5034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CCE487-BE06-4687-8AFD-7CEFC557C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44129"/>
            <a:ext cx="4375354" cy="18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3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DE8C4CF-37FF-41C4-9349-FDFA6932ADB8}"/>
              </a:ext>
            </a:extLst>
          </p:cNvPr>
          <p:cNvSpPr/>
          <p:nvPr/>
        </p:nvSpPr>
        <p:spPr>
          <a:xfrm>
            <a:off x="1288026" y="854248"/>
            <a:ext cx="9835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ИК-4: нисходяще-восходящий тон.</a:t>
            </a:r>
          </a:p>
          <a:p>
            <a:pPr algn="ctr"/>
            <a:endParaRPr lang="ru-RU" sz="24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предложениях с противопоставлением. Центр ИК4 находится на слове, употребляющемся после союза а.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вы? А это?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2F6BD6-016D-4570-9321-2DCA8B7D30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40975" r="-678" b="44100"/>
          <a:stretch/>
        </p:blipFill>
        <p:spPr bwMode="auto">
          <a:xfrm>
            <a:off x="2674374" y="3428999"/>
            <a:ext cx="7020232" cy="1339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ACD9366-B2D7-477F-B4C0-D27B25BB53D6}"/>
              </a:ext>
            </a:extLst>
          </p:cNvPr>
          <p:cNvSpPr/>
          <p:nvPr/>
        </p:nvSpPr>
        <p:spPr>
          <a:xfrm>
            <a:off x="2674374" y="5035070"/>
            <a:ext cx="7020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https://is.muni.cz/do/ped/kat/KRus/fonetika/ch20.html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648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47A1FC-DD26-406F-AD22-1BDCB09B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39" y="973393"/>
            <a:ext cx="10224937" cy="49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1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78F7A2-BD10-4BCC-A373-C2BC65D0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03" y="275303"/>
            <a:ext cx="6469626" cy="64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48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4A1CDC-F4CA-4595-9097-53D947F9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72" y="0"/>
            <a:ext cx="553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06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C090BE-2D6D-4D76-A93F-919669CB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35" y="0"/>
            <a:ext cx="5132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FF20F-D88A-468C-BF6B-F8630D7A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УДАРЕНИЕ</a:t>
            </a:r>
            <a:endParaRPr lang="cs-CZ" dirty="0">
              <a:solidFill>
                <a:srgbClr val="FF0000"/>
              </a:solidFill>
            </a:endParaRPr>
          </a:p>
        </p:txBody>
      </p:sp>
      <p:sp useBgFill="1">
        <p:nvSpPr>
          <p:cNvPr id="3" name="Zástupný obsah 2">
            <a:extLst>
              <a:ext uri="{FF2B5EF4-FFF2-40B4-BE49-F238E27FC236}">
                <a16:creationId xmlns:a16="http://schemas.microsoft.com/office/drawing/2014/main" id="{DC40335D-AEFD-41FD-937C-53BD2BD95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283" y="265471"/>
            <a:ext cx="6754761" cy="6243484"/>
          </a:xfrm>
        </p:spPr>
        <p:txBody>
          <a:bodyPr>
            <a:normAutofit fontScale="62500" lnSpcReduction="2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род – город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 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рода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огор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 – городов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й – з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городного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лод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холод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 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лодно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холоднов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то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похолод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лос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голос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 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лоса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голосов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й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подгол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сок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 – з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морозки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подмор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зило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в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морозило – мор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зного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 – вор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подвор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тня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воротнич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подворотнич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Бород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 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роды – подбор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док – бород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вка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Раб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зараб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ток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зараб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тал – в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работал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лото – золот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стый 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позол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 –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позол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ченный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рон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вор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– ворон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й – вороньё – воронёнок</a:t>
            </a: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Город – города, море - моря, зеркало – зеркала. Х Дерево – деревья.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Красный – краснее, милый – милее, веселый – веселее. Х Глубокий – глубже.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Начал – начала, взял – взяла, был – была, дал - дала.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E3CA22-5A69-498B-928D-63BD51B9E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52" y="3008671"/>
            <a:ext cx="4395019" cy="350028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Ударение в русском языке ПОДВИЖНОЕ (может перемещаться при словоизменении и словообразовании)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Парадигмы с подвижным ударением -непродуктивны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054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14ED228-0809-4F2A-858C-1295D5ED86AF}"/>
              </a:ext>
            </a:extLst>
          </p:cNvPr>
          <p:cNvSpPr/>
          <p:nvPr/>
        </p:nvSpPr>
        <p:spPr>
          <a:xfrm>
            <a:off x="707923" y="831192"/>
            <a:ext cx="104025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ИК-5: сочетание восходящего, ровного и нисходящего тонов (имеется два центра: на гласном первого центра тон повышается, на гласном второго центра — понижается.</a:t>
            </a:r>
          </a:p>
          <a:p>
            <a:pPr lvl="1"/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восклицательных предложениях для выражения и усиления оценки, начинающихся с вопросительного слова, на котором всегда находится центр ИК5. Центр имеет резкое повышение основного тона.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сегодня день!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1DC4CE-70F1-4482-B948-4B2FBDC753C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56352" r="-678" b="28725"/>
          <a:stretch/>
        </p:blipFill>
        <p:spPr bwMode="auto">
          <a:xfrm>
            <a:off x="2544025" y="4339200"/>
            <a:ext cx="7103950" cy="1373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9FD713C-42E5-435E-AF1B-2FDD0AB1E2E0}"/>
              </a:ext>
            </a:extLst>
          </p:cNvPr>
          <p:cNvSpPr/>
          <p:nvPr/>
        </p:nvSpPr>
        <p:spPr>
          <a:xfrm>
            <a:off x="2544025" y="5842142"/>
            <a:ext cx="70325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https://is.muni.cz/do/ped/kat/KRus/fonetika/ch21.html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986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1D3DDE-5196-4003-8831-3F52C1B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7" y="2054942"/>
            <a:ext cx="10805652" cy="2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78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70698-3659-488E-B37E-3A21F103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85" y="776747"/>
            <a:ext cx="10153706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75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63511F-4D59-4B73-A424-21A1C6E6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561265" y="934065"/>
            <a:ext cx="9362374" cy="5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5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41C42A-8B1A-4436-ABAB-1C82B4646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940364" y="845574"/>
            <a:ext cx="9771672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6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3FEB6EA-7916-47CC-AA8B-B41405809163}"/>
              </a:ext>
            </a:extLst>
          </p:cNvPr>
          <p:cNvSpPr/>
          <p:nvPr/>
        </p:nvSpPr>
        <p:spPr>
          <a:xfrm>
            <a:off x="1406013" y="1098359"/>
            <a:ext cx="946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ИК-6: сочетание восходящего и ровного тонов.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использования данной конструкции включает как оценочные восклицания (Какой 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 тёплый!), так и выражение недоумения (Ка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у них обычаи?).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сок вкусный!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B54FC7-03E8-4E63-A1CE-5F09394E81F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70824" r="-678" b="14252"/>
          <a:stretch/>
        </p:blipFill>
        <p:spPr bwMode="auto">
          <a:xfrm>
            <a:off x="3094631" y="3820650"/>
            <a:ext cx="6698298" cy="13831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2D5A13E-5EB3-4BDA-A7CD-CB2B0B49B4CB}"/>
              </a:ext>
            </a:extLst>
          </p:cNvPr>
          <p:cNvSpPr/>
          <p:nvPr/>
        </p:nvSpPr>
        <p:spPr>
          <a:xfrm>
            <a:off x="3175819" y="5555226"/>
            <a:ext cx="71578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https://is.muni.cz/do/ped/kat/KRus/fonetika/ch22.html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761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B888E3F-2CE6-4AA1-8921-1880F826CE6E}"/>
              </a:ext>
            </a:extLst>
          </p:cNvPr>
          <p:cNvSpPr/>
          <p:nvPr/>
        </p:nvSpPr>
        <p:spPr>
          <a:xfrm>
            <a:off x="2015613" y="648930"/>
            <a:ext cx="8445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Упражнение 1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ИК2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утверждение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подчёркиванием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ИК3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?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ИК6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очень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ИК5 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требование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дайте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ИК3	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?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ИЛ6	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</a:rPr>
              <a:t> 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Упражнение 2</a:t>
            </a:r>
            <a:endParaRPr lang="cs-CZ" sz="2400" dirty="0"/>
          </a:p>
          <a:p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л: | любó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вь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мóжет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,| В душé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моéй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погáсла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совсé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пýсть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онá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бóльше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тревó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жит; 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хочý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печá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лить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ничé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||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 | безмó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лвно, | безнадé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жно,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рóб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остью,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вностью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томúм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любúл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úскренне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| тá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нéжно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любúмой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 | другú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3936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47DEE98-FD63-4315-8349-BA30FA0D36B1}"/>
              </a:ext>
            </a:extLst>
          </p:cNvPr>
          <p:cNvSpPr/>
          <p:nvPr/>
        </p:nvSpPr>
        <p:spPr>
          <a:xfrm>
            <a:off x="3048000" y="389247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Вороне где-то бог послал кусочек сыру; На ель Ворона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взгромоздясь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, Позавтракать было совсем уж собралась, Да призадумалась, а сыр во рту держала. На ту беду Лиса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близехонько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бежала; Вдруг сырный дух Лису остановил: Лисица видит сыр, Лисицу сыр пленил. Плутовка к дереву на цыпочках подходит; Вертит хвостом, с Вороны глаз не сводит </a:t>
            </a:r>
            <a:r>
              <a:rPr lang="ru-RU" sz="2000" dirty="0">
                <a:solidFill>
                  <a:srgbClr val="92D050"/>
                </a:solidFill>
                <a:latin typeface="Arial" panose="020B0604020202020204" pitchFamily="34" charset="0"/>
              </a:rPr>
              <a:t>И говорит так сладко, чуть дыша: "Голубушка, как хороша! Ну что за шейка, что за глазки! Рассказывать, так, право, сказки! Какие </a:t>
            </a:r>
            <a:r>
              <a:rPr lang="ru-RU" sz="2000" dirty="0" err="1">
                <a:solidFill>
                  <a:srgbClr val="92D050"/>
                </a:solidFill>
                <a:latin typeface="Arial" panose="020B0604020202020204" pitchFamily="34" charset="0"/>
              </a:rPr>
              <a:t>перушки</a:t>
            </a:r>
            <a:r>
              <a:rPr lang="ru-RU" sz="2000" dirty="0">
                <a:solidFill>
                  <a:srgbClr val="92D050"/>
                </a:solidFill>
                <a:latin typeface="Arial" panose="020B0604020202020204" pitchFamily="34" charset="0"/>
              </a:rPr>
              <a:t>! какой носок! И, верно, ангельский быть должен голосок!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Спой, светик, не стыдись! Что, ежели, сестрица, При красоте такой и петь ты мастерица, - Ведь ты б у нас была царь-птица!"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Вещуньина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с похвал вскружилась голова, От радости в зобу дыханье сперло, - И на приветливы Лисицыны слова Ворона каркнула во все воронье горло: Сыр выпал — с ним была плутовка такова.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794339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F5DE620-0EEC-4709-ABA1-E4B5142EFFC5}"/>
              </a:ext>
            </a:extLst>
          </p:cNvPr>
          <p:cNvSpPr/>
          <p:nvPr/>
        </p:nvSpPr>
        <p:spPr>
          <a:xfrm>
            <a:off x="1553497" y="851704"/>
            <a:ext cx="9340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ИК-7: сочетание восходящего тона со смычкой голосовых связок в конце артикуляции гласного центра, что отличает ИК-­7 от ИК­-3.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конструкция служит выражению экспрессивной оценки.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он специалист! Только вид делает.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F61ED5-5840-4AA3-9AB5-3E193C8DADE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85295" r="-678" b="-219"/>
          <a:stretch/>
        </p:blipFill>
        <p:spPr bwMode="auto">
          <a:xfrm>
            <a:off x="2861186" y="3572284"/>
            <a:ext cx="6646607" cy="1206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B4D3D3F-EF4B-49F0-BA03-4737B7E0EA8D}"/>
              </a:ext>
            </a:extLst>
          </p:cNvPr>
          <p:cNvSpPr/>
          <p:nvPr/>
        </p:nvSpPr>
        <p:spPr>
          <a:xfrm>
            <a:off x="2861186" y="5004308"/>
            <a:ext cx="74233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https://is.muni.cz/do/ped/kat/KRus/fonetika/ch23.html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363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30E43B2-AB46-4FBE-A588-AB4447C910AC}"/>
              </a:ext>
            </a:extLst>
          </p:cNvPr>
          <p:cNvSpPr/>
          <p:nvPr/>
        </p:nvSpPr>
        <p:spPr>
          <a:xfrm>
            <a:off x="4925960" y="174328"/>
            <a:ext cx="7157883" cy="3954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ИК-7 употребляется для выражения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отрицательной оценки: 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Какáя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она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красáвица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(не красавица)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какóй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прáздник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(не праздник)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Какой он отличник! (не отличник)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экспрессивного несогласия: 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бýдет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(то есть не скоро)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Гдé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отдыхáл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(то есть не отдыхал)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98B354D-CF6C-4527-BB1F-00F5CA17D5BD}"/>
              </a:ext>
            </a:extLst>
          </p:cNvPr>
          <p:cNvSpPr/>
          <p:nvPr/>
        </p:nvSpPr>
        <p:spPr>
          <a:xfrm>
            <a:off x="521110" y="425281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Упражнение: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Какой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он специалист! Только вид делает; Какой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он хулиган! Он просто шалун;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Где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там он отдыхал! Все лето занимался;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Где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там он отличник! Четверки да тройки;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Какое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жарко! В пальто ходим.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305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6675D0-1B8A-42FB-AFB9-983EF12147ED}"/>
              </a:ext>
            </a:extLst>
          </p:cNvPr>
          <p:cNvSpPr/>
          <p:nvPr/>
        </p:nvSpPr>
        <p:spPr>
          <a:xfrm>
            <a:off x="3598606" y="1133020"/>
            <a:ext cx="7197213" cy="319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Сравнение произношения подобных слов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Ударение в русском позиционно соответствует долготе в чешском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Ударение в русском позиционно соответствует ударению и долготе  в чешском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L1_cv3_mikro">
            <a:hlinkClick r:id="" action="ppaction://media"/>
            <a:extLst>
              <a:ext uri="{FF2B5EF4-FFF2-40B4-BE49-F238E27FC236}">
                <a16:creationId xmlns:a16="http://schemas.microsoft.com/office/drawing/2014/main" id="{771CE464-7769-49A7-AB9E-34BCD0188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004" y="1940540"/>
            <a:ext cx="487363" cy="487363"/>
          </a:xfrm>
          <a:prstGeom prst="rect">
            <a:avLst/>
          </a:prstGeom>
        </p:spPr>
      </p:pic>
      <p:pic>
        <p:nvPicPr>
          <p:cNvPr id="8" name="L1_cv2_mikro">
            <a:hlinkClick r:id="" action="ppaction://media"/>
            <a:extLst>
              <a:ext uri="{FF2B5EF4-FFF2-40B4-BE49-F238E27FC236}">
                <a16:creationId xmlns:a16="http://schemas.microsoft.com/office/drawing/2014/main" id="{33003919-C801-4AA1-980D-3F01BB5D49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004" y="3612023"/>
            <a:ext cx="487363" cy="4873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924E7A-77D2-40DD-81BA-0F79E337C8FC}"/>
              </a:ext>
            </a:extLst>
          </p:cNvPr>
          <p:cNvSpPr txBox="1"/>
          <p:nvPr/>
        </p:nvSpPr>
        <p:spPr>
          <a:xfrm>
            <a:off x="3598606" y="4955458"/>
            <a:ext cx="7393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 упражнение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A7DF422">
            <a:hlinkClick r:id="" action="ppaction://media"/>
            <a:extLst>
              <a:ext uri="{FF2B5EF4-FFF2-40B4-BE49-F238E27FC236}">
                <a16:creationId xmlns:a16="http://schemas.microsoft.com/office/drawing/2014/main" id="{DE7E1272-0B01-4CA3-BA69-E6E675A7C8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004" y="4955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F798143-C81E-4518-A7C1-637C5641F95E}"/>
              </a:ext>
            </a:extLst>
          </p:cNvPr>
          <p:cNvSpPr/>
          <p:nvPr/>
        </p:nvSpPr>
        <p:spPr>
          <a:xfrm>
            <a:off x="2851355" y="143485"/>
            <a:ext cx="7541342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1.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Слушайте, различайте вопрос и отрицание. Продолжите диалог.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было? 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было!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приéдет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приéдет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Какáя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них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библиотéка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Какáя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них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библиотéка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2.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Ответьте отрицательно на вопросы, используйте ИК-7.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Образец:  ИК-3: - Пойдём в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кинó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  ИК-7: - Да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кудá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там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кинó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Мне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нéкогда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ужé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обéдал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Пойдём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сегóдня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теáтр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Поедéм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катóк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 </a:t>
            </a:r>
          </a:p>
          <a:p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Послýшаем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мýзыку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A67A600A-82BC-430E-B0BA-2A8CA0A56EF7}"/>
              </a:ext>
            </a:extLst>
          </p:cNvPr>
          <p:cNvSpPr/>
          <p:nvPr/>
        </p:nvSpPr>
        <p:spPr>
          <a:xfrm>
            <a:off x="310719" y="92189"/>
            <a:ext cx="11881282" cy="6673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Обобщение. Что можно сказать о русском ударении?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Сильное </a:t>
            </a:r>
            <a:r>
              <a:rPr lang="ru-RU" sz="2000" dirty="0"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динамическое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(экспираторное, силовое) – слог выделяется силой выдоха (в ЧЯ - слабое)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Квантитативное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(количественное) – слог выделяется долготой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Квалитативное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качество звука в сильной позиции отличается от редуцированного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Только ударный гласный произносится ясно и четко и сохраняет свой характер. В безударной позиции появляется 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редукция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например: РАДОСТЬ, ПОЛЕ, ПУСТО, БЫСТРО, СИЛА, БЛЕСК.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Первая степень редукции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первый слог перед ударением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А, О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произносится как слабое А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[^]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E, 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безударной позиции произносится как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]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Вторая степень редукции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все остальные слоги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А, О,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E,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произносится как слабый звук между У и Ы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[ъ]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Чем дальше от места ударения, тем менее четко и более кратко произносится звук.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40633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2963</TotalTime>
  <Words>3172</Words>
  <Application>Microsoft Office PowerPoint</Application>
  <PresentationFormat>Širokoúhlá obrazovka</PresentationFormat>
  <Paragraphs>296</Paragraphs>
  <Slides>80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93" baseType="lpstr">
      <vt:lpstr>&amp;quot</vt:lpstr>
      <vt:lpstr>Arial</vt:lpstr>
      <vt:lpstr>Arial,Bold</vt:lpstr>
      <vt:lpstr>Arial,BoldItalic</vt:lpstr>
      <vt:lpstr>Arial,Italic</vt:lpstr>
      <vt:lpstr>Calibri</vt:lpstr>
      <vt:lpstr>Open Sans</vt:lpstr>
      <vt:lpstr>Symbol,Bold</vt:lpstr>
      <vt:lpstr>Tahoma</vt:lpstr>
      <vt:lpstr>Tahoma,Bold</vt:lpstr>
      <vt:lpstr>Times New Roman</vt:lpstr>
      <vt:lpstr>Tw Cen MT</vt:lpstr>
      <vt:lpstr>Kapka</vt:lpstr>
      <vt:lpstr>Краткое введение в практическую фонетику русского языка</vt:lpstr>
      <vt:lpstr>Практические упражнения по фонетике русского языка http://is.muni.cz/do/ped/kat/KRus/fonetika/index.html </vt:lpstr>
      <vt:lpstr>Prezentace aplikace PowerPoint</vt:lpstr>
      <vt:lpstr>ПРОИЗНОШЕНИЕ</vt:lpstr>
      <vt:lpstr>Prezentace aplikace PowerPoint</vt:lpstr>
      <vt:lpstr>УДАРЕНИЕ</vt:lpstr>
      <vt:lpstr>УДАРЕНИЕ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Краткое введение в практическую фонетику русского языка</dc:title>
  <dc:creator>Veronika</dc:creator>
  <cp:lastModifiedBy>Veronika Stranz-Nikitina</cp:lastModifiedBy>
  <cp:revision>63</cp:revision>
  <cp:lastPrinted>2019-09-22T09:35:33Z</cp:lastPrinted>
  <dcterms:created xsi:type="dcterms:W3CDTF">2019-09-17T07:55:29Z</dcterms:created>
  <dcterms:modified xsi:type="dcterms:W3CDTF">2020-12-17T06:45:50Z</dcterms:modified>
</cp:coreProperties>
</file>