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75" r:id="rId13"/>
    <p:sldId id="267" r:id="rId14"/>
    <p:sldId id="276" r:id="rId15"/>
    <p:sldId id="268" r:id="rId16"/>
    <p:sldId id="270" r:id="rId17"/>
    <p:sldId id="269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2370"/>
  </p:normalViewPr>
  <p:slideViewPr>
    <p:cSldViewPr snapToGrid="0" showGuides="1">
      <p:cViewPr>
        <p:scale>
          <a:sx n="100" d="100"/>
          <a:sy n="100" d="100"/>
        </p:scale>
        <p:origin x="240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0D84A-CEC0-954F-9D90-9353ADFD6E6F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ECFF0-1BC1-034A-860B-610FD0AC40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9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37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96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79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88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91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ECFF0-1BC1-034A-860B-610FD0AC402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9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5ECB2-A703-2C1F-33CB-3DC6BA10A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89382"/>
            <a:ext cx="8689976" cy="1110819"/>
          </a:xfrm>
        </p:spPr>
        <p:txBody>
          <a:bodyPr/>
          <a:lstStyle/>
          <a:p>
            <a:r>
              <a:rPr lang="cs-CZ" dirty="0"/>
              <a:t>Lineární regrese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FF99A5A-02C7-BB5C-D266-69F9B285A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2323681"/>
            <a:ext cx="54737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9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F4A208-283C-CF15-9ACC-75F57435DB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1200" y="711201"/>
            <a:ext cx="10769600" cy="1698170"/>
          </a:xfrm>
        </p:spPr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Pokud by naše regresní rovnice byla schopna předpovídat s vysokou mírou přesnosti, ukazuje to, že bychom mohli naši rovnici použít v jiném vzorku, pro který jsme neměli informace o </a:t>
            </a:r>
            <a:r>
              <a:rPr lang="cs-CZ" sz="1800" dirty="0" err="1">
                <a:effectLst/>
                <a:ea typeface="Calibri" panose="020F0502020204030204" pitchFamily="34" charset="0"/>
              </a:rPr>
              <a:t>y</a:t>
            </a:r>
            <a:endParaRPr lang="cs-CZ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8D6ED36-2174-5688-8136-C7B44D3E7E63}"/>
              </a:ext>
            </a:extLst>
          </p:cNvPr>
          <p:cNvSpPr txBox="1"/>
          <p:nvPr/>
        </p:nvSpPr>
        <p:spPr>
          <a:xfrm>
            <a:off x="827314" y="2554514"/>
            <a:ext cx="1053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Jaké je něčí předpokládané skóre na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když jeho skóre na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= 20? Předpokládejme a = 5 a b = 2.</a:t>
            </a:r>
          </a:p>
          <a:p>
            <a:endParaRPr lang="cs-CZ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 znamená když b = 0? 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7CE0DAC5-C853-CA66-DE1F-0276EB9A5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9" t="30775" r="18767" b="26798"/>
          <a:stretch/>
        </p:blipFill>
        <p:spPr>
          <a:xfrm>
            <a:off x="2544602" y="3754843"/>
            <a:ext cx="7102795" cy="27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4CEAC-C846-ACA3-5B3E-73A92FDB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Residuals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0A469A-B4E4-636D-F3E5-6C12FD3B6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654112" cy="3872391"/>
          </a:xfrm>
        </p:spPr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Pokud použijeme naši linii, která se nejlépe hodí k předpovídání skóre osoby, pokud nemáme dokonalý vztah, vždy uděláme nějaké chyby </a:t>
            </a:r>
          </a:p>
          <a:p>
            <a:pPr lvl="1"/>
            <a:r>
              <a:rPr lang="cs-CZ" sz="1600" dirty="0">
                <a:effectLst/>
                <a:ea typeface="Calibri" panose="020F0502020204030204" pitchFamily="34" charset="0"/>
              </a:rPr>
              <a:t>Některé datové body jsou na lince, ale jiné jsou dále. Ty představují chyby predikce.</a:t>
            </a:r>
            <a:r>
              <a:rPr lang="sk-SK" dirty="0">
                <a:effectLst/>
              </a:rPr>
              <a:t> 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Pokud je naše linie nejlepšího přizpůsobení opravdu dobrá pro předpovídání, pak budou rozdíly mezi skutečnými a předpokládanými hodnotami malé; pokud čára, která nejlépe odpovídá, není dobrá v predikci, pak budou rozdíly velké. Rozdíly mezi skutečnými a předpokládanými skóre se nazývají </a:t>
            </a:r>
            <a:r>
              <a:rPr lang="cs-CZ" sz="1800" dirty="0" err="1">
                <a:effectLst/>
                <a:ea typeface="Calibri" panose="020F0502020204030204" pitchFamily="34" charset="0"/>
              </a:rPr>
              <a:t>residuaLs</a:t>
            </a:r>
            <a:r>
              <a:rPr lang="cs-CZ" sz="1800" dirty="0">
                <a:effectLst/>
                <a:ea typeface="Calibri" panose="020F0502020204030204" pitchFamily="34" charset="0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861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4" t="45714" r="49580" b="24407"/>
          <a:stretch/>
        </p:blipFill>
        <p:spPr>
          <a:xfrm>
            <a:off x="2100939" y="297087"/>
            <a:ext cx="7670803" cy="3652762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FBA4914-D6FB-21DB-2057-EF803FE05528}"/>
              </a:ext>
            </a:extLst>
          </p:cNvPr>
          <p:cNvSpPr txBox="1"/>
          <p:nvPr/>
        </p:nvSpPr>
        <p:spPr>
          <a:xfrm>
            <a:off x="0" y="490478"/>
            <a:ext cx="21009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Model (1312.13773 SS)</a:t>
            </a:r>
            <a:r>
              <a:rPr lang="sk-SK" sz="1200" b="0" i="0" u="none" strike="noStrike" dirty="0">
                <a:effectLst/>
                <a:latin typeface="Söhne"/>
              </a:rPr>
              <a:t>: Suma </a:t>
            </a:r>
            <a:r>
              <a:rPr lang="sk-SK" sz="1200" b="0" i="0" u="none" strike="noStrike" dirty="0" err="1">
                <a:effectLst/>
                <a:latin typeface="Söhne"/>
              </a:rPr>
              <a:t>čtverců</a:t>
            </a:r>
            <a:r>
              <a:rPr lang="sk-SK" sz="1200" b="0" i="0" u="none" strike="noStrike" dirty="0">
                <a:effectLst/>
                <a:latin typeface="Söhne"/>
              </a:rPr>
              <a:t> (SS) pro model,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míra</a:t>
            </a:r>
            <a:r>
              <a:rPr lang="sk-SK" sz="1200" b="0" i="0" u="none" strike="noStrike" dirty="0">
                <a:effectLst/>
                <a:latin typeface="Söhne"/>
              </a:rPr>
              <a:t> celkové variability v </a:t>
            </a:r>
            <a:r>
              <a:rPr lang="sk-SK" sz="1200" b="0" i="0" u="none" strike="noStrike" dirty="0" err="1">
                <a:effectLst/>
                <a:latin typeface="Söhne"/>
              </a:rPr>
              <a:t>datech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kterou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lze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vysvětlit</a:t>
            </a:r>
            <a:r>
              <a:rPr lang="sk-SK" sz="1200" b="0" i="0" u="none" strike="noStrike" dirty="0">
                <a:effectLst/>
                <a:latin typeface="Söhne"/>
              </a:rPr>
              <a:t> pomocí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df</a:t>
            </a:r>
            <a:r>
              <a:rPr lang="sk-SK" sz="1200" b="1" i="0" u="none" strike="noStrike" dirty="0">
                <a:effectLst/>
                <a:latin typeface="Söhne"/>
              </a:rPr>
              <a:t> (1)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Stupně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r>
              <a:rPr lang="sk-SK" sz="1200" b="0" i="0" u="none" strike="noStrike" dirty="0">
                <a:effectLst/>
                <a:latin typeface="Söhne"/>
              </a:rPr>
              <a:t> pro model, </a:t>
            </a:r>
            <a:r>
              <a:rPr lang="sk-SK" sz="1200" b="0" i="0" u="none" strike="noStrike" dirty="0" err="1">
                <a:effectLst/>
                <a:latin typeface="Söhne"/>
              </a:rPr>
              <a:t>zde</a:t>
            </a:r>
            <a:r>
              <a:rPr lang="sk-SK" sz="1200" b="0" i="0" u="none" strike="noStrike" dirty="0">
                <a:effectLst/>
                <a:latin typeface="Söhne"/>
              </a:rPr>
              <a:t> je to počet nezávislých </a:t>
            </a:r>
            <a:r>
              <a:rPr lang="sk-SK" sz="1200" b="0" i="0" u="none" strike="noStrike" dirty="0" err="1">
                <a:effectLst/>
                <a:latin typeface="Söhne"/>
              </a:rPr>
              <a:t>proměnných</a:t>
            </a:r>
            <a:r>
              <a:rPr lang="sk-SK" sz="1200" b="0" i="0" u="none" strike="noStrike" dirty="0">
                <a:effectLst/>
                <a:latin typeface="Söhne"/>
              </a:rPr>
              <a:t> v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MS (1312.13773)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Průměrná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čtvercová</a:t>
            </a:r>
            <a:r>
              <a:rPr lang="sk-SK" sz="1200" b="0" i="0" u="none" strike="noStrike" dirty="0">
                <a:effectLst/>
                <a:latin typeface="Söhne"/>
              </a:rPr>
              <a:t> suma (MS) pro model, </a:t>
            </a:r>
            <a:r>
              <a:rPr lang="sk-SK" sz="1200" b="0" i="0" u="none" strike="noStrike" dirty="0" err="1">
                <a:effectLst/>
                <a:latin typeface="Söhne"/>
              </a:rPr>
              <a:t>která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definována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jako</a:t>
            </a:r>
            <a:r>
              <a:rPr lang="sk-SK" sz="1200" b="0" i="0" u="none" strike="noStrike" dirty="0">
                <a:effectLst/>
                <a:latin typeface="Söhne"/>
              </a:rPr>
              <a:t> suma </a:t>
            </a:r>
            <a:r>
              <a:rPr lang="sk-SK" sz="1200" b="0" i="0" u="none" strike="noStrike" dirty="0" err="1">
                <a:effectLst/>
                <a:latin typeface="Söhne"/>
              </a:rPr>
              <a:t>čtverců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dělená</a:t>
            </a:r>
            <a:r>
              <a:rPr lang="sk-SK" sz="1200" b="0" i="0" u="none" strike="noStrike" dirty="0">
                <a:effectLst/>
                <a:latin typeface="Söhne"/>
              </a:rPr>
              <a:t> stupni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endParaRPr lang="sk-SK" sz="1200" b="0" i="0" u="none" strike="noStrike" dirty="0">
              <a:effectLst/>
              <a:latin typeface="Söhne"/>
            </a:endParaRPr>
          </a:p>
          <a:p>
            <a:endParaRPr lang="cs-CZ" sz="1200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BD9A7F63-E911-E2C4-98F1-DD8069208201}"/>
              </a:ext>
            </a:extLst>
          </p:cNvPr>
          <p:cNvSpPr txBox="1"/>
          <p:nvPr/>
        </p:nvSpPr>
        <p:spPr>
          <a:xfrm>
            <a:off x="9771745" y="377371"/>
            <a:ext cx="22932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Number</a:t>
            </a:r>
            <a:r>
              <a:rPr lang="sk-SK" sz="1200" b="1" i="0" u="none" strike="noStrike" dirty="0">
                <a:effectLst/>
                <a:latin typeface="Söhne"/>
              </a:rPr>
              <a:t> of </a:t>
            </a:r>
            <a:r>
              <a:rPr lang="sk-SK" sz="1200" b="1" i="0" u="none" strike="noStrike" dirty="0" err="1">
                <a:effectLst/>
                <a:latin typeface="Söhne"/>
              </a:rPr>
              <a:t>obs</a:t>
            </a:r>
            <a:r>
              <a:rPr lang="sk-SK" sz="1200" b="1" i="0" u="none" strike="noStrike" dirty="0">
                <a:effectLst/>
                <a:latin typeface="Söhne"/>
              </a:rPr>
              <a:t> (14)</a:t>
            </a:r>
            <a:r>
              <a:rPr lang="sk-SK" sz="1200" b="0" i="0" u="none" strike="noStrike" dirty="0">
                <a:effectLst/>
                <a:latin typeface="Söhne"/>
              </a:rPr>
              <a:t>: Počet </a:t>
            </a:r>
            <a:r>
              <a:rPr lang="sk-SK" sz="1200" b="0" i="0" u="none" strike="noStrike" dirty="0" err="1">
                <a:effectLst/>
                <a:latin typeface="Söhne"/>
              </a:rPr>
              <a:t>pozorování</a:t>
            </a:r>
            <a:r>
              <a:rPr lang="sk-SK" sz="1200" b="0" i="0" u="none" strike="noStrike" dirty="0">
                <a:effectLst/>
                <a:latin typeface="Söhne"/>
              </a:rPr>
              <a:t> v </a:t>
            </a:r>
            <a:r>
              <a:rPr lang="sk-SK" sz="1200" b="0" i="0" u="none" strike="noStrike" dirty="0" err="1">
                <a:effectLst/>
                <a:latin typeface="Söhne"/>
              </a:rPr>
              <a:t>datech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F(1, 12)</a:t>
            </a:r>
            <a:r>
              <a:rPr lang="sk-SK" sz="1200" b="0" i="0" u="none" strike="noStrike" dirty="0">
                <a:effectLst/>
                <a:latin typeface="Söhne"/>
              </a:rPr>
              <a:t>: Hodnota F-</a:t>
            </a:r>
            <a:r>
              <a:rPr lang="sk-SK" sz="1200" b="0" i="0" u="none" strike="noStrike" dirty="0" err="1">
                <a:effectLst/>
                <a:latin typeface="Söhne"/>
              </a:rPr>
              <a:t>statistiky</a:t>
            </a:r>
            <a:r>
              <a:rPr lang="sk-SK" sz="1200" b="0" i="0" u="none" strike="noStrike" dirty="0">
                <a:effectLst/>
                <a:latin typeface="Söhne"/>
              </a:rPr>
              <a:t> pro test, </a:t>
            </a:r>
            <a:r>
              <a:rPr lang="sk-SK" sz="1200" b="0" i="0" u="none" strike="noStrike" dirty="0" err="1">
                <a:effectLst/>
                <a:latin typeface="Söhne"/>
              </a:rPr>
              <a:t>zda</a:t>
            </a:r>
            <a:r>
              <a:rPr lang="sk-SK" sz="1200" b="0" i="0" u="none" strike="noStrike" dirty="0">
                <a:effectLst/>
                <a:latin typeface="Söhne"/>
              </a:rPr>
              <a:t> je model </a:t>
            </a:r>
            <a:r>
              <a:rPr lang="sk-SK" sz="1200" b="0" i="0" u="none" strike="noStrike" dirty="0" err="1">
                <a:effectLst/>
                <a:latin typeface="Söhne"/>
              </a:rPr>
              <a:t>statisticky</a:t>
            </a:r>
            <a:r>
              <a:rPr lang="sk-SK" sz="1200" b="0" i="0" u="none" strike="noStrike" dirty="0">
                <a:effectLst/>
                <a:latin typeface="Söhne"/>
              </a:rPr>
              <a:t> významný, s 1 a 12 stupni </a:t>
            </a:r>
            <a:r>
              <a:rPr lang="sk-SK" sz="1200" b="0" i="0" u="none" strike="noStrike" dirty="0" err="1">
                <a:effectLst/>
                <a:latin typeface="Söhne"/>
              </a:rPr>
              <a:t>volnosti</a:t>
            </a:r>
            <a:r>
              <a:rPr lang="sk-SK" sz="1200" b="0" i="0" u="none" strike="noStrike" dirty="0">
                <a:effectLst/>
                <a:latin typeface="Söhne"/>
              </a:rPr>
              <a:t> pro model a chybu.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Prob</a:t>
            </a:r>
            <a:r>
              <a:rPr lang="sk-SK" sz="1200" b="1" i="0" u="none" strike="noStrike" dirty="0">
                <a:effectLst/>
                <a:latin typeface="Söhne"/>
              </a:rPr>
              <a:t> &gt; F (0.0012)</a:t>
            </a:r>
            <a:r>
              <a:rPr lang="sk-SK" sz="1200" b="0" i="0" u="none" strike="noStrike" dirty="0">
                <a:effectLst/>
                <a:latin typeface="Söhne"/>
              </a:rPr>
              <a:t>: P-hodnota pro F-</a:t>
            </a:r>
            <a:r>
              <a:rPr lang="sk-SK" sz="1200" b="0" i="0" u="none" strike="noStrike" dirty="0" err="1">
                <a:effectLst/>
                <a:latin typeface="Söhne"/>
              </a:rPr>
              <a:t>statistiku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pravděpodobnost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získání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stejně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extrémní</a:t>
            </a:r>
            <a:r>
              <a:rPr lang="sk-SK" sz="1200" b="0" i="0" u="none" strike="noStrike" dirty="0">
                <a:effectLst/>
                <a:latin typeface="Söhne"/>
              </a:rPr>
              <a:t> hodnoty F-</a:t>
            </a:r>
            <a:r>
              <a:rPr lang="sk-SK" sz="1200" b="0" i="0" u="none" strike="noStrike" dirty="0" err="1">
                <a:effectLst/>
                <a:latin typeface="Söhne"/>
              </a:rPr>
              <a:t>statistiky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pokud</a:t>
            </a:r>
            <a:r>
              <a:rPr lang="sk-SK" sz="1200" b="0" i="0" u="none" strike="noStrike" dirty="0">
                <a:effectLst/>
                <a:latin typeface="Söhne"/>
              </a:rPr>
              <a:t> by nezávislá </a:t>
            </a:r>
            <a:r>
              <a:rPr lang="sk-SK" sz="1200" b="0" i="0" u="none" strike="noStrike" dirty="0" err="1">
                <a:effectLst/>
                <a:latin typeface="Söhne"/>
              </a:rPr>
              <a:t>proměnná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neměla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žádný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vliv</a:t>
            </a:r>
            <a:r>
              <a:rPr lang="sk-SK" sz="1200" b="0" i="0" u="none" strike="noStrike" dirty="0">
                <a:effectLst/>
                <a:latin typeface="Söhne"/>
              </a:rPr>
              <a:t> na závislou </a:t>
            </a:r>
            <a:r>
              <a:rPr lang="sk-SK" sz="1200" b="0" i="0" u="none" strike="noStrike" dirty="0" err="1">
                <a:effectLst/>
                <a:latin typeface="Söhne"/>
              </a:rPr>
              <a:t>proměnnou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>
                <a:effectLst/>
                <a:latin typeface="Söhne"/>
              </a:rPr>
              <a:t>R-</a:t>
            </a:r>
            <a:r>
              <a:rPr lang="sk-SK" sz="1200" b="1" i="0" u="none" strike="noStrike" dirty="0" err="1">
                <a:effectLst/>
                <a:latin typeface="Söhne"/>
              </a:rPr>
              <a:t>squared</a:t>
            </a:r>
            <a:r>
              <a:rPr lang="sk-SK" sz="1200" b="1" i="0" u="none" strike="noStrike" dirty="0">
                <a:effectLst/>
                <a:latin typeface="Söhne"/>
              </a:rPr>
              <a:t> (0.5977)</a:t>
            </a:r>
            <a:r>
              <a:rPr lang="sk-SK" sz="1200" b="0" i="0" u="none" strike="noStrike" dirty="0">
                <a:effectLst/>
                <a:latin typeface="Söhne"/>
              </a:rPr>
              <a:t>: Koeficient </a:t>
            </a:r>
            <a:r>
              <a:rPr lang="sk-SK" sz="1200" b="0" i="0" u="none" strike="noStrike" dirty="0" err="1">
                <a:effectLst/>
                <a:latin typeface="Söhne"/>
              </a:rPr>
              <a:t>determinace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který</a:t>
            </a:r>
            <a:r>
              <a:rPr lang="sk-SK" sz="1200" b="0" i="0" u="none" strike="noStrike" dirty="0">
                <a:effectLst/>
                <a:latin typeface="Söhne"/>
              </a:rPr>
              <a:t> ukazuje, jak </a:t>
            </a:r>
            <a:r>
              <a:rPr lang="sk-SK" sz="1200" b="0" i="0" u="none" strike="noStrike" dirty="0" err="1">
                <a:effectLst/>
                <a:latin typeface="Söhne"/>
              </a:rPr>
              <a:t>dobře</a:t>
            </a:r>
            <a:r>
              <a:rPr lang="sk-SK" sz="1200" b="0" i="0" u="none" strike="noStrike" dirty="0">
                <a:effectLst/>
                <a:latin typeface="Söhne"/>
              </a:rPr>
              <a:t> model </a:t>
            </a:r>
            <a:r>
              <a:rPr lang="sk-SK" sz="1200" b="0" i="0" u="none" strike="noStrike" dirty="0" err="1">
                <a:effectLst/>
                <a:latin typeface="Söhne"/>
              </a:rPr>
              <a:t>vysvětluje</a:t>
            </a:r>
            <a:r>
              <a:rPr lang="sk-SK" sz="1200" b="0" i="0" u="none" strike="noStrike" dirty="0">
                <a:effectLst/>
                <a:latin typeface="Söhne"/>
              </a:rPr>
              <a:t> variabilitu závislé </a:t>
            </a:r>
            <a:r>
              <a:rPr lang="sk-SK" sz="1200" b="0" i="0" u="none" strike="noStrike" dirty="0" err="1">
                <a:effectLst/>
                <a:latin typeface="Söhne"/>
              </a:rPr>
              <a:t>proměnné</a:t>
            </a:r>
            <a:r>
              <a:rPr lang="sk-SK" sz="12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Adj</a:t>
            </a:r>
            <a:r>
              <a:rPr lang="sk-SK" sz="1200" b="1" i="0" u="none" strike="noStrike" dirty="0">
                <a:effectLst/>
                <a:latin typeface="Söhne"/>
              </a:rPr>
              <a:t> R-</a:t>
            </a:r>
            <a:r>
              <a:rPr lang="sk-SK" sz="1200" b="1" i="0" u="none" strike="noStrike" dirty="0" err="1">
                <a:effectLst/>
                <a:latin typeface="Söhne"/>
              </a:rPr>
              <a:t>squared</a:t>
            </a:r>
            <a:r>
              <a:rPr lang="sk-SK" sz="1200" b="1" i="0" u="none" strike="noStrike" dirty="0">
                <a:effectLst/>
                <a:latin typeface="Söhne"/>
              </a:rPr>
              <a:t> (0.5641)</a:t>
            </a:r>
            <a:r>
              <a:rPr lang="sk-SK" sz="1200" b="0" i="0" u="none" strike="noStrike" dirty="0">
                <a:effectLst/>
                <a:latin typeface="Söhne"/>
              </a:rPr>
              <a:t>: Upravený R-</a:t>
            </a:r>
            <a:r>
              <a:rPr lang="sk-SK" sz="1200" b="0" i="0" u="none" strike="noStrike" dirty="0" err="1">
                <a:effectLst/>
                <a:latin typeface="Söhne"/>
              </a:rPr>
              <a:t>squared</a:t>
            </a:r>
            <a:r>
              <a:rPr lang="sk-SK" sz="1200" b="0" i="0" u="none" strike="noStrike" dirty="0">
                <a:effectLst/>
                <a:latin typeface="Söhne"/>
              </a:rPr>
              <a:t>, </a:t>
            </a:r>
            <a:r>
              <a:rPr lang="sk-SK" sz="1200" b="0" i="0" u="none" strike="noStrike" dirty="0" err="1">
                <a:effectLst/>
                <a:latin typeface="Söhne"/>
              </a:rPr>
              <a:t>který</a:t>
            </a:r>
            <a:r>
              <a:rPr lang="sk-SK" sz="1200" b="0" i="0" u="none" strike="noStrike" dirty="0">
                <a:effectLst/>
                <a:latin typeface="Söhne"/>
              </a:rPr>
              <a:t> je </a:t>
            </a:r>
            <a:r>
              <a:rPr lang="sk-SK" sz="1200" b="0" i="0" u="none" strike="noStrike" dirty="0" err="1">
                <a:effectLst/>
                <a:latin typeface="Söhne"/>
              </a:rPr>
              <a:t>upraven</a:t>
            </a:r>
            <a:r>
              <a:rPr lang="sk-SK" sz="1200" b="0" i="0" u="none" strike="noStrike" dirty="0">
                <a:effectLst/>
                <a:latin typeface="Söhne"/>
              </a:rPr>
              <a:t> pro počet </a:t>
            </a:r>
            <a:r>
              <a:rPr lang="sk-SK" sz="1200" b="0" i="0" u="none" strike="noStrike" dirty="0" err="1">
                <a:effectLst/>
                <a:latin typeface="Söhne"/>
              </a:rPr>
              <a:t>prediktorů</a:t>
            </a:r>
            <a:r>
              <a:rPr lang="sk-SK" sz="1200" b="0" i="0" u="none" strike="noStrike" dirty="0">
                <a:effectLst/>
                <a:latin typeface="Söhne"/>
              </a:rPr>
              <a:t> v modelu.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200" b="1" i="0" u="none" strike="noStrike" dirty="0" err="1">
                <a:effectLst/>
                <a:latin typeface="Söhne"/>
              </a:rPr>
              <a:t>Root</a:t>
            </a:r>
            <a:r>
              <a:rPr lang="sk-SK" sz="1200" b="1" i="0" u="none" strike="noStrike" dirty="0">
                <a:effectLst/>
                <a:latin typeface="Söhne"/>
              </a:rPr>
              <a:t> MSE (8.5795)</a:t>
            </a:r>
            <a:r>
              <a:rPr lang="sk-SK" sz="1200" b="0" i="0" u="none" strike="noStrike" dirty="0">
                <a:effectLst/>
                <a:latin typeface="Söhne"/>
              </a:rPr>
              <a:t>: </a:t>
            </a:r>
            <a:r>
              <a:rPr lang="sk-SK" sz="1200" b="0" i="0" u="none" strike="noStrike" dirty="0" err="1">
                <a:effectLst/>
                <a:latin typeface="Söhne"/>
              </a:rPr>
              <a:t>střední</a:t>
            </a:r>
            <a:r>
              <a:rPr lang="sk-SK" sz="1200" b="0" i="0" u="none" strike="noStrike" dirty="0">
                <a:effectLst/>
                <a:latin typeface="Söhne"/>
              </a:rPr>
              <a:t> chyba modelu, </a:t>
            </a:r>
            <a:r>
              <a:rPr lang="sk-SK" sz="1200" b="0" i="0" u="none" strike="noStrike" dirty="0" err="1">
                <a:effectLst/>
                <a:latin typeface="Söhne"/>
              </a:rPr>
              <a:t>což</a:t>
            </a:r>
            <a:r>
              <a:rPr lang="sk-SK" sz="1200" b="0" i="0" u="none" strike="noStrike" dirty="0">
                <a:effectLst/>
                <a:latin typeface="Söhne"/>
              </a:rPr>
              <a:t> je odhad </a:t>
            </a:r>
            <a:r>
              <a:rPr lang="sk-SK" sz="1200" b="0" i="0" u="none" strike="noStrike" dirty="0" err="1">
                <a:effectLst/>
                <a:latin typeface="Söhne"/>
              </a:rPr>
              <a:t>standardní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odchylky</a:t>
            </a:r>
            <a:r>
              <a:rPr lang="sk-SK" sz="1200" b="0" i="0" u="none" strike="noStrike" dirty="0">
                <a:effectLst/>
                <a:latin typeface="Söhne"/>
              </a:rPr>
              <a:t> </a:t>
            </a:r>
            <a:r>
              <a:rPr lang="sk-SK" sz="1200" b="0" i="0" u="none" strike="noStrike" dirty="0" err="1">
                <a:effectLst/>
                <a:latin typeface="Söhne"/>
              </a:rPr>
              <a:t>reziduí</a:t>
            </a:r>
            <a:endParaRPr lang="sk-SK" sz="1200" b="0" i="0" u="none" strike="noStrike" dirty="0">
              <a:effectLst/>
              <a:latin typeface="Söhne"/>
            </a:endParaRPr>
          </a:p>
          <a:p>
            <a:endParaRPr lang="cs-CZ" sz="12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069633E-4663-8007-3D5F-C9AA6194C180}"/>
              </a:ext>
            </a:extLst>
          </p:cNvPr>
          <p:cNvSpPr txBox="1"/>
          <p:nvPr/>
        </p:nvSpPr>
        <p:spPr>
          <a:xfrm>
            <a:off x="224969" y="4047120"/>
            <a:ext cx="8665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k-SK" sz="1400" b="0" i="0" u="none" strike="noStrike" dirty="0">
                <a:effectLst/>
                <a:latin typeface="Söhne"/>
              </a:rPr>
              <a:t>Čísla v </a:t>
            </a:r>
            <a:r>
              <a:rPr lang="sk-SK" sz="1400" b="0" i="0" u="none" strike="noStrike" dirty="0" err="1">
                <a:effectLst/>
                <a:latin typeface="Söhne"/>
              </a:rPr>
              <a:t>části</a:t>
            </a:r>
            <a:r>
              <a:rPr lang="sk-SK" sz="1400" b="0" i="0" u="none" strike="noStrike" dirty="0">
                <a:effectLst/>
                <a:latin typeface="Söhne"/>
              </a:rPr>
              <a:t> "</a:t>
            </a:r>
            <a:r>
              <a:rPr lang="sk-SK" sz="1400" b="0" i="0" u="none" strike="noStrike" dirty="0" err="1">
                <a:effectLst/>
                <a:latin typeface="Söhne"/>
              </a:rPr>
              <a:t>Residual</a:t>
            </a:r>
            <a:r>
              <a:rPr lang="sk-SK" sz="1400" b="0" i="0" u="none" strike="noStrike" dirty="0">
                <a:effectLst/>
                <a:latin typeface="Söhne"/>
              </a:rPr>
              <a:t>"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týkají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modelu,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rozdíly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mezi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skutečnými</a:t>
            </a:r>
            <a:r>
              <a:rPr lang="sk-SK" sz="1400" b="0" i="0" u="none" strike="noStrike" dirty="0">
                <a:effectLst/>
                <a:latin typeface="Söhne"/>
              </a:rPr>
              <a:t> a modelovými hodnotami závislé </a:t>
            </a:r>
            <a:r>
              <a:rPr lang="sk-SK" sz="1400" b="0" i="0" u="none" strike="noStrike" dirty="0" err="1">
                <a:effectLst/>
                <a:latin typeface="Söhne"/>
              </a:rPr>
              <a:t>proměnné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/>
            <a:r>
              <a:rPr lang="sk-SK" sz="1400" b="1" i="0" u="none" strike="noStrike" dirty="0" err="1">
                <a:effectLst/>
                <a:latin typeface="Söhne"/>
              </a:rPr>
              <a:t>Residual</a:t>
            </a:r>
            <a:r>
              <a:rPr lang="sk-SK" sz="1400" b="1" i="0" u="none" strike="noStrike" dirty="0">
                <a:effectLst/>
                <a:latin typeface="Söhne"/>
              </a:rPr>
              <a:t> (883.290843 SS)</a:t>
            </a:r>
            <a:r>
              <a:rPr lang="sk-SK" sz="1400" b="0" i="0" u="none" strike="noStrike" dirty="0">
                <a:effectLst/>
                <a:latin typeface="Söhne"/>
              </a:rPr>
              <a:t>: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(SS),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míra</a:t>
            </a:r>
            <a:r>
              <a:rPr lang="sk-SK" sz="1400" b="0" i="0" u="none" strike="noStrike" dirty="0">
                <a:effectLst/>
                <a:latin typeface="Söhne"/>
              </a:rPr>
              <a:t> variability, </a:t>
            </a:r>
            <a:r>
              <a:rPr lang="sk-SK" sz="1400" b="0" i="0" u="none" strike="noStrike" dirty="0" err="1">
                <a:effectLst/>
                <a:latin typeface="Söhne"/>
              </a:rPr>
              <a:t>kterou</a:t>
            </a:r>
            <a:r>
              <a:rPr lang="sk-SK" sz="1400" b="0" i="0" u="none" strike="noStrike" dirty="0">
                <a:effectLst/>
                <a:latin typeface="Söhne"/>
              </a:rPr>
              <a:t> model nedokáže </a:t>
            </a:r>
            <a:r>
              <a:rPr lang="sk-SK" sz="1400" b="0" i="0" u="none" strike="noStrike" dirty="0" err="1">
                <a:effectLst/>
                <a:latin typeface="Söhne"/>
              </a:rPr>
              <a:t>vysvětlit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400" b="1" i="0" u="none" strike="noStrike" dirty="0" err="1">
                <a:effectLst/>
                <a:latin typeface="Söhne"/>
              </a:rPr>
              <a:t>df</a:t>
            </a:r>
            <a:r>
              <a:rPr lang="sk-SK" sz="1400" b="1" i="0" u="none" strike="noStrike" dirty="0">
                <a:effectLst/>
                <a:latin typeface="Söhne"/>
              </a:rPr>
              <a:t> (12)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Stupně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volnosti</a:t>
            </a:r>
            <a:r>
              <a:rPr lang="sk-SK" sz="1400" b="0" i="0" u="none" strike="noStrike" dirty="0">
                <a:effectLst/>
                <a:latin typeface="Söhne"/>
              </a:rPr>
              <a:t>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které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rovnají</a:t>
            </a:r>
            <a:r>
              <a:rPr lang="sk-SK" sz="1400" b="0" i="0" u="none" strike="noStrike" dirty="0">
                <a:effectLst/>
                <a:latin typeface="Söhne"/>
              </a:rPr>
              <a:t> počtu </a:t>
            </a:r>
            <a:r>
              <a:rPr lang="sk-SK" sz="1400" b="0" i="0" u="none" strike="noStrike" dirty="0" err="1">
                <a:effectLst/>
                <a:latin typeface="Söhne"/>
              </a:rPr>
              <a:t>pozorování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minus</a:t>
            </a:r>
            <a:r>
              <a:rPr lang="sk-SK" sz="1400" b="0" i="0" u="none" strike="noStrike" dirty="0">
                <a:effectLst/>
                <a:latin typeface="Söhne"/>
              </a:rPr>
              <a:t> počet odhadovaných </a:t>
            </a:r>
            <a:r>
              <a:rPr lang="sk-SK" sz="1400" b="0" i="0" u="none" strike="noStrike" dirty="0" err="1">
                <a:effectLst/>
                <a:latin typeface="Söhne"/>
              </a:rPr>
              <a:t>parametrů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1400" b="1" i="0" u="none" strike="noStrike" dirty="0">
                <a:effectLst/>
                <a:latin typeface="Söhne"/>
              </a:rPr>
              <a:t>MS (73.6075702)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Průměrná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čtvercová</a:t>
            </a:r>
            <a:r>
              <a:rPr lang="sk-SK" sz="1400" b="0" i="0" u="none" strike="noStrike" dirty="0">
                <a:effectLst/>
                <a:latin typeface="Söhne"/>
              </a:rPr>
              <a:t> suma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která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vypočítána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jako</a:t>
            </a:r>
            <a:r>
              <a:rPr lang="sk-SK" sz="1400" b="0" i="0" u="none" strike="noStrike" dirty="0">
                <a:effectLst/>
                <a:latin typeface="Söhne"/>
              </a:rPr>
              <a:t>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dělená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jejich</a:t>
            </a:r>
            <a:r>
              <a:rPr lang="sk-SK" sz="1400" b="0" i="0" u="none" strike="noStrike" dirty="0">
                <a:effectLst/>
                <a:latin typeface="Söhne"/>
              </a:rPr>
              <a:t> stupni </a:t>
            </a:r>
            <a:r>
              <a:rPr lang="sk-SK" sz="1400" b="0" i="0" u="none" strike="noStrike" dirty="0" err="1">
                <a:effectLst/>
                <a:latin typeface="Söhne"/>
              </a:rPr>
              <a:t>volnosti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</a:p>
          <a:p>
            <a:pPr algn="l"/>
            <a:r>
              <a:rPr lang="sk-SK" sz="1400" b="0" i="0" u="none" strike="noStrike" dirty="0">
                <a:effectLst/>
                <a:latin typeface="Söhne"/>
              </a:rPr>
              <a:t>Vysoká suma </a:t>
            </a:r>
            <a:r>
              <a:rPr lang="sk-SK" sz="1400" b="0" i="0" u="none" strike="noStrike" dirty="0" err="1">
                <a:effectLst/>
                <a:latin typeface="Söhne"/>
              </a:rPr>
              <a:t>čtverců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reziduí</a:t>
            </a:r>
            <a:r>
              <a:rPr lang="sk-SK" sz="1400" b="0" i="0" u="none" strike="noStrike" dirty="0">
                <a:effectLst/>
                <a:latin typeface="Söhne"/>
              </a:rPr>
              <a:t> (SS) oproti modelu by naznačovala, že model nedokáže </a:t>
            </a:r>
            <a:r>
              <a:rPr lang="sk-SK" sz="1400" b="0" i="0" u="none" strike="noStrike" dirty="0" err="1">
                <a:effectLst/>
                <a:latin typeface="Söhne"/>
              </a:rPr>
              <a:t>dobře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vysvětlit</a:t>
            </a:r>
            <a:r>
              <a:rPr lang="sk-SK" sz="1400" b="0" i="0" u="none" strike="noStrike" dirty="0">
                <a:effectLst/>
                <a:latin typeface="Söhne"/>
              </a:rPr>
              <a:t> variabilitu </a:t>
            </a:r>
            <a:r>
              <a:rPr lang="sk-SK" sz="1400" b="0" i="0" u="none" strike="noStrike" dirty="0" err="1">
                <a:effectLst/>
                <a:latin typeface="Söhne"/>
              </a:rPr>
              <a:t>dat</a:t>
            </a:r>
            <a:r>
              <a:rPr lang="sk-SK" sz="1400" b="0" i="0" u="none" strike="noStrike" dirty="0">
                <a:effectLst/>
                <a:latin typeface="Söhne"/>
              </a:rPr>
              <a:t>. </a:t>
            </a:r>
            <a:r>
              <a:rPr lang="sk-SK" sz="1400" b="0" i="0" u="none" strike="noStrike" dirty="0" err="1">
                <a:effectLst/>
                <a:latin typeface="Söhne"/>
              </a:rPr>
              <a:t>Průměrná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čtvercová</a:t>
            </a:r>
            <a:r>
              <a:rPr lang="sk-SK" sz="1400" b="0" i="0" u="none" strike="noStrike" dirty="0">
                <a:effectLst/>
                <a:latin typeface="Söhne"/>
              </a:rPr>
              <a:t> suma (MS) pro </a:t>
            </a:r>
            <a:r>
              <a:rPr lang="sk-SK" sz="1400" b="0" i="0" u="none" strike="noStrike" dirty="0" err="1">
                <a:effectLst/>
                <a:latin typeface="Söhne"/>
              </a:rPr>
              <a:t>rezidua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také </a:t>
            </a:r>
            <a:r>
              <a:rPr lang="sk-SK" sz="1400" b="0" i="0" u="none" strike="noStrike" dirty="0" err="1">
                <a:effectLst/>
                <a:latin typeface="Söhne"/>
              </a:rPr>
              <a:t>používá</a:t>
            </a:r>
            <a:r>
              <a:rPr lang="sk-SK" sz="1400" b="0" i="0" u="none" strike="noStrike" dirty="0">
                <a:effectLst/>
                <a:latin typeface="Söhne"/>
              </a:rPr>
              <a:t> pro výpočet F-</a:t>
            </a:r>
            <a:r>
              <a:rPr lang="sk-SK" sz="1400" b="0" i="0" u="none" strike="noStrike" dirty="0" err="1">
                <a:effectLst/>
                <a:latin typeface="Söhne"/>
              </a:rPr>
              <a:t>statistiky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která</a:t>
            </a:r>
            <a:r>
              <a:rPr lang="sk-SK" sz="1400" b="0" i="0" u="none" strike="noStrike" dirty="0">
                <a:effectLst/>
                <a:latin typeface="Söhne"/>
              </a:rPr>
              <a:t> testuje celkovou </a:t>
            </a:r>
            <a:r>
              <a:rPr lang="sk-SK" sz="1400" b="0" i="0" u="none" strike="noStrike" dirty="0" err="1">
                <a:effectLst/>
                <a:latin typeface="Söhne"/>
              </a:rPr>
              <a:t>významnost</a:t>
            </a:r>
            <a:r>
              <a:rPr lang="sk-SK" sz="1400" b="0" i="0" u="none" strike="noStrike" dirty="0">
                <a:effectLst/>
                <a:latin typeface="Söhne"/>
              </a:rPr>
              <a:t> modelu</a:t>
            </a:r>
          </a:p>
          <a:p>
            <a:endParaRPr lang="cs-CZ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id="{1F6B1CE4-72C5-06B9-74FC-06EEE139E995}"/>
                  </a:ext>
                </a:extLst>
              </p:cNvPr>
              <p:cNvSpPr txBox="1"/>
              <p:nvPr/>
            </p:nvSpPr>
            <p:spPr>
              <a:xfrm>
                <a:off x="9681031" y="5585736"/>
                <a:ext cx="2286000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/>
                  <a:t>r</a:t>
                </a:r>
                <a:r>
                  <a:rPr lang="cs-CZ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0,59</m:t>
                        </m:r>
                      </m:e>
                    </m:rad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>
          <p:sp>
            <p:nvSpPr>
              <p:cNvPr id="2" name="BlokTextu 1">
                <a:extLst>
                  <a:ext uri="{FF2B5EF4-FFF2-40B4-BE49-F238E27FC236}">
                    <a16:creationId xmlns:a16="http://schemas.microsoft.com/office/drawing/2014/main" id="{1F6B1CE4-72C5-06B9-74FC-06EEE139E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31" y="5585736"/>
                <a:ext cx="2286000" cy="427746"/>
              </a:xfrm>
              <a:prstGeom prst="rect">
                <a:avLst/>
              </a:prstGeom>
              <a:blipFill>
                <a:blip r:embed="rId4"/>
                <a:stretch>
                  <a:fillRect l="-2210" b="-2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lokTextu 3">
            <a:extLst>
              <a:ext uri="{FF2B5EF4-FFF2-40B4-BE49-F238E27FC236}">
                <a16:creationId xmlns:a16="http://schemas.microsoft.com/office/drawing/2014/main" id="{934F388D-B697-BD19-24F4-147E2D612B52}"/>
              </a:ext>
            </a:extLst>
          </p:cNvPr>
          <p:cNvSpPr txBox="1"/>
          <p:nvPr/>
        </p:nvSpPr>
        <p:spPr>
          <a:xfrm>
            <a:off x="9771742" y="5170504"/>
            <a:ext cx="8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r?</a:t>
            </a:r>
          </a:p>
        </p:txBody>
      </p:sp>
    </p:spTree>
    <p:extLst>
      <p:ext uri="{BB962C8B-B14F-4D97-AF65-F5344CB8AC3E}">
        <p14:creationId xmlns:p14="http://schemas.microsoft.com/office/powerpoint/2010/main" val="1244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4" t="45714" r="49580" b="24407"/>
          <a:stretch/>
        </p:blipFill>
        <p:spPr>
          <a:xfrm>
            <a:off x="2260597" y="0"/>
            <a:ext cx="7670803" cy="365276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DBED76-CFFF-23DB-4BD8-7A106FDB1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1" t="63642" r="45565" b="26499"/>
          <a:stretch/>
        </p:blipFill>
        <p:spPr>
          <a:xfrm>
            <a:off x="2260598" y="4755952"/>
            <a:ext cx="7670803" cy="1091213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635B608B-0021-7DA8-039C-BE34B8F539E0}"/>
              </a:ext>
            </a:extLst>
          </p:cNvPr>
          <p:cNvSpPr txBox="1"/>
          <p:nvPr/>
        </p:nvSpPr>
        <p:spPr>
          <a:xfrm>
            <a:off x="171450" y="1770520"/>
            <a:ext cx="22605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i="0" u="none" strike="noStrike" dirty="0">
                <a:effectLst/>
                <a:latin typeface="Söhne"/>
              </a:rPr>
              <a:t>pokus1 (0.3520087)</a:t>
            </a:r>
            <a:r>
              <a:rPr lang="sk-SK" sz="1400" b="0" i="0" u="none" strike="noStrike" dirty="0">
                <a:effectLst/>
                <a:latin typeface="Söhne"/>
              </a:rPr>
              <a:t>: Regresní koeficient pro pokus1, </a:t>
            </a:r>
            <a:r>
              <a:rPr lang="sk-SK" sz="1400" b="0" i="0" u="none" strike="noStrike" dirty="0" err="1">
                <a:effectLst/>
                <a:latin typeface="Söhne"/>
              </a:rPr>
              <a:t>který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vyjadřuje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změnu</a:t>
            </a:r>
            <a:r>
              <a:rPr lang="sk-SK" sz="1400" b="0" i="0" u="none" strike="noStrike" dirty="0">
                <a:effectLst/>
                <a:latin typeface="Söhne"/>
              </a:rPr>
              <a:t> v pokus2 pro jednotkovou </a:t>
            </a:r>
            <a:r>
              <a:rPr lang="sk-SK" sz="1400" b="0" i="0" u="none" strike="noStrike" dirty="0" err="1">
                <a:effectLst/>
                <a:latin typeface="Söhne"/>
              </a:rPr>
              <a:t>změnu</a:t>
            </a:r>
            <a:r>
              <a:rPr lang="sk-SK" sz="1400" b="0" i="0" u="none" strike="noStrike" dirty="0">
                <a:effectLst/>
                <a:latin typeface="Söhne"/>
              </a:rPr>
              <a:t> v pokus1.</a:t>
            </a:r>
          </a:p>
          <a:p>
            <a:endParaRPr lang="cs-CZ" sz="1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89D2CE4-30F4-5AAD-705E-76F87351143D}"/>
              </a:ext>
            </a:extLst>
          </p:cNvPr>
          <p:cNvSpPr txBox="1"/>
          <p:nvPr/>
        </p:nvSpPr>
        <p:spPr>
          <a:xfrm>
            <a:off x="171450" y="3611883"/>
            <a:ext cx="20891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i="0" u="none" strike="noStrike" dirty="0" err="1">
                <a:effectLst/>
                <a:latin typeface="Söhne"/>
              </a:rPr>
              <a:t>cons</a:t>
            </a:r>
            <a:r>
              <a:rPr lang="sk-SK" sz="1400" b="1" i="0" u="none" strike="noStrike" dirty="0">
                <a:effectLst/>
                <a:latin typeface="Söhne"/>
              </a:rPr>
              <a:t> (63.94803)</a:t>
            </a:r>
            <a:r>
              <a:rPr lang="sk-SK" sz="1400" b="0" i="0" u="none" strike="noStrike" dirty="0">
                <a:effectLst/>
                <a:latin typeface="Söhne"/>
              </a:rPr>
              <a:t>: </a:t>
            </a:r>
            <a:r>
              <a:rPr lang="sk-SK" sz="1400" b="0" i="0" u="none" strike="noStrike" dirty="0" err="1">
                <a:effectLst/>
                <a:latin typeface="Söhne"/>
              </a:rPr>
              <a:t>Konstanta</a:t>
            </a:r>
            <a:r>
              <a:rPr lang="sk-SK" sz="1400" b="0" i="0" u="none" strike="noStrike" dirty="0">
                <a:effectLst/>
                <a:latin typeface="Söhne"/>
              </a:rPr>
              <a:t> nebo y-</a:t>
            </a:r>
            <a:r>
              <a:rPr lang="sk-SK" sz="1400" b="0" i="0" u="none" strike="noStrike" dirty="0" err="1">
                <a:effectLst/>
                <a:latin typeface="Söhne"/>
              </a:rPr>
              <a:t>průsečík</a:t>
            </a:r>
            <a:r>
              <a:rPr lang="sk-SK" sz="1400" b="0" i="0" u="none" strike="noStrike" dirty="0">
                <a:effectLst/>
                <a:latin typeface="Söhne"/>
              </a:rPr>
              <a:t> regresní rovnice, </a:t>
            </a:r>
            <a:r>
              <a:rPr lang="sk-SK" sz="1400" b="0" i="0" u="none" strike="noStrike" dirty="0" err="1">
                <a:effectLst/>
                <a:latin typeface="Söhne"/>
              </a:rPr>
              <a:t>což</a:t>
            </a:r>
            <a:r>
              <a:rPr lang="sk-SK" sz="1400" b="0" i="0" u="none" strike="noStrike" dirty="0">
                <a:effectLst/>
                <a:latin typeface="Söhne"/>
              </a:rPr>
              <a:t> je odhadovaná hodnota </a:t>
            </a:r>
            <a:r>
              <a:rPr lang="sk-SK" sz="1400" dirty="0"/>
              <a:t>pokus2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když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dirty="0"/>
              <a:t>pokus1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rovna</a:t>
            </a:r>
            <a:r>
              <a:rPr lang="sk-SK" sz="1400" b="0" i="0" u="none" strike="noStrike" dirty="0">
                <a:effectLst/>
                <a:latin typeface="Söhne"/>
              </a:rPr>
              <a:t> nule.</a:t>
            </a:r>
            <a:endParaRPr lang="cs-CZ" sz="1400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0EBFD7A1-1F2E-1024-5DCF-691757A55E9A}"/>
              </a:ext>
            </a:extLst>
          </p:cNvPr>
          <p:cNvSpPr txBox="1"/>
          <p:nvPr/>
        </p:nvSpPr>
        <p:spPr>
          <a:xfrm>
            <a:off x="5156200" y="3586401"/>
            <a:ext cx="325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0" i="0" u="none" strike="noStrike" dirty="0">
                <a:effectLst/>
                <a:latin typeface="Söhne"/>
              </a:rPr>
              <a:t>Hodnota t-</a:t>
            </a:r>
            <a:r>
              <a:rPr lang="sk-SK" sz="1400" b="0" i="0" u="none" strike="noStrike" dirty="0" err="1">
                <a:effectLst/>
                <a:latin typeface="Söhne"/>
              </a:rPr>
              <a:t>statistiky</a:t>
            </a:r>
            <a:r>
              <a:rPr lang="sk-SK" sz="1400" b="0" i="0" u="none" strike="noStrike" dirty="0">
                <a:effectLst/>
                <a:latin typeface="Söhne"/>
              </a:rPr>
              <a:t> v regresní analýze je </a:t>
            </a:r>
            <a:r>
              <a:rPr lang="sk-SK" sz="1400" b="0" i="0" u="none" strike="noStrike" dirty="0" err="1">
                <a:effectLst/>
                <a:latin typeface="Söhne"/>
              </a:rPr>
              <a:t>použita</a:t>
            </a:r>
            <a:r>
              <a:rPr lang="sk-SK" sz="1400" b="0" i="0" u="none" strike="noStrike" dirty="0">
                <a:effectLst/>
                <a:latin typeface="Söhne"/>
              </a:rPr>
              <a:t> k </a:t>
            </a:r>
            <a:r>
              <a:rPr lang="sk-SK" sz="1400" b="0" i="0" u="none" strike="noStrike" dirty="0" err="1">
                <a:effectLst/>
                <a:latin typeface="Söhne"/>
              </a:rPr>
              <a:t>testování</a:t>
            </a:r>
            <a:r>
              <a:rPr lang="sk-SK" sz="1400" b="0" i="0" u="none" strike="noStrike" dirty="0">
                <a:effectLst/>
                <a:latin typeface="Söhne"/>
              </a:rPr>
              <a:t> hypotézy, že daný regresní koeficient (v tomto </a:t>
            </a:r>
            <a:r>
              <a:rPr lang="sk-SK" sz="1400" b="0" i="0" u="none" strike="noStrike" dirty="0" err="1">
                <a:effectLst/>
                <a:latin typeface="Söhne"/>
              </a:rPr>
              <a:t>případě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konstanta</a:t>
            </a:r>
            <a:r>
              <a:rPr lang="sk-SK" sz="1400" b="0" i="0" u="none" strike="noStrike" dirty="0">
                <a:effectLst/>
                <a:latin typeface="Söhne"/>
              </a:rPr>
              <a:t> nebo y-</a:t>
            </a:r>
            <a:r>
              <a:rPr lang="sk-SK" sz="1400" b="0" i="0" u="none" strike="noStrike" dirty="0" err="1">
                <a:effectLst/>
                <a:latin typeface="Söhne"/>
              </a:rPr>
              <a:t>intercept</a:t>
            </a:r>
            <a:r>
              <a:rPr lang="sk-SK" sz="1400" b="0" i="0" u="none" strike="noStrike" dirty="0">
                <a:effectLst/>
                <a:latin typeface="Söhne"/>
              </a:rPr>
              <a:t> modelu) je </a:t>
            </a:r>
            <a:r>
              <a:rPr lang="sk-SK" sz="1400" b="0" i="0" u="none" strike="noStrike" dirty="0" err="1">
                <a:effectLst/>
                <a:latin typeface="Söhne"/>
              </a:rPr>
              <a:t>statisticky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významně</a:t>
            </a:r>
            <a:r>
              <a:rPr lang="sk-SK" sz="1400" b="0" i="0" u="none" strike="noStrike" dirty="0">
                <a:effectLst/>
                <a:latin typeface="Söhne"/>
              </a:rPr>
              <a:t> odlišný od nuly.</a:t>
            </a:r>
            <a:endParaRPr lang="cs-CZ" sz="1400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72C4CC77-07F8-FB17-6FD5-D7E0E36E6C45}"/>
              </a:ext>
            </a:extLst>
          </p:cNvPr>
          <p:cNvSpPr txBox="1"/>
          <p:nvPr/>
        </p:nvSpPr>
        <p:spPr>
          <a:xfrm>
            <a:off x="171450" y="5859142"/>
            <a:ext cx="8509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0" i="0" u="none" strike="noStrike" dirty="0">
                <a:effectLst/>
                <a:latin typeface="Söhne"/>
              </a:rPr>
              <a:t>Beta koeficient v kontextu regresní analýzy, </a:t>
            </a:r>
            <a:r>
              <a:rPr lang="sk-SK" sz="1400" b="0" i="0" u="none" strike="noStrike" dirty="0" err="1">
                <a:effectLst/>
                <a:latin typeface="Söhne"/>
              </a:rPr>
              <a:t>který</a:t>
            </a:r>
            <a:r>
              <a:rPr lang="sk-SK" sz="1400" b="0" i="0" u="none" strike="noStrike" dirty="0">
                <a:effectLst/>
                <a:latin typeface="Söhne"/>
              </a:rPr>
              <a:t> je </a:t>
            </a:r>
            <a:r>
              <a:rPr lang="sk-SK" sz="1400" b="0" i="0" u="none" strike="noStrike" dirty="0" err="1">
                <a:effectLst/>
                <a:latin typeface="Söhne"/>
              </a:rPr>
              <a:t>někdy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nazýván</a:t>
            </a:r>
            <a:r>
              <a:rPr lang="sk-SK" sz="1400" b="0" i="0" u="none" strike="noStrike" dirty="0">
                <a:effectLst/>
                <a:latin typeface="Söhne"/>
              </a:rPr>
              <a:t> také </a:t>
            </a:r>
            <a:r>
              <a:rPr lang="sk-SK" sz="1400" b="1" i="0" u="none" strike="noStrike" dirty="0" err="1">
                <a:effectLst/>
                <a:latin typeface="Söhne"/>
              </a:rPr>
              <a:t>standardizovaným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regresním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koeficientem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měří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kolik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standardních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odchylek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očekávaná</a:t>
            </a:r>
            <a:r>
              <a:rPr lang="sk-SK" sz="1400" b="0" i="0" u="none" strike="noStrike" dirty="0">
                <a:effectLst/>
                <a:latin typeface="Söhne"/>
              </a:rPr>
              <a:t> hodnota závislé </a:t>
            </a:r>
            <a:r>
              <a:rPr lang="sk-SK" sz="1400" b="0" i="0" u="none" strike="noStrike" dirty="0" err="1">
                <a:effectLst/>
                <a:latin typeface="Söhne"/>
              </a:rPr>
              <a:t>proměnné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změní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když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se</a:t>
            </a:r>
            <a:r>
              <a:rPr lang="sk-SK" sz="1400" b="0" i="0" u="none" strike="noStrike" dirty="0">
                <a:effectLst/>
                <a:latin typeface="Söhne"/>
              </a:rPr>
              <a:t> nezávislá </a:t>
            </a:r>
            <a:r>
              <a:rPr lang="sk-SK" sz="1400" b="0" i="0" u="none" strike="noStrike" dirty="0" err="1">
                <a:effectLst/>
                <a:latin typeface="Söhne"/>
              </a:rPr>
              <a:t>proměnná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změní</a:t>
            </a:r>
            <a:r>
              <a:rPr lang="sk-SK" sz="1400" b="0" i="0" u="none" strike="noStrike" dirty="0">
                <a:effectLst/>
                <a:latin typeface="Söhne"/>
              </a:rPr>
              <a:t> o jednu </a:t>
            </a:r>
            <a:r>
              <a:rPr lang="sk-SK" sz="1400" b="0" i="0" u="none" strike="noStrike" dirty="0" err="1">
                <a:effectLst/>
                <a:latin typeface="Söhne"/>
              </a:rPr>
              <a:t>standardní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odchylku</a:t>
            </a:r>
            <a:r>
              <a:rPr lang="sk-SK" sz="1400" b="0" i="0" u="none" strike="noStrike" dirty="0">
                <a:effectLst/>
                <a:latin typeface="Söhne"/>
              </a:rPr>
              <a:t>. Beta koeficienty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užitečné</a:t>
            </a:r>
            <a:r>
              <a:rPr lang="sk-SK" sz="1400" b="0" i="0" u="none" strike="noStrike" dirty="0">
                <a:effectLst/>
                <a:latin typeface="Söhne"/>
              </a:rPr>
              <a:t> pro </a:t>
            </a:r>
            <a:r>
              <a:rPr lang="sk-SK" sz="1400" b="0" i="0" u="none" strike="noStrike" dirty="0" err="1">
                <a:effectLst/>
                <a:latin typeface="Söhne"/>
              </a:rPr>
              <a:t>porovnávání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síly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vlivu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různých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proměnných</a:t>
            </a:r>
            <a:r>
              <a:rPr lang="sk-SK" sz="1400" b="0" i="0" u="none" strike="noStrike" dirty="0">
                <a:effectLst/>
                <a:latin typeface="Söhne"/>
              </a:rPr>
              <a:t> na závislou </a:t>
            </a:r>
            <a:r>
              <a:rPr lang="sk-SK" sz="1400" b="0" i="0" u="none" strike="noStrike" dirty="0" err="1">
                <a:effectLst/>
                <a:latin typeface="Söhne"/>
              </a:rPr>
              <a:t>proměnnou</a:t>
            </a:r>
            <a:r>
              <a:rPr lang="sk-SK" sz="1400" b="0" i="0" u="none" strike="noStrike" dirty="0">
                <a:effectLst/>
                <a:latin typeface="Söhne"/>
              </a:rPr>
              <a:t>, </a:t>
            </a:r>
            <a:r>
              <a:rPr lang="sk-SK" sz="1400" b="0" i="0" u="none" strike="noStrike" dirty="0" err="1">
                <a:effectLst/>
                <a:latin typeface="Söhne"/>
              </a:rPr>
              <a:t>protože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jsou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bezrozměrné</a:t>
            </a:r>
            <a:r>
              <a:rPr lang="sk-SK" sz="1400" b="0" i="0" u="none" strike="noStrike" dirty="0">
                <a:effectLst/>
                <a:latin typeface="Söhne"/>
              </a:rPr>
              <a:t> a tím </a:t>
            </a:r>
            <a:r>
              <a:rPr lang="sk-SK" sz="1400" b="0" i="0" u="none" strike="noStrike" dirty="0" err="1">
                <a:effectLst/>
                <a:latin typeface="Söhne"/>
              </a:rPr>
              <a:t>pádem</a:t>
            </a:r>
            <a:r>
              <a:rPr lang="sk-SK" sz="1400" b="0" i="0" u="none" strike="noStrike" dirty="0">
                <a:effectLst/>
                <a:latin typeface="Söhne"/>
              </a:rPr>
              <a:t> nezávislé na </a:t>
            </a:r>
            <a:r>
              <a:rPr lang="sk-SK" sz="1400" b="0" i="0" u="none" strike="noStrike" dirty="0" err="1">
                <a:effectLst/>
                <a:latin typeface="Söhne"/>
              </a:rPr>
              <a:t>měřítku</a:t>
            </a:r>
            <a:r>
              <a:rPr lang="sk-SK" sz="1400" b="0" i="0" u="none" strike="noStrike" dirty="0">
                <a:effectLst/>
                <a:latin typeface="Söhne"/>
              </a:rPr>
              <a:t> </a:t>
            </a:r>
            <a:r>
              <a:rPr lang="sk-SK" sz="1400" b="0" i="0" u="none" strike="noStrike" dirty="0" err="1">
                <a:effectLst/>
                <a:latin typeface="Söhne"/>
              </a:rPr>
              <a:t>proměnných</a:t>
            </a:r>
            <a:r>
              <a:rPr lang="sk-SK" sz="1400" b="0" i="0" u="none" strike="noStrike" dirty="0">
                <a:effectLst/>
                <a:latin typeface="Söhne"/>
              </a:rPr>
              <a:t>.</a:t>
            </a:r>
            <a:endParaRPr lang="cs-CZ" sz="1400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BAA15D39-2B01-7726-A4A7-11942E78B950}"/>
              </a:ext>
            </a:extLst>
          </p:cNvPr>
          <p:cNvSpPr txBox="1"/>
          <p:nvPr/>
        </p:nvSpPr>
        <p:spPr>
          <a:xfrm>
            <a:off x="9055100" y="4812212"/>
            <a:ext cx="87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β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702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9A03F171-24B5-8754-C1AA-B0555A880F79}"/>
              </a:ext>
            </a:extLst>
          </p:cNvPr>
          <p:cNvSpPr txBox="1"/>
          <p:nvPr/>
        </p:nvSpPr>
        <p:spPr>
          <a:xfrm>
            <a:off x="5018314" y="3801844"/>
            <a:ext cx="251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</a:t>
            </a:r>
            <a:r>
              <a:rPr lang="cs-CZ" dirty="0" err="1"/>
              <a:t>a+bx</a:t>
            </a:r>
            <a:endParaRPr lang="cs-CZ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B216E2B-50CA-4DE8-0431-68FF293B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4" t="45714" r="49580" b="24407"/>
          <a:stretch/>
        </p:blipFill>
        <p:spPr>
          <a:xfrm>
            <a:off x="2100941" y="0"/>
            <a:ext cx="7670803" cy="365276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CDBED76-CFFF-23DB-4BD8-7A106FDB1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1" t="63642" r="45565" b="26499"/>
          <a:stretch/>
        </p:blipFill>
        <p:spPr>
          <a:xfrm>
            <a:off x="2100941" y="4298149"/>
            <a:ext cx="7670803" cy="109121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DD2FAB7-3FAD-2756-4BC5-BDCF2CFEEDD6}"/>
              </a:ext>
            </a:extLst>
          </p:cNvPr>
          <p:cNvSpPr txBox="1"/>
          <p:nvPr/>
        </p:nvSpPr>
        <p:spPr>
          <a:xfrm>
            <a:off x="4825999" y="588849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63,94 + 0,35x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1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3DE50-E7B9-542B-0F6A-CB7DBFF5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regressions</a:t>
            </a:r>
            <a:r>
              <a:rPr lang="cs-CZ" dirty="0"/>
              <a:t>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157928-EC1F-4B87-8FCB-151C5C731B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800" kern="100" cap="none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=b1x1 +b2x2 +b3x3c+a</a:t>
            </a:r>
            <a:endParaRPr lang="sk-SK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vše znamená, že 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kritériovou</a:t>
            </a:r>
            <a:r>
              <a:rPr lang="cs-CZ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proměnnou) lze vypočítat pomocí sklonu první proměnné (vynásobené skórem první proměnné) spolu se sklonem druhé proměnné (vynásobené skórem druhé proměnné) , spolu se sklonem třetí proměnné (vynásobené skórem na třetí) (a tak dále) plus konstanta.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23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922CB30-2BB0-D125-E193-EE805CAC7A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37519" y="51709"/>
            <a:ext cx="4288515" cy="6806291"/>
          </a:xfrm>
        </p:spPr>
      </p:pic>
    </p:spTree>
    <p:extLst>
      <p:ext uri="{BB962C8B-B14F-4D97-AF65-F5344CB8AC3E}">
        <p14:creationId xmlns:p14="http://schemas.microsoft.com/office/powerpoint/2010/main" val="58955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CB7E5-B5AE-6DC5-E22E-B0F0974B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6655"/>
            <a:ext cx="10364451" cy="1596177"/>
          </a:xfrm>
        </p:spPr>
        <p:txBody>
          <a:bodyPr/>
          <a:lstStyle/>
          <a:p>
            <a:r>
              <a:rPr lang="cs-CZ" dirty="0"/>
              <a:t>Regrese = 42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72E83B7-08BA-B49C-BC8A-F9CFB39764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98103" y="1786391"/>
            <a:ext cx="3995794" cy="4794954"/>
          </a:xfrm>
        </p:spPr>
      </p:pic>
    </p:spTree>
    <p:extLst>
      <p:ext uri="{BB962C8B-B14F-4D97-AF65-F5344CB8AC3E}">
        <p14:creationId xmlns:p14="http://schemas.microsoft.com/office/powerpoint/2010/main" val="1750900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D181F091-74D8-BD46-82C2-FDA5A2C401C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28701042"/>
              </p:ext>
            </p:extLst>
          </p:nvPr>
        </p:nvGraphicFramePr>
        <p:xfrm>
          <a:off x="2628900" y="1429769"/>
          <a:ext cx="2552700" cy="3998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265599882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555300873"/>
                    </a:ext>
                  </a:extLst>
                </a:gridCol>
              </a:tblGrid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pokus 1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pokus 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7076090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54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013462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76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9970223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300180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221463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0115093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6754740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0714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68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592036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95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132746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49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351502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9670784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100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2031818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0551566"/>
                  </a:ext>
                </a:extLst>
              </a:tr>
              <a:tr h="266564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702188"/>
                  </a:ext>
                </a:extLst>
              </a:tr>
            </a:tbl>
          </a:graphicData>
        </a:graphic>
      </p:graphicFrame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00ABEAA5-DCAD-7C44-C9A0-8546B842A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849867"/>
              </p:ext>
            </p:extLst>
          </p:nvPr>
        </p:nvGraphicFramePr>
        <p:xfrm>
          <a:off x="7199088" y="255022"/>
          <a:ext cx="3599542" cy="6347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9771">
                  <a:extLst>
                    <a:ext uri="{9D8B030D-6E8A-4147-A177-3AD203B41FA5}">
                      <a16:colId xmlns:a16="http://schemas.microsoft.com/office/drawing/2014/main" val="649452864"/>
                    </a:ext>
                  </a:extLst>
                </a:gridCol>
                <a:gridCol w="1799771">
                  <a:extLst>
                    <a:ext uri="{9D8B030D-6E8A-4147-A177-3AD203B41FA5}">
                      <a16:colId xmlns:a16="http://schemas.microsoft.com/office/drawing/2014/main" val="2697365141"/>
                    </a:ext>
                  </a:extLst>
                </a:gridCol>
              </a:tblGrid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 err="1">
                          <a:effectLst/>
                        </a:rPr>
                        <a:t>výsledek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pokus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72600382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54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506940390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86050327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73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677688881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78823615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80116623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73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4312320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73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96513258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106383220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04569941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49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193352818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4090818497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4660458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70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1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23385243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6111579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00936549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76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714638306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58068178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52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0321809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89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64368004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392422184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35856616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68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2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467693046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88069862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694524093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98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411880164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100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169066905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94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149339491"/>
                  </a:ext>
                </a:extLst>
              </a:tr>
              <a:tr h="21020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>
                          <a:effectLst/>
                        </a:rPr>
                        <a:t>85</a:t>
                      </a: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</a:rPr>
                        <a:t>2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5" marR="5535" marT="5535" marB="0" anchor="b"/>
                </a:tc>
                <a:extLst>
                  <a:ext uri="{0D108BD9-81ED-4DB2-BD59-A6C34878D82A}">
                    <a16:rowId xmlns:a16="http://schemas.microsoft.com/office/drawing/2014/main" val="2616379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4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190CC02-E6AE-4998-04E3-651BDB9C50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0985" t="41082" r="50000" b="22465"/>
          <a:stretch/>
        </p:blipFill>
        <p:spPr>
          <a:xfrm>
            <a:off x="377370" y="1363133"/>
            <a:ext cx="5718630" cy="3661229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5D597DC-F276-D192-E0B9-F94DDD8CC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95" t="21214" r="49766" b="24631"/>
          <a:stretch/>
        </p:blipFill>
        <p:spPr>
          <a:xfrm>
            <a:off x="6096000" y="858762"/>
            <a:ext cx="5994397" cy="54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A168B-57D2-F3F4-1692-A31DB619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231DB3-8786-259A-6D66-A86A9927A2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561" y="2346996"/>
            <a:ext cx="11274877" cy="2496310"/>
          </a:xfrm>
        </p:spPr>
        <p:txBody>
          <a:bodyPr/>
          <a:lstStyle/>
          <a:p>
            <a:r>
              <a:rPr lang="cs-CZ" dirty="0"/>
              <a:t>naučit se posuzovat vztah mezi závislou proměnnou a jednou nebo více vysvětlujícími proměnnými</a:t>
            </a:r>
          </a:p>
          <a:p>
            <a:r>
              <a:rPr lang="cs-CZ" dirty="0"/>
              <a:t>naučit se předpovídat skóre osoby v závislé proměnné na základě znalosti jejich skóre v jedné nebo více vysvětlujících proměnných</a:t>
            </a:r>
          </a:p>
          <a:p>
            <a:r>
              <a:rPr lang="cs-CZ" dirty="0"/>
              <a:t>naučit se používat limity spolehlivosti při analýze dat pomocí vícenásobné regrese</a:t>
            </a:r>
          </a:p>
        </p:txBody>
      </p:sp>
    </p:spTree>
    <p:extLst>
      <p:ext uri="{BB962C8B-B14F-4D97-AF65-F5344CB8AC3E}">
        <p14:creationId xmlns:p14="http://schemas.microsoft.com/office/powerpoint/2010/main" val="167261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EFFA594-EE38-4196-95E4-FE8FB00524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989" t="45507" r="50000" b="25184"/>
          <a:stretch/>
        </p:blipFill>
        <p:spPr>
          <a:xfrm>
            <a:off x="989309" y="656682"/>
            <a:ext cx="10213382" cy="5185317"/>
          </a:xfrm>
        </p:spPr>
      </p:pic>
    </p:spTree>
    <p:extLst>
      <p:ext uri="{BB962C8B-B14F-4D97-AF65-F5344CB8AC3E}">
        <p14:creationId xmlns:p14="http://schemas.microsoft.com/office/powerpoint/2010/main" val="778199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F94745D-9F66-34B2-E883-02F2CB2188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024" t="24834" r="50000" b="24232"/>
          <a:stretch/>
        </p:blipFill>
        <p:spPr>
          <a:xfrm>
            <a:off x="2209800" y="254896"/>
            <a:ext cx="7772400" cy="6348207"/>
          </a:xfrm>
        </p:spPr>
      </p:pic>
    </p:spTree>
    <p:extLst>
      <p:ext uri="{BB962C8B-B14F-4D97-AF65-F5344CB8AC3E}">
        <p14:creationId xmlns:p14="http://schemas.microsoft.com/office/powerpoint/2010/main" val="2272455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8194C-3963-2046-252F-9A432F23D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Lineární regrese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503EC4-B425-A3AB-FF63-88911AFC9A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3633447"/>
          </a:xfrm>
        </p:spPr>
        <p:txBody>
          <a:bodyPr/>
          <a:lstStyle/>
          <a:p>
            <a:r>
              <a:rPr lang="cs-CZ" dirty="0"/>
              <a:t>Vliv jedné proměnné a druhou </a:t>
            </a:r>
          </a:p>
          <a:p>
            <a:r>
              <a:rPr lang="cs-CZ" dirty="0"/>
              <a:t>„jak silný je vztah?“</a:t>
            </a:r>
          </a:p>
          <a:p>
            <a:r>
              <a:rPr lang="cs-CZ" dirty="0"/>
              <a:t>„O kolik se změní </a:t>
            </a:r>
            <a:r>
              <a:rPr lang="cs-CZ" dirty="0" err="1"/>
              <a:t>Y</a:t>
            </a:r>
            <a:r>
              <a:rPr lang="cs-CZ" dirty="0"/>
              <a:t> pokud se změní </a:t>
            </a:r>
            <a:r>
              <a:rPr lang="cs-CZ" dirty="0" err="1"/>
              <a:t>x</a:t>
            </a:r>
            <a:r>
              <a:rPr lang="cs-CZ" dirty="0"/>
              <a:t>?“</a:t>
            </a:r>
          </a:p>
          <a:p>
            <a:r>
              <a:rPr lang="cs-CZ" dirty="0"/>
              <a:t>Míra účinku </a:t>
            </a:r>
          </a:p>
          <a:p>
            <a:r>
              <a:rPr lang="cs-CZ" dirty="0"/>
              <a:t>Není to předpověď nového vzorku</a:t>
            </a:r>
          </a:p>
          <a:p>
            <a:r>
              <a:rPr lang="cs-CZ" strike="sngStrike" dirty="0"/>
              <a:t>Změny jedné proměnné způsobují změny jiné </a:t>
            </a:r>
            <a:r>
              <a:rPr lang="cs-CZ" dirty="0"/>
              <a:t>( intervenující proměnné) </a:t>
            </a:r>
            <a:endParaRPr lang="cs-CZ" strike="sngStrike" dirty="0"/>
          </a:p>
        </p:txBody>
      </p:sp>
    </p:spTree>
    <p:extLst>
      <p:ext uri="{BB962C8B-B14F-4D97-AF65-F5344CB8AC3E}">
        <p14:creationId xmlns:p14="http://schemas.microsoft.com/office/powerpoint/2010/main" val="31675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44F1B-4A0C-20C6-8986-79D8CEBF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proměnné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23289C-8611-2C23-B946-CF545A9100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Závislá (DV) – </a:t>
            </a:r>
            <a:r>
              <a:rPr lang="cs-CZ" dirty="0" err="1"/>
              <a:t>criterion</a:t>
            </a:r>
            <a:r>
              <a:rPr lang="cs-CZ" dirty="0"/>
              <a:t>  - </a:t>
            </a:r>
            <a:r>
              <a:rPr lang="cs-CZ" cap="none" dirty="0" err="1"/>
              <a:t>y</a:t>
            </a:r>
            <a:endParaRPr lang="cs-CZ" cap="none" dirty="0"/>
          </a:p>
          <a:p>
            <a:r>
              <a:rPr lang="cs-CZ" dirty="0" err="1"/>
              <a:t>Prediktorová</a:t>
            </a:r>
            <a:r>
              <a:rPr lang="cs-CZ" dirty="0"/>
              <a:t> ( </a:t>
            </a:r>
            <a:r>
              <a:rPr lang="cs-CZ" dirty="0" err="1"/>
              <a:t>predictor</a:t>
            </a:r>
            <a:r>
              <a:rPr lang="cs-CZ" dirty="0"/>
              <a:t>) ( vysvětlující proměnná) (IV) – </a:t>
            </a:r>
            <a:r>
              <a:rPr lang="cs-CZ" cap="none" dirty="0" err="1"/>
              <a:t>x</a:t>
            </a:r>
            <a:endParaRPr lang="cs-CZ" cap="none" dirty="0"/>
          </a:p>
          <a:p>
            <a:r>
              <a:rPr lang="cs-CZ" dirty="0"/>
              <a:t>proč ne závislá a nezávislá? </a:t>
            </a:r>
          </a:p>
          <a:p>
            <a:pPr lvl="1"/>
            <a:r>
              <a:rPr lang="cs-CZ" dirty="0"/>
              <a:t>Nemanipulujeme proměnné </a:t>
            </a:r>
          </a:p>
        </p:txBody>
      </p:sp>
    </p:spTree>
    <p:extLst>
      <p:ext uri="{BB962C8B-B14F-4D97-AF65-F5344CB8AC3E}">
        <p14:creationId xmlns:p14="http://schemas.microsoft.com/office/powerpoint/2010/main" val="286247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C67A3-117A-A93A-7E72-5AB0379B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236646"/>
            <a:ext cx="10364451" cy="1596177"/>
          </a:xfrm>
        </p:spPr>
        <p:txBody>
          <a:bodyPr/>
          <a:lstStyle/>
          <a:p>
            <a:r>
              <a:rPr lang="cs-CZ" dirty="0"/>
              <a:t>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best</a:t>
            </a:r>
            <a:r>
              <a:rPr lang="cs-CZ" dirty="0"/>
              <a:t> fit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C9A5D9-9BC1-D030-6D5C-78F8AF17E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455846"/>
            <a:ext cx="10363826" cy="159617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Korelační analýza – jak blízkou jsou datové body seskupeny kolem (imaginární) čáry</a:t>
            </a:r>
          </a:p>
          <a:p>
            <a:r>
              <a:rPr lang="cs-CZ" dirty="0"/>
              <a:t>Regrese nám umožní predikovat </a:t>
            </a:r>
            <a:r>
              <a:rPr lang="cs-CZ" dirty="0" err="1"/>
              <a:t>y</a:t>
            </a:r>
            <a:r>
              <a:rPr lang="cs-CZ" dirty="0"/>
              <a:t> podle skóre </a:t>
            </a:r>
            <a:r>
              <a:rPr lang="cs-CZ" dirty="0" err="1"/>
              <a:t>x</a:t>
            </a:r>
            <a:r>
              <a:rPr lang="cs-CZ" dirty="0"/>
              <a:t> takže to není imaginární ale reálná 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35977EC9-C7FB-BCB5-124D-6AB182EEC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367738"/>
              </p:ext>
            </p:extLst>
          </p:nvPr>
        </p:nvGraphicFramePr>
        <p:xfrm>
          <a:off x="692086" y="3236243"/>
          <a:ext cx="165100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21864891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4250931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sng" strike="noStrike" dirty="0">
                          <a:effectLst/>
                        </a:rPr>
                        <a:t>POKUS 1</a:t>
                      </a:r>
                      <a:endParaRPr lang="sk-S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sng" strike="noStrike" dirty="0">
                          <a:effectLst/>
                        </a:rPr>
                        <a:t>POKUS 2</a:t>
                      </a:r>
                      <a:endParaRPr lang="sk-SK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58446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9295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76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54227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34311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52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0073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89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638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48777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752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68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43016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3781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49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07704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62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98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5775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100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54227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70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94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1014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86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</a:rPr>
                        <a:t>85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2442391"/>
                  </a:ext>
                </a:extLst>
              </a:tr>
            </a:tbl>
          </a:graphicData>
        </a:graphic>
      </p:graphicFrame>
      <p:pic>
        <p:nvPicPr>
          <p:cNvPr id="5" name="Obrázok 4">
            <a:extLst>
              <a:ext uri="{FF2B5EF4-FFF2-40B4-BE49-F238E27FC236}">
                <a16:creationId xmlns:a16="http://schemas.microsoft.com/office/drawing/2014/main" id="{1F1A26F2-5693-6B7F-434D-9759712D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879" y="2626643"/>
            <a:ext cx="5029200" cy="36576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D6AD1D0-1BD4-83D3-E081-6B459C363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8" t="55023" r="68800" b="23671"/>
          <a:stretch/>
        </p:blipFill>
        <p:spPr>
          <a:xfrm>
            <a:off x="2774252" y="3554777"/>
            <a:ext cx="3511068" cy="241093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0FE742B-4814-4E98-F73C-FB65F02AC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879" y="2626643"/>
            <a:ext cx="502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32718B-BFCF-159A-1D47-B606EDE8FF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673" y="2451799"/>
            <a:ext cx="10942654" cy="180870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Zkuste vysvětlit, jak se regresní analýza liší od jednoduché korelace.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cs-CZ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Jaké další informace vám regresní analýza poskytuje?</a:t>
            </a:r>
            <a:endParaRPr lang="sk-SK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3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28BBB-3524-5BFB-F8E5-61179F3F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Předvídání z přímky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F46903-53BD-79F6-C814-E436F06E18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6" cy="53688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Rovnice přímky </a:t>
            </a:r>
            <a:r>
              <a:rPr lang="cs-CZ" cap="none" dirty="0" err="1"/>
              <a:t>y</a:t>
            </a:r>
            <a:r>
              <a:rPr lang="cs-CZ" cap="none" dirty="0"/>
              <a:t> = a + </a:t>
            </a:r>
            <a:r>
              <a:rPr lang="cs-CZ" cap="none" dirty="0" err="1"/>
              <a:t>bx</a:t>
            </a:r>
            <a:endParaRPr lang="cs-CZ" cap="none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550D99C-275E-8339-75B3-10DF3068B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7" t="21962" r="19931" b="10018"/>
          <a:stretch/>
        </p:blipFill>
        <p:spPr>
          <a:xfrm>
            <a:off x="562707" y="3121818"/>
            <a:ext cx="5436159" cy="3304233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A983B09-4D4E-2BE6-6435-94B740E3A0C0}"/>
              </a:ext>
            </a:extLst>
          </p:cNvPr>
          <p:cNvSpPr txBox="1"/>
          <p:nvPr/>
        </p:nvSpPr>
        <p:spPr>
          <a:xfrm>
            <a:off x="6310364" y="2367093"/>
            <a:ext cx="588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proměnná, která má být predikována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skóre na proměnné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b je hodnota sklonu čáry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 a je hodnota konstanty: tedy místo, kde přímka protíná osu </a:t>
            </a:r>
            <a:r>
              <a:rPr lang="cs-CZ" sz="1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D1DB477-310B-7F66-3047-4785723977DE}"/>
              </a:ext>
            </a:extLst>
          </p:cNvPr>
          <p:cNvSpPr txBox="1"/>
          <p:nvPr/>
        </p:nvSpPr>
        <p:spPr>
          <a:xfrm>
            <a:off x="6310364" y="4227651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Když by někdo měl skóre </a:t>
            </a:r>
            <a:r>
              <a:rPr lang="cs-CZ" dirty="0" err="1"/>
              <a:t>x</a:t>
            </a:r>
            <a:r>
              <a:rPr lang="cs-CZ" dirty="0"/>
              <a:t> = 7 jaké je jeho skóre na proměnné </a:t>
            </a:r>
            <a:r>
              <a:rPr lang="cs-CZ" dirty="0" err="1"/>
              <a:t>y</a:t>
            </a:r>
            <a:r>
              <a:rPr lang="cs-CZ" dirty="0"/>
              <a:t>?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0EF62B9-4194-4FF9-A387-1FE2E23D741C}"/>
              </a:ext>
            </a:extLst>
          </p:cNvPr>
          <p:cNvSpPr txBox="1"/>
          <p:nvPr/>
        </p:nvSpPr>
        <p:spPr>
          <a:xfrm>
            <a:off x="6545943" y="5254171"/>
            <a:ext cx="454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0 + 10* 7 = 70</a:t>
            </a:r>
          </a:p>
        </p:txBody>
      </p:sp>
    </p:spTree>
    <p:extLst>
      <p:ext uri="{BB962C8B-B14F-4D97-AF65-F5344CB8AC3E}">
        <p14:creationId xmlns:p14="http://schemas.microsoft.com/office/powerpoint/2010/main" val="23378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E521BE4-1F82-95E2-835C-541CBE36DD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937" t="13955" r="19534" b="22041"/>
          <a:stretch/>
        </p:blipFill>
        <p:spPr>
          <a:xfrm>
            <a:off x="1175657" y="0"/>
            <a:ext cx="9186844" cy="5137828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EA74537-4230-F639-E15C-D1F7892B6144}"/>
              </a:ext>
            </a:extLst>
          </p:cNvPr>
          <p:cNvSpPr txBox="1"/>
          <p:nvPr/>
        </p:nvSpPr>
        <p:spPr>
          <a:xfrm>
            <a:off x="1291771" y="5370285"/>
            <a:ext cx="936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Jaká je hodnota </a:t>
            </a:r>
            <a:r>
              <a:rPr lang="cs-CZ" dirty="0" err="1"/>
              <a:t>y</a:t>
            </a:r>
            <a:r>
              <a:rPr lang="cs-CZ" dirty="0"/>
              <a:t> když hodnota </a:t>
            </a:r>
            <a:r>
              <a:rPr lang="cs-CZ" dirty="0" err="1"/>
              <a:t>x</a:t>
            </a:r>
            <a:r>
              <a:rPr lang="cs-CZ" dirty="0"/>
              <a:t> je 3,5?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16378E3-1A68-99CD-77C8-DCCF75D35555}"/>
              </a:ext>
            </a:extLst>
          </p:cNvPr>
          <p:cNvSpPr txBox="1"/>
          <p:nvPr/>
        </p:nvSpPr>
        <p:spPr>
          <a:xfrm>
            <a:off x="1291771" y="592182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18 - 3,5*3 = 7,5</a:t>
            </a:r>
          </a:p>
        </p:txBody>
      </p:sp>
    </p:spTree>
    <p:extLst>
      <p:ext uri="{BB962C8B-B14F-4D97-AF65-F5344CB8AC3E}">
        <p14:creationId xmlns:p14="http://schemas.microsoft.com/office/powerpoint/2010/main" val="16412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DA80DCA-BEA8-0EC9-FC65-398FCFBF39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558" t="27337" r="19247" b="10710"/>
          <a:stretch/>
        </p:blipFill>
        <p:spPr>
          <a:xfrm>
            <a:off x="2179562" y="711200"/>
            <a:ext cx="7832876" cy="4383164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CE3532A-FD9D-3FF4-25E3-304B2290FB42}"/>
              </a:ext>
            </a:extLst>
          </p:cNvPr>
          <p:cNvSpPr txBox="1"/>
          <p:nvPr/>
        </p:nvSpPr>
        <p:spPr>
          <a:xfrm>
            <a:off x="1277257" y="5457371"/>
            <a:ext cx="87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Jaká je hodnota </a:t>
            </a:r>
            <a:r>
              <a:rPr lang="cs-CZ" dirty="0" err="1"/>
              <a:t>y</a:t>
            </a:r>
            <a:r>
              <a:rPr lang="cs-CZ" dirty="0"/>
              <a:t> když hodnota </a:t>
            </a:r>
            <a:r>
              <a:rPr lang="cs-CZ" dirty="0" err="1"/>
              <a:t>x</a:t>
            </a:r>
            <a:r>
              <a:rPr lang="cs-CZ" dirty="0"/>
              <a:t> je 6?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01595CF9-F3B8-7D53-3C9D-EE3E9AD7CEC7}"/>
              </a:ext>
            </a:extLst>
          </p:cNvPr>
          <p:cNvSpPr txBox="1"/>
          <p:nvPr/>
        </p:nvSpPr>
        <p:spPr>
          <a:xfrm>
            <a:off x="1277257" y="6125029"/>
            <a:ext cx="4572000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y</a:t>
            </a:r>
            <a:r>
              <a:rPr lang="cs-CZ" dirty="0"/>
              <a:t> = 5 + 6*5 = 35</a:t>
            </a:r>
          </a:p>
        </p:txBody>
      </p:sp>
    </p:spTree>
    <p:extLst>
      <p:ext uri="{BB962C8B-B14F-4D97-AF65-F5344CB8AC3E}">
        <p14:creationId xmlns:p14="http://schemas.microsoft.com/office/powerpoint/2010/main" val="29076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Kvapka</Template>
  <TotalTime>1392</TotalTime>
  <Words>1085</Words>
  <Application>Microsoft Macintosh PowerPoint</Application>
  <PresentationFormat>Širokouhlá</PresentationFormat>
  <Paragraphs>193</Paragraphs>
  <Slides>21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Söhne</vt:lpstr>
      <vt:lpstr>Times New Roman</vt:lpstr>
      <vt:lpstr>Tw Cen MT</vt:lpstr>
      <vt:lpstr>Kvapka</vt:lpstr>
      <vt:lpstr>Lineární regrese</vt:lpstr>
      <vt:lpstr>Plán </vt:lpstr>
      <vt:lpstr>Lineární regrese</vt:lpstr>
      <vt:lpstr>proměnné</vt:lpstr>
      <vt:lpstr>Line of best fit </vt:lpstr>
      <vt:lpstr>Prezentácia programu PowerPoint</vt:lpstr>
      <vt:lpstr>Předvídání z přímky </vt:lpstr>
      <vt:lpstr>Prezentácia programu PowerPoint</vt:lpstr>
      <vt:lpstr>Prezentácia programu PowerPoint</vt:lpstr>
      <vt:lpstr>Prezentácia programu PowerPoint</vt:lpstr>
      <vt:lpstr>Residuals</vt:lpstr>
      <vt:lpstr>Prezentácia programu PowerPoint</vt:lpstr>
      <vt:lpstr>Prezentácia programu PowerPoint</vt:lpstr>
      <vt:lpstr>Prezentácia programu PowerPoint</vt:lpstr>
      <vt:lpstr>Multiple regressions? </vt:lpstr>
      <vt:lpstr>Prezentácia programu PowerPoint</vt:lpstr>
      <vt:lpstr>Regrese = 42 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Lineární regrese</dc:title>
  <dc:creator>Martina Vnukova</dc:creator>
  <cp:lastModifiedBy>Martina Vnukova</cp:lastModifiedBy>
  <cp:revision>2</cp:revision>
  <dcterms:created xsi:type="dcterms:W3CDTF">2023-12-13T09:24:41Z</dcterms:created>
  <dcterms:modified xsi:type="dcterms:W3CDTF">2023-12-14T08:46:09Z</dcterms:modified>
</cp:coreProperties>
</file>