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6" r:id="rId8"/>
    <p:sldId id="333" r:id="rId9"/>
    <p:sldId id="334" r:id="rId10"/>
    <p:sldId id="335" r:id="rId11"/>
    <p:sldId id="337" r:id="rId12"/>
    <p:sldId id="338" r:id="rId13"/>
    <p:sldId id="339" r:id="rId14"/>
    <p:sldId id="34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5387" autoAdjust="0"/>
  </p:normalViewPr>
  <p:slideViewPr>
    <p:cSldViewPr snapToGrid="0" snapToObjects="1">
      <p:cViewPr>
        <p:scale>
          <a:sx n="60" d="100"/>
          <a:sy n="60" d="100"/>
        </p:scale>
        <p:origin x="-9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19/12/2016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19/12/2016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https://www.washingtonpost.com/news/morning-mix/wp/2015/11/12/jack-yufe-a-jew-separated-for-years-from-his-ex-nazi-twin-brother-dies-at-82/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jake</a:t>
            </a:r>
            <a:r>
              <a:rPr lang="en-US" dirty="0" smtClean="0"/>
              <a:t> </a:t>
            </a:r>
            <a:r>
              <a:rPr lang="en-US" dirty="0" err="1" smtClean="0"/>
              <a:t>alternativni</a:t>
            </a:r>
            <a:r>
              <a:rPr lang="en-US" dirty="0" smtClean="0"/>
              <a:t> </a:t>
            </a:r>
            <a:r>
              <a:rPr lang="en-US" dirty="0" err="1" smtClean="0"/>
              <a:t>vysvetleni</a:t>
            </a:r>
            <a:r>
              <a:rPr lang="en-US" dirty="0" smtClean="0"/>
              <a:t>? </a:t>
            </a:r>
            <a:r>
              <a:rPr lang="en-US" dirty="0" err="1" smtClean="0"/>
              <a:t>maji</a:t>
            </a:r>
            <a:r>
              <a:rPr lang="en-US" dirty="0" smtClean="0"/>
              <a:t> </a:t>
            </a:r>
            <a:r>
              <a:rPr lang="en-US" dirty="0" err="1" smtClean="0"/>
              <a:t>lepsi</a:t>
            </a:r>
            <a:r>
              <a:rPr lang="en-US" dirty="0" smtClean="0"/>
              <a:t> </a:t>
            </a:r>
            <a:r>
              <a:rPr lang="en-US" dirty="0" err="1" smtClean="0"/>
              <a:t>vztah</a:t>
            </a:r>
            <a:r>
              <a:rPr lang="en-US" dirty="0" smtClean="0"/>
              <a:t> s </a:t>
            </a:r>
            <a:r>
              <a:rPr lang="en-US" dirty="0" err="1" smtClean="0"/>
              <a:t>ditetem</a:t>
            </a:r>
            <a:r>
              <a:rPr lang="en-US" dirty="0" smtClean="0"/>
              <a:t>? </a:t>
            </a:r>
            <a:r>
              <a:rPr lang="en-US" dirty="0" err="1" smtClean="0"/>
              <a:t>jenze</a:t>
            </a:r>
            <a:r>
              <a:rPr lang="en-US" dirty="0" smtClean="0"/>
              <a:t> tam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nizke</a:t>
            </a:r>
            <a:r>
              <a:rPr lang="en-US" dirty="0" smtClean="0"/>
              <a:t> sociability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JJB224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2. </a:t>
            </a:r>
            <a:r>
              <a:rPr lang="cs-CZ" sz="2800" b="1" dirty="0" smtClean="0">
                <a:solidFill>
                  <a:schemeClr val="tx1"/>
                </a:solidFill>
              </a:rPr>
              <a:t>Osobnost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dotazníky – zejména NEO-PI-R</a:t>
            </a:r>
          </a:p>
          <a:p>
            <a:pPr lvl="1"/>
            <a:r>
              <a:rPr lang="cs-CZ" dirty="0" smtClean="0"/>
              <a:t>klinické např. MMPI-2</a:t>
            </a:r>
          </a:p>
          <a:p>
            <a:pPr lvl="1"/>
            <a:r>
              <a:rPr lang="cs-CZ" dirty="0" smtClean="0"/>
              <a:t>pozor na nevalidní jako MBTI</a:t>
            </a:r>
          </a:p>
          <a:p>
            <a:endParaRPr lang="cs-CZ" dirty="0" smtClean="0"/>
          </a:p>
          <a:p>
            <a:r>
              <a:rPr lang="cs-CZ" dirty="0" smtClean="0"/>
              <a:t>projektivní testy</a:t>
            </a:r>
          </a:p>
          <a:p>
            <a:endParaRPr lang="en-US" dirty="0" smtClean="0"/>
          </a:p>
          <a:p>
            <a:r>
              <a:rPr lang="cs-CZ" dirty="0" smtClean="0"/>
              <a:t>grafologie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457" y="3754438"/>
            <a:ext cx="3009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personality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Aacker</a:t>
            </a:r>
            <a:r>
              <a:rPr lang="en-US" dirty="0" smtClean="0"/>
              <a:t>, 1997 – </a:t>
            </a:r>
            <a:r>
              <a:rPr lang="en-US" dirty="0" err="1" smtClean="0"/>
              <a:t>aplikace</a:t>
            </a:r>
            <a:r>
              <a:rPr lang="en-US" dirty="0" smtClean="0"/>
              <a:t> </a:t>
            </a:r>
            <a:r>
              <a:rPr lang="en-US" dirty="0" err="1" smtClean="0"/>
              <a:t>faktorvého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značky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představte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značka</a:t>
            </a:r>
            <a:r>
              <a:rPr lang="en-US" dirty="0" smtClean="0"/>
              <a:t> je </a:t>
            </a:r>
            <a:r>
              <a:rPr lang="en-US" dirty="0" err="1" smtClean="0"/>
              <a:t>člověk</a:t>
            </a:r>
            <a:r>
              <a:rPr lang="en-US" dirty="0" smtClean="0"/>
              <a:t>...”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09345"/>
            <a:ext cx="9144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personality of rocks (Avis et al., 2013)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nejde</a:t>
            </a:r>
            <a:r>
              <a:rPr lang="en-US" dirty="0" smtClean="0"/>
              <a:t> </a:t>
            </a:r>
            <a:r>
              <a:rPr lang="en-US" dirty="0" err="1" smtClean="0"/>
              <a:t>dokonce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o </a:t>
            </a:r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brand personality </a:t>
            </a:r>
            <a:r>
              <a:rPr lang="en-US" dirty="0" err="1" smtClean="0"/>
              <a:t>kamenů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viz</a:t>
            </a:r>
            <a:r>
              <a:rPr lang="en-US" dirty="0" smtClean="0"/>
              <a:t> </a:t>
            </a:r>
            <a:r>
              <a:rPr lang="en-US" dirty="0" err="1" smtClean="0"/>
              <a:t>Kiesler</a:t>
            </a:r>
            <a:r>
              <a:rPr lang="en-US" dirty="0" smtClean="0"/>
              <a:t> and </a:t>
            </a:r>
            <a:r>
              <a:rPr lang="en-US" dirty="0" err="1" smtClean="0"/>
              <a:t>Kiesler</a:t>
            </a:r>
            <a:r>
              <a:rPr lang="en-US" dirty="0" smtClean="0"/>
              <a:t> (2005)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9067"/>
            <a:ext cx="9144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r="53062"/>
          <a:stretch>
            <a:fillRect/>
          </a:stretch>
        </p:blipFill>
        <p:spPr bwMode="auto">
          <a:xfrm rot="5400000">
            <a:off x="-1118599" y="1796562"/>
            <a:ext cx="6513812" cy="29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938"/>
          <a:stretch>
            <a:fillRect/>
          </a:stretch>
        </p:blipFill>
        <p:spPr bwMode="auto">
          <a:xfrm rot="5400000">
            <a:off x="1585954" y="2021708"/>
            <a:ext cx="6721476" cy="26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58731" y="1301088"/>
            <a:ext cx="4722537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86" y="4698131"/>
            <a:ext cx="3468414" cy="224406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všechny</a:t>
            </a:r>
            <a:r>
              <a:rPr lang="en-US" b="1" dirty="0" smtClean="0"/>
              <a:t> </a:t>
            </a:r>
            <a:r>
              <a:rPr lang="en-US" b="1" dirty="0" err="1" smtClean="0"/>
              <a:t>rysy</a:t>
            </a:r>
            <a:r>
              <a:rPr lang="en-US" b="1" dirty="0" smtClean="0"/>
              <a:t> se </a:t>
            </a:r>
            <a:r>
              <a:rPr lang="en-US" b="1" dirty="0" err="1" smtClean="0"/>
              <a:t>mezi</a:t>
            </a:r>
            <a:r>
              <a:rPr lang="en-US" b="1" dirty="0" smtClean="0"/>
              <a:t> </a:t>
            </a:r>
            <a:r>
              <a:rPr lang="en-US" b="1" dirty="0" err="1" smtClean="0"/>
              <a:t>kameny</a:t>
            </a:r>
            <a:r>
              <a:rPr lang="en-US" b="1" dirty="0" smtClean="0"/>
              <a:t> sign. </a:t>
            </a:r>
            <a:r>
              <a:rPr lang="en-US" b="1" dirty="0" err="1" smtClean="0"/>
              <a:t>liší</a:t>
            </a:r>
            <a:endParaRPr lang="en-US" b="1" dirty="0" smtClean="0"/>
          </a:p>
          <a:p>
            <a:r>
              <a:rPr lang="en-US" b="1" dirty="0" err="1" smtClean="0"/>
              <a:t>kromě</a:t>
            </a:r>
            <a:r>
              <a:rPr lang="en-US" b="1" dirty="0" smtClean="0"/>
              <a:t> “secure”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Kvalitativní</a:t>
            </a:r>
            <a:r>
              <a:rPr lang="en-US" dirty="0" smtClean="0"/>
              <a:t> Study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359"/>
            <a:ext cx="8229600" cy="37298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Rock I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smtClean="0"/>
              <a:t>Liberal, attractive and female, I saw a young person, maybe mid-30s, who was very </a:t>
            </a:r>
            <a:r>
              <a:rPr lang="en-US" dirty="0" smtClean="0"/>
              <a:t> attractive </a:t>
            </a:r>
            <a:r>
              <a:rPr lang="en-US" dirty="0" smtClean="0"/>
              <a:t>when </a:t>
            </a:r>
            <a:r>
              <a:rPr lang="en-US" dirty="0" smtClean="0"/>
              <a:t>she was </a:t>
            </a:r>
            <a:r>
              <a:rPr lang="en-US" dirty="0" smtClean="0"/>
              <a:t>younger/possibly a model. Has her own way of thinking, with a somewhat grounded </a:t>
            </a:r>
            <a:r>
              <a:rPr lang="en-US" dirty="0" smtClean="0"/>
              <a:t>confidence, enjoys </a:t>
            </a:r>
            <a:r>
              <a:rPr lang="en-US" dirty="0" smtClean="0"/>
              <a:t>organic food</a:t>
            </a:r>
            <a:r>
              <a:rPr lang="en-US" dirty="0" smtClean="0"/>
              <a:t>.”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8621"/>
          <a:stretch>
            <a:fillRect/>
          </a:stretch>
        </p:blipFill>
        <p:spPr bwMode="auto">
          <a:xfrm>
            <a:off x="5139567" y="195807"/>
            <a:ext cx="3436883" cy="28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Jack &amp; Oskar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5842" name="Picture 2" descr="http://www.trbimg.com/img-56439936/turbine/la-me-jack-yufe-2015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72" y="1397000"/>
            <a:ext cx="7800975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typické způsoby myšlení, prožívání a chování v různých situacích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dvojiček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7" y="1600200"/>
            <a:ext cx="9062309" cy="49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180079" y="3531476"/>
            <a:ext cx="867104" cy="25946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adoptovaných dětí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396" y="1600200"/>
            <a:ext cx="7404867" cy="49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osobnosti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psychoanalýza</a:t>
            </a:r>
            <a:r>
              <a:rPr lang="cs-CZ" dirty="0" smtClean="0"/>
              <a:t> – „</a:t>
            </a:r>
            <a:r>
              <a:rPr lang="cs-CZ" dirty="0" err="1" smtClean="0"/>
              <a:t>armchair</a:t>
            </a:r>
            <a:r>
              <a:rPr lang="cs-CZ" dirty="0" smtClean="0"/>
              <a:t> psychology“ – </a:t>
            </a:r>
            <a:r>
              <a:rPr lang="cs-CZ" dirty="0" err="1" smtClean="0"/>
              <a:t>nefalzifikovatelná</a:t>
            </a:r>
            <a:r>
              <a:rPr lang="en-US" dirty="0" smtClean="0"/>
              <a:t>, </a:t>
            </a:r>
            <a:r>
              <a:rPr lang="en-US" dirty="0" err="1" smtClean="0"/>
              <a:t>zaměřena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patologii</a:t>
            </a:r>
            <a:endParaRPr lang="cs-CZ" dirty="0" smtClean="0"/>
          </a:p>
          <a:p>
            <a:r>
              <a:rPr lang="cs-CZ" b="1" dirty="0" smtClean="0"/>
              <a:t>behaviorismus</a:t>
            </a:r>
            <a:r>
              <a:rPr lang="cs-CZ" dirty="0" smtClean="0"/>
              <a:t> a </a:t>
            </a:r>
            <a:r>
              <a:rPr lang="cs-CZ" dirty="0" err="1" smtClean="0"/>
              <a:t>soc</a:t>
            </a:r>
            <a:r>
              <a:rPr lang="cs-CZ" dirty="0" smtClean="0"/>
              <a:t>. učení – ačkoliv empiricky podložené, </a:t>
            </a:r>
            <a:r>
              <a:rPr lang="cs-CZ" dirty="0" smtClean="0"/>
              <a:t>učení</a:t>
            </a:r>
            <a:r>
              <a:rPr lang="en-US" dirty="0" smtClean="0"/>
              <a:t> v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pojetí</a:t>
            </a:r>
            <a:r>
              <a:rPr lang="cs-CZ" dirty="0" smtClean="0"/>
              <a:t> </a:t>
            </a:r>
            <a:r>
              <a:rPr lang="cs-CZ" dirty="0" smtClean="0"/>
              <a:t>nemá systematický vliv na osobnost</a:t>
            </a:r>
          </a:p>
          <a:p>
            <a:r>
              <a:rPr lang="cs-CZ" b="1" dirty="0" smtClean="0"/>
              <a:t>humanistická psy. </a:t>
            </a:r>
            <a:r>
              <a:rPr lang="cs-CZ" dirty="0" smtClean="0"/>
              <a:t>– jako psychoanalýza, jen s optimistickým </a:t>
            </a:r>
            <a:r>
              <a:rPr lang="cs-CZ" dirty="0" err="1" smtClean="0"/>
              <a:t>spinem</a:t>
            </a:r>
            <a:endParaRPr lang="cs-C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temperamenty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332" y="1600200"/>
            <a:ext cx="4540467" cy="4525963"/>
          </a:xfrm>
        </p:spPr>
        <p:txBody>
          <a:bodyPr/>
          <a:lstStyle/>
          <a:p>
            <a:r>
              <a:rPr lang="en-US" dirty="0" err="1" smtClean="0"/>
              <a:t>flegmatik</a:t>
            </a:r>
            <a:r>
              <a:rPr lang="en-US" dirty="0" smtClean="0"/>
              <a:t>, </a:t>
            </a:r>
            <a:r>
              <a:rPr lang="en-US" dirty="0" err="1" smtClean="0"/>
              <a:t>cholerik</a:t>
            </a:r>
            <a:r>
              <a:rPr lang="en-US" dirty="0" smtClean="0"/>
              <a:t>, </a:t>
            </a:r>
            <a:r>
              <a:rPr lang="en-US" dirty="0" err="1" smtClean="0"/>
              <a:t>sangvinik</a:t>
            </a:r>
            <a:r>
              <a:rPr lang="en-US" dirty="0" smtClean="0"/>
              <a:t>, </a:t>
            </a:r>
            <a:r>
              <a:rPr lang="en-US" dirty="0" err="1" smtClean="0"/>
              <a:t>melancholik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Eysenck</a:t>
            </a:r>
            <a:r>
              <a:rPr lang="en-US" dirty="0" smtClean="0"/>
              <a:t> – 2 </a:t>
            </a:r>
            <a:r>
              <a:rPr lang="en-US" dirty="0" err="1" smtClean="0"/>
              <a:t>dimenze</a:t>
            </a:r>
            <a:r>
              <a:rPr lang="en-US" dirty="0" smtClean="0"/>
              <a:t>: </a:t>
            </a:r>
            <a:r>
              <a:rPr lang="en-US" dirty="0" err="1" smtClean="0"/>
              <a:t>neuroticismus-stabilita</a:t>
            </a:r>
            <a:r>
              <a:rPr lang="en-US" dirty="0" smtClean="0"/>
              <a:t>, </a:t>
            </a:r>
            <a:r>
              <a:rPr lang="en-US" dirty="0" err="1" smtClean="0"/>
              <a:t>extroverze-introverze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https://upload.wikimedia.org/wikipedia/commons/5/59/Lavater1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80" y="1527887"/>
            <a:ext cx="3862552" cy="459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osobnosti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648"/>
            <a:ext cx="8229600" cy="5554827"/>
          </a:xfrm>
        </p:spPr>
        <p:txBody>
          <a:bodyPr>
            <a:normAutofit/>
          </a:bodyPr>
          <a:lstStyle/>
          <a:p>
            <a:r>
              <a:rPr lang="cs-CZ" dirty="0" smtClean="0"/>
              <a:t>5 faktorový model osobnosti, zkratka OCEAN:</a:t>
            </a:r>
          </a:p>
          <a:p>
            <a:pPr lvl="1"/>
            <a:r>
              <a:rPr lang="cs-CZ" dirty="0" err="1" smtClean="0"/>
              <a:t>openness</a:t>
            </a:r>
            <a:r>
              <a:rPr lang="cs-CZ" dirty="0" smtClean="0"/>
              <a:t> to </a:t>
            </a:r>
            <a:r>
              <a:rPr lang="cs-CZ" dirty="0" err="1" smtClean="0"/>
              <a:t>experience</a:t>
            </a:r>
            <a:r>
              <a:rPr lang="cs-CZ" dirty="0" smtClean="0"/>
              <a:t> (otevřenost zkušenostem)</a:t>
            </a:r>
          </a:p>
          <a:p>
            <a:pPr lvl="2"/>
            <a:r>
              <a:rPr lang="cs-CZ" dirty="0" smtClean="0"/>
              <a:t>intelektuální zvídavost, koreluje s IQ</a:t>
            </a:r>
          </a:p>
          <a:p>
            <a:pPr lvl="1"/>
            <a:r>
              <a:rPr lang="cs-CZ" dirty="0" err="1" smtClean="0"/>
              <a:t>conscientiousness</a:t>
            </a:r>
            <a:r>
              <a:rPr lang="cs-CZ" dirty="0" smtClean="0"/>
              <a:t> (svědomitost)</a:t>
            </a:r>
          </a:p>
          <a:p>
            <a:pPr lvl="2"/>
            <a:r>
              <a:rPr lang="cs-CZ" dirty="0" smtClean="0"/>
              <a:t>pečlivost, opatrnost</a:t>
            </a:r>
          </a:p>
          <a:p>
            <a:pPr lvl="1"/>
            <a:r>
              <a:rPr lang="cs-CZ" dirty="0" err="1" smtClean="0"/>
              <a:t>extraversion</a:t>
            </a:r>
            <a:endParaRPr lang="cs-CZ" dirty="0" smtClean="0"/>
          </a:p>
          <a:p>
            <a:pPr lvl="2"/>
            <a:r>
              <a:rPr lang="cs-CZ" dirty="0" smtClean="0"/>
              <a:t>společenskost, živý projev</a:t>
            </a:r>
          </a:p>
          <a:p>
            <a:pPr lvl="1"/>
            <a:r>
              <a:rPr lang="cs-CZ" dirty="0" err="1" smtClean="0"/>
              <a:t>agreeableness</a:t>
            </a:r>
            <a:r>
              <a:rPr lang="cs-CZ" dirty="0" smtClean="0"/>
              <a:t> (příjemnost)</a:t>
            </a:r>
          </a:p>
          <a:p>
            <a:pPr lvl="2"/>
            <a:r>
              <a:rPr lang="cs-CZ" dirty="0" smtClean="0"/>
              <a:t>dobře vychází s druhými</a:t>
            </a:r>
          </a:p>
          <a:p>
            <a:pPr lvl="1"/>
            <a:r>
              <a:rPr lang="cs-CZ" dirty="0" err="1" smtClean="0"/>
              <a:t>neuroticism</a:t>
            </a:r>
            <a:endParaRPr lang="cs-CZ" dirty="0" smtClean="0"/>
          </a:p>
          <a:p>
            <a:pPr lvl="2"/>
            <a:r>
              <a:rPr lang="cs-CZ" dirty="0" smtClean="0"/>
              <a:t>podrážděnost, náladovost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Kontroverze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je korelace určitého chování a osobnostních rysů relativně nízká?</a:t>
            </a:r>
          </a:p>
          <a:p>
            <a:endParaRPr lang="cs-CZ" dirty="0" smtClean="0"/>
          </a:p>
          <a:p>
            <a:r>
              <a:rPr lang="cs-CZ" dirty="0" smtClean="0"/>
              <a:t>šance na predikci konkrétního chování je malá, pokud se ale snažíme předpovídat chování agregováno za delší časové období, osobnostní rysy jsou dobrými </a:t>
            </a:r>
            <a:r>
              <a:rPr lang="cs-CZ" dirty="0" err="1" smtClean="0"/>
              <a:t>prediktory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22788</TotalTime>
  <Words>329</Words>
  <Application>Microsoft Office PowerPoint</Application>
  <PresentationFormat>On-screen Show (4:3)</PresentationFormat>
  <Paragraphs>67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Motiv systému Office</vt:lpstr>
      <vt:lpstr>JJB224  Psychologie marketingové komunikace  Přednášející: Ing. Mgr. Marek Vranka </vt:lpstr>
      <vt:lpstr>Jack &amp; Oskar</vt:lpstr>
      <vt:lpstr>Osobnost</vt:lpstr>
      <vt:lpstr>Studie dvojiček</vt:lpstr>
      <vt:lpstr>Studie adoptovaných dětí</vt:lpstr>
      <vt:lpstr>Teorie osobnosti</vt:lpstr>
      <vt:lpstr>4 temperamenty</vt:lpstr>
      <vt:lpstr>Model osobnosti</vt:lpstr>
      <vt:lpstr>Kontroverze</vt:lpstr>
      <vt:lpstr>Testy</vt:lpstr>
      <vt:lpstr>Brand personality</vt:lpstr>
      <vt:lpstr>Brand personality of rocks (Avis et al., 2013)</vt:lpstr>
      <vt:lpstr>Slide 13</vt:lpstr>
      <vt:lpstr>Kvalitativní Study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Vranka</cp:lastModifiedBy>
  <cp:revision>739</cp:revision>
  <dcterms:created xsi:type="dcterms:W3CDTF">2010-04-13T10:47:41Z</dcterms:created>
  <dcterms:modified xsi:type="dcterms:W3CDTF">2016-12-19T14:02:26Z</dcterms:modified>
</cp:coreProperties>
</file>