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64" r:id="rId5"/>
    <p:sldId id="259" r:id="rId6"/>
    <p:sldId id="262" r:id="rId7"/>
    <p:sldId id="260" r:id="rId8"/>
    <p:sldId id="261" r:id="rId9"/>
    <p:sldId id="266" r:id="rId10"/>
    <p:sldId id="267" r:id="rId11"/>
    <p:sldId id="265" r:id="rId12"/>
    <p:sldId id="263" r:id="rId13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59" d="100"/>
          <a:sy n="59" d="100"/>
        </p:scale>
        <p:origin x="96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5FDB29-DC0F-4042-A5C6-9D47C7FFE4D6}" type="datetimeFigureOut">
              <a:rPr lang="cs-CZ" smtClean="0"/>
              <a:t>11.03.2026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86C78C-0928-46EE-907E-16F097261F1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015724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https://www.youtube.com/watch?v=V4clb83HBeU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86C78C-0928-46EE-907E-16F097261F19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17997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https://www.youtube.com/watch?v=H3LOPhRq3Es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86C78C-0928-46EE-907E-16F097261F19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777693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36104E6-49B5-43CD-B4B5-6DE0A4602D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333AF39D-1C7C-0D23-2266-0E7F8CCE9B1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684099A-C180-5AE1-E110-C7331F2A2F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9F687F-57C7-44A7-8B13-F82AA0DCB30B}" type="datetimeFigureOut">
              <a:rPr lang="cs-CZ" smtClean="0"/>
              <a:t>11.03.2026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008BBD6-CDFC-9425-3F9C-E54A3ACE0D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F6CA778-0013-39CB-83D1-425527DA48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4FCB0-82AE-4C82-A540-CEA754089F9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105426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EA21AE1-8CE7-124E-2F30-9F78127F06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6085BB18-90BF-DCC5-4A7D-691F23CC2EB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5A3E65A-C1F7-9AC3-D034-71742D95DE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9F687F-57C7-44A7-8B13-F82AA0DCB30B}" type="datetimeFigureOut">
              <a:rPr lang="cs-CZ" smtClean="0"/>
              <a:t>11.03.2026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3373D32-5A81-04B3-25A8-64084D520C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F1DEE22-54F5-4DE6-83C6-CAFA26EFBE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4FCB0-82AE-4C82-A540-CEA754089F9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817446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FC59F997-E519-4055-2B42-E69159961FF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58EA11AD-D5D5-0E6C-C1BF-4017E4DB4B4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E56D61F-49E5-4D6E-4733-CB90FEAA7B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9F687F-57C7-44A7-8B13-F82AA0DCB30B}" type="datetimeFigureOut">
              <a:rPr lang="cs-CZ" smtClean="0"/>
              <a:t>11.03.2026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5338C0B-AB35-871A-C3FA-1EB4DD1B58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C5D3E17-6214-7B41-999F-E0D5A7BCC6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4FCB0-82AE-4C82-A540-CEA754089F9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277781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DB79E62-F5A4-1049-3638-FAD49AE119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0831237-9254-F8B6-BD06-B7420B19E9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B79C6F5-8103-3B3E-59F1-6718B490B9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9F687F-57C7-44A7-8B13-F82AA0DCB30B}" type="datetimeFigureOut">
              <a:rPr lang="cs-CZ" smtClean="0"/>
              <a:t>11.03.2026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2EA9D63-7E28-1585-E458-77A1D9F999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4D29F6D-2C25-F674-0B6F-B2B306764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4FCB0-82AE-4C82-A540-CEA754089F9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053529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282F1AA-1C95-31D1-C9AE-503A4D6598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A38FB37C-409F-A019-F754-20BE45FA1B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F6C91EC-82DC-62C5-904E-A4732AD31E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9F687F-57C7-44A7-8B13-F82AA0DCB30B}" type="datetimeFigureOut">
              <a:rPr lang="cs-CZ" smtClean="0"/>
              <a:t>11.03.2026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B6793C7-2903-AED4-8CAB-F57919C424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2A99792-719A-2738-A622-43783C59A5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4FCB0-82AE-4C82-A540-CEA754089F9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003055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CC59754-C3F4-316B-6065-00811EF9B0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4C57824-79E7-075D-26D8-6433163C8D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F61D4F04-A0C0-B036-3B44-77F3BE4353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21FBEF7B-A769-7EAC-3203-1DE9C9DA6C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9F687F-57C7-44A7-8B13-F82AA0DCB30B}" type="datetimeFigureOut">
              <a:rPr lang="cs-CZ" smtClean="0"/>
              <a:t>11.03.2026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00AEDAE7-9ED7-FC27-4FD7-AAE23E09CA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B64B55B2-DABC-D686-B113-8407C4B807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4FCB0-82AE-4C82-A540-CEA754089F9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681287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8A5D4B7-5663-9371-E863-8CB136CB26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D0A77116-A254-9245-5234-4957C3DDBD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278EB246-37E8-3367-33A9-29CE6139E3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F2B20013-5829-8E7A-F4BC-FB957C6D8C5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01A01331-2BEB-E4C9-994A-493FF1894ED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7CF9072D-CF97-E34B-8B2C-29E6AE7684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9F687F-57C7-44A7-8B13-F82AA0DCB30B}" type="datetimeFigureOut">
              <a:rPr lang="cs-CZ" smtClean="0"/>
              <a:t>11.03.2026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49C3A4D5-5E17-9D15-92DA-820BB0E9A9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AC052D80-6742-1416-0121-B6C7D47716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4FCB0-82AE-4C82-A540-CEA754089F9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399847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B4E8993-B5E5-90C8-295A-B72ECA4E9B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2DA5E859-F8CA-2D25-1DAC-4D15D006DE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9F687F-57C7-44A7-8B13-F82AA0DCB30B}" type="datetimeFigureOut">
              <a:rPr lang="cs-CZ" smtClean="0"/>
              <a:t>11.03.2026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CDD4DB87-BE36-AAB6-9D53-E92B43F652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88A29A14-A937-9AA4-0A0F-C3378D0B7A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4FCB0-82AE-4C82-A540-CEA754089F9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825008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5BF16B0B-D4F3-0DB8-7870-6828244BA4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9F687F-57C7-44A7-8B13-F82AA0DCB30B}" type="datetimeFigureOut">
              <a:rPr lang="cs-CZ" smtClean="0"/>
              <a:t>11.03.2026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70CCE6D1-74E3-D756-C2E9-16D073AFC6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21370EEB-5F41-EF89-DAE0-06976410C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4FCB0-82AE-4C82-A540-CEA754089F9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528357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1696EAE-F26D-B718-5C02-DFFDED3CFE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7BF2D4B-2CE2-394D-7956-09C6814080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6F237376-92B8-84C2-7A8E-3083FB7BA5B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9C4A1697-009E-C02A-6414-ABF530EDD1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9F687F-57C7-44A7-8B13-F82AA0DCB30B}" type="datetimeFigureOut">
              <a:rPr lang="cs-CZ" smtClean="0"/>
              <a:t>11.03.2026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1ABCE57E-02A8-D3F2-05AC-44F425DDF3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567F06F1-479A-A0FF-76DC-61A5228A79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4FCB0-82AE-4C82-A540-CEA754089F9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168646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3B27466-6735-658C-7624-24B5552B02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DAF4C459-39D6-7568-029F-075E4E9A966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99992BD2-5B0F-8813-CE73-1A9DBC8521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81905B1F-B7A2-D45F-397B-73A76EBB72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9F687F-57C7-44A7-8B13-F82AA0DCB30B}" type="datetimeFigureOut">
              <a:rPr lang="cs-CZ" smtClean="0"/>
              <a:t>11.03.2026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ED00996F-B452-446E-6912-BAB0B72611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09455CC4-9A43-478F-FD2B-7601E467A7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4FCB0-82AE-4C82-A540-CEA754089F9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654306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229C9DE8-0FB8-4E82-2DC8-0B5C3DBE18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CB308EAC-0B3F-2AA8-2C84-0E9306665B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BD1A106-DE03-A84A-38E8-791CE1F8CC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09F687F-57C7-44A7-8B13-F82AA0DCB30B}" type="datetimeFigureOut">
              <a:rPr lang="cs-CZ" smtClean="0"/>
              <a:t>11.03.2026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86F1993-8214-D27B-4A1C-76036F21E55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1977CC1-AA0A-2515-ACB6-0B8A43D198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024FCB0-82AE-4C82-A540-CEA754089F9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077221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ritannica.com/event/Berlin-1936-Olympic-Games" TargetMode="External"/><Relationship Id="rId2" Type="http://schemas.openxmlformats.org/officeDocument/2006/relationships/hyperlink" Target="https://doi.org/10.1086/374029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mjhnyc.org/blog/the-summer-olympics-of-1936/" TargetMode="External"/><Relationship Id="rId2" Type="http://schemas.openxmlformats.org/officeDocument/2006/relationships/hyperlink" Target="https://encyclopedia.ushmm.org/content/en/photo/adolf-hitler-passes-through-the-brandenburg-gate-on-his-way-to-the-opening-ceremonies-of-the-olympic-games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peoplesworld.org/article/daily-worker-1936-black-athletes-embarrass-hitler-at-nazi-olympics/" TargetMode="External"/><Relationship Id="rId5" Type="http://schemas.openxmlformats.org/officeDocument/2006/relationships/hyperlink" Target="https://historiek.net/leni-riefenstahl-1902-2003/3064/" TargetMode="External"/><Relationship Id="rId4" Type="http://schemas.openxmlformats.org/officeDocument/2006/relationships/hyperlink" Target="https://wsdg.com/projects-items/olympiastadion-berlin/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522B21E-B2B9-4C72-9A71-C87EFD1374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EB7D2A2-F448-44D4-938C-DC84CBCB3B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"/>
            <a:ext cx="12192000" cy="441258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71AEA07-1E14-44B4-8E55-64EF049CD6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6464" y="551962"/>
            <a:ext cx="10999072" cy="461854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8BBA1430-18FF-2F2B-0222-081F3F9EFF4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293338"/>
            <a:ext cx="9144000" cy="3274592"/>
          </a:xfrm>
        </p:spPr>
        <p:txBody>
          <a:bodyPr anchor="ctr">
            <a:normAutofit/>
          </a:bodyPr>
          <a:lstStyle/>
          <a:p>
            <a:r>
              <a:rPr lang="cs-CZ" sz="7200" b="1" dirty="0"/>
              <a:t>Olympiáda v Berlíně 1936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D77FEBB7-FC59-1889-5E6B-9EE25BCEDAE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514052"/>
            <a:ext cx="9144000" cy="651910"/>
          </a:xfrm>
        </p:spPr>
        <p:txBody>
          <a:bodyPr anchor="ctr">
            <a:normAutofit/>
          </a:bodyPr>
          <a:lstStyle/>
          <a:p>
            <a:r>
              <a:rPr lang="cs-CZ" dirty="0"/>
              <a:t>Matyáš Dostál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F7C8EA93-3210-4C62-99E9-153C275E3A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596464" y="6354708"/>
            <a:ext cx="11000232" cy="0"/>
          </a:xfrm>
          <a:prstGeom prst="line">
            <a:avLst/>
          </a:prstGeom>
          <a:ln w="1016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218443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4522B21E-B2B9-4C72-9A71-C87EFD1374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EB7D2A2-F448-44D4-938C-DC84CBCB3B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"/>
            <a:ext cx="12192000" cy="441258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71AEA07-1E14-44B4-8E55-64EF049CD6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6464" y="551962"/>
            <a:ext cx="10999072" cy="461854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E77D8D16-EB14-9F2D-FA08-6571D3E49F8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309764"/>
            <a:ext cx="9144000" cy="3274592"/>
          </a:xfrm>
        </p:spPr>
        <p:txBody>
          <a:bodyPr anchor="ctr">
            <a:normAutofit/>
          </a:bodyPr>
          <a:lstStyle/>
          <a:p>
            <a:r>
              <a:rPr lang="cs-CZ" sz="7200" b="1" dirty="0"/>
              <a:t>Děkuji za pozornost!</a:t>
            </a:r>
          </a:p>
        </p:txBody>
      </p:sp>
      <p:sp>
        <p:nvSpPr>
          <p:cNvPr id="5" name="Podnadpis 4">
            <a:extLst>
              <a:ext uri="{FF2B5EF4-FFF2-40B4-BE49-F238E27FC236}">
                <a16:creationId xmlns:a16="http://schemas.microsoft.com/office/drawing/2014/main" id="{7B49785E-C151-0665-E063-9FB5AD129A3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514052"/>
            <a:ext cx="9144000" cy="651910"/>
          </a:xfrm>
        </p:spPr>
        <p:txBody>
          <a:bodyPr anchor="ctr">
            <a:normAutofit/>
          </a:bodyPr>
          <a:lstStyle/>
          <a:p>
            <a:endParaRPr lang="cs-CZ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F7C8EA93-3210-4C62-99E9-153C275E3A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596464" y="6354708"/>
            <a:ext cx="11000232" cy="0"/>
          </a:xfrm>
          <a:prstGeom prst="line">
            <a:avLst/>
          </a:prstGeom>
          <a:ln w="1016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356051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BF61EA3-B236-439E-9C0B-340980D56B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BD011215-0871-203D-F337-564295ACC7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8638" y="386930"/>
            <a:ext cx="9236700" cy="1188950"/>
          </a:xfrm>
        </p:spPr>
        <p:txBody>
          <a:bodyPr anchor="b">
            <a:normAutofit/>
          </a:bodyPr>
          <a:lstStyle/>
          <a:p>
            <a:r>
              <a:rPr lang="cs-CZ" sz="5400" b="1" dirty="0"/>
              <a:t>Zdroje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28FAF094-D087-493F-8DF9-A486C2D6BB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" y="1998368"/>
            <a:ext cx="11695083" cy="782176"/>
            <a:chOff x="-2" y="1998368"/>
            <a:chExt cx="11695083" cy="782176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8D7C88D8-5509-4514-925A-9CE148E5CB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275593D-F75E-4426-AE3E-2CDEFD228D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-2" y="1998845"/>
              <a:ext cx="11454595" cy="78169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E659831F-0D9A-4C63-9EBB-8435B85A44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3079"/>
            <a:ext cx="11383362" cy="414784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5EB9999-4C14-E523-A7EB-0E712D8CEF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3660" y="2599509"/>
            <a:ext cx="10143668" cy="3435531"/>
          </a:xfrm>
        </p:spPr>
        <p:txBody>
          <a:bodyPr anchor="ctr">
            <a:normAutofit/>
          </a:bodyPr>
          <a:lstStyle/>
          <a:p>
            <a:r>
              <a:rPr lang="cs-CZ" sz="2400"/>
              <a:t>Mackenzie, Michael. „From Athens to Berlin: The 1936 Olympics and Leni Riefenstahl’s Olympia“. </a:t>
            </a:r>
            <a:r>
              <a:rPr lang="cs-CZ" sz="2400" i="1"/>
              <a:t>Critical Inquiry </a:t>
            </a:r>
            <a:r>
              <a:rPr lang="cs-CZ" sz="2400"/>
              <a:t>29, č. 2 (zima 2003): 302–336, </a:t>
            </a:r>
            <a:r>
              <a:rPr lang="cs-CZ" sz="2400">
                <a:hlinkClick r:id="rId2"/>
              </a:rPr>
              <a:t>https://doi.org/10.1086/374029</a:t>
            </a:r>
            <a:r>
              <a:rPr lang="cs-CZ" sz="2400"/>
              <a:t> (staženo 6. března 2026).</a:t>
            </a:r>
          </a:p>
          <a:p>
            <a:r>
              <a:rPr lang="cs-CZ" sz="2400"/>
              <a:t>Britannica, The Editors of Encyclopaedia. „Berlin 1936 Olympic Games“. Encyclopedia Britannica, 22. ledna 2024, </a:t>
            </a:r>
            <a:r>
              <a:rPr lang="cs-CZ" sz="2400">
                <a:hlinkClick r:id="rId3"/>
              </a:rPr>
              <a:t>https://www.britannica.com/event/Berlin-1936-Olympic-Games</a:t>
            </a:r>
            <a:r>
              <a:rPr lang="cs-CZ" sz="2400"/>
              <a:t> (staženo 6. března 2026).</a:t>
            </a:r>
          </a:p>
        </p:txBody>
      </p:sp>
    </p:spTree>
    <p:extLst>
      <p:ext uri="{BB962C8B-B14F-4D97-AF65-F5344CB8AC3E}">
        <p14:creationId xmlns:p14="http://schemas.microsoft.com/office/powerpoint/2010/main" val="11652281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81EA652-8C6A-4E69-BEB9-1708094745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Triangle 9">
            <a:extLst>
              <a:ext uri="{FF2B5EF4-FFF2-40B4-BE49-F238E27FC236}">
                <a16:creationId xmlns:a16="http://schemas.microsoft.com/office/drawing/2014/main" id="{5298780A-33B9-4EA2-8F67-DE68AD628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F488E8B-4E1E-4402-8935-D4E6C02615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A739652D-ED17-8FED-A234-BCF02CC64A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5240" y="1050595"/>
            <a:ext cx="8074815" cy="1618489"/>
          </a:xfrm>
        </p:spPr>
        <p:txBody>
          <a:bodyPr anchor="ctr">
            <a:normAutofit/>
          </a:bodyPr>
          <a:lstStyle/>
          <a:p>
            <a:r>
              <a:rPr lang="cs-CZ" sz="7200" b="1"/>
              <a:t>Zdroje obrázku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52D77CF-32DE-C240-0517-62E3DD8DEB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5240" y="2969469"/>
            <a:ext cx="8074815" cy="2800395"/>
          </a:xfrm>
        </p:spPr>
        <p:txBody>
          <a:bodyPr anchor="t">
            <a:normAutofit/>
          </a:bodyPr>
          <a:lstStyle/>
          <a:p>
            <a:r>
              <a:rPr lang="cs-CZ" sz="2000" dirty="0">
                <a:hlinkClick r:id="rId2"/>
              </a:rPr>
              <a:t>https://encyclopedia.ushmm.org/content/en/photo/adolf-hitler-passes-through-the-brandenburg-gate-on-his-way-to-the-opening-ceremonies-of-the-olympic-games</a:t>
            </a:r>
            <a:endParaRPr lang="cs-CZ" sz="2000" dirty="0"/>
          </a:p>
          <a:p>
            <a:r>
              <a:rPr lang="cs-CZ" sz="2000" dirty="0">
                <a:hlinkClick r:id="rId3"/>
              </a:rPr>
              <a:t>https://mjhnyc.org/blog/the-summer-olympics-of-1936/</a:t>
            </a:r>
            <a:endParaRPr lang="cs-CZ" sz="2000" dirty="0"/>
          </a:p>
          <a:p>
            <a:r>
              <a:rPr lang="cs-CZ" sz="2000" dirty="0">
                <a:hlinkClick r:id="rId4"/>
              </a:rPr>
              <a:t>https://wsdg.com/projects-items/olympiastadion-berlin/</a:t>
            </a:r>
            <a:endParaRPr lang="cs-CZ" sz="2000" dirty="0"/>
          </a:p>
          <a:p>
            <a:r>
              <a:rPr lang="cs-CZ" sz="2000" dirty="0">
                <a:hlinkClick r:id="rId5"/>
              </a:rPr>
              <a:t>https://historiek.net/leni-riefenstahl-1902-2003/3064/</a:t>
            </a:r>
            <a:endParaRPr lang="cs-CZ" sz="2000" dirty="0"/>
          </a:p>
          <a:p>
            <a:r>
              <a:rPr lang="cs-CZ" sz="2000" dirty="0">
                <a:hlinkClick r:id="rId6"/>
              </a:rPr>
              <a:t>https://www.peoplesworld.org/article/daily-worker-1936-black-athletes-embarrass-hitler-at-nazi-olympics/</a:t>
            </a:r>
            <a:endParaRPr lang="cs-CZ" sz="2000" dirty="0"/>
          </a:p>
          <a:p>
            <a:endParaRPr lang="cs-CZ" sz="2000" dirty="0"/>
          </a:p>
          <a:p>
            <a:endParaRPr lang="cs-CZ" sz="2000" dirty="0"/>
          </a:p>
          <a:p>
            <a:endParaRPr lang="cs-CZ" sz="2000" dirty="0"/>
          </a:p>
          <a:p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4880125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201CC55D-ED54-4C5C-95E6-10947BD110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6ED621B3-1100-FFB9-5890-2C80A4899A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560" y="856180"/>
            <a:ext cx="4560584" cy="1128068"/>
          </a:xfrm>
        </p:spPr>
        <p:txBody>
          <a:bodyPr anchor="ctr">
            <a:normAutofit/>
          </a:bodyPr>
          <a:lstStyle/>
          <a:p>
            <a:r>
              <a:rPr lang="cs-CZ" sz="4000" b="1" dirty="0"/>
              <a:t>Berlín 1936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1DE889C7-FAD6-4397-98E2-05D5034844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083484"/>
            <a:ext cx="355196" cy="673460"/>
            <a:chOff x="0" y="823811"/>
            <a:chExt cx="355196" cy="673460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823811"/>
              <a:ext cx="87363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9341" y="823811"/>
              <a:ext cx="195855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3873B707-463F-40B0-8227-E8CC6C67EB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65085" y="2090569"/>
            <a:ext cx="429768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52C0D93-F6AD-5499-9182-6F1933FA5D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0719" y="2330505"/>
            <a:ext cx="4559425" cy="3979585"/>
          </a:xfrm>
        </p:spPr>
        <p:txBody>
          <a:bodyPr anchor="ctr">
            <a:normAutofit/>
          </a:bodyPr>
          <a:lstStyle/>
          <a:p>
            <a:r>
              <a:rPr lang="cs-CZ" sz="2200" dirty="0"/>
              <a:t>Výběr Berlína v roce 1931 (Výmarská republika)</a:t>
            </a:r>
          </a:p>
          <a:p>
            <a:r>
              <a:rPr lang="cs-CZ" sz="2200" dirty="0"/>
              <a:t>Přerod z „židovských her“ na nástroj propagandy</a:t>
            </a:r>
          </a:p>
          <a:p>
            <a:r>
              <a:rPr lang="cs-CZ" sz="2200" dirty="0"/>
              <a:t>Prezentace Německa jako mírumilovné a moderní mocnosti</a:t>
            </a:r>
          </a:p>
          <a:p>
            <a:r>
              <a:rPr lang="cs-CZ" sz="2200" dirty="0"/>
              <a:t>Dočasné stažení antisemitské rétoriky a nápisů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13237C8-E62C-4F0D-A318-BD6FB6C2D1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513853"/>
            <a:ext cx="6009366" cy="583457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86D447CC-ADE7-5F67-0CB4-41D13C6146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70" r="11125" b="1"/>
          <a:stretch>
            <a:fillRect/>
          </a:stretch>
        </p:blipFill>
        <p:spPr>
          <a:xfrm>
            <a:off x="5977788" y="799352"/>
            <a:ext cx="5425410" cy="5259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59112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201CC55D-ED54-4C5C-95E6-10947BD110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642953F7-81E1-175A-A459-BD1180EC0B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560" y="856180"/>
            <a:ext cx="4560584" cy="1128068"/>
          </a:xfrm>
        </p:spPr>
        <p:txBody>
          <a:bodyPr anchor="ctr">
            <a:normAutofit/>
          </a:bodyPr>
          <a:lstStyle/>
          <a:p>
            <a:r>
              <a:rPr lang="cs-CZ" sz="4000" b="1" dirty="0" err="1"/>
              <a:t>Olympiastadion</a:t>
            </a:r>
            <a:endParaRPr lang="cs-CZ" sz="4000" b="1" dirty="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1DE889C7-FAD6-4397-98E2-05D5034844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083484"/>
            <a:ext cx="355196" cy="673460"/>
            <a:chOff x="0" y="823811"/>
            <a:chExt cx="355196" cy="673460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823811"/>
              <a:ext cx="87363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9341" y="823811"/>
              <a:ext cx="195855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3873B707-463F-40B0-8227-E8CC6C67EB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65085" y="2090569"/>
            <a:ext cx="429768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A86FF32-5E16-0762-04E4-92D2DE4604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0719" y="2330505"/>
            <a:ext cx="4559425" cy="3979585"/>
          </a:xfrm>
        </p:spPr>
        <p:txBody>
          <a:bodyPr anchor="ctr">
            <a:normAutofit/>
          </a:bodyPr>
          <a:lstStyle/>
          <a:p>
            <a:r>
              <a:rPr lang="cs-CZ" sz="2200" dirty="0"/>
              <a:t>Autor</a:t>
            </a:r>
            <a:r>
              <a:rPr lang="cs-CZ" sz="2200" b="1" dirty="0"/>
              <a:t>:</a:t>
            </a:r>
            <a:r>
              <a:rPr lang="cs-CZ" sz="2200" dirty="0"/>
              <a:t> Werner </a:t>
            </a:r>
            <a:r>
              <a:rPr lang="cs-CZ" sz="2200" dirty="0" err="1"/>
              <a:t>March</a:t>
            </a:r>
            <a:r>
              <a:rPr lang="cs-CZ" sz="2200" dirty="0"/>
              <a:t> (monumentální klasicismus)</a:t>
            </a:r>
          </a:p>
          <a:p>
            <a:r>
              <a:rPr lang="cs-CZ" sz="2200" dirty="0"/>
              <a:t>100 000 diváků, důraz na přírodní kámen</a:t>
            </a:r>
          </a:p>
          <a:p>
            <a:r>
              <a:rPr lang="cs-CZ" sz="2200" dirty="0"/>
              <a:t>Propojení nacistického Německa s antickým Řeckem</a:t>
            </a:r>
          </a:p>
          <a:p>
            <a:r>
              <a:rPr lang="pl-PL" sz="2200" dirty="0"/>
              <a:t>Stadion jako „scéna“ pro rituály a oko kamery</a:t>
            </a:r>
            <a:endParaRPr lang="cs-CZ" sz="2200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13237C8-E62C-4F0D-A318-BD6FB6C2D1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513853"/>
            <a:ext cx="6009366" cy="583457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97BC02BD-0C1D-53CA-67B6-5465B8DD5B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49" r="15234" b="-1"/>
          <a:stretch>
            <a:fillRect/>
          </a:stretch>
        </p:blipFill>
        <p:spPr>
          <a:xfrm>
            <a:off x="5977788" y="799352"/>
            <a:ext cx="5425410" cy="5259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70510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EE87C9D4-9913-75DB-C7A0-4583571A41C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045"/>
          <a:stretch>
            <a:fillRect/>
          </a:stretch>
        </p:blipFill>
        <p:spPr>
          <a:xfrm>
            <a:off x="457200" y="457200"/>
            <a:ext cx="1127760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97527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9D80C9EF-3CC6-4ECC-9C2D-9D0396C96E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DAE3BDB8-AB35-A2A2-AFAA-12C3EE5AAD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5528" y="386930"/>
            <a:ext cx="10141799" cy="1300554"/>
          </a:xfrm>
        </p:spPr>
        <p:txBody>
          <a:bodyPr anchor="b">
            <a:normAutofit/>
          </a:bodyPr>
          <a:lstStyle/>
          <a:p>
            <a:r>
              <a:rPr lang="cs-CZ" sz="4800" b="1" dirty="0"/>
              <a:t>Štafeta s olympijským ohněm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DA32751-37A2-45C0-BE94-63D375E270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-2" y="1998845"/>
            <a:ext cx="11454595" cy="78169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659831F-0D9A-4C63-9EBB-8435B85A44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3079"/>
            <a:ext cx="11383362" cy="426799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6CE164C7-EA80-DD20-7D4F-B1342D86CC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" b="1549"/>
          <a:stretch>
            <a:fillRect/>
          </a:stretch>
        </p:blipFill>
        <p:spPr>
          <a:xfrm>
            <a:off x="635295" y="2524715"/>
            <a:ext cx="5150277" cy="3714244"/>
          </a:xfrm>
          <a:prstGeom prst="rect">
            <a:avLst/>
          </a:prstGeom>
        </p:spPr>
      </p:pic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FCB909E-F2A9-2A43-EA0A-C9F4D405AF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6429" y="2599509"/>
            <a:ext cx="4530898" cy="3639450"/>
          </a:xfrm>
        </p:spPr>
        <p:txBody>
          <a:bodyPr anchor="ctr">
            <a:normAutofit/>
          </a:bodyPr>
          <a:lstStyle/>
          <a:p>
            <a:r>
              <a:rPr lang="cs-CZ" sz="2200" dirty="0"/>
              <a:t>Historicky první štafeta (nápad Carla </a:t>
            </a:r>
            <a:r>
              <a:rPr lang="cs-CZ" sz="2200" dirty="0" err="1"/>
              <a:t>Diema</a:t>
            </a:r>
            <a:r>
              <a:rPr lang="cs-CZ" sz="2200" dirty="0"/>
              <a:t>)</a:t>
            </a:r>
          </a:p>
          <a:p>
            <a:r>
              <a:rPr lang="pl-PL" sz="2200" dirty="0"/>
              <a:t>Z Olympie přes Balkán do Berlína</a:t>
            </a:r>
          </a:p>
          <a:p>
            <a:r>
              <a:rPr lang="cs-CZ" sz="2200" dirty="0"/>
              <a:t>Symbolické propojení historie a nové „árijské“ éry</a:t>
            </a:r>
          </a:p>
          <a:p>
            <a:r>
              <a:rPr lang="cs-CZ" sz="2200" dirty="0"/>
              <a:t>Zavedení rituálu, který trvá dodnes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A55FBCD-CD42-40F5-8A1B-3203F9CAEE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1228040" y="2313027"/>
            <a:ext cx="781700" cy="1523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36555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BF61EA3-B236-439E-9C0B-340980D56B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6C231F1A-D0B1-D185-BA51-DA5A4DD6FB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8638" y="386930"/>
            <a:ext cx="9236700" cy="1188950"/>
          </a:xfrm>
        </p:spPr>
        <p:txBody>
          <a:bodyPr anchor="b">
            <a:normAutofit/>
          </a:bodyPr>
          <a:lstStyle/>
          <a:p>
            <a:r>
              <a:rPr lang="cs-CZ" sz="4800" b="1" dirty="0"/>
              <a:t>Technologie a modernita</a:t>
            </a:r>
            <a:endParaRPr lang="cs-CZ" sz="4800" dirty="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28FAF094-D087-493F-8DF9-A486C2D6BB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" y="1998368"/>
            <a:ext cx="11695083" cy="782176"/>
            <a:chOff x="-2" y="1998368"/>
            <a:chExt cx="11695083" cy="782176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8D7C88D8-5509-4514-925A-9CE148E5CB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275593D-F75E-4426-AE3E-2CDEFD228D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-2" y="1998845"/>
              <a:ext cx="11454595" cy="78169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E659831F-0D9A-4C63-9EBB-8435B85A44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3079"/>
            <a:ext cx="11383362" cy="414784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614B250-0699-EE9B-C9B5-5FE4A9776F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3660" y="2599509"/>
            <a:ext cx="10143668" cy="3435531"/>
          </a:xfrm>
        </p:spPr>
        <p:txBody>
          <a:bodyPr anchor="ctr">
            <a:normAutofit/>
          </a:bodyPr>
          <a:lstStyle/>
          <a:p>
            <a:pPr>
              <a:lnSpc>
                <a:spcPct val="150000"/>
              </a:lnSpc>
            </a:pPr>
            <a:r>
              <a:rPr lang="cs-CZ" sz="2200" dirty="0"/>
              <a:t>První televizní přenosy v historii (</a:t>
            </a:r>
            <a:r>
              <a:rPr lang="cs-CZ" sz="2200" dirty="0" err="1"/>
              <a:t>Fernsehstuben</a:t>
            </a:r>
            <a:r>
              <a:rPr lang="cs-CZ" sz="2200" dirty="0"/>
              <a:t>)</a:t>
            </a:r>
          </a:p>
          <a:p>
            <a:pPr>
              <a:lnSpc>
                <a:spcPct val="150000"/>
              </a:lnSpc>
            </a:pPr>
            <a:r>
              <a:rPr lang="cs-CZ" sz="2200" dirty="0"/>
              <a:t>Rozhlas - masové vysílání do celého světa v reálném čase</a:t>
            </a:r>
          </a:p>
          <a:p>
            <a:pPr>
              <a:lnSpc>
                <a:spcPct val="150000"/>
              </a:lnSpc>
            </a:pPr>
            <a:r>
              <a:rPr lang="cs-CZ" sz="2200" dirty="0"/>
              <a:t>Dokonalá logistika jako důkaz německé preciznosti</a:t>
            </a:r>
          </a:p>
          <a:p>
            <a:pPr>
              <a:lnSpc>
                <a:spcPct val="150000"/>
              </a:lnSpc>
            </a:pPr>
            <a:r>
              <a:rPr lang="cs-CZ" sz="2200" dirty="0"/>
              <a:t>Lidová olympiáda: Neúspěšný bojkot a alternativa v Barceloně</a:t>
            </a:r>
          </a:p>
        </p:txBody>
      </p:sp>
    </p:spTree>
    <p:extLst>
      <p:ext uri="{BB962C8B-B14F-4D97-AF65-F5344CB8AC3E}">
        <p14:creationId xmlns:p14="http://schemas.microsoft.com/office/powerpoint/2010/main" val="23448206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3756B343-807D-456E-AA26-80E96B75D1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E8CE5C82-E96D-D69D-5D8C-1DE34904DD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39014" y="525982"/>
            <a:ext cx="4282983" cy="1200361"/>
          </a:xfrm>
        </p:spPr>
        <p:txBody>
          <a:bodyPr anchor="b">
            <a:normAutofit/>
          </a:bodyPr>
          <a:lstStyle/>
          <a:p>
            <a:r>
              <a:rPr lang="it-IT" sz="3600" b="1" dirty="0"/>
              <a:t>Leni Riefenstahl a film „</a:t>
            </a:r>
            <a:r>
              <a:rPr lang="it-IT" sz="3600" b="1" i="1" dirty="0"/>
              <a:t>Olympia</a:t>
            </a:r>
            <a:r>
              <a:rPr lang="it-IT" sz="3600" b="1" dirty="0"/>
              <a:t>“</a:t>
            </a:r>
            <a:endParaRPr lang="cs-CZ" sz="3600" b="1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8980754-6F4B-43C9-B9BE-127B6BED65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546413" y="215201"/>
            <a:ext cx="740664" cy="1183349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2C1BBA94-3F40-40AA-8BB9-E69E25E537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0234" y="354959"/>
            <a:ext cx="6184973" cy="591521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3471A634-BA3E-B51A-B7A1-6791AF3B444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36" r="19970" b="2"/>
          <a:stretch>
            <a:fillRect/>
          </a:stretch>
        </p:blipFill>
        <p:spPr>
          <a:xfrm>
            <a:off x="576244" y="650494"/>
            <a:ext cx="5628018" cy="5324142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169CC832-2974-4E8D-90ED-3E2941BA73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277786" y="1944913"/>
            <a:ext cx="402336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FD489A2-8EE4-C21C-831A-E35D3967EA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39012" y="2031101"/>
            <a:ext cx="4282984" cy="3511943"/>
          </a:xfrm>
        </p:spPr>
        <p:txBody>
          <a:bodyPr anchor="ctr">
            <a:normAutofit/>
          </a:bodyPr>
          <a:lstStyle/>
          <a:p>
            <a:r>
              <a:rPr lang="cs-CZ" sz="2200" dirty="0"/>
              <a:t>Nové úhly, kamery v šachtách, zpomalené záběry</a:t>
            </a:r>
          </a:p>
          <a:p>
            <a:r>
              <a:rPr lang="cs-CZ" sz="2200" dirty="0"/>
              <a:t>Spojit moderní sport a nacistickou tradicí (tradice, masy)</a:t>
            </a:r>
          </a:p>
          <a:p>
            <a:r>
              <a:rPr lang="cs-CZ" sz="2200" dirty="0"/>
              <a:t>Film - umělecká oslava těla</a:t>
            </a:r>
          </a:p>
          <a:p>
            <a:r>
              <a:rPr lang="pl-PL" sz="2200" dirty="0"/>
              <a:t>Skrytá podpora od Ministerstva propagandy</a:t>
            </a:r>
            <a:endParaRPr lang="cs-CZ" sz="2200" dirty="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55222F96-971A-4F90-B841-6BAB416C7A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1677179" y="6053360"/>
            <a:ext cx="740664" cy="15412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5529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9D80C9EF-3CC6-4ECC-9C2D-9D0396C96E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31DF9870-D79C-F7DC-D194-80323A27ED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5528" y="386930"/>
            <a:ext cx="10141799" cy="1300554"/>
          </a:xfrm>
        </p:spPr>
        <p:txBody>
          <a:bodyPr anchor="b">
            <a:normAutofit/>
          </a:bodyPr>
          <a:lstStyle/>
          <a:p>
            <a:r>
              <a:rPr lang="cs-CZ" b="1" dirty="0" err="1"/>
              <a:t>Jesse</a:t>
            </a:r>
            <a:r>
              <a:rPr lang="cs-CZ" b="1" dirty="0"/>
              <a:t> </a:t>
            </a:r>
            <a:r>
              <a:rPr lang="cs-CZ" b="1" dirty="0" err="1"/>
              <a:t>Owens</a:t>
            </a:r>
            <a:r>
              <a:rPr lang="cs-CZ" b="1" dirty="0"/>
              <a:t> - osobnost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DA32751-37A2-45C0-BE94-63D375E270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-2" y="1998845"/>
            <a:ext cx="11454595" cy="78169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659831F-0D9A-4C63-9EBB-8435B85A44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3079"/>
            <a:ext cx="11383362" cy="426799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13058D6E-1C29-6366-BF70-773C40BDF5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442"/>
          <a:stretch>
            <a:fillRect/>
          </a:stretch>
        </p:blipFill>
        <p:spPr>
          <a:xfrm>
            <a:off x="635295" y="2524715"/>
            <a:ext cx="5150277" cy="3714244"/>
          </a:xfrm>
          <a:prstGeom prst="rect">
            <a:avLst/>
          </a:prstGeom>
        </p:spPr>
      </p:pic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C98B12C-5B78-0F22-696E-87600FF1A9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6429" y="2599509"/>
            <a:ext cx="4530898" cy="3639450"/>
          </a:xfrm>
        </p:spPr>
        <p:txBody>
          <a:bodyPr anchor="ctr">
            <a:normAutofit/>
          </a:bodyPr>
          <a:lstStyle/>
          <a:p>
            <a:r>
              <a:rPr lang="cs-CZ" sz="2200" dirty="0"/>
              <a:t>4 zlaté medaile černošského atleta v srdci nacismu</a:t>
            </a:r>
          </a:p>
          <a:p>
            <a:r>
              <a:rPr lang="cs-CZ" sz="2200" dirty="0"/>
              <a:t>Zobrazení ve filmu: </a:t>
            </a:r>
            <a:r>
              <a:rPr lang="cs-CZ" sz="2200" dirty="0" err="1"/>
              <a:t>Owens</a:t>
            </a:r>
            <a:r>
              <a:rPr lang="cs-CZ" sz="2200" dirty="0"/>
              <a:t> jako „ušlechtilý primitiv“</a:t>
            </a:r>
          </a:p>
          <a:p>
            <a:r>
              <a:rPr lang="cs-CZ" sz="2200" dirty="0"/>
              <a:t>„Přírodního úkaz“, nikoliv civilizovaný člověk</a:t>
            </a:r>
          </a:p>
          <a:p>
            <a:r>
              <a:rPr lang="cs-CZ" sz="2200" dirty="0"/>
              <a:t>Rozdíl mezi vulgární vylučovací politikou a estetizací</a:t>
            </a:r>
          </a:p>
          <a:p>
            <a:endParaRPr lang="cs-CZ" sz="2000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A55FBCD-CD42-40F5-8A1B-3203F9CAEE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1228040" y="2313027"/>
            <a:ext cx="781700" cy="1523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64774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201CC55D-ED54-4C5C-95E6-10947BD110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94F2DCB2-9F66-DA3D-1A67-1B4BED896A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560" y="856180"/>
            <a:ext cx="4560584" cy="1128068"/>
          </a:xfrm>
        </p:spPr>
        <p:txBody>
          <a:bodyPr anchor="ctr">
            <a:normAutofit fontScale="90000"/>
          </a:bodyPr>
          <a:lstStyle/>
          <a:p>
            <a:r>
              <a:rPr lang="cs-CZ" sz="4000" b="1" dirty="0"/>
              <a:t>Závěr: Úspěšná iluze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1DE889C7-FAD6-4397-98E2-05D5034844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083484"/>
            <a:ext cx="355196" cy="673460"/>
            <a:chOff x="0" y="823811"/>
            <a:chExt cx="355196" cy="673460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823811"/>
              <a:ext cx="87363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9341" y="823811"/>
              <a:ext cx="195855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3873B707-463F-40B0-8227-E8CC6C67EB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65085" y="2090569"/>
            <a:ext cx="429768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86EA4FB-78FC-A9BD-0D48-80A76E988E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0719" y="2330505"/>
            <a:ext cx="4559425" cy="3979585"/>
          </a:xfrm>
        </p:spPr>
        <p:txBody>
          <a:bodyPr anchor="ctr">
            <a:normAutofit/>
          </a:bodyPr>
          <a:lstStyle/>
          <a:p>
            <a:pPr>
              <a:lnSpc>
                <a:spcPct val="150000"/>
              </a:lnSpc>
            </a:pPr>
            <a:r>
              <a:rPr lang="cs-CZ" sz="2200" dirty="0"/>
              <a:t>Svět oklamán vizuální velkolepostí a pohostinností</a:t>
            </a:r>
          </a:p>
          <a:p>
            <a:pPr>
              <a:lnSpc>
                <a:spcPct val="150000"/>
              </a:lnSpc>
            </a:pPr>
            <a:r>
              <a:rPr lang="cs-CZ" sz="2200" dirty="0"/>
              <a:t>„Olympia“ jako vrcholné dílo s problematickým pozadím</a:t>
            </a:r>
          </a:p>
          <a:p>
            <a:pPr>
              <a:lnSpc>
                <a:spcPct val="150000"/>
              </a:lnSpc>
            </a:pPr>
            <a:r>
              <a:rPr lang="cs-CZ" sz="2200" dirty="0"/>
              <a:t>Hry jako klid před bouří (3 roky do začátku války)</a:t>
            </a:r>
          </a:p>
          <a:p>
            <a:endParaRPr lang="cs-CZ" sz="2000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13237C8-E62C-4F0D-A318-BD6FB6C2D1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513853"/>
            <a:ext cx="6009366" cy="583457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820FB408-AC36-2AD4-D340-FA4D8078D1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04" r="9545" b="3"/>
          <a:stretch>
            <a:fillRect/>
          </a:stretch>
        </p:blipFill>
        <p:spPr>
          <a:xfrm>
            <a:off x="5977788" y="799352"/>
            <a:ext cx="5425410" cy="5259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8018291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525</TotalTime>
  <Words>419</Words>
  <Application>Microsoft Office PowerPoint</Application>
  <PresentationFormat>Širokoúhlá obrazovka</PresentationFormat>
  <Paragraphs>52</Paragraphs>
  <Slides>12</Slides>
  <Notes>2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12</vt:i4>
      </vt:variant>
    </vt:vector>
  </HeadingPairs>
  <TitlesOfParts>
    <vt:vector size="16" baseType="lpstr">
      <vt:lpstr>Aptos</vt:lpstr>
      <vt:lpstr>Aptos Display</vt:lpstr>
      <vt:lpstr>Arial</vt:lpstr>
      <vt:lpstr>Motiv Office</vt:lpstr>
      <vt:lpstr>Olympiáda v Berlíně 1936</vt:lpstr>
      <vt:lpstr>Berlín 1936</vt:lpstr>
      <vt:lpstr>Olympiastadion</vt:lpstr>
      <vt:lpstr>Prezentace aplikace PowerPoint</vt:lpstr>
      <vt:lpstr>Štafeta s olympijským ohněm</vt:lpstr>
      <vt:lpstr>Technologie a modernita</vt:lpstr>
      <vt:lpstr>Leni Riefenstahl a film „Olympia“</vt:lpstr>
      <vt:lpstr>Jesse Owens - osobnost</vt:lpstr>
      <vt:lpstr>Závěr: Úspěšná iluze</vt:lpstr>
      <vt:lpstr>Děkuji za pozornost!</vt:lpstr>
      <vt:lpstr>Zdroje</vt:lpstr>
      <vt:lpstr>Zdroje obrázku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Matyáš Dostál</dc:creator>
  <cp:lastModifiedBy>Matyáš Dostál</cp:lastModifiedBy>
  <cp:revision>4</cp:revision>
  <dcterms:created xsi:type="dcterms:W3CDTF">2026-03-06T12:14:44Z</dcterms:created>
  <dcterms:modified xsi:type="dcterms:W3CDTF">2026-03-11T14:01:11Z</dcterms:modified>
</cp:coreProperties>
</file>