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474" r:id="rId3"/>
    <p:sldId id="393" r:id="rId4"/>
    <p:sldId id="454" r:id="rId5"/>
    <p:sldId id="388" r:id="rId6"/>
    <p:sldId id="469" r:id="rId7"/>
    <p:sldId id="480" r:id="rId8"/>
    <p:sldId id="473" r:id="rId9"/>
    <p:sldId id="475" r:id="rId10"/>
    <p:sldId id="395" r:id="rId11"/>
    <p:sldId id="401" r:id="rId12"/>
    <p:sldId id="452" r:id="rId13"/>
    <p:sldId id="453" r:id="rId14"/>
    <p:sldId id="466" r:id="rId15"/>
    <p:sldId id="467" r:id="rId16"/>
    <p:sldId id="396" r:id="rId17"/>
    <p:sldId id="404" r:id="rId18"/>
    <p:sldId id="397" r:id="rId19"/>
    <p:sldId id="455" r:id="rId20"/>
    <p:sldId id="394" r:id="rId21"/>
    <p:sldId id="478" r:id="rId22"/>
    <p:sldId id="479" r:id="rId23"/>
    <p:sldId id="457" r:id="rId24"/>
    <p:sldId id="456" r:id="rId25"/>
    <p:sldId id="458" r:id="rId26"/>
    <p:sldId id="399" r:id="rId27"/>
    <p:sldId id="407" r:id="rId28"/>
    <p:sldId id="459" r:id="rId29"/>
    <p:sldId id="470" r:id="rId30"/>
    <p:sldId id="476" r:id="rId31"/>
    <p:sldId id="477" r:id="rId32"/>
    <p:sldId id="471" r:id="rId33"/>
    <p:sldId id="472" r:id="rId34"/>
    <p:sldId id="465" r:id="rId35"/>
    <p:sldId id="464" r:id="rId36"/>
    <p:sldId id="481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82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6D8D0-4418-4123-8C15-99AB16BE86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98FDAE-F1F9-4049-8677-39AD4FE70355}">
      <dgm:prSet/>
      <dgm:spPr/>
      <dgm:t>
        <a:bodyPr/>
        <a:lstStyle/>
        <a:p>
          <a:r>
            <a:rPr lang="cs-CZ"/>
            <a:t>Being media literate means that you control the interpretation of the media instead of it controlling you</a:t>
          </a:r>
          <a:endParaRPr lang="en-US"/>
        </a:p>
      </dgm:t>
    </dgm:pt>
    <dgm:pt modelId="{709AD210-A856-43E5-8F6D-268B15266289}" type="parTrans" cxnId="{80EFC2D8-C853-43DD-9AE1-DB358C163B3F}">
      <dgm:prSet/>
      <dgm:spPr/>
      <dgm:t>
        <a:bodyPr/>
        <a:lstStyle/>
        <a:p>
          <a:endParaRPr lang="en-US"/>
        </a:p>
      </dgm:t>
    </dgm:pt>
    <dgm:pt modelId="{5317FC45-384B-4604-BD2D-446220BFF57E}" type="sibTrans" cxnId="{80EFC2D8-C853-43DD-9AE1-DB358C163B3F}">
      <dgm:prSet/>
      <dgm:spPr/>
      <dgm:t>
        <a:bodyPr/>
        <a:lstStyle/>
        <a:p>
          <a:endParaRPr lang="en-US"/>
        </a:p>
      </dgm:t>
    </dgm:pt>
    <dgm:pt modelId="{4014DDFE-D3BA-4ED3-A73F-3915346639B5}">
      <dgm:prSet/>
      <dgm:spPr/>
      <dgm:t>
        <a:bodyPr/>
        <a:lstStyle/>
        <a:p>
          <a:r>
            <a:rPr lang="cs-CZ" dirty="0"/>
            <a:t>Media (</a:t>
          </a:r>
          <a:r>
            <a:rPr lang="cs-CZ" dirty="0" err="1"/>
            <a:t>advertising</a:t>
          </a:r>
          <a:r>
            <a:rPr lang="cs-CZ" dirty="0"/>
            <a:t>) </a:t>
          </a:r>
          <a:r>
            <a:rPr lang="cs-CZ" dirty="0" err="1"/>
            <a:t>literacy</a:t>
          </a:r>
          <a:endParaRPr lang="en-US" dirty="0"/>
        </a:p>
      </dgm:t>
    </dgm:pt>
    <dgm:pt modelId="{D2A71CA8-D081-457A-A948-64F0EC80A5CE}" type="parTrans" cxnId="{310C6F4A-CC3A-42CB-AB5A-BCB401A66E9D}">
      <dgm:prSet/>
      <dgm:spPr/>
      <dgm:t>
        <a:bodyPr/>
        <a:lstStyle/>
        <a:p>
          <a:endParaRPr lang="en-US"/>
        </a:p>
      </dgm:t>
    </dgm:pt>
    <dgm:pt modelId="{72944444-190C-40E5-9226-C678CABB897E}" type="sibTrans" cxnId="{310C6F4A-CC3A-42CB-AB5A-BCB401A66E9D}">
      <dgm:prSet/>
      <dgm:spPr/>
      <dgm:t>
        <a:bodyPr/>
        <a:lstStyle/>
        <a:p>
          <a:endParaRPr lang="en-US"/>
        </a:p>
      </dgm:t>
    </dgm:pt>
    <dgm:pt modelId="{E23C607A-718D-3A4D-A594-3306D0C7A81E}" type="pres">
      <dgm:prSet presAssocID="{DBA6D8D0-4418-4123-8C15-99AB16BE866B}" presName="linear" presStyleCnt="0">
        <dgm:presLayoutVars>
          <dgm:animLvl val="lvl"/>
          <dgm:resizeHandles val="exact"/>
        </dgm:presLayoutVars>
      </dgm:prSet>
      <dgm:spPr/>
    </dgm:pt>
    <dgm:pt modelId="{8680E759-EECE-1D46-A5D9-A229A8BB6541}" type="pres">
      <dgm:prSet presAssocID="{6398FDAE-F1F9-4049-8677-39AD4FE7035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B79312-5D1B-774A-993B-492E6764A714}" type="pres">
      <dgm:prSet presAssocID="{5317FC45-384B-4604-BD2D-446220BFF57E}" presName="spacer" presStyleCnt="0"/>
      <dgm:spPr/>
    </dgm:pt>
    <dgm:pt modelId="{BB85D36A-D446-EC44-8D48-D0318A20C96B}" type="pres">
      <dgm:prSet presAssocID="{4014DDFE-D3BA-4ED3-A73F-3915346639B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70FB849-B93A-DD41-936B-7FBBE5AB4298}" type="presOf" srcId="{4014DDFE-D3BA-4ED3-A73F-3915346639B5}" destId="{BB85D36A-D446-EC44-8D48-D0318A20C96B}" srcOrd="0" destOrd="0" presId="urn:microsoft.com/office/officeart/2005/8/layout/vList2"/>
    <dgm:cxn modelId="{310C6F4A-CC3A-42CB-AB5A-BCB401A66E9D}" srcId="{DBA6D8D0-4418-4123-8C15-99AB16BE866B}" destId="{4014DDFE-D3BA-4ED3-A73F-3915346639B5}" srcOrd="1" destOrd="0" parTransId="{D2A71CA8-D081-457A-A948-64F0EC80A5CE}" sibTransId="{72944444-190C-40E5-9226-C678CABB897E}"/>
    <dgm:cxn modelId="{71553468-C3C3-1E4E-9FFF-4569A8779521}" type="presOf" srcId="{DBA6D8D0-4418-4123-8C15-99AB16BE866B}" destId="{E23C607A-718D-3A4D-A594-3306D0C7A81E}" srcOrd="0" destOrd="0" presId="urn:microsoft.com/office/officeart/2005/8/layout/vList2"/>
    <dgm:cxn modelId="{E9922AC7-3CBB-7C47-B3E2-7E8148AE0C05}" type="presOf" srcId="{6398FDAE-F1F9-4049-8677-39AD4FE70355}" destId="{8680E759-EECE-1D46-A5D9-A229A8BB6541}" srcOrd="0" destOrd="0" presId="urn:microsoft.com/office/officeart/2005/8/layout/vList2"/>
    <dgm:cxn modelId="{80EFC2D8-C853-43DD-9AE1-DB358C163B3F}" srcId="{DBA6D8D0-4418-4123-8C15-99AB16BE866B}" destId="{6398FDAE-F1F9-4049-8677-39AD4FE70355}" srcOrd="0" destOrd="0" parTransId="{709AD210-A856-43E5-8F6D-268B15266289}" sibTransId="{5317FC45-384B-4604-BD2D-446220BFF57E}"/>
    <dgm:cxn modelId="{57078D45-B753-664A-9CF7-CB1D6301B1A4}" type="presParOf" srcId="{E23C607A-718D-3A4D-A594-3306D0C7A81E}" destId="{8680E759-EECE-1D46-A5D9-A229A8BB6541}" srcOrd="0" destOrd="0" presId="urn:microsoft.com/office/officeart/2005/8/layout/vList2"/>
    <dgm:cxn modelId="{C66602D7-E48A-CC4B-BC23-734F02A27DB4}" type="presParOf" srcId="{E23C607A-718D-3A4D-A594-3306D0C7A81E}" destId="{4EB79312-5D1B-774A-993B-492E6764A714}" srcOrd="1" destOrd="0" presId="urn:microsoft.com/office/officeart/2005/8/layout/vList2"/>
    <dgm:cxn modelId="{60490661-F6F4-254D-9779-4C31655A5DBF}" type="presParOf" srcId="{E23C607A-718D-3A4D-A594-3306D0C7A81E}" destId="{BB85D36A-D446-EC44-8D48-D0318A20C9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6D8D0-4418-4123-8C15-99AB16BE866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98FDAE-F1F9-4049-8677-39AD4FE70355}">
      <dgm:prSet/>
      <dgm:spPr/>
      <dgm:t>
        <a:bodyPr/>
        <a:lstStyle/>
        <a:p>
          <a:endParaRPr lang="en-US" dirty="0"/>
        </a:p>
      </dgm:t>
    </dgm:pt>
    <dgm:pt modelId="{709AD210-A856-43E5-8F6D-268B15266289}" type="parTrans" cxnId="{80EFC2D8-C853-43DD-9AE1-DB358C163B3F}">
      <dgm:prSet/>
      <dgm:spPr/>
      <dgm:t>
        <a:bodyPr/>
        <a:lstStyle/>
        <a:p>
          <a:endParaRPr lang="en-US"/>
        </a:p>
      </dgm:t>
    </dgm:pt>
    <dgm:pt modelId="{5317FC45-384B-4604-BD2D-446220BFF57E}" type="sibTrans" cxnId="{80EFC2D8-C853-43DD-9AE1-DB358C163B3F}">
      <dgm:prSet/>
      <dgm:spPr/>
      <dgm:t>
        <a:bodyPr/>
        <a:lstStyle/>
        <a:p>
          <a:endParaRPr lang="en-US"/>
        </a:p>
      </dgm:t>
    </dgm:pt>
    <dgm:pt modelId="{A0649744-8BDE-124C-8A7A-20A5CB14601B}" type="pres">
      <dgm:prSet presAssocID="{DBA6D8D0-4418-4123-8C15-99AB16BE866B}" presName="vert0" presStyleCnt="0">
        <dgm:presLayoutVars>
          <dgm:dir/>
          <dgm:animOne val="branch"/>
          <dgm:animLvl val="lvl"/>
        </dgm:presLayoutVars>
      </dgm:prSet>
      <dgm:spPr/>
    </dgm:pt>
    <dgm:pt modelId="{9D0AAF7F-815F-D34A-BF2F-2685D95FF6B7}" type="pres">
      <dgm:prSet presAssocID="{6398FDAE-F1F9-4049-8677-39AD4FE70355}" presName="thickLine" presStyleLbl="alignNode1" presStyleIdx="0" presStyleCnt="1"/>
      <dgm:spPr/>
    </dgm:pt>
    <dgm:pt modelId="{7BE810BE-1949-2A46-9399-BAD41C1F5D9E}" type="pres">
      <dgm:prSet presAssocID="{6398FDAE-F1F9-4049-8677-39AD4FE70355}" presName="horz1" presStyleCnt="0"/>
      <dgm:spPr/>
    </dgm:pt>
    <dgm:pt modelId="{CB4DCF21-4A4C-3B4A-8ED2-BF1238C9C372}" type="pres">
      <dgm:prSet presAssocID="{6398FDAE-F1F9-4049-8677-39AD4FE70355}" presName="tx1" presStyleLbl="revTx" presStyleIdx="0" presStyleCnt="1"/>
      <dgm:spPr/>
    </dgm:pt>
    <dgm:pt modelId="{3E9BDF14-1D46-A94B-B026-5D0336F97E2F}" type="pres">
      <dgm:prSet presAssocID="{6398FDAE-F1F9-4049-8677-39AD4FE70355}" presName="vert1" presStyleCnt="0"/>
      <dgm:spPr/>
    </dgm:pt>
  </dgm:ptLst>
  <dgm:cxnLst>
    <dgm:cxn modelId="{B572F460-DA1D-8347-B317-7AEE58B68664}" type="presOf" srcId="{6398FDAE-F1F9-4049-8677-39AD4FE70355}" destId="{CB4DCF21-4A4C-3B4A-8ED2-BF1238C9C372}" srcOrd="0" destOrd="0" presId="urn:microsoft.com/office/officeart/2008/layout/LinedList"/>
    <dgm:cxn modelId="{B0139188-98D5-0243-BFF4-7823B6B63189}" type="presOf" srcId="{DBA6D8D0-4418-4123-8C15-99AB16BE866B}" destId="{A0649744-8BDE-124C-8A7A-20A5CB14601B}" srcOrd="0" destOrd="0" presId="urn:microsoft.com/office/officeart/2008/layout/LinedList"/>
    <dgm:cxn modelId="{80EFC2D8-C853-43DD-9AE1-DB358C163B3F}" srcId="{DBA6D8D0-4418-4123-8C15-99AB16BE866B}" destId="{6398FDAE-F1F9-4049-8677-39AD4FE70355}" srcOrd="0" destOrd="0" parTransId="{709AD210-A856-43E5-8F6D-268B15266289}" sibTransId="{5317FC45-384B-4604-BD2D-446220BFF57E}"/>
    <dgm:cxn modelId="{E0C9BC81-5F2F-6C45-B6E5-7ACABB8626BB}" type="presParOf" srcId="{A0649744-8BDE-124C-8A7A-20A5CB14601B}" destId="{9D0AAF7F-815F-D34A-BF2F-2685D95FF6B7}" srcOrd="0" destOrd="0" presId="urn:microsoft.com/office/officeart/2008/layout/LinedList"/>
    <dgm:cxn modelId="{2B64B739-B3D0-8A49-B0A0-AF9CB39961F9}" type="presParOf" srcId="{A0649744-8BDE-124C-8A7A-20A5CB14601B}" destId="{7BE810BE-1949-2A46-9399-BAD41C1F5D9E}" srcOrd="1" destOrd="0" presId="urn:microsoft.com/office/officeart/2008/layout/LinedList"/>
    <dgm:cxn modelId="{67A766D6-EAEA-3F44-94D6-33FA55428BB4}" type="presParOf" srcId="{7BE810BE-1949-2A46-9399-BAD41C1F5D9E}" destId="{CB4DCF21-4A4C-3B4A-8ED2-BF1238C9C372}" srcOrd="0" destOrd="0" presId="urn:microsoft.com/office/officeart/2008/layout/LinedList"/>
    <dgm:cxn modelId="{E905B7BC-A992-9A49-B46F-0869C195ACD5}" type="presParOf" srcId="{7BE810BE-1949-2A46-9399-BAD41C1F5D9E}" destId="{3E9BDF14-1D46-A94B-B026-5D0336F97E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0E759-EECE-1D46-A5D9-A229A8BB6541}">
      <dsp:nvSpPr>
        <dsp:cNvPr id="0" name=""/>
        <dsp:cNvSpPr/>
      </dsp:nvSpPr>
      <dsp:spPr>
        <a:xfrm>
          <a:off x="0" y="12829"/>
          <a:ext cx="5961345" cy="2640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Being media literate means that you control the interpretation of the media instead of it controlling you</a:t>
          </a:r>
          <a:endParaRPr lang="en-US" sz="3700" kern="1200"/>
        </a:p>
      </dsp:txBody>
      <dsp:txXfrm>
        <a:off x="128908" y="141737"/>
        <a:ext cx="5703529" cy="2382874"/>
      </dsp:txXfrm>
    </dsp:sp>
    <dsp:sp modelId="{BB85D36A-D446-EC44-8D48-D0318A20C96B}">
      <dsp:nvSpPr>
        <dsp:cNvPr id="0" name=""/>
        <dsp:cNvSpPr/>
      </dsp:nvSpPr>
      <dsp:spPr>
        <a:xfrm>
          <a:off x="0" y="2760079"/>
          <a:ext cx="5961345" cy="26406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Media (</a:t>
          </a:r>
          <a:r>
            <a:rPr lang="cs-CZ" sz="3700" kern="1200" dirty="0" err="1"/>
            <a:t>advertising</a:t>
          </a:r>
          <a:r>
            <a:rPr lang="cs-CZ" sz="3700" kern="1200" dirty="0"/>
            <a:t>) </a:t>
          </a:r>
          <a:r>
            <a:rPr lang="cs-CZ" sz="3700" kern="1200" dirty="0" err="1"/>
            <a:t>literacy</a:t>
          </a:r>
          <a:endParaRPr lang="en-US" sz="3700" kern="1200" dirty="0"/>
        </a:p>
      </dsp:txBody>
      <dsp:txXfrm>
        <a:off x="128908" y="2888987"/>
        <a:ext cx="5703529" cy="2382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AF7F-815F-D34A-BF2F-2685D95FF6B7}">
      <dsp:nvSpPr>
        <dsp:cNvPr id="0" name=""/>
        <dsp:cNvSpPr/>
      </dsp:nvSpPr>
      <dsp:spPr>
        <a:xfrm>
          <a:off x="0" y="0"/>
          <a:ext cx="103500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DCF21-4A4C-3B4A-8ED2-BF1238C9C372}">
      <dsp:nvSpPr>
        <dsp:cNvPr id="0" name=""/>
        <dsp:cNvSpPr/>
      </dsp:nvSpPr>
      <dsp:spPr>
        <a:xfrm>
          <a:off x="0" y="0"/>
          <a:ext cx="10350062" cy="3026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10350062" cy="3026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9B49C-10B7-4C4A-9284-2529489A4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2AE182-1FA4-4940-9E98-DE2D57878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F180F3-C7A8-E848-BABB-C3AC650C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2CFDB-19D2-614D-B7E4-EFF8FE83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AAEBE4-9740-4442-991B-C55FB913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57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2A1D9-9970-0F44-8AB6-24294705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05F1B9-2246-074E-B91C-9BCE01E75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5C8FBB-A95E-1748-A71A-6ED6B099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7A24D1-85CD-C441-B2A7-62FAE29C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4D2DC5-5801-6A42-8D83-44290261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38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DEC732-A1EF-914F-8BCC-92287869B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D3C462-347C-6444-AAC2-8B9E8250E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16B832-DE0F-214F-9635-E5F3081C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A63B63-F8A5-CB4A-A1C7-A25F465D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34313D-D09F-4743-B212-5086A807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73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F0F16-0158-E44A-B5F6-7425A332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B18F8-D347-D645-A398-56F7B78F5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A6AD0C-7A22-1742-9BDC-7DE1790D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056CE7-4A30-D942-AE33-66A30DDE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68029B-313C-C249-B1B1-769041DE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07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35B9B-8BA5-AE4D-A90B-EA959445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B708B5-8A01-AC48-97A5-D823F7692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DC5CF9-9CBF-C54C-9516-B3B1EAE2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B178E6-47A3-B54A-BADD-8FE63398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B918A2-5EDB-1E4F-BC34-E46DB96D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77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67775-A1A5-2742-9400-EE8859F8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7D992-5270-704D-BA61-239A22543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7EE3CA-8D72-9049-92C6-FBCD9921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69FFD7-4130-8745-8461-DF3D6FD3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203EF5-579D-DD41-B72A-254AAFC5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752FA2-F39F-7047-8CCA-2367846F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73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78206-7E29-3D48-BAFA-CB0E7517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F70E71-335D-574B-A5A6-F7684EF5E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A86130-A5E9-654A-A6F4-8DB95D712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119B35-0354-1C4D-9EDD-B5DC893A3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B0D1BD-378F-5940-9AFA-71D1738FF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45B512-2E37-5942-B08D-C61652E7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C8E8BE-5310-9C43-BAD7-C922E021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B7C817-B252-E642-B69B-7FA8F102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48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682F6-2880-F64A-B45D-AF6E8403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8F9053-02DC-C44D-AF7F-396BE6A3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4BA0BC-B1C2-8E4C-B9FF-9E9551FF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FAA3E8-49CF-3E44-91E0-CD669A47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08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F1C72E-8DB6-0C47-89DF-C8017537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2C5557-9409-C04B-A0C4-FC1AB40B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3EC9D6-D4DF-0F4E-9832-C266E3E6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2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856F1-9390-3A49-B42A-23F11F5B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9F25A-2D12-174C-BFA1-758313CC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C821BC-40EA-594A-A85D-69A83A298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61700D-834B-714E-9B7A-EB5F6DF3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AE6F21-3DC2-A54F-A409-4F97C831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ECF6FF-A1CF-C642-AE61-C554D9BD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30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18451-2D28-9244-B49A-AEEA1690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F8E9FFB-1304-FA42-AE24-B5B848946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76F499-CBFE-DE43-97CF-CD1C9004F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8B7DE5-D295-CC46-8B23-EBFE452B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A10-5E8E-1645-8368-CC3CF16CCCB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B8604-9358-3B41-A447-8598F839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BA4EFE-67FF-F443-B096-7A351815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62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E5F49D-6B14-7F45-85B8-73744006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140190-89B7-B74F-8658-05868370F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0A8AEA-9CFB-FA4E-B400-F5F36B55F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F6A10-5E8E-1645-8368-CC3CF16CCCB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7AA5DF-95C3-E947-BD44-85B0E5B93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ECBC61-3F80-AA4D-87B7-0EAC48A67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11E2E-575C-C64E-AD30-578528287A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2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21E5B426-3A19-4D48-AC1C-E88B56A1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6" b="10824"/>
          <a:stretch/>
        </p:blipFill>
        <p:spPr>
          <a:xfrm>
            <a:off x="-3047" y="-43532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A41D9-A039-7041-8184-3137CDAF1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altLang="cs-CZ" sz="5200" cap="none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Interpretace</a:t>
            </a:r>
            <a:r>
              <a:rPr lang="en-US" altLang="cs-CZ" sz="5200" cap="none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cs-CZ" sz="5200" cap="none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textů</a:t>
            </a:r>
            <a:r>
              <a:rPr lang="en-US" altLang="cs-CZ" sz="5200" cap="none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cs-CZ" sz="5200" cap="none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marketingové</a:t>
            </a:r>
            <a:r>
              <a:rPr lang="en-US" altLang="cs-CZ" sz="5200" cap="none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cs-CZ" sz="5200" cap="none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komunikace</a:t>
            </a:r>
            <a:br>
              <a:rPr lang="en-US" altLang="cs-CZ" sz="5200" cap="none" dirty="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altLang="cs-CZ" sz="52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6</a:t>
            </a:r>
            <a:r>
              <a:rPr lang="en-US" altLang="cs-CZ" sz="5200" cap="none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. </a:t>
            </a:r>
            <a:r>
              <a:rPr lang="en-US" altLang="cs-CZ" sz="52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cs-CZ" sz="5200" cap="none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. 2024</a:t>
            </a:r>
          </a:p>
        </p:txBody>
      </p:sp>
    </p:spTree>
    <p:extLst>
      <p:ext uri="{BB962C8B-B14F-4D97-AF65-F5344CB8AC3E}">
        <p14:creationId xmlns:p14="http://schemas.microsoft.com/office/powerpoint/2010/main" val="27513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E4C5E-F2A4-B64A-A326-189BFB94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cs-CZ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je to interpretace?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174BCB1B-878B-7448-BC38-1121FA4EB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548" y="2391516"/>
            <a:ext cx="9880893" cy="3959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>
                <a:latin typeface="+mn-lt"/>
                <a:ea typeface="+mn-ea"/>
              </a:rPr>
              <a:t>z lat. </a:t>
            </a:r>
            <a:r>
              <a:rPr lang="en-US" altLang="cs-CZ" i="1" dirty="0" err="1">
                <a:latin typeface="+mn-lt"/>
                <a:ea typeface="+mn-ea"/>
              </a:rPr>
              <a:t>Interpretárí</a:t>
            </a:r>
            <a:r>
              <a:rPr lang="en-US" altLang="cs-CZ" i="1" dirty="0">
                <a:latin typeface="+mn-lt"/>
                <a:ea typeface="+mn-ea"/>
              </a:rPr>
              <a:t> </a:t>
            </a:r>
            <a:r>
              <a:rPr lang="en-US" altLang="cs-CZ" dirty="0">
                <a:latin typeface="+mn-lt"/>
                <a:ea typeface="+mn-ea"/>
              </a:rPr>
              <a:t>– </a:t>
            </a:r>
            <a:r>
              <a:rPr lang="en-US" altLang="cs-CZ" dirty="0" err="1">
                <a:latin typeface="+mn-lt"/>
                <a:ea typeface="+mn-ea"/>
              </a:rPr>
              <a:t>vykládat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tlumočit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překládat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porozumět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vyvodit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interpretujeme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svět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kolem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nás</a:t>
            </a:r>
            <a:r>
              <a:rPr lang="en-US" altLang="cs-CZ" dirty="0">
                <a:latin typeface="+mn-lt"/>
                <a:ea typeface="+mn-ea"/>
              </a:rPr>
              <a:t> – </a:t>
            </a:r>
            <a:r>
              <a:rPr lang="en-US" altLang="cs-CZ" dirty="0" err="1">
                <a:latin typeface="+mn-lt"/>
                <a:ea typeface="+mn-ea"/>
              </a:rPr>
              <a:t>přikládáme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věcem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slovům</a:t>
            </a:r>
            <a:r>
              <a:rPr lang="en-US" altLang="cs-CZ" dirty="0">
                <a:latin typeface="+mn-lt"/>
                <a:ea typeface="+mn-ea"/>
              </a:rPr>
              <a:t> a </a:t>
            </a:r>
            <a:r>
              <a:rPr lang="en-US" altLang="cs-CZ" dirty="0" err="1">
                <a:latin typeface="+mn-lt"/>
                <a:ea typeface="+mn-ea"/>
              </a:rPr>
              <a:t>okolnostem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určitý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význam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Interpretace</a:t>
            </a:r>
            <a:r>
              <a:rPr lang="en-US" altLang="cs-CZ" dirty="0">
                <a:latin typeface="+mn-lt"/>
                <a:ea typeface="+mn-ea"/>
              </a:rPr>
              <a:t> je </a:t>
            </a:r>
            <a:r>
              <a:rPr lang="en-US" altLang="cs-CZ" dirty="0" err="1">
                <a:latin typeface="+mn-lt"/>
                <a:ea typeface="+mn-ea"/>
              </a:rPr>
              <a:t>přítomná</a:t>
            </a:r>
            <a:r>
              <a:rPr lang="en-US" altLang="cs-CZ" dirty="0">
                <a:latin typeface="+mn-lt"/>
                <a:ea typeface="+mn-ea"/>
              </a:rPr>
              <a:t> v </a:t>
            </a:r>
            <a:r>
              <a:rPr lang="en-US" altLang="cs-CZ" dirty="0" err="1">
                <a:latin typeface="+mn-lt"/>
                <a:ea typeface="+mn-ea"/>
              </a:rPr>
              <a:t>celé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řadě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oblastí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přístupy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ke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způsobům</a:t>
            </a:r>
            <a:r>
              <a:rPr lang="en-US" altLang="cs-CZ" dirty="0">
                <a:latin typeface="+mn-lt"/>
                <a:ea typeface="+mn-ea"/>
              </a:rPr>
              <a:t> a </a:t>
            </a:r>
            <a:r>
              <a:rPr lang="en-US" altLang="cs-CZ" dirty="0" err="1">
                <a:latin typeface="+mn-lt"/>
                <a:ea typeface="+mn-ea"/>
              </a:rPr>
              <a:t>použití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interpretace</a:t>
            </a:r>
            <a:r>
              <a:rPr lang="en-US" altLang="cs-CZ" dirty="0">
                <a:latin typeface="+mn-lt"/>
                <a:ea typeface="+mn-ea"/>
              </a:rPr>
              <a:t> se </a:t>
            </a:r>
            <a:r>
              <a:rPr lang="en-US" altLang="cs-CZ" dirty="0" err="1">
                <a:latin typeface="+mn-lt"/>
                <a:ea typeface="+mn-ea"/>
              </a:rPr>
              <a:t>mění</a:t>
            </a:r>
            <a:r>
              <a:rPr lang="en-US" altLang="cs-CZ" dirty="0">
                <a:latin typeface="+mn-lt"/>
                <a:ea typeface="+mn-ea"/>
              </a:rPr>
              <a:t> a </a:t>
            </a:r>
            <a:r>
              <a:rPr lang="en-US" altLang="cs-CZ" dirty="0" err="1">
                <a:latin typeface="+mn-lt"/>
                <a:ea typeface="+mn-ea"/>
              </a:rPr>
              <a:t>vyvíjejí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interpretace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textů</a:t>
            </a:r>
            <a:r>
              <a:rPr lang="en-US" altLang="cs-CZ" dirty="0">
                <a:latin typeface="+mn-lt"/>
                <a:ea typeface="+mn-ea"/>
              </a:rPr>
              <a:t> v </a:t>
            </a:r>
            <a:r>
              <a:rPr lang="en-US" altLang="cs-CZ" dirty="0" err="1">
                <a:latin typeface="+mn-lt"/>
                <a:ea typeface="+mn-ea"/>
              </a:rPr>
              <a:t>užším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slova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smyslu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jako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literární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kritika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literární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věda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>
                <a:latin typeface="+mn-lt"/>
                <a:ea typeface="+mn-ea"/>
              </a:rPr>
              <a:t>v </a:t>
            </a:r>
            <a:r>
              <a:rPr lang="en-US" altLang="cs-CZ" dirty="0" err="1">
                <a:latin typeface="+mn-lt"/>
                <a:ea typeface="+mn-ea"/>
              </a:rPr>
              <a:t>dalších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oblastech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např</a:t>
            </a:r>
            <a:r>
              <a:rPr lang="en-US" altLang="cs-CZ" dirty="0">
                <a:latin typeface="+mn-lt"/>
                <a:ea typeface="+mn-ea"/>
              </a:rPr>
              <a:t>. </a:t>
            </a:r>
            <a:r>
              <a:rPr lang="en-US" altLang="cs-CZ" dirty="0" err="1">
                <a:latin typeface="+mn-lt"/>
                <a:ea typeface="+mn-ea"/>
              </a:rPr>
              <a:t>interpretace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náboženských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textů</a:t>
            </a:r>
            <a:r>
              <a:rPr lang="en-US" altLang="cs-CZ" dirty="0">
                <a:latin typeface="+mn-lt"/>
                <a:ea typeface="+mn-ea"/>
              </a:rPr>
              <a:t> (</a:t>
            </a:r>
            <a:r>
              <a:rPr lang="en-US" altLang="cs-CZ" dirty="0" err="1">
                <a:latin typeface="+mn-lt"/>
                <a:ea typeface="+mn-ea"/>
              </a:rPr>
              <a:t>tzv</a:t>
            </a:r>
            <a:r>
              <a:rPr lang="en-US" altLang="cs-CZ" dirty="0">
                <a:latin typeface="+mn-lt"/>
                <a:ea typeface="+mn-ea"/>
              </a:rPr>
              <a:t>. </a:t>
            </a:r>
            <a:r>
              <a:rPr lang="en-US" altLang="cs-CZ" dirty="0" err="1">
                <a:latin typeface="+mn-lt"/>
                <a:ea typeface="+mn-ea"/>
              </a:rPr>
              <a:t>exegeze</a:t>
            </a:r>
            <a:r>
              <a:rPr lang="en-US" altLang="cs-CZ" dirty="0">
                <a:latin typeface="+mn-lt"/>
                <a:ea typeface="+mn-ea"/>
              </a:rPr>
              <a:t> - </a:t>
            </a:r>
            <a:r>
              <a:rPr lang="en-US" altLang="cs-CZ" dirty="0" err="1">
                <a:latin typeface="+mn-lt"/>
                <a:ea typeface="+mn-ea"/>
              </a:rPr>
              <a:t>výklady</a:t>
            </a:r>
            <a:r>
              <a:rPr lang="en-US" altLang="cs-CZ" dirty="0">
                <a:latin typeface="+mn-lt"/>
                <a:ea typeface="+mn-ea"/>
              </a:rPr>
              <a:t> Bible, </a:t>
            </a:r>
            <a:r>
              <a:rPr lang="en-US" altLang="cs-CZ" dirty="0" err="1">
                <a:latin typeface="+mn-lt"/>
                <a:ea typeface="+mn-ea"/>
              </a:rPr>
              <a:t>Koránu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Talmudu</a:t>
            </a:r>
            <a:r>
              <a:rPr lang="en-US" altLang="cs-CZ" dirty="0">
                <a:latin typeface="+mn-lt"/>
                <a:ea typeface="+mn-ea"/>
              </a:rPr>
              <a:t>), </a:t>
            </a:r>
            <a:r>
              <a:rPr lang="en-US" altLang="cs-CZ" dirty="0" err="1">
                <a:latin typeface="+mn-lt"/>
                <a:ea typeface="+mn-ea"/>
              </a:rPr>
              <a:t>historie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práva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umění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filosofie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psychologie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hudby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apod</a:t>
            </a:r>
            <a:r>
              <a:rPr lang="en-US" altLang="cs-CZ" dirty="0">
                <a:latin typeface="+mn-lt"/>
                <a:ea typeface="+mn-ea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2078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1FE1F-9FE9-574C-BD2A-546E9A3E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50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Hermeneutika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B272E1F-84C1-C747-81E6-D05427B88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08061"/>
            <a:ext cx="5008901" cy="45719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z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řec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herméneuein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–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vykládat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překládat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vyložit</a:t>
            </a:r>
            <a:endParaRPr lang="en-US" altLang="cs-CZ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nauka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o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výkladu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rozumění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textů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(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původně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náboženských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poté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filosofických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právních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)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Wilhelm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Dilthey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–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hermeneuticky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́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kruh</a:t>
            </a:r>
            <a:endParaRPr lang="en-US" altLang="cs-CZ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Hermeneutika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jako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porozumění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našeho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bytí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světě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(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existencialismus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Martin Heidegger)</a:t>
            </a:r>
          </a:p>
        </p:txBody>
      </p:sp>
    </p:spTree>
    <p:extLst>
      <p:ext uri="{BB962C8B-B14F-4D97-AF65-F5344CB8AC3E}">
        <p14:creationId xmlns:p14="http://schemas.microsoft.com/office/powerpoint/2010/main" val="364162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7360A-3C8E-9643-93B9-5C994BCD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Hermeneutika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16AD5F9-EA91-824B-BA37-30A04A814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927" y="365125"/>
            <a:ext cx="5996871" cy="58118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b="1">
                <a:solidFill>
                  <a:srgbClr val="FFFFFF"/>
                </a:solidFill>
                <a:latin typeface="+mn-lt"/>
                <a:ea typeface="+mn-ea"/>
              </a:rPr>
              <a:t>hermeneutický kruh (W. Dilthey, M. Heidegger, Gadamer)</a:t>
            </a:r>
            <a:r>
              <a:rPr lang="en-US" altLang="cs-CZ" sz="2000">
                <a:solidFill>
                  <a:srgbClr val="FFFFFF"/>
                </a:solidFill>
                <a:latin typeface="+mn-lt"/>
                <a:ea typeface="+mn-ea"/>
              </a:rPr>
              <a:t> – Člověk dospívá k porozumění tak, že si nejprve vytvoří předběžnou představu čili před-sudek (Vorverständnis), který potom s textem nebo věcí konfrontuje a na základě takového porovnání si vytváří představu novou (lepší). Nikdy se neobejde bez předběžného mínění čili </a:t>
            </a:r>
            <a:r>
              <a:rPr lang="en-US" altLang="cs-CZ" sz="2000" b="1" u="sng">
                <a:solidFill>
                  <a:srgbClr val="FFFFFF"/>
                </a:solidFill>
                <a:latin typeface="+mn-lt"/>
                <a:ea typeface="+mn-ea"/>
              </a:rPr>
              <a:t>předporozumění</a:t>
            </a:r>
            <a:r>
              <a:rPr lang="en-US" altLang="cs-CZ" sz="2000">
                <a:solidFill>
                  <a:srgbClr val="FFFFFF"/>
                </a:solidFill>
                <a:latin typeface="+mn-lt"/>
                <a:ea typeface="+mn-ea"/>
              </a:rPr>
              <a:t>, podstatné je právě to, že si toto mínění ověřuje a je ochoten je změnit. Protože se tento postup obvykle opakuje, lze mluvit o „kruhovém</a:t>
            </a:r>
            <a:r>
              <a:rPr lang="en-US" altLang="en-US" sz="2000">
                <a:solidFill>
                  <a:srgbClr val="FFFFFF"/>
                </a:solidFill>
                <a:latin typeface="+mn-lt"/>
                <a:ea typeface="+mn-ea"/>
              </a:rPr>
              <a:t>“</a:t>
            </a:r>
            <a:r>
              <a:rPr lang="en-US" altLang="cs-CZ" sz="2000">
                <a:solidFill>
                  <a:srgbClr val="FFFFFF"/>
                </a:solidFill>
                <a:latin typeface="+mn-lt"/>
                <a:ea typeface="+mn-ea"/>
              </a:rPr>
              <a:t> procesu či o „kruhu</a:t>
            </a:r>
            <a:r>
              <a:rPr lang="en-US" altLang="en-US" sz="2000">
                <a:solidFill>
                  <a:srgbClr val="FFFFFF"/>
                </a:solidFill>
                <a:latin typeface="+mn-lt"/>
                <a:ea typeface="+mn-ea"/>
              </a:rPr>
              <a:t>“</a:t>
            </a:r>
            <a:endParaRPr lang="en-US" altLang="cs-CZ" sz="2000">
              <a:solidFill>
                <a:srgbClr val="FFFFFF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20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1934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7360A-3C8E-9643-93B9-5C994BCD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Hermeneutika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693FB76-354D-2746-8B43-1C4BBBCA0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927" y="365125"/>
            <a:ext cx="5996871" cy="58118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"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Hermeneutika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staví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na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zajímavém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postřehu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: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každé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poznání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předpokládá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,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že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už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předem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cosi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o tom, co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poznávám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,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musím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vědět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.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Mohu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se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totiž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ptát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po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něčem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, o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čem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bych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aspoň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nevěděl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,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že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to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existuje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a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že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se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na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to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lze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ptát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?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Mohl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bych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si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všimnout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něčeho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,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jako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nového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poznatku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,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kdybych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předem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nebyl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připraven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na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to,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že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to za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nový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poznatek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budu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moci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považovat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?</a:t>
            </a:r>
            <a:r>
              <a:rPr lang="en-US" altLang="en-US" sz="2000" i="1" dirty="0">
                <a:solidFill>
                  <a:srgbClr val="FFFFFF"/>
                </a:solidFill>
                <a:latin typeface="+mn-lt"/>
                <a:ea typeface="+mn-ea"/>
              </a:rPr>
              <a:t>“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 (I. </a:t>
            </a:r>
            <a:r>
              <a:rPr lang="en-US" altLang="cs-CZ" sz="2000" i="1" dirty="0" err="1">
                <a:solidFill>
                  <a:srgbClr val="FFFFFF"/>
                </a:solidFill>
                <a:latin typeface="+mn-lt"/>
                <a:ea typeface="+mn-ea"/>
              </a:rPr>
              <a:t>Blecha</a:t>
            </a:r>
            <a:r>
              <a:rPr lang="en-US" altLang="cs-CZ" sz="2000" i="1" dirty="0">
                <a:solidFill>
                  <a:srgbClr val="FFFFFF"/>
                </a:solidFill>
                <a:latin typeface="+mn-lt"/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3670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Lascaux - Wikipedia">
            <a:extLst>
              <a:ext uri="{FF2B5EF4-FFF2-40B4-BE49-F238E27FC236}">
                <a16:creationId xmlns:a16="http://schemas.microsoft.com/office/drawing/2014/main" id="{AC91D709-1702-C7B0-82BC-7A2A9767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7591" y="917247"/>
            <a:ext cx="7645665" cy="50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4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exteriér, scéna, směr&#10;&#10;Popis byl vytvořen automaticky">
            <a:extLst>
              <a:ext uri="{FF2B5EF4-FFF2-40B4-BE49-F238E27FC236}">
                <a16:creationId xmlns:a16="http://schemas.microsoft.com/office/drawing/2014/main" id="{4F62A731-B818-B443-907E-D5738160C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35" b="20310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842218D7-EC34-1F4B-9A85-B31BFBF33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" r="317" b="-2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5" name="Obrázek 4" descr="Obsah obrázku text, ovoce, meloun&#10;&#10;Popis byl vytvořen automaticky">
            <a:extLst>
              <a:ext uri="{FF2B5EF4-FFF2-40B4-BE49-F238E27FC236}">
                <a16:creationId xmlns:a16="http://schemas.microsoft.com/office/drawing/2014/main" id="{189EF9B9-78C5-254F-A593-20FA3F213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4" b="24150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9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3941-47E4-2148-9EDB-7DD7E83D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658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cs-CZ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Kolik</a:t>
            </a:r>
            <a:r>
              <a:rPr lang="en-US" altLang="cs-CZ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významů</a:t>
            </a:r>
            <a:r>
              <a:rPr lang="en-US" altLang="cs-CZ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má</a:t>
            </a:r>
            <a:r>
              <a:rPr lang="en-US" altLang="cs-CZ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text?</a:t>
            </a:r>
          </a:p>
        </p:txBody>
      </p:sp>
      <p:sp>
        <p:nvSpPr>
          <p:cNvPr id="36866" name="TextBox 2">
            <a:extLst>
              <a:ext uri="{FF2B5EF4-FFF2-40B4-BE49-F238E27FC236}">
                <a16:creationId xmlns:a16="http://schemas.microsoft.com/office/drawing/2014/main" id="{0A86EFA2-E764-F949-BEDF-B8F737EE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628775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000" b="1" dirty="0" err="1"/>
              <a:t>Přenosový</a:t>
            </a:r>
            <a:r>
              <a:rPr lang="en-US" altLang="cs-CZ" sz="2000" b="1" dirty="0"/>
              <a:t> (</a:t>
            </a:r>
            <a:r>
              <a:rPr lang="en-US" altLang="cs-CZ" sz="2000" b="1" dirty="0" err="1"/>
              <a:t>lineární</a:t>
            </a:r>
            <a:r>
              <a:rPr lang="en-US" altLang="cs-CZ" sz="2000" b="1" dirty="0"/>
              <a:t>) model </a:t>
            </a:r>
            <a:r>
              <a:rPr lang="en-US" altLang="cs-CZ" sz="2000" b="1" dirty="0" err="1"/>
              <a:t>komunikace</a:t>
            </a:r>
            <a:endParaRPr lang="en-US" altLang="cs-CZ" sz="2000" b="1" dirty="0"/>
          </a:p>
        </p:txBody>
      </p:sp>
      <p:sp>
        <p:nvSpPr>
          <p:cNvPr id="36867" name="TextBox 5">
            <a:extLst>
              <a:ext uri="{FF2B5EF4-FFF2-40B4-BE49-F238E27FC236}">
                <a16:creationId xmlns:a16="http://schemas.microsoft.com/office/drawing/2014/main" id="{B6794A12-FE97-1547-8F99-16D4D8E8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4" y="2781300"/>
            <a:ext cx="1743075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ZDROJ ZPRÁVY</a:t>
            </a:r>
          </a:p>
        </p:txBody>
      </p:sp>
      <p:sp>
        <p:nvSpPr>
          <p:cNvPr id="36868" name="TextBox 7">
            <a:extLst>
              <a:ext uri="{FF2B5EF4-FFF2-40B4-BE49-F238E27FC236}">
                <a16:creationId xmlns:a16="http://schemas.microsoft.com/office/drawing/2014/main" id="{9C425103-DF92-654C-B1B2-22036F5FC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2781300"/>
            <a:ext cx="1428750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ODESÍLATEL</a:t>
            </a:r>
          </a:p>
        </p:txBody>
      </p:sp>
      <p:sp>
        <p:nvSpPr>
          <p:cNvPr id="36869" name="TextBox 8">
            <a:extLst>
              <a:ext uri="{FF2B5EF4-FFF2-40B4-BE49-F238E27FC236}">
                <a16:creationId xmlns:a16="http://schemas.microsoft.com/office/drawing/2014/main" id="{2DDCE75E-17DE-354A-9B82-DC5ACE249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2781300"/>
            <a:ext cx="630238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KÓD</a:t>
            </a:r>
          </a:p>
        </p:txBody>
      </p:sp>
      <p:sp>
        <p:nvSpPr>
          <p:cNvPr id="36870" name="TextBox 15">
            <a:extLst>
              <a:ext uri="{FF2B5EF4-FFF2-40B4-BE49-F238E27FC236}">
                <a16:creationId xmlns:a16="http://schemas.microsoft.com/office/drawing/2014/main" id="{29F3086C-C568-724C-BB5F-C47AA95CF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3306764"/>
            <a:ext cx="641350" cy="3381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ŠUM</a:t>
            </a:r>
          </a:p>
        </p:txBody>
      </p:sp>
      <p:sp>
        <p:nvSpPr>
          <p:cNvPr id="36871" name="TextBox 16">
            <a:extLst>
              <a:ext uri="{FF2B5EF4-FFF2-40B4-BE49-F238E27FC236}">
                <a16:creationId xmlns:a16="http://schemas.microsoft.com/office/drawing/2014/main" id="{C9647972-99CC-0249-828C-57C65A3E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3883025"/>
            <a:ext cx="1698625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ZPĚTNÁ VAZBA</a:t>
            </a:r>
          </a:p>
        </p:txBody>
      </p:sp>
      <p:sp>
        <p:nvSpPr>
          <p:cNvPr id="36872" name="TextBox 17">
            <a:extLst>
              <a:ext uri="{FF2B5EF4-FFF2-40B4-BE49-F238E27FC236}">
                <a16:creationId xmlns:a16="http://schemas.microsoft.com/office/drawing/2014/main" id="{7838BDBC-A049-3046-A6B9-3EB0C0B37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2781300"/>
            <a:ext cx="1222375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PŘÍJEMCE</a:t>
            </a:r>
          </a:p>
        </p:txBody>
      </p:sp>
      <p:sp>
        <p:nvSpPr>
          <p:cNvPr id="36873" name="TextBox 18">
            <a:extLst>
              <a:ext uri="{FF2B5EF4-FFF2-40B4-BE49-F238E27FC236}">
                <a16:creationId xmlns:a16="http://schemas.microsoft.com/office/drawing/2014/main" id="{41A097AD-FF3C-7B4B-90DA-6B1EFCFDB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2781300"/>
            <a:ext cx="2532062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/>
              <a:t>CÍL (ADRESÁT) ZPRÁVY</a:t>
            </a:r>
          </a:p>
        </p:txBody>
      </p:sp>
      <p:pic>
        <p:nvPicPr>
          <p:cNvPr id="7" name="Picture 6" descr="ORANGES.jpg">
            <a:extLst>
              <a:ext uri="{FF2B5EF4-FFF2-40B4-BE49-F238E27FC236}">
                <a16:creationId xmlns:a16="http://schemas.microsoft.com/office/drawing/2014/main" id="{05009EBD-A1E7-404F-BB9E-2F387FFE8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789040"/>
            <a:ext cx="2039888" cy="2039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6875" name="Rectangle 19">
            <a:extLst>
              <a:ext uri="{FF2B5EF4-FFF2-40B4-BE49-F238E27FC236}">
                <a16:creationId xmlns:a16="http://schemas.microsoft.com/office/drawing/2014/main" id="{748B7350-6906-4F49-A829-1D4AC383F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711700"/>
            <a:ext cx="4572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cs-CZ" sz="1800" dirty="0"/>
              <a:t>p</a:t>
            </a:r>
            <a:r>
              <a:rPr lang="cs-CZ" altLang="cs-CZ" sz="1800" dirty="0" err="1"/>
              <a:t>ubliku</a:t>
            </a:r>
            <a:r>
              <a:rPr lang="cs-CZ" altLang="cs-CZ" sz="1800" dirty="0"/>
              <a:t> se předkládá hotový text, jeho podíl se omezuje na recepci a větší či menší porozumění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13450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90" name="TextBox 2">
            <a:extLst>
              <a:ext uri="{FF2B5EF4-FFF2-40B4-BE49-F238E27FC236}">
                <a16:creationId xmlns:a16="http://schemas.microsoft.com/office/drawing/2014/main" id="{ACF9262C-5A6F-7949-8A21-22CD0666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836228"/>
            <a:ext cx="102790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sz="2000" b="1" dirty="0" err="1"/>
              <a:t>Přenosový</a:t>
            </a:r>
            <a:r>
              <a:rPr lang="en-US" altLang="cs-CZ" sz="2000" b="1" dirty="0"/>
              <a:t> (</a:t>
            </a:r>
            <a:r>
              <a:rPr lang="en-US" altLang="cs-CZ" sz="2000" b="1" dirty="0" err="1"/>
              <a:t>lineární</a:t>
            </a:r>
            <a:r>
              <a:rPr lang="en-US" altLang="cs-CZ" sz="2000" b="1" dirty="0"/>
              <a:t>) model </a:t>
            </a:r>
            <a:r>
              <a:rPr lang="en-US" altLang="cs-CZ" sz="2000" b="1" dirty="0" err="1"/>
              <a:t>komunikace</a:t>
            </a:r>
            <a:r>
              <a:rPr lang="en-US" altLang="cs-CZ" sz="2000" b="1" dirty="0"/>
              <a:t> – </a:t>
            </a:r>
            <a:r>
              <a:rPr lang="en-US" altLang="cs-CZ" sz="2000" b="1" dirty="0" err="1"/>
              <a:t>kritika</a:t>
            </a:r>
            <a:r>
              <a:rPr lang="en-US" altLang="cs-CZ" sz="2000" b="1" dirty="0"/>
              <a:t>:</a:t>
            </a:r>
          </a:p>
        </p:txBody>
      </p:sp>
      <p:sp>
        <p:nvSpPr>
          <p:cNvPr id="37891" name="Rectangle 19">
            <a:extLst>
              <a:ext uri="{FF2B5EF4-FFF2-40B4-BE49-F238E27FC236}">
                <a16:creationId xmlns:a16="http://schemas.microsoft.com/office/drawing/2014/main" id="{D4D4C0F9-88BB-694D-A748-251B29554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3268663"/>
            <a:ext cx="10279063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dirty="0"/>
              <a:t>H. </a:t>
            </a:r>
            <a:r>
              <a:rPr lang="cs-CZ" altLang="cs-CZ" sz="2200" dirty="0" err="1"/>
              <a:t>Lasswell</a:t>
            </a:r>
            <a:r>
              <a:rPr lang="cs-CZ" altLang="cs-CZ" sz="2200" dirty="0"/>
              <a:t> (1948) </a:t>
            </a:r>
            <a:r>
              <a:rPr lang="en-US" altLang="cs-CZ" sz="2200" dirty="0"/>
              <a:t>–</a:t>
            </a:r>
            <a:r>
              <a:rPr lang="cs-CZ" altLang="cs-CZ" sz="2200" dirty="0"/>
              <a:t> KDO říká CO, KOMU, NĚJAKÝM komunikačním KANÁLEM, s nějakým ÚČINKEM </a:t>
            </a:r>
            <a:endParaRPr lang="en-US" altLang="cs-CZ" sz="2200" dirty="0"/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200" dirty="0"/>
              <a:t>N. </a:t>
            </a:r>
            <a:r>
              <a:rPr lang="en-US" altLang="cs-CZ" sz="2200" dirty="0" err="1"/>
              <a:t>Luhman</a:t>
            </a:r>
            <a:r>
              <a:rPr lang="en-US" altLang="cs-CZ" sz="2200" dirty="0"/>
              <a:t> - </a:t>
            </a:r>
            <a:r>
              <a:rPr lang="cs-CZ" altLang="cs-CZ" sz="2200" dirty="0"/>
              <a:t>není možné s jistotou předpokládat, že signál vycházející od autora a signál přijatý a pochopený příjemcem budou totožné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dirty="0"/>
              <a:t>H. G. </a:t>
            </a:r>
            <a:r>
              <a:rPr lang="en-US" altLang="cs-CZ" sz="2200" dirty="0"/>
              <a:t>Gadamer (1960) - </a:t>
            </a:r>
            <a:r>
              <a:rPr lang="cs-CZ" altLang="cs-CZ" sz="2200" dirty="0"/>
              <a:t>„nikdy nerozumíme textu stejně jako jeho autor</a:t>
            </a:r>
            <a:r>
              <a:rPr lang="cs-CZ" altLang="en-US" sz="2200" dirty="0"/>
              <a:t>“</a:t>
            </a:r>
            <a:r>
              <a:rPr lang="cs-CZ" altLang="cs-CZ" sz="2200" dirty="0"/>
              <a:t>, předpokladem komunikační úspěšnosti se proto stává otevřenost dialogu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37AFF-B69E-7B43-BD00-D3412075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48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Kolik významů má text?</a:t>
            </a:r>
          </a:p>
        </p:txBody>
      </p:sp>
    </p:spTree>
    <p:extLst>
      <p:ext uri="{BB962C8B-B14F-4D97-AF65-F5344CB8AC3E}">
        <p14:creationId xmlns:p14="http://schemas.microsoft.com/office/powerpoint/2010/main" val="308220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7E26AA5E-E580-2441-AB39-8FECFB2D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130" y="2561908"/>
            <a:ext cx="102790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sz="2000" b="1" dirty="0" err="1"/>
              <a:t>Konstitutivní</a:t>
            </a:r>
            <a:r>
              <a:rPr lang="en-US" altLang="cs-CZ" sz="2000" b="1" dirty="0"/>
              <a:t> model </a:t>
            </a:r>
            <a:r>
              <a:rPr lang="en-US" altLang="cs-CZ" sz="2000" b="1" dirty="0" err="1"/>
              <a:t>komunikace</a:t>
            </a:r>
            <a:endParaRPr lang="en-US" altLang="cs-CZ" sz="2000" b="1" dirty="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177F708-1F3D-124A-B99B-967502A9C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3277961"/>
            <a:ext cx="10279063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1800" dirty="0" err="1"/>
              <a:t>také</a:t>
            </a:r>
            <a:r>
              <a:rPr lang="en-US" altLang="cs-CZ" sz="1800" dirty="0"/>
              <a:t> </a:t>
            </a:r>
            <a:r>
              <a:rPr lang="en-US" altLang="cs-CZ" sz="1800" dirty="0" err="1"/>
              <a:t>rituální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kulturální</a:t>
            </a:r>
            <a:endParaRPr lang="en-US" altLang="cs-CZ" sz="1800" dirty="0"/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1800" dirty="0" err="1"/>
              <a:t>rozhodující</a:t>
            </a:r>
            <a:r>
              <a:rPr lang="en-US" altLang="cs-CZ" sz="1800" dirty="0"/>
              <a:t> </a:t>
            </a:r>
            <a:r>
              <a:rPr lang="en-US" altLang="cs-CZ" sz="1800" dirty="0" err="1"/>
              <a:t>úlohu</a:t>
            </a:r>
            <a:r>
              <a:rPr lang="en-US" altLang="cs-CZ" sz="1800" dirty="0"/>
              <a:t> </a:t>
            </a:r>
            <a:r>
              <a:rPr lang="en-US" altLang="cs-CZ" sz="1800" dirty="0" err="1"/>
              <a:t>má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příjemce</a:t>
            </a:r>
            <a:r>
              <a:rPr lang="en-US" altLang="cs-CZ" sz="1800" dirty="0"/>
              <a:t> </a:t>
            </a:r>
            <a:r>
              <a:rPr lang="en-US" altLang="cs-CZ" sz="1800" dirty="0" err="1"/>
              <a:t>sdělení</a:t>
            </a:r>
            <a:endParaRPr lang="en-US" altLang="cs-CZ" sz="1800" dirty="0"/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err="1"/>
              <a:t>obyvkle</a:t>
            </a:r>
            <a:r>
              <a:rPr lang="cs-CZ" altLang="cs-CZ" sz="1800" dirty="0"/>
              <a:t> příjemce vědomě nebo podvědomě usiluje o to, aby si předpokládaný smysl zvukové nebo grafické podoby textu dotvořil, přizpůsobil, nově konstruoval, popř. dekonstruoval, a podřídil tak vlastnímu záměru, prostředí, zkušenostem. 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err="1"/>
              <a:t>Stuart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Hall</a:t>
            </a:r>
            <a:r>
              <a:rPr lang="cs-CZ" altLang="cs-CZ" sz="1800" dirty="0"/>
              <a:t> (</a:t>
            </a:r>
            <a:r>
              <a:rPr lang="cs-CZ" altLang="cs-CZ" sz="1800" i="1" dirty="0" err="1"/>
              <a:t>Encoding</a:t>
            </a:r>
            <a:r>
              <a:rPr lang="cs-CZ" altLang="cs-CZ" sz="1800" i="1" dirty="0"/>
              <a:t> and </a:t>
            </a:r>
            <a:r>
              <a:rPr lang="cs-CZ" altLang="cs-CZ" sz="1800" i="1" dirty="0" err="1"/>
              <a:t>Decoding</a:t>
            </a:r>
            <a:r>
              <a:rPr lang="cs-CZ" altLang="cs-CZ" sz="1800" i="1" dirty="0"/>
              <a:t> in </a:t>
            </a:r>
            <a:r>
              <a:rPr lang="cs-CZ" altLang="cs-CZ" sz="1800" i="1" dirty="0" err="1"/>
              <a:t>the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Television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Discourse</a:t>
            </a:r>
            <a:r>
              <a:rPr lang="cs-CZ" altLang="cs-CZ" sz="1800" dirty="0"/>
              <a:t>, 1973) - kódování vytyčuje hranice dekódování, je obecným návodem pro porozumění, ale nemá schopnost ho ani předepisovat, ani význam sdělení zaručovat (dominantní, vyjednané a opoziční čtení)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5601D-D2DC-F748-ADD2-2865161F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48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Kolik významů má text?</a:t>
            </a:r>
          </a:p>
        </p:txBody>
      </p:sp>
    </p:spTree>
    <p:extLst>
      <p:ext uri="{BB962C8B-B14F-4D97-AF65-F5344CB8AC3E}">
        <p14:creationId xmlns:p14="http://schemas.microsoft.com/office/powerpoint/2010/main" val="362763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BEF4656-0683-4420-BED2-A1C88CED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0C6DFE-A65D-4403-B6BC-B3955D18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61570451-0F79-49FA-9006-DDA34158A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73ED4693-3203-430A-B494-E5572D88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92C81946-966A-4F98-B6D5-39416D85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CFF22F7A-2A49-4D98-8016-E3ADF34E9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5E47559A-3055-4BF1-A481-FF0888273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7FC3188E-62A8-41B8-A8E7-734397100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AACB5179-11E1-483B-9F71-605DFF0DF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8077595-049F-4D02-BE55-694962FBD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0BD6263D-1C03-40DF-9628-88542C63B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7D5A3CBA-EC92-49C5-BA5D-14C628D5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680A3DC5-4E47-4F87-9328-A7B07168B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8B207045-4F4A-4CF9-BD4B-F82BE21BE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D1A09BB2-6A65-49E5-B6DA-86330A7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AA0550FC-A296-4ED3-8025-0857A9AD1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94BB60CD-EF3A-436F-93A3-45DE0D1D8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AB302E06-FB93-40A4-9442-A22CAACB9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37294D15-9328-422C-A53D-A3FE7C394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225D3FA-9D52-4638-8B28-75FA605A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9EE46D05-61E5-4A82-BDF8-2CB05405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3CC2F79D-17F2-44CB-93AF-FF6E1E18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75C66F41-CC84-445A-A14E-69FB88AB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C4CCB850-8E75-43A0-AE24-BEE25764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E7AC6-4897-9D49-8876-49A3B15D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960120"/>
            <a:ext cx="3867912" cy="4169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cs-CZ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je to text?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E2D009B-70F6-4703-A06F-6829E40A1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Rectangle 3">
            <a:extLst>
              <a:ext uri="{FF2B5EF4-FFF2-40B4-BE49-F238E27FC236}">
                <a16:creationId xmlns:a16="http://schemas.microsoft.com/office/drawing/2014/main" id="{24F34824-D0BE-2644-ABDD-EDFFB1A8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480" y="960120"/>
            <a:ext cx="5513832" cy="4169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43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smysluplný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výsledek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setkávání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mezi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obsahem</a:t>
            </a:r>
            <a:r>
              <a:rPr lang="en-US" altLang="cs-CZ" dirty="0">
                <a:latin typeface="+mn-lt"/>
                <a:ea typeface="+mn-ea"/>
              </a:rPr>
              <a:t> a </a:t>
            </a:r>
            <a:r>
              <a:rPr lang="en-US" altLang="cs-CZ" dirty="0" err="1">
                <a:latin typeface="+mn-lt"/>
                <a:ea typeface="+mn-ea"/>
              </a:rPr>
              <a:t>příjemcem</a:t>
            </a:r>
            <a:r>
              <a:rPr lang="en-US" altLang="cs-CZ" dirty="0">
                <a:latin typeface="+mn-lt"/>
                <a:ea typeface="+mn-ea"/>
              </a:rPr>
              <a:t> v </a:t>
            </a:r>
            <a:r>
              <a:rPr lang="en-US" altLang="cs-CZ" dirty="0" err="1">
                <a:latin typeface="+mn-lt"/>
                <a:ea typeface="+mn-ea"/>
              </a:rPr>
              <a:t>momentě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interakce</a:t>
            </a:r>
            <a:r>
              <a:rPr lang="en-US" altLang="cs-CZ" b="1" dirty="0">
                <a:latin typeface="+mn-lt"/>
                <a:ea typeface="+mn-ea"/>
              </a:rPr>
              <a:t>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tentýž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obsah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může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vytvářet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mnoho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různých</a:t>
            </a:r>
            <a:r>
              <a:rPr lang="en-US" altLang="cs-CZ" dirty="0">
                <a:latin typeface="+mn-lt"/>
                <a:ea typeface="+mn-ea"/>
              </a:rPr>
              <a:t> “</a:t>
            </a:r>
            <a:r>
              <a:rPr lang="en-US" altLang="cs-CZ" dirty="0" err="1">
                <a:latin typeface="+mn-lt"/>
                <a:ea typeface="+mn-ea"/>
              </a:rPr>
              <a:t>textů</a:t>
            </a:r>
            <a:r>
              <a:rPr lang="en-US" altLang="cs-CZ" dirty="0">
                <a:latin typeface="+mn-lt"/>
                <a:ea typeface="+mn-ea"/>
              </a:rPr>
              <a:t>”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>
                <a:latin typeface="+mn-lt"/>
                <a:ea typeface="+mn-ea"/>
              </a:rPr>
              <a:t>text je </a:t>
            </a:r>
            <a:r>
              <a:rPr lang="en-US" altLang="cs-CZ" dirty="0" err="1">
                <a:latin typeface="+mn-lt"/>
                <a:ea typeface="+mn-ea"/>
              </a:rPr>
              <a:t>polysémický</a:t>
            </a:r>
            <a:r>
              <a:rPr lang="en-US" altLang="cs-CZ" dirty="0">
                <a:latin typeface="+mn-lt"/>
                <a:ea typeface="+mn-ea"/>
              </a:rPr>
              <a:t>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411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xture - Class Playground">
            <a:extLst>
              <a:ext uri="{FF2B5EF4-FFF2-40B4-BE49-F238E27FC236}">
                <a16:creationId xmlns:a16="http://schemas.microsoft.com/office/drawing/2014/main" id="{68A6BE86-CD5B-E34D-AD78-8C5DD30E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826" y="391253"/>
            <a:ext cx="11457320" cy="612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3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B30C-B855-2746-AA59-C7330C7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4100">
                <a:effectLst>
                  <a:outerShdw blurRad="38100" dist="38100" dir="2700000" algn="tl">
                    <a:srgbClr val="C0C0C0"/>
                  </a:outerShdw>
                </a:effectLst>
              </a:rPr>
              <a:t>Kolik významů má text?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m.jpg">
            <a:extLst>
              <a:ext uri="{FF2B5EF4-FFF2-40B4-BE49-F238E27FC236}">
                <a16:creationId xmlns:a16="http://schemas.microsoft.com/office/drawing/2014/main" id="{818F5AAF-D134-4F4B-BCEB-F34FA89CA5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9" r="-1" b="9579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solidFill>
            <a:srgbClr val="FFFFFF"/>
          </a:solidFill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2718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B30C-B855-2746-AA59-C7330C7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611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5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Kolik</a:t>
            </a:r>
            <a:r>
              <a:rPr lang="en-US" altLang="cs-CZ" sz="5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cs-CZ" sz="5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významů</a:t>
            </a:r>
            <a:r>
              <a:rPr lang="en-US" altLang="cs-CZ" sz="5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cs-CZ" sz="5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má</a:t>
            </a:r>
            <a:r>
              <a:rPr lang="en-US" altLang="cs-CZ" sz="5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text?</a:t>
            </a:r>
          </a:p>
        </p:txBody>
      </p:sp>
      <p:pic>
        <p:nvPicPr>
          <p:cNvPr id="10242" name="Picture 2" descr="The Top 5 Most Controversial Vogue Covers Ever Published - Page 3 of 5 -  theFashionSpot">
            <a:extLst>
              <a:ext uri="{FF2B5EF4-FFF2-40B4-BE49-F238E27FC236}">
                <a16:creationId xmlns:a16="http://schemas.microsoft.com/office/drawing/2014/main" id="{F9F30680-1A2F-E85B-56EF-C89310591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2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B30C-B855-2746-AA59-C7330C7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26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Kolik významů má text?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537D5E6-6FD1-B696-C4E9-4BA7F2AF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495" y="961812"/>
            <a:ext cx="677840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96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interiér, pózování&#10;&#10;Popis byl vytvořen automaticky">
            <a:extLst>
              <a:ext uri="{FF2B5EF4-FFF2-40B4-BE49-F238E27FC236}">
                <a16:creationId xmlns:a16="http://schemas.microsoft.com/office/drawing/2014/main" id="{9ABD8CBA-0EFF-F742-B426-60362B082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39" b="60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B30C-B855-2746-AA59-C7330C7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Kolik významů má text?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31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B30C-B855-2746-AA59-C7330C7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80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Kolik významů má text?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F2C6A8AB-E2F5-ED4D-A7EF-23B17A59C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08061"/>
            <a:ext cx="5008901" cy="457197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43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Václav Moravec je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Alenin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idol,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miluje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Otázky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Václava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Moravce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chce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to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dát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najevo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svým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fanouškům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sociálních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sítích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aby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Václavovi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zvedla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sledovanost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V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popředí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nezapomněla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anděly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kteří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mají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Václava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ochraňovat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před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špatnou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energií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Taky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má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nachystané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brýle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protože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buď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špatně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vidí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blízko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nebo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se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chce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přiblížit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svému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idolu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který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brýle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nosí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Květiny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obraz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jí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při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sledování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navozují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příjemnou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atmosféru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díky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formálnímu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oděvu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respirátoru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má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pocit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že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je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také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studiu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Pravděpodobně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doma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zkouší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odpovídat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otázky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26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B30C-B855-2746-AA59-C7330C7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80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Kolik významů má text?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F2C6A8AB-E2F5-ED4D-A7EF-23B17A59C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08061"/>
            <a:ext cx="5008901" cy="45719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43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Václava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Moravce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Alena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nemá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ráda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varuje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před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sledováním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jeho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pořadu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své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fanoušky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 Pro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ochranu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svého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zdraví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i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pozitivní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aury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používá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respirátor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sérii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andělů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</a:t>
            </a:r>
            <a:b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</a:br>
            <a:endParaRPr lang="en-US" altLang="cs-CZ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Pravděpodobně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bude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(AS) v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Otázkách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Václava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Moravce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a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chce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na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to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upozornit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zároveň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nenápadně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ukazuje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fanouškům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své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přirozené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cs-CZ" sz="2000" dirty="0" err="1">
                <a:solidFill>
                  <a:schemeClr val="bg1"/>
                </a:solidFill>
                <a:latin typeface="+mn-lt"/>
                <a:ea typeface="+mn-ea"/>
              </a:rPr>
              <a:t>prostředí</a:t>
            </a:r>
            <a:r>
              <a:rPr lang="en-US" altLang="cs-CZ" sz="2000" dirty="0">
                <a:solidFill>
                  <a:schemeClr val="bg1"/>
                </a:solidFill>
                <a:latin typeface="+mn-l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435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FE5D4-777D-E948-A19A-DBF66F84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Metody analýzy textu 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79FB02E2-21FF-7E4D-86AE-6E4884D2E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384" y="640081"/>
            <a:ext cx="6024654" cy="5257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Jazyková</a:t>
            </a:r>
            <a:r>
              <a:rPr lang="en-US" altLang="cs-CZ" b="1" dirty="0">
                <a:latin typeface="+mn-lt"/>
                <a:ea typeface="+mn-ea"/>
              </a:rPr>
              <a:t> a </a:t>
            </a:r>
            <a:r>
              <a:rPr lang="en-US" altLang="cs-CZ" b="1" dirty="0" err="1">
                <a:latin typeface="+mn-lt"/>
                <a:ea typeface="+mn-ea"/>
              </a:rPr>
              <a:t>syntaktická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analýza</a:t>
            </a:r>
            <a:r>
              <a:rPr lang="en-US" altLang="cs-CZ" b="1" dirty="0">
                <a:latin typeface="+mn-lt"/>
                <a:ea typeface="+mn-ea"/>
              </a:rPr>
              <a:t> - </a:t>
            </a:r>
            <a:r>
              <a:rPr lang="en-US" altLang="cs-CZ" dirty="0" err="1">
                <a:latin typeface="+mn-lt"/>
                <a:ea typeface="+mn-ea"/>
              </a:rPr>
              <a:t>rozbor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struktury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textu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lexikální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stránky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gramatiky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stylistiky</a:t>
            </a:r>
            <a:r>
              <a:rPr lang="en-US" altLang="cs-CZ" dirty="0">
                <a:latin typeface="+mn-lt"/>
                <a:ea typeface="+mn-ea"/>
              </a:rPr>
              <a:t> ad.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Sémantická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analýza</a:t>
            </a:r>
            <a:r>
              <a:rPr lang="en-US" altLang="cs-CZ" dirty="0">
                <a:latin typeface="+mn-lt"/>
                <a:ea typeface="+mn-ea"/>
              </a:rPr>
              <a:t> – </a:t>
            </a:r>
            <a:r>
              <a:rPr lang="en-US" altLang="cs-CZ" dirty="0" err="1">
                <a:latin typeface="+mn-lt"/>
                <a:ea typeface="+mn-ea"/>
              </a:rPr>
              <a:t>význam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slov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či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větných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celků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Narativní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analýza</a:t>
            </a:r>
            <a:r>
              <a:rPr lang="en-US" altLang="cs-CZ" dirty="0">
                <a:latin typeface="+mn-lt"/>
                <a:ea typeface="+mn-ea"/>
              </a:rPr>
              <a:t> – </a:t>
            </a:r>
            <a:r>
              <a:rPr lang="en-US" altLang="cs-CZ" dirty="0" err="1">
                <a:latin typeface="+mn-lt"/>
                <a:ea typeface="+mn-ea"/>
              </a:rPr>
              <a:t>zkoumá</a:t>
            </a:r>
            <a:r>
              <a:rPr lang="en-US" altLang="cs-CZ" dirty="0">
                <a:latin typeface="+mn-lt"/>
                <a:ea typeface="+mn-ea"/>
              </a:rPr>
              <a:t> text </a:t>
            </a:r>
            <a:r>
              <a:rPr lang="en-US" altLang="cs-CZ" dirty="0" err="1">
                <a:latin typeface="+mn-lt"/>
                <a:ea typeface="+mn-ea"/>
              </a:rPr>
              <a:t>jako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příběh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jeho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děj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zápletku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postavy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prostředí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apod</a:t>
            </a:r>
            <a:r>
              <a:rPr lang="en-US" altLang="cs-CZ" dirty="0">
                <a:latin typeface="+mn-lt"/>
                <a:ea typeface="+mn-ea"/>
              </a:rPr>
              <a:t>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Pragmatická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analýza</a:t>
            </a:r>
            <a:r>
              <a:rPr lang="en-US" altLang="cs-CZ" dirty="0">
                <a:latin typeface="+mn-lt"/>
                <a:ea typeface="+mn-ea"/>
              </a:rPr>
              <a:t> – </a:t>
            </a:r>
            <a:r>
              <a:rPr lang="en-US" altLang="cs-CZ" dirty="0" err="1">
                <a:latin typeface="+mn-lt"/>
                <a:ea typeface="+mn-ea"/>
              </a:rPr>
              <a:t>zkoumá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cíl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komunikace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dle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funkce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textu</a:t>
            </a:r>
            <a:r>
              <a:rPr lang="en-US" altLang="cs-CZ" dirty="0">
                <a:latin typeface="+mn-lt"/>
                <a:ea typeface="+mn-ea"/>
              </a:rPr>
              <a:t> (</a:t>
            </a:r>
            <a:r>
              <a:rPr lang="en-US" altLang="cs-CZ" dirty="0" err="1">
                <a:latin typeface="+mn-lt"/>
                <a:ea typeface="+mn-ea"/>
              </a:rPr>
              <a:t>informační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konativní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emotivní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poetickou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persvazivní</a:t>
            </a:r>
            <a:r>
              <a:rPr lang="en-US" altLang="cs-CZ" dirty="0">
                <a:latin typeface="+mn-lt"/>
                <a:ea typeface="+mn-ea"/>
              </a:rPr>
              <a:t>)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Analýza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literárních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druhů</a:t>
            </a:r>
            <a:r>
              <a:rPr lang="en-US" altLang="cs-CZ" b="1" dirty="0">
                <a:latin typeface="+mn-lt"/>
                <a:ea typeface="+mn-ea"/>
              </a:rPr>
              <a:t> / </a:t>
            </a:r>
            <a:r>
              <a:rPr lang="en-US" altLang="cs-CZ" b="1" dirty="0" err="1">
                <a:latin typeface="+mn-lt"/>
                <a:ea typeface="+mn-ea"/>
              </a:rPr>
              <a:t>forem</a:t>
            </a:r>
            <a:r>
              <a:rPr lang="en-US" altLang="cs-CZ" dirty="0">
                <a:latin typeface="+mn-lt"/>
                <a:ea typeface="+mn-ea"/>
              </a:rPr>
              <a:t> (</a:t>
            </a:r>
            <a:r>
              <a:rPr lang="en-US" altLang="cs-CZ" dirty="0" err="1">
                <a:latin typeface="+mn-lt"/>
                <a:ea typeface="+mn-ea"/>
              </a:rPr>
              <a:t>např</a:t>
            </a:r>
            <a:r>
              <a:rPr lang="en-US" altLang="cs-CZ" dirty="0">
                <a:latin typeface="+mn-lt"/>
                <a:ea typeface="+mn-ea"/>
              </a:rPr>
              <a:t>. </a:t>
            </a:r>
            <a:r>
              <a:rPr lang="en-US" altLang="cs-CZ" dirty="0" err="1">
                <a:latin typeface="+mn-lt"/>
                <a:ea typeface="+mn-ea"/>
              </a:rPr>
              <a:t>určuje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žánr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jako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základní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podmínku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správného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pochopení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textu</a:t>
            </a:r>
            <a:r>
              <a:rPr lang="en-US" altLang="cs-CZ" dirty="0">
                <a:latin typeface="+mn-lt"/>
                <a:ea typeface="+mn-ea"/>
              </a:rPr>
              <a:t>)</a:t>
            </a:r>
            <a:r>
              <a:rPr lang="en-US" altLang="cs-CZ" b="1" dirty="0">
                <a:latin typeface="+mn-lt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581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38907-0B6D-3142-A80E-B4C4006E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Další metody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9E303063-0C69-4147-8F52-89674E61F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384" y="640081"/>
            <a:ext cx="6024654" cy="5257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Kvantitativní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obsahová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analýza</a:t>
            </a:r>
            <a:endParaRPr lang="en-US" altLang="cs-CZ" b="1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b="1" dirty="0" err="1">
                <a:latin typeface="+mn-lt"/>
                <a:ea typeface="+mn-ea"/>
              </a:rPr>
              <a:t>Kvalitativní</a:t>
            </a:r>
            <a:r>
              <a:rPr lang="en-US" altLang="cs-CZ" b="1" dirty="0">
                <a:latin typeface="+mn-lt"/>
                <a:ea typeface="+mn-ea"/>
              </a:rPr>
              <a:t> </a:t>
            </a:r>
            <a:r>
              <a:rPr lang="en-US" altLang="cs-CZ" b="1" dirty="0" err="1">
                <a:latin typeface="+mn-lt"/>
                <a:ea typeface="+mn-ea"/>
              </a:rPr>
              <a:t>analýza</a:t>
            </a:r>
            <a:endParaRPr lang="en-US" altLang="cs-CZ" b="1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Psychologická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Sociální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Kritická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diskurzu</a:t>
            </a: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ideologie</a:t>
            </a: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Konverzační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Sociální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sémiotika</a:t>
            </a: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Historická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r>
              <a:rPr lang="en-US" altLang="cs-CZ" dirty="0">
                <a:latin typeface="+mn-lt"/>
                <a:ea typeface="+mn-ea"/>
              </a:rPr>
              <a:t> (text = </a:t>
            </a:r>
            <a:r>
              <a:rPr lang="en-US" altLang="cs-CZ" dirty="0" err="1">
                <a:latin typeface="+mn-lt"/>
                <a:ea typeface="+mn-ea"/>
              </a:rPr>
              <a:t>pramen</a:t>
            </a:r>
            <a:r>
              <a:rPr lang="en-US" altLang="cs-CZ" dirty="0">
                <a:latin typeface="+mn-lt"/>
                <a:ea typeface="+mn-ea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cs-CZ" dirty="0">
                <a:latin typeface="+mn-lt"/>
                <a:ea typeface="+mn-ea"/>
              </a:rPr>
              <a:t>	</a:t>
            </a:r>
            <a:r>
              <a:rPr lang="en-US" altLang="cs-CZ" dirty="0" err="1">
                <a:latin typeface="+mn-lt"/>
                <a:ea typeface="+mn-ea"/>
              </a:rPr>
              <a:t>Feministická</a:t>
            </a:r>
            <a:r>
              <a:rPr lang="en-US" altLang="cs-CZ" dirty="0">
                <a:latin typeface="+mn-lt"/>
                <a:ea typeface="+mn-ea"/>
              </a:rPr>
              <a:t> / gender </a:t>
            </a:r>
            <a:r>
              <a:rPr lang="en-US" altLang="cs-CZ" dirty="0" err="1">
                <a:latin typeface="+mn-lt"/>
                <a:ea typeface="+mn-ea"/>
              </a:rPr>
              <a:t>analýza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b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6565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Proč interpretovat?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41AA07C-ECCD-4748-A42B-E87829C4D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172681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43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9FE012-FF59-42B8-9E24-2ADF0BB05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5987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79927"/>
            <a:ext cx="5064470" cy="2270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Pět principů médií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7B7F17-6743-434B-B741-1EB675A75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05A3412B-D8E9-4E4B-9551-546365789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AC3E708-71BD-43DC-BC99-52C7A0292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00DC58E1-87CF-4AB8-9BB6-B38894E54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5251B7BE-4EA7-4E17-9AA6-45CCA21B8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FD399D7-39CA-4DF8-8D70-AC5DCD1DA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35B5AE2-3B48-4498-9FE8-068123183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693EA389-4567-4185-BF36-5FE82A8C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34867904-BE35-4AE1-B2E9-F65EBB48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981E278-B931-40D2-AB06-3E3202E85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11B15C5-8707-477D-84D8-EF15CE7AF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5A2801AD-29DB-4B2E-807A-129C49615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E629D16-4E4D-481A-B152-7E23E9A42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EECF4363-A52C-49E0-BFAF-9FF88EC57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C7F0D09-1F15-4162-98A1-517313E5E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096CD3B1-B224-4F9F-AFBF-C0E1E359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5C66E228-224C-4DC5-A49E-2148C371D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790BF835-4045-4976-92E7-992B63932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5937B942-101B-478C-BD40-F482A01F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34272CF3-29A3-4132-883E-E4B4A62DA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50100215-A65C-491F-A54C-C65AD0B50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ástupný obsah 5">
            <a:extLst>
              <a:ext uri="{FF2B5EF4-FFF2-40B4-BE49-F238E27FC236}">
                <a16:creationId xmlns:a16="http://schemas.microsoft.com/office/drawing/2014/main" id="{B9E03B1E-0760-2A4C-B4AB-81A19D717227}"/>
              </a:ext>
            </a:extLst>
          </p:cNvPr>
          <p:cNvSpPr txBox="1">
            <a:spLocks/>
          </p:cNvSpPr>
          <p:nvPr/>
        </p:nvSpPr>
        <p:spPr>
          <a:xfrm>
            <a:off x="838200" y="2276857"/>
            <a:ext cx="5015484" cy="390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200" b="1" dirty="0"/>
              <a:t>1. </a:t>
            </a:r>
            <a:r>
              <a:rPr lang="en-US" sz="2400" b="1" dirty="0"/>
              <a:t>Authorship</a:t>
            </a:r>
            <a:r>
              <a:rPr lang="en-US" sz="2400" dirty="0"/>
              <a:t> – all media messages are constructed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cs-CZ" sz="2200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41AA07C-ECCD-4748-A42B-E87829C4D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849163"/>
              </p:ext>
            </p:extLst>
          </p:nvPr>
        </p:nvGraphicFramePr>
        <p:xfrm>
          <a:off x="1166649" y="3540334"/>
          <a:ext cx="10350062" cy="30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" name="Obrázek 44" descr="Obsah obrázku text&#10;&#10;Popis byl vytvořen automaticky">
            <a:extLst>
              <a:ext uri="{FF2B5EF4-FFF2-40B4-BE49-F238E27FC236}">
                <a16:creationId xmlns:a16="http://schemas.microsoft.com/office/drawing/2014/main" id="{C41C1559-EAD5-6547-B215-BD20F105CA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00" r="24344"/>
          <a:stretch/>
        </p:blipFill>
        <p:spPr>
          <a:xfrm>
            <a:off x="6691884" y="2434495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A8D9D-42C9-7241-82AF-3F4F49A9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5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je to text?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9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9DD5912-F66F-114F-B23C-FD2B53B0F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120" y="499833"/>
            <a:ext cx="5100320" cy="5581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200" dirty="0">
                <a:latin typeface="+mn-lt"/>
                <a:ea typeface="+mn-ea"/>
              </a:rPr>
              <a:t>z lat. </a:t>
            </a:r>
            <a:r>
              <a:rPr lang="en-US" altLang="cs-CZ" sz="2200" i="1" dirty="0" err="1">
                <a:latin typeface="+mn-lt"/>
                <a:ea typeface="+mn-ea"/>
              </a:rPr>
              <a:t>texere</a:t>
            </a:r>
            <a:r>
              <a:rPr lang="en-US" altLang="cs-CZ" sz="2200" dirty="0">
                <a:latin typeface="+mn-lt"/>
                <a:ea typeface="+mn-ea"/>
              </a:rPr>
              <a:t> – </a:t>
            </a:r>
            <a:r>
              <a:rPr lang="en-US" altLang="cs-CZ" sz="2200" dirty="0" err="1">
                <a:latin typeface="+mn-lt"/>
                <a:ea typeface="+mn-ea"/>
              </a:rPr>
              <a:t>tkát</a:t>
            </a:r>
            <a:r>
              <a:rPr lang="en-US" altLang="cs-CZ" sz="2200" dirty="0">
                <a:latin typeface="+mn-lt"/>
                <a:ea typeface="+mn-ea"/>
              </a:rPr>
              <a:t>, </a:t>
            </a:r>
            <a:r>
              <a:rPr lang="en-US" altLang="cs-CZ" sz="2200" i="1" dirty="0">
                <a:latin typeface="+mn-lt"/>
                <a:ea typeface="+mn-ea"/>
              </a:rPr>
              <a:t>textus</a:t>
            </a:r>
            <a:r>
              <a:rPr lang="en-US" altLang="cs-CZ" sz="2200" dirty="0">
                <a:latin typeface="+mn-lt"/>
                <a:ea typeface="+mn-ea"/>
              </a:rPr>
              <a:t> – </a:t>
            </a:r>
            <a:r>
              <a:rPr lang="en-US" altLang="cs-CZ" sz="2200" dirty="0" err="1">
                <a:latin typeface="+mn-lt"/>
                <a:ea typeface="+mn-ea"/>
              </a:rPr>
              <a:t>látka</a:t>
            </a:r>
            <a:r>
              <a:rPr lang="en-US" altLang="cs-CZ" sz="2200" dirty="0">
                <a:latin typeface="+mn-lt"/>
                <a:ea typeface="+mn-ea"/>
              </a:rPr>
              <a:t>, </a:t>
            </a:r>
            <a:r>
              <a:rPr lang="en-US" altLang="cs-CZ" sz="2200" dirty="0" err="1">
                <a:latin typeface="+mn-lt"/>
                <a:ea typeface="+mn-ea"/>
              </a:rPr>
              <a:t>textura</a:t>
            </a:r>
            <a:r>
              <a:rPr lang="en-US" altLang="cs-CZ" sz="2200" dirty="0">
                <a:latin typeface="+mn-lt"/>
                <a:ea typeface="+mn-ea"/>
              </a:rPr>
              <a:t>, textile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200" dirty="0">
                <a:latin typeface="+mn-lt"/>
                <a:ea typeface="+mn-ea"/>
              </a:rPr>
              <a:t>Marcus Fabius </a:t>
            </a:r>
            <a:r>
              <a:rPr lang="en-US" altLang="cs-CZ" sz="2200" dirty="0" err="1">
                <a:latin typeface="+mn-lt"/>
                <a:ea typeface="+mn-ea"/>
              </a:rPr>
              <a:t>Quintilianus</a:t>
            </a:r>
            <a:r>
              <a:rPr lang="en-US" altLang="cs-CZ" sz="2200" dirty="0">
                <a:latin typeface="+mn-lt"/>
                <a:ea typeface="+mn-ea"/>
              </a:rPr>
              <a:t> (1. </a:t>
            </a:r>
            <a:r>
              <a:rPr lang="en-US" altLang="cs-CZ" sz="2200" dirty="0" err="1">
                <a:latin typeface="+mn-lt"/>
                <a:ea typeface="+mn-ea"/>
              </a:rPr>
              <a:t>stol</a:t>
            </a:r>
            <a:r>
              <a:rPr lang="en-US" altLang="cs-CZ" sz="2200" dirty="0">
                <a:latin typeface="+mn-lt"/>
                <a:ea typeface="+mn-ea"/>
              </a:rPr>
              <a:t>.) – </a:t>
            </a:r>
            <a:r>
              <a:rPr lang="en-US" altLang="cs-CZ" sz="2200" dirty="0" err="1">
                <a:latin typeface="+mn-lt"/>
                <a:ea typeface="+mn-ea"/>
              </a:rPr>
              <a:t>Základy</a:t>
            </a:r>
            <a:r>
              <a:rPr lang="en-US" altLang="cs-CZ" sz="2200" dirty="0">
                <a:latin typeface="+mn-lt"/>
                <a:ea typeface="+mn-ea"/>
              </a:rPr>
              <a:t> </a:t>
            </a:r>
            <a:r>
              <a:rPr lang="en-US" altLang="cs-CZ" sz="2200" dirty="0" err="1">
                <a:latin typeface="+mn-lt"/>
                <a:ea typeface="+mn-ea"/>
              </a:rPr>
              <a:t>rétoriky</a:t>
            </a:r>
            <a:r>
              <a:rPr lang="en-US" altLang="cs-CZ" sz="2200" dirty="0">
                <a:latin typeface="+mn-lt"/>
                <a:ea typeface="+mn-ea"/>
              </a:rPr>
              <a:t>: </a:t>
            </a:r>
            <a:r>
              <a:rPr lang="en-US" altLang="cs-CZ" sz="2200" dirty="0" err="1">
                <a:latin typeface="+mn-lt"/>
                <a:ea typeface="+mn-ea"/>
              </a:rPr>
              <a:t>poté</a:t>
            </a:r>
            <a:r>
              <a:rPr lang="en-US" altLang="cs-CZ" sz="2200" dirty="0">
                <a:latin typeface="+mn-lt"/>
                <a:ea typeface="+mn-ea"/>
              </a:rPr>
              <a:t>, co </a:t>
            </a:r>
            <a:r>
              <a:rPr lang="en-US" altLang="cs-CZ" sz="2200" dirty="0" err="1">
                <a:latin typeface="+mn-lt"/>
                <a:ea typeface="+mn-ea"/>
              </a:rPr>
              <a:t>jste</a:t>
            </a:r>
            <a:r>
              <a:rPr lang="en-US" altLang="cs-CZ" sz="2200" dirty="0">
                <a:latin typeface="+mn-lt"/>
                <a:ea typeface="+mn-ea"/>
              </a:rPr>
              <a:t> </a:t>
            </a:r>
            <a:r>
              <a:rPr lang="en-US" altLang="cs-CZ" sz="2200" dirty="0" err="1">
                <a:latin typeface="+mn-lt"/>
                <a:ea typeface="+mn-ea"/>
              </a:rPr>
              <a:t>zvolili</a:t>
            </a:r>
            <a:r>
              <a:rPr lang="en-US" altLang="cs-CZ" sz="2200" dirty="0">
                <a:latin typeface="+mn-lt"/>
                <a:ea typeface="+mn-ea"/>
              </a:rPr>
              <a:t> </a:t>
            </a:r>
            <a:r>
              <a:rPr lang="en-US" altLang="cs-CZ" sz="2200" dirty="0" err="1">
                <a:latin typeface="+mn-lt"/>
                <a:ea typeface="+mn-ea"/>
              </a:rPr>
              <a:t>slova</a:t>
            </a:r>
            <a:r>
              <a:rPr lang="en-US" altLang="cs-CZ" sz="2200" dirty="0">
                <a:latin typeface="+mn-lt"/>
                <a:ea typeface="+mn-ea"/>
              </a:rPr>
              <a:t>, </a:t>
            </a:r>
            <a:r>
              <a:rPr lang="en-US" altLang="cs-CZ" sz="2200" dirty="0" err="1">
                <a:latin typeface="+mn-lt"/>
                <a:ea typeface="+mn-ea"/>
              </a:rPr>
              <a:t>musíte</a:t>
            </a:r>
            <a:r>
              <a:rPr lang="en-US" altLang="cs-CZ" sz="2200" dirty="0">
                <a:latin typeface="+mn-lt"/>
                <a:ea typeface="+mn-ea"/>
              </a:rPr>
              <a:t> je </a:t>
            </a:r>
            <a:r>
              <a:rPr lang="en-US" altLang="cs-CZ" sz="2200" dirty="0" err="1">
                <a:latin typeface="+mn-lt"/>
                <a:ea typeface="+mn-ea"/>
              </a:rPr>
              <a:t>utkat</a:t>
            </a:r>
            <a:r>
              <a:rPr lang="en-US" altLang="cs-CZ" sz="2200" dirty="0">
                <a:latin typeface="+mn-lt"/>
                <a:ea typeface="+mn-ea"/>
              </a:rPr>
              <a:t> </a:t>
            </a:r>
            <a:r>
              <a:rPr lang="en-US" altLang="cs-CZ" sz="2200" dirty="0" err="1">
                <a:latin typeface="+mn-lt"/>
                <a:ea typeface="+mn-ea"/>
              </a:rPr>
              <a:t>dohromady</a:t>
            </a:r>
            <a:r>
              <a:rPr lang="en-US" altLang="cs-CZ" sz="2200" dirty="0">
                <a:latin typeface="+mn-lt"/>
                <a:ea typeface="+mn-ea"/>
              </a:rPr>
              <a:t> v </a:t>
            </a:r>
            <a:r>
              <a:rPr lang="en-US" altLang="cs-CZ" sz="2200" dirty="0" err="1">
                <a:latin typeface="+mn-lt"/>
                <a:ea typeface="+mn-ea"/>
              </a:rPr>
              <a:t>jemnou</a:t>
            </a:r>
            <a:r>
              <a:rPr lang="en-US" altLang="cs-CZ" sz="2200" dirty="0">
                <a:latin typeface="+mn-lt"/>
                <a:ea typeface="+mn-ea"/>
              </a:rPr>
              <a:t> </a:t>
            </a:r>
            <a:r>
              <a:rPr lang="en-US" altLang="cs-CZ" sz="2200" dirty="0" err="1">
                <a:latin typeface="+mn-lt"/>
                <a:ea typeface="+mn-ea"/>
              </a:rPr>
              <a:t>látku</a:t>
            </a:r>
            <a:endParaRPr lang="en-US" altLang="cs-CZ" sz="2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9831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5" name="Freeform: Shape 6154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56" name="Freeform: Shape 6155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57" name="Freeform: Shape 6156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6146" name="Picture 2" descr="The Treachery of Images - Wikipedia">
            <a:extLst>
              <a:ext uri="{FF2B5EF4-FFF2-40B4-BE49-F238E27FC236}">
                <a16:creationId xmlns:a16="http://schemas.microsoft.com/office/drawing/2014/main" id="{8DF28B6F-9339-2939-F53F-1D9D67F2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375" y="1180532"/>
            <a:ext cx="6287986" cy="43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10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3" name="Rectangle 6162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7" name="Rectangle 6166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9" name="Rectangle 6168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B2FB370-90C8-55EB-AB18-2B9ABAB10615}"/>
              </a:ext>
            </a:extLst>
          </p:cNvPr>
          <p:cNvSpPr txBox="1"/>
          <p:nvPr/>
        </p:nvSpPr>
        <p:spPr>
          <a:xfrm>
            <a:off x="1524000" y="2399099"/>
            <a:ext cx="9465564" cy="340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famous pipe. How people reproached me for it! And yet, could you stuff my pipe? No, it's just a representation, is it not? So if I had written on my picture "This is a pipe", I'd have been lying! (René Magritte)</a:t>
            </a:r>
          </a:p>
        </p:txBody>
      </p:sp>
    </p:spTree>
    <p:extLst>
      <p:ext uri="{BB962C8B-B14F-4D97-AF65-F5344CB8AC3E}">
        <p14:creationId xmlns:p14="http://schemas.microsoft.com/office/powerpoint/2010/main" val="2588700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Pět principů médií</a:t>
            </a:r>
          </a:p>
        </p:txBody>
      </p:sp>
      <p:pic>
        <p:nvPicPr>
          <p:cNvPr id="13" name="Picture 2" descr="Framing-effect .jpg">
            <a:extLst>
              <a:ext uri="{FF2B5EF4-FFF2-40B4-BE49-F238E27FC236}">
                <a16:creationId xmlns:a16="http://schemas.microsoft.com/office/drawing/2014/main" id="{9FE2DAF0-F2CD-F747-ABA5-854E9C92D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66B021-0D71-0145-8398-266274AE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cs-CZ" sz="2000" b="1" dirty="0">
                <a:latin typeface="+mn-lt"/>
                <a:ea typeface="+mn-ea"/>
              </a:rPr>
              <a:t>2. </a:t>
            </a:r>
            <a:r>
              <a:rPr lang="en-US" altLang="cs-CZ" sz="2000" b="1" dirty="0"/>
              <a:t>Format</a:t>
            </a:r>
            <a:r>
              <a:rPr lang="en-US" altLang="cs-CZ" sz="2000" b="1" dirty="0">
                <a:latin typeface="+mn-lt"/>
                <a:ea typeface="+mn-ea"/>
              </a:rPr>
              <a:t> </a:t>
            </a:r>
            <a:r>
              <a:rPr lang="en-US" altLang="cs-CZ" sz="2000" dirty="0">
                <a:latin typeface="+mn-lt"/>
                <a:ea typeface="+mn-ea"/>
              </a:rPr>
              <a:t>- media messages are constructed using a creative language with its own rules</a:t>
            </a:r>
          </a:p>
        </p:txBody>
      </p:sp>
    </p:spTree>
    <p:extLst>
      <p:ext uri="{BB962C8B-B14F-4D97-AF65-F5344CB8AC3E}">
        <p14:creationId xmlns:p14="http://schemas.microsoft.com/office/powerpoint/2010/main" val="1385489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5" y="1152144"/>
            <a:ext cx="3794760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Pět principů médií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66B021-0D71-0145-8398-266274AE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84" y="4462272"/>
            <a:ext cx="3794760" cy="1272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cs-CZ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Audience </a:t>
            </a:r>
            <a:r>
              <a:rPr lang="en-US" altLang="cs-CZ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different people experience the same media message differently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 descr="Obsah obrázku text, noviny&#10;&#10;Popis byl vytvořen automaticky">
            <a:extLst>
              <a:ext uri="{FF2B5EF4-FFF2-40B4-BE49-F238E27FC236}">
                <a16:creationId xmlns:a16="http://schemas.microsoft.com/office/drawing/2014/main" id="{0BEEB198-1204-854F-8E4D-5BA93CF64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404" y="832675"/>
            <a:ext cx="6192981" cy="52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05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5" y="1152144"/>
            <a:ext cx="3794760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Pět principů médií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66B021-0D71-0145-8398-266274AE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84" y="4462272"/>
            <a:ext cx="3794760" cy="1272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cs-CZ" sz="2400" b="1" dirty="0"/>
              <a:t>4. Content 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media have embedded values and points of view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0D5DCC9-22ED-004D-9E27-647172DD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5"/>
          <a:stretch/>
        </p:blipFill>
        <p:spPr>
          <a:xfrm>
            <a:off x="5619404" y="1624067"/>
            <a:ext cx="6192981" cy="36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9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Pět principů médií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66B021-0D71-0145-8398-266274AE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457" y="2516777"/>
            <a:ext cx="9362295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cs-CZ" sz="2200" b="1" dirty="0"/>
              <a:t>5. Purpose </a:t>
            </a:r>
            <a:r>
              <a:rPr lang="en-US" altLang="cs-CZ" sz="2200" kern="1200" dirty="0">
                <a:latin typeface="+mn-lt"/>
                <a:ea typeface="+mn-ea"/>
                <a:cs typeface="+mn-cs"/>
              </a:rPr>
              <a:t>– media are primarily business driven by a profit motive</a:t>
            </a:r>
          </a:p>
        </p:txBody>
      </p:sp>
    </p:spTree>
    <p:extLst>
      <p:ext uri="{BB962C8B-B14F-4D97-AF65-F5344CB8AC3E}">
        <p14:creationId xmlns:p14="http://schemas.microsoft.com/office/powerpoint/2010/main" val="837807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8175E-EFE7-EB4C-81AB-4C0523D0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Veřejná</a:t>
            </a:r>
            <a:r>
              <a:rPr lang="en-US" dirty="0">
                <a:solidFill>
                  <a:schemeClr val="bg1"/>
                </a:solidFill>
              </a:rPr>
              <a:t> agenda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66B021-0D71-0145-8398-266274AE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457" y="2516777"/>
            <a:ext cx="9362295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cs-CZ" sz="2200" b="1" kern="1200" dirty="0" err="1">
                <a:latin typeface="+mn-lt"/>
                <a:ea typeface="+mn-ea"/>
                <a:cs typeface="+mn-cs"/>
              </a:rPr>
              <a:t>Dohodněte</a:t>
            </a:r>
            <a:r>
              <a:rPr lang="en-US" altLang="cs-CZ" sz="2200" b="1" kern="1200" dirty="0">
                <a:latin typeface="+mn-lt"/>
                <a:ea typeface="+mn-ea"/>
                <a:cs typeface="+mn-cs"/>
              </a:rPr>
              <a:t> se v </a:t>
            </a:r>
            <a:r>
              <a:rPr lang="en-US" altLang="cs-CZ" sz="2200" b="1" kern="1200" dirty="0" err="1">
                <a:latin typeface="+mn-lt"/>
                <a:ea typeface="+mn-ea"/>
                <a:cs typeface="+mn-cs"/>
              </a:rPr>
              <a:t>rámci</a:t>
            </a:r>
            <a:r>
              <a:rPr lang="en-US" altLang="cs-CZ" sz="22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b="1" kern="1200" dirty="0" err="1">
                <a:latin typeface="+mn-lt"/>
                <a:ea typeface="+mn-ea"/>
                <a:cs typeface="+mn-cs"/>
              </a:rPr>
              <a:t>skupiny</a:t>
            </a:r>
            <a:r>
              <a:rPr lang="en-US" altLang="cs-CZ" sz="22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b="1" kern="1200" dirty="0" err="1">
                <a:latin typeface="+mn-lt"/>
                <a:ea typeface="+mn-ea"/>
                <a:cs typeface="+mn-cs"/>
              </a:rPr>
              <a:t>na</a:t>
            </a:r>
            <a:r>
              <a:rPr lang="en-US" altLang="cs-CZ" sz="2200" b="1" kern="1200" dirty="0">
                <a:latin typeface="+mn-lt"/>
                <a:ea typeface="+mn-ea"/>
                <a:cs typeface="+mn-cs"/>
              </a:rPr>
              <a:t> 5 </a:t>
            </a:r>
            <a:r>
              <a:rPr lang="en-US" altLang="cs-CZ" sz="2200" b="1" kern="1200" dirty="0" err="1">
                <a:latin typeface="+mn-lt"/>
                <a:ea typeface="+mn-ea"/>
                <a:cs typeface="+mn-cs"/>
              </a:rPr>
              <a:t>tématech</a:t>
            </a:r>
            <a:r>
              <a:rPr lang="en-US" altLang="cs-CZ" sz="2200" b="1" kern="1200" dirty="0">
                <a:latin typeface="+mn-lt"/>
                <a:ea typeface="+mn-ea"/>
                <a:cs typeface="+mn-cs"/>
              </a:rPr>
              <a:t>, </a:t>
            </a:r>
            <a:r>
              <a:rPr lang="en-US" altLang="cs-CZ" sz="2200" b="1" kern="1200" dirty="0" err="1">
                <a:latin typeface="+mn-lt"/>
                <a:ea typeface="+mn-ea"/>
                <a:cs typeface="+mn-cs"/>
              </a:rPr>
              <a:t>která</a:t>
            </a:r>
            <a:r>
              <a:rPr lang="en-US" altLang="cs-CZ" sz="22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altLang="cs-CZ" sz="2200" b="1" dirty="0"/>
              <a:t>v </a:t>
            </a:r>
            <a:r>
              <a:rPr lang="en-US" altLang="cs-CZ" sz="2200" b="1" dirty="0" err="1"/>
              <a:t>současné</a:t>
            </a:r>
            <a:r>
              <a:rPr lang="en-US" altLang="cs-CZ" sz="2200" b="1" dirty="0"/>
              <a:t> </a:t>
            </a:r>
            <a:r>
              <a:rPr lang="en-US" altLang="cs-CZ" sz="2200" b="1" dirty="0" err="1"/>
              <a:t>době</a:t>
            </a:r>
            <a:r>
              <a:rPr lang="en-US" altLang="cs-CZ" sz="2200" b="1" dirty="0"/>
              <a:t> </a:t>
            </a:r>
            <a:r>
              <a:rPr lang="en-US" altLang="cs-CZ" sz="2200" b="1" dirty="0" err="1"/>
              <a:t>považujete</a:t>
            </a:r>
            <a:r>
              <a:rPr lang="en-US" altLang="cs-CZ" sz="2200" b="1" dirty="0"/>
              <a:t> za </a:t>
            </a:r>
            <a:r>
              <a:rPr lang="en-US" altLang="cs-CZ" sz="2200" b="1" dirty="0" err="1"/>
              <a:t>důležitá</a:t>
            </a:r>
            <a:r>
              <a:rPr lang="en-US" altLang="cs-CZ" sz="2200" b="1" dirty="0"/>
              <a:t>. </a:t>
            </a:r>
            <a:r>
              <a:rPr lang="en-US" altLang="cs-CZ" sz="2200" b="1" dirty="0" err="1"/>
              <a:t>Odevzdejte</a:t>
            </a:r>
            <a:r>
              <a:rPr lang="en-US" altLang="cs-CZ" sz="2200" b="1" dirty="0"/>
              <a:t> </a:t>
            </a:r>
            <a:r>
              <a:rPr lang="en-US" altLang="cs-CZ" sz="2200" b="1" dirty="0" err="1"/>
              <a:t>na</a:t>
            </a:r>
            <a:r>
              <a:rPr lang="en-US" altLang="cs-CZ" sz="2200" b="1" dirty="0"/>
              <a:t> </a:t>
            </a:r>
            <a:r>
              <a:rPr lang="en-US" altLang="cs-CZ" sz="2200" b="1" dirty="0" err="1"/>
              <a:t>konci</a:t>
            </a:r>
            <a:r>
              <a:rPr lang="en-US" altLang="cs-CZ" sz="2200" b="1" dirty="0"/>
              <a:t> </a:t>
            </a:r>
            <a:r>
              <a:rPr lang="en-US" altLang="cs-CZ" sz="2200" b="1" dirty="0" err="1"/>
              <a:t>hodiny</a:t>
            </a:r>
            <a:r>
              <a:rPr lang="en-US" altLang="cs-CZ" sz="2200" b="1" dirty="0"/>
              <a:t> do </a:t>
            </a:r>
            <a:r>
              <a:rPr lang="en-US" altLang="cs-CZ" sz="2200" b="1" dirty="0" err="1"/>
              <a:t>moodle</a:t>
            </a:r>
            <a:r>
              <a:rPr lang="en-US" altLang="cs-CZ" sz="2200" b="1" dirty="0"/>
              <a:t>.</a:t>
            </a:r>
            <a:endParaRPr lang="en-US" altLang="cs-CZ" sz="22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03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A8D9D-42C9-7241-82AF-3F4F49A9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5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je to text?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9DD5912-F66F-114F-B23C-FD2B53B0F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120" y="499833"/>
            <a:ext cx="5100320" cy="5581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0" eaLnBrk="1" hangingPunct="1">
              <a:lnSpc>
                <a:spcPct val="90000"/>
              </a:lnSpc>
              <a:spcAft>
                <a:spcPts val="600"/>
              </a:spcAft>
            </a:pPr>
            <a:endParaRPr lang="en-US" altLang="cs-CZ" sz="22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200" i="1" dirty="0" err="1">
                <a:latin typeface="+mn-lt"/>
                <a:ea typeface="+mn-ea"/>
              </a:rPr>
              <a:t>Abstraktní</a:t>
            </a:r>
            <a:r>
              <a:rPr lang="en-US" altLang="ja-JP" sz="2200" i="1" dirty="0">
                <a:latin typeface="+mn-lt"/>
                <a:ea typeface="+mn-ea"/>
              </a:rPr>
              <a:t> </a:t>
            </a:r>
            <a:r>
              <a:rPr lang="en-US" altLang="ja-JP" sz="2200" i="1" dirty="0" err="1">
                <a:latin typeface="+mn-lt"/>
                <a:ea typeface="+mn-ea"/>
              </a:rPr>
              <a:t>jazyková</a:t>
            </a:r>
            <a:r>
              <a:rPr lang="en-US" altLang="ja-JP" sz="2200" i="1" dirty="0">
                <a:latin typeface="+mn-lt"/>
                <a:ea typeface="+mn-ea"/>
              </a:rPr>
              <a:t> </a:t>
            </a:r>
            <a:r>
              <a:rPr lang="en-US" altLang="ja-JP" sz="2200" i="1" dirty="0" err="1">
                <a:latin typeface="+mn-lt"/>
                <a:ea typeface="+mn-ea"/>
              </a:rPr>
              <a:t>jednotka</a:t>
            </a:r>
            <a:r>
              <a:rPr lang="en-US" altLang="ja-JP" sz="2200" i="1" dirty="0">
                <a:latin typeface="+mn-lt"/>
                <a:ea typeface="+mn-ea"/>
              </a:rPr>
              <a:t> </a:t>
            </a:r>
            <a:r>
              <a:rPr lang="en-US" altLang="ja-JP" sz="2200" i="1" dirty="0" err="1">
                <a:latin typeface="+mn-lt"/>
                <a:ea typeface="+mn-ea"/>
              </a:rPr>
              <a:t>vyznačující</a:t>
            </a:r>
            <a:r>
              <a:rPr lang="en-US" altLang="ja-JP" sz="2200" i="1" dirty="0">
                <a:latin typeface="+mn-lt"/>
                <a:ea typeface="+mn-ea"/>
              </a:rPr>
              <a:t> se </a:t>
            </a:r>
            <a:r>
              <a:rPr lang="en-US" altLang="ja-JP" sz="2200" i="1" dirty="0" err="1">
                <a:latin typeface="+mn-lt"/>
                <a:ea typeface="+mn-ea"/>
              </a:rPr>
              <a:t>přítomností</a:t>
            </a:r>
            <a:r>
              <a:rPr lang="en-US" altLang="ja-JP" sz="2200" i="1" dirty="0">
                <a:latin typeface="+mn-lt"/>
                <a:ea typeface="+mn-ea"/>
              </a:rPr>
              <a:t> </a:t>
            </a:r>
            <a:r>
              <a:rPr lang="en-US" altLang="ja-JP" sz="2200" i="1" dirty="0" err="1">
                <a:latin typeface="+mn-lt"/>
                <a:ea typeface="+mn-ea"/>
              </a:rPr>
              <a:t>smyslu</a:t>
            </a:r>
            <a:r>
              <a:rPr lang="en-US" altLang="ja-JP" sz="2200" i="1" dirty="0">
                <a:latin typeface="+mn-lt"/>
                <a:ea typeface="+mn-ea"/>
              </a:rPr>
              <a:t> a </a:t>
            </a:r>
            <a:r>
              <a:rPr lang="en-US" altLang="ja-JP" sz="2200" i="1" dirty="0" err="1">
                <a:latin typeface="+mn-lt"/>
                <a:ea typeface="+mn-ea"/>
              </a:rPr>
              <a:t>gramatické</a:t>
            </a:r>
            <a:r>
              <a:rPr lang="en-US" altLang="ja-JP" sz="2200" i="1" dirty="0">
                <a:latin typeface="+mn-lt"/>
                <a:ea typeface="+mn-ea"/>
              </a:rPr>
              <a:t> </a:t>
            </a:r>
            <a:r>
              <a:rPr lang="en-US" altLang="ja-JP" sz="2200" i="1" dirty="0" err="1">
                <a:latin typeface="+mn-lt"/>
                <a:ea typeface="+mn-ea"/>
              </a:rPr>
              <a:t>soudržnosti</a:t>
            </a:r>
            <a:r>
              <a:rPr lang="en-US" altLang="ja-JP" sz="2200" dirty="0">
                <a:latin typeface="+mn-lt"/>
                <a:ea typeface="+mn-ea"/>
              </a:rPr>
              <a:t> (J. Kraus)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200" i="1" dirty="0" err="1">
                <a:latin typeface="+mn-lt"/>
                <a:ea typeface="+mn-ea"/>
              </a:rPr>
              <a:t>Texty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představují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lidsky</a:t>
            </a:r>
            <a:r>
              <a:rPr lang="en-US" altLang="cs-CZ" sz="2200" i="1" dirty="0">
                <a:latin typeface="+mn-lt"/>
                <a:ea typeface="+mn-ea"/>
              </a:rPr>
              <a:t>́ </a:t>
            </a:r>
            <a:r>
              <a:rPr lang="en-US" altLang="cs-CZ" sz="2200" i="1" dirty="0" err="1">
                <a:latin typeface="+mn-lt"/>
                <a:ea typeface="+mn-ea"/>
              </a:rPr>
              <a:t>způsob</a:t>
            </a:r>
            <a:r>
              <a:rPr lang="en-US" altLang="cs-CZ" sz="2200" i="1" dirty="0">
                <a:latin typeface="+mn-lt"/>
                <a:ea typeface="+mn-ea"/>
              </a:rPr>
              <a:t>, jak </a:t>
            </a:r>
            <a:r>
              <a:rPr lang="en-US" altLang="cs-CZ" sz="2200" i="1" dirty="0" err="1">
                <a:latin typeface="+mn-lt"/>
                <a:ea typeface="+mn-ea"/>
              </a:rPr>
              <a:t>redukovat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svět</a:t>
            </a:r>
            <a:r>
              <a:rPr lang="en-US" altLang="cs-CZ" sz="2200" i="1" dirty="0">
                <a:latin typeface="+mn-lt"/>
                <a:ea typeface="+mn-ea"/>
              </a:rPr>
              <a:t> do </a:t>
            </a:r>
            <a:r>
              <a:rPr lang="en-US" altLang="cs-CZ" sz="2200" i="1" dirty="0" err="1">
                <a:latin typeface="+mn-lt"/>
                <a:ea typeface="+mn-ea"/>
              </a:rPr>
              <a:t>zvládnutelného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formátu</a:t>
            </a:r>
            <a:r>
              <a:rPr lang="en-US" altLang="cs-CZ" sz="2200" i="1" dirty="0">
                <a:latin typeface="+mn-lt"/>
                <a:ea typeface="+mn-ea"/>
              </a:rPr>
              <a:t>, </a:t>
            </a:r>
            <a:r>
              <a:rPr lang="en-US" altLang="cs-CZ" sz="2200" i="1" dirty="0" err="1">
                <a:latin typeface="+mn-lt"/>
                <a:ea typeface="+mn-ea"/>
              </a:rPr>
              <a:t>otevřeného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intersubjektivnímu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interpretačnímu</a:t>
            </a:r>
            <a:r>
              <a:rPr lang="en-US" altLang="cs-CZ" sz="2200" i="1" dirty="0">
                <a:latin typeface="+mn-lt"/>
                <a:ea typeface="+mn-ea"/>
              </a:rPr>
              <a:t> </a:t>
            </a:r>
            <a:r>
              <a:rPr lang="en-US" altLang="cs-CZ" sz="2200" i="1" dirty="0" err="1">
                <a:latin typeface="+mn-lt"/>
                <a:ea typeface="+mn-ea"/>
              </a:rPr>
              <a:t>diskurzu</a:t>
            </a:r>
            <a:r>
              <a:rPr lang="en-US" altLang="cs-CZ" sz="2200" dirty="0">
                <a:latin typeface="+mn-lt"/>
                <a:ea typeface="+mn-ea"/>
              </a:rPr>
              <a:t> (Eco 2005: 28)</a:t>
            </a:r>
          </a:p>
        </p:txBody>
      </p:sp>
    </p:spTree>
    <p:extLst>
      <p:ext uri="{BB962C8B-B14F-4D97-AF65-F5344CB8AC3E}">
        <p14:creationId xmlns:p14="http://schemas.microsoft.com/office/powerpoint/2010/main" val="197500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bad.jpg">
            <a:extLst>
              <a:ext uri="{FF2B5EF4-FFF2-40B4-BE49-F238E27FC236}">
                <a16:creationId xmlns:a16="http://schemas.microsoft.com/office/drawing/2014/main" id="{0C9BEFE8-134F-3B4B-B5A9-EA16E299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29" y="643467"/>
            <a:ext cx="4199941" cy="2543217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skromach.jpg">
            <a:extLst>
              <a:ext uri="{FF2B5EF4-FFF2-40B4-BE49-F238E27FC236}">
                <a16:creationId xmlns:a16="http://schemas.microsoft.com/office/drawing/2014/main" id="{A52EE262-CC0E-4E4C-A469-243E2D725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213" y="643467"/>
            <a:ext cx="4645145" cy="2543217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vad.jpg">
            <a:extLst>
              <a:ext uri="{FF2B5EF4-FFF2-40B4-BE49-F238E27FC236}">
                <a16:creationId xmlns:a16="http://schemas.microsoft.com/office/drawing/2014/main" id="{94AA4E5D-6FE3-7840-BB54-61C14F255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39" y="3671316"/>
            <a:ext cx="4053920" cy="2545862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obr1.jpg">
            <a:extLst>
              <a:ext uri="{FF2B5EF4-FFF2-40B4-BE49-F238E27FC236}">
                <a16:creationId xmlns:a16="http://schemas.microsoft.com/office/drawing/2014/main" id="{087B7928-E9A9-BA4D-98FB-D62BAD410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62" y="3671316"/>
            <a:ext cx="3706648" cy="2553469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445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E7AC6-4897-9D49-8876-49A3B15D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je to text?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94" name="Rectangle 3">
            <a:extLst>
              <a:ext uri="{FF2B5EF4-FFF2-40B4-BE49-F238E27FC236}">
                <a16:creationId xmlns:a16="http://schemas.microsoft.com/office/drawing/2014/main" id="{24F34824-D0BE-2644-ABDD-EDFFB1A8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120" y="499833"/>
            <a:ext cx="5100320" cy="558122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43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20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latin typeface="+mn-lt"/>
                <a:ea typeface="+mn-ea"/>
              </a:rPr>
              <a:t>Intencionalita</a:t>
            </a:r>
            <a:r>
              <a:rPr lang="en-US" altLang="cs-CZ" sz="2000" dirty="0">
                <a:latin typeface="+mn-lt"/>
                <a:ea typeface="+mn-ea"/>
              </a:rPr>
              <a:t> (</a:t>
            </a:r>
            <a:r>
              <a:rPr lang="en-US" altLang="cs-CZ" sz="2000" dirty="0" err="1">
                <a:latin typeface="+mn-lt"/>
                <a:ea typeface="+mn-ea"/>
              </a:rPr>
              <a:t>Hrabák</a:t>
            </a:r>
            <a:r>
              <a:rPr lang="en-US" altLang="cs-CZ" sz="2000" dirty="0">
                <a:latin typeface="+mn-lt"/>
                <a:ea typeface="+mn-ea"/>
              </a:rPr>
              <a:t>) – </a:t>
            </a:r>
            <a:r>
              <a:rPr lang="en-US" sz="2000" dirty="0" err="1">
                <a:latin typeface="+mn-lt"/>
                <a:ea typeface="+mn-ea"/>
              </a:rPr>
              <a:t>záměr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zachovat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sdělení</a:t>
            </a:r>
            <a:r>
              <a:rPr lang="en-US" sz="2000" dirty="0">
                <a:latin typeface="+mn-lt"/>
                <a:ea typeface="+mn-ea"/>
              </a:rPr>
              <a:t> v </a:t>
            </a:r>
            <a:r>
              <a:rPr lang="en-US" sz="2000" dirty="0" err="1">
                <a:latin typeface="+mn-lt"/>
                <a:ea typeface="+mn-ea"/>
              </a:rPr>
              <a:t>dane</a:t>
            </a:r>
            <a:r>
              <a:rPr lang="en-US" sz="2000" dirty="0">
                <a:latin typeface="+mn-lt"/>
                <a:ea typeface="+mn-ea"/>
              </a:rPr>
              <a:t>́ </a:t>
            </a:r>
            <a:r>
              <a:rPr lang="en-US" sz="2000" dirty="0" err="1">
                <a:latin typeface="+mn-lt"/>
                <a:ea typeface="+mn-ea"/>
              </a:rPr>
              <a:t>podobe</a:t>
            </a:r>
            <a:r>
              <a:rPr lang="en-US" sz="2000" dirty="0">
                <a:latin typeface="+mn-lt"/>
                <a:ea typeface="+mn-ea"/>
              </a:rPr>
              <a:t>̌ pro </a:t>
            </a:r>
            <a:r>
              <a:rPr lang="en-US" sz="2000" dirty="0" err="1">
                <a:latin typeface="+mn-lt"/>
                <a:ea typeface="+mn-ea"/>
              </a:rPr>
              <a:t>budoucnost</a:t>
            </a:r>
            <a:endParaRPr lang="en-US" sz="20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sz="20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latin typeface="+mn-lt"/>
                <a:ea typeface="+mn-ea"/>
              </a:rPr>
              <a:t>Vzdálenost</a:t>
            </a:r>
            <a:r>
              <a:rPr lang="en-US" altLang="cs-CZ" sz="2000" dirty="0">
                <a:latin typeface="+mn-lt"/>
                <a:ea typeface="+mn-ea"/>
              </a:rPr>
              <a:t> </a:t>
            </a:r>
            <a:r>
              <a:rPr lang="en-US" altLang="cs-CZ" sz="2000" dirty="0" err="1">
                <a:latin typeface="+mn-lt"/>
                <a:ea typeface="+mn-ea"/>
              </a:rPr>
              <a:t>mezi</a:t>
            </a:r>
            <a:r>
              <a:rPr lang="en-US" altLang="cs-CZ" sz="2000" dirty="0">
                <a:latin typeface="+mn-lt"/>
                <a:ea typeface="+mn-ea"/>
              </a:rPr>
              <a:t> </a:t>
            </a:r>
            <a:r>
              <a:rPr lang="en-US" altLang="cs-CZ" sz="2000" dirty="0" err="1">
                <a:latin typeface="+mn-lt"/>
                <a:ea typeface="+mn-ea"/>
              </a:rPr>
              <a:t>autorem</a:t>
            </a:r>
            <a:r>
              <a:rPr lang="en-US" altLang="cs-CZ" sz="2000" dirty="0">
                <a:latin typeface="+mn-lt"/>
                <a:ea typeface="+mn-ea"/>
              </a:rPr>
              <a:t> a </a:t>
            </a:r>
            <a:r>
              <a:rPr lang="en-US" altLang="cs-CZ" sz="2000" dirty="0" err="1">
                <a:latin typeface="+mn-lt"/>
                <a:ea typeface="+mn-ea"/>
              </a:rPr>
              <a:t>čtenářem</a:t>
            </a:r>
            <a:br>
              <a:rPr lang="en-US" altLang="cs-CZ" sz="2000" dirty="0">
                <a:latin typeface="+mn-lt"/>
                <a:ea typeface="+mn-ea"/>
              </a:rPr>
            </a:br>
            <a:endParaRPr lang="en-US" altLang="cs-CZ" sz="20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latin typeface="+mn-lt"/>
                <a:ea typeface="+mn-ea"/>
              </a:rPr>
              <a:t>Mlčení</a:t>
            </a:r>
            <a:r>
              <a:rPr lang="en-US" altLang="cs-CZ" sz="2000" dirty="0">
                <a:latin typeface="+mn-lt"/>
                <a:ea typeface="+mn-ea"/>
              </a:rPr>
              <a:t> </a:t>
            </a:r>
            <a:r>
              <a:rPr lang="en-US" altLang="cs-CZ" sz="2000" dirty="0" err="1">
                <a:latin typeface="+mn-lt"/>
                <a:ea typeface="+mn-ea"/>
              </a:rPr>
              <a:t>textu</a:t>
            </a:r>
            <a:r>
              <a:rPr lang="en-US" altLang="cs-CZ" sz="2000" dirty="0">
                <a:latin typeface="+mn-lt"/>
                <a:ea typeface="+mn-ea"/>
              </a:rPr>
              <a:t> (</a:t>
            </a:r>
            <a:r>
              <a:rPr lang="en-US" altLang="cs-CZ" sz="2000" dirty="0" err="1">
                <a:latin typeface="+mn-lt"/>
                <a:ea typeface="+mn-ea"/>
              </a:rPr>
              <a:t>Pokorný</a:t>
            </a:r>
            <a:r>
              <a:rPr lang="en-US" altLang="cs-CZ" sz="2000" dirty="0">
                <a:latin typeface="+mn-lt"/>
                <a:ea typeface="+mn-ea"/>
              </a:rPr>
              <a:t>) – </a:t>
            </a:r>
            <a:r>
              <a:rPr lang="en-US" sz="2000" i="1" dirty="0">
                <a:latin typeface="+mn-lt"/>
                <a:ea typeface="+mn-ea"/>
              </a:rPr>
              <a:t>Text (...) </a:t>
            </a:r>
            <a:r>
              <a:rPr lang="en-US" sz="2000" i="1" dirty="0" err="1">
                <a:latin typeface="+mn-lt"/>
                <a:ea typeface="+mn-ea"/>
              </a:rPr>
              <a:t>neumi</a:t>
            </a:r>
            <a:r>
              <a:rPr lang="en-US" sz="2000" i="1" dirty="0">
                <a:latin typeface="+mn-lt"/>
                <a:ea typeface="+mn-ea"/>
              </a:rPr>
              <a:t>́ </a:t>
            </a:r>
            <a:r>
              <a:rPr lang="en-US" sz="2000" i="1" dirty="0" err="1">
                <a:latin typeface="+mn-lt"/>
                <a:ea typeface="+mn-ea"/>
              </a:rPr>
              <a:t>odpovědět</a:t>
            </a:r>
            <a:r>
              <a:rPr lang="en-US" sz="2000" i="1" dirty="0">
                <a:latin typeface="+mn-lt"/>
                <a:ea typeface="+mn-ea"/>
              </a:rPr>
              <a:t>, </a:t>
            </a:r>
            <a:r>
              <a:rPr lang="en-US" sz="2000" i="1" dirty="0" err="1">
                <a:latin typeface="+mn-lt"/>
                <a:ea typeface="+mn-ea"/>
              </a:rPr>
              <a:t>kdyz</a:t>
            </a:r>
            <a:r>
              <a:rPr lang="en-US" sz="2000" i="1" dirty="0">
                <a:latin typeface="+mn-lt"/>
                <a:ea typeface="+mn-ea"/>
              </a:rPr>
              <a:t>̌ se </a:t>
            </a:r>
            <a:r>
              <a:rPr lang="en-US" sz="2000" i="1" dirty="0" err="1">
                <a:latin typeface="+mn-lt"/>
                <a:ea typeface="+mn-ea"/>
              </a:rPr>
              <a:t>potřebujeme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zeptat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na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něco</a:t>
            </a:r>
            <a:r>
              <a:rPr lang="en-US" sz="2000" i="1" dirty="0">
                <a:latin typeface="+mn-lt"/>
                <a:ea typeface="+mn-ea"/>
              </a:rPr>
              <a:t>, co </a:t>
            </a:r>
            <a:r>
              <a:rPr lang="en-US" sz="2000" i="1" dirty="0" err="1">
                <a:latin typeface="+mn-lt"/>
                <a:ea typeface="+mn-ea"/>
              </a:rPr>
              <a:t>nám</a:t>
            </a:r>
            <a:r>
              <a:rPr lang="en-US" sz="2000" i="1" dirty="0">
                <a:latin typeface="+mn-lt"/>
                <a:ea typeface="+mn-ea"/>
              </a:rPr>
              <a:t> v </a:t>
            </a:r>
            <a:r>
              <a:rPr lang="en-US" sz="2000" i="1" dirty="0" err="1">
                <a:latin typeface="+mn-lt"/>
                <a:ea typeface="+mn-ea"/>
              </a:rPr>
              <a:t>něm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neni</a:t>
            </a:r>
            <a:r>
              <a:rPr lang="en-US" sz="2000" i="1" dirty="0">
                <a:latin typeface="+mn-lt"/>
                <a:ea typeface="+mn-ea"/>
              </a:rPr>
              <a:t>́ </a:t>
            </a:r>
            <a:r>
              <a:rPr lang="en-US" sz="2000" i="1" dirty="0" err="1">
                <a:latin typeface="+mn-lt"/>
                <a:ea typeface="+mn-ea"/>
              </a:rPr>
              <a:t>jasne</a:t>
            </a:r>
            <a:r>
              <a:rPr lang="en-US" sz="2000" i="1" dirty="0">
                <a:latin typeface="+mn-lt"/>
                <a:ea typeface="+mn-ea"/>
              </a:rPr>
              <a:t>́. Na </a:t>
            </a:r>
            <a:r>
              <a:rPr lang="en-US" sz="2000" i="1" dirty="0" err="1">
                <a:latin typeface="+mn-lt"/>
                <a:ea typeface="+mn-ea"/>
              </a:rPr>
              <a:t>jedne</a:t>
            </a:r>
            <a:r>
              <a:rPr lang="en-US" sz="2000" i="1" dirty="0">
                <a:latin typeface="+mn-lt"/>
                <a:ea typeface="+mn-ea"/>
              </a:rPr>
              <a:t>́ </a:t>
            </a:r>
            <a:r>
              <a:rPr lang="en-US" sz="2000" i="1" dirty="0" err="1">
                <a:latin typeface="+mn-lt"/>
                <a:ea typeface="+mn-ea"/>
              </a:rPr>
              <a:t>strane</a:t>
            </a:r>
            <a:r>
              <a:rPr lang="en-US" sz="2000" i="1" dirty="0">
                <a:latin typeface="+mn-lt"/>
                <a:ea typeface="+mn-ea"/>
              </a:rPr>
              <a:t>̌ </a:t>
            </a:r>
            <a:r>
              <a:rPr lang="en-US" sz="2000" i="1" dirty="0" err="1">
                <a:latin typeface="+mn-lt"/>
                <a:ea typeface="+mn-ea"/>
              </a:rPr>
              <a:t>nás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přitahuje</a:t>
            </a:r>
            <a:r>
              <a:rPr lang="en-US" sz="2000" i="1" dirty="0">
                <a:latin typeface="+mn-lt"/>
                <a:ea typeface="+mn-ea"/>
              </a:rPr>
              <a:t>. </a:t>
            </a:r>
            <a:r>
              <a:rPr lang="en-US" sz="2000" i="1" dirty="0" err="1">
                <a:latin typeface="+mn-lt"/>
                <a:ea typeface="+mn-ea"/>
              </a:rPr>
              <a:t>Něco</a:t>
            </a:r>
            <a:r>
              <a:rPr lang="en-US" sz="2000" i="1" dirty="0">
                <a:latin typeface="+mn-lt"/>
                <a:ea typeface="+mn-ea"/>
              </a:rPr>
              <a:t> od </a:t>
            </a:r>
            <a:r>
              <a:rPr lang="en-US" sz="2000" i="1" dirty="0" err="1">
                <a:latin typeface="+mn-lt"/>
                <a:ea typeface="+mn-ea"/>
              </a:rPr>
              <a:t>něho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očekáváme</a:t>
            </a:r>
            <a:r>
              <a:rPr lang="en-US" sz="2000" i="1" dirty="0">
                <a:latin typeface="+mn-lt"/>
                <a:ea typeface="+mn-ea"/>
              </a:rPr>
              <a:t>, ale </a:t>
            </a:r>
            <a:r>
              <a:rPr lang="en-US" sz="2000" i="1" dirty="0" err="1">
                <a:latin typeface="+mn-lt"/>
                <a:ea typeface="+mn-ea"/>
              </a:rPr>
              <a:t>kdyz</a:t>
            </a:r>
            <a:r>
              <a:rPr lang="en-US" sz="2000" i="1" dirty="0">
                <a:latin typeface="+mn-lt"/>
                <a:ea typeface="+mn-ea"/>
              </a:rPr>
              <a:t>̌ se </a:t>
            </a:r>
            <a:r>
              <a:rPr lang="en-US" sz="2000" i="1" dirty="0" err="1">
                <a:latin typeface="+mn-lt"/>
                <a:ea typeface="+mn-ea"/>
              </a:rPr>
              <a:t>chceme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na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něco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zeptat</a:t>
            </a:r>
            <a:r>
              <a:rPr lang="en-US" sz="2000" i="1" dirty="0">
                <a:latin typeface="+mn-lt"/>
                <a:ea typeface="+mn-ea"/>
              </a:rPr>
              <a:t>, </a:t>
            </a:r>
            <a:r>
              <a:rPr lang="en-US" sz="2000" i="1" dirty="0" err="1">
                <a:latin typeface="+mn-lt"/>
                <a:ea typeface="+mn-ea"/>
              </a:rPr>
              <a:t>tak</a:t>
            </a:r>
            <a:r>
              <a:rPr lang="en-US" sz="2000" i="1" dirty="0">
                <a:latin typeface="+mn-lt"/>
                <a:ea typeface="+mn-ea"/>
              </a:rPr>
              <a:t> </a:t>
            </a:r>
            <a:r>
              <a:rPr lang="en-US" sz="2000" i="1" dirty="0" err="1">
                <a:latin typeface="+mn-lt"/>
                <a:ea typeface="+mn-ea"/>
              </a:rPr>
              <a:t>mlči</a:t>
            </a:r>
            <a:r>
              <a:rPr lang="en-US" sz="2000" i="1" dirty="0">
                <a:latin typeface="+mn-lt"/>
                <a:ea typeface="+mn-ea"/>
              </a:rPr>
              <a:t>́.</a:t>
            </a:r>
            <a:br>
              <a:rPr lang="en-US" sz="2000" i="1" dirty="0">
                <a:latin typeface="+mn-lt"/>
                <a:ea typeface="+mn-ea"/>
              </a:rPr>
            </a:br>
            <a:endParaRPr lang="en-US" sz="2000" i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156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E7AC6-4897-9D49-8876-49A3B15D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 je to text?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94" name="Rectangle 3">
            <a:extLst>
              <a:ext uri="{FF2B5EF4-FFF2-40B4-BE49-F238E27FC236}">
                <a16:creationId xmlns:a16="http://schemas.microsoft.com/office/drawing/2014/main" id="{24F34824-D0BE-2644-ABDD-EDFFB1A8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120" y="499833"/>
            <a:ext cx="5100320" cy="5581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4300" indent="0" eaLnBrk="1" hangingPunct="1">
              <a:lnSpc>
                <a:spcPct val="90000"/>
              </a:lnSpc>
              <a:spcAft>
                <a:spcPts val="600"/>
              </a:spcAft>
            </a:pPr>
            <a:endParaRPr lang="en-US" sz="2000" i="1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2000" dirty="0" err="1">
                <a:latin typeface="+mn-lt"/>
                <a:ea typeface="+mn-ea"/>
              </a:rPr>
              <a:t>Intertextualita</a:t>
            </a:r>
            <a:r>
              <a:rPr lang="en-US" altLang="cs-CZ" sz="2000" dirty="0">
                <a:latin typeface="+mn-lt"/>
                <a:ea typeface="+mn-ea"/>
              </a:rPr>
              <a:t> – </a:t>
            </a:r>
            <a:r>
              <a:rPr lang="en-US" sz="2000" dirty="0" err="1">
                <a:latin typeface="+mn-lt"/>
                <a:ea typeface="+mn-ea"/>
              </a:rPr>
              <a:t>vztah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mezi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texty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jejich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vzájemny</a:t>
            </a:r>
            <a:r>
              <a:rPr lang="en-US" sz="2000" dirty="0">
                <a:latin typeface="+mn-lt"/>
                <a:ea typeface="+mn-ea"/>
              </a:rPr>
              <a:t>́ </a:t>
            </a:r>
            <a:r>
              <a:rPr lang="en-US" sz="2000" dirty="0" err="1">
                <a:latin typeface="+mn-lt"/>
                <a:ea typeface="+mn-ea"/>
              </a:rPr>
              <a:t>vliv</a:t>
            </a:r>
            <a:r>
              <a:rPr lang="en-US" sz="2000" dirty="0">
                <a:latin typeface="+mn-lt"/>
                <a:ea typeface="+mn-ea"/>
              </a:rPr>
              <a:t> a </a:t>
            </a:r>
            <a:r>
              <a:rPr lang="en-US" sz="2000" dirty="0" err="1">
                <a:latin typeface="+mn-lt"/>
                <a:ea typeface="+mn-ea"/>
              </a:rPr>
              <a:t>působeni</a:t>
            </a:r>
            <a:r>
              <a:rPr lang="en-US" sz="2000" dirty="0">
                <a:latin typeface="+mn-lt"/>
                <a:ea typeface="+mn-ea"/>
              </a:rPr>
              <a:t>́; </a:t>
            </a:r>
            <a:r>
              <a:rPr lang="en-US" sz="2000" dirty="0" err="1">
                <a:latin typeface="+mn-lt"/>
                <a:ea typeface="+mn-ea"/>
              </a:rPr>
              <a:t>některe</a:t>
            </a:r>
            <a:r>
              <a:rPr lang="en-US" sz="2000" dirty="0">
                <a:latin typeface="+mn-lt"/>
                <a:ea typeface="+mn-ea"/>
              </a:rPr>
              <a:t>́ (</a:t>
            </a:r>
            <a:r>
              <a:rPr lang="en-US" sz="2000" dirty="0" err="1">
                <a:latin typeface="+mn-lt"/>
                <a:ea typeface="+mn-ea"/>
              </a:rPr>
              <a:t>dokonce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mnohe</a:t>
            </a:r>
            <a:r>
              <a:rPr lang="en-US" sz="2000" dirty="0">
                <a:latin typeface="+mn-lt"/>
                <a:ea typeface="+mn-ea"/>
              </a:rPr>
              <a:t>́) </a:t>
            </a:r>
            <a:r>
              <a:rPr lang="en-US" sz="2000" dirty="0" err="1">
                <a:latin typeface="+mn-lt"/>
                <a:ea typeface="+mn-ea"/>
              </a:rPr>
              <a:t>texty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nelze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interpretovat</a:t>
            </a:r>
            <a:r>
              <a:rPr lang="en-US" sz="2000" dirty="0">
                <a:latin typeface="+mn-lt"/>
                <a:ea typeface="+mn-ea"/>
              </a:rPr>
              <a:t> bez </a:t>
            </a:r>
            <a:r>
              <a:rPr lang="en-US" sz="2000" dirty="0" err="1">
                <a:latin typeface="+mn-lt"/>
                <a:ea typeface="+mn-ea"/>
              </a:rPr>
              <a:t>znalosti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jiných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 err="1">
                <a:latin typeface="+mn-lt"/>
                <a:ea typeface="+mn-ea"/>
              </a:rPr>
              <a:t>textu</a:t>
            </a:r>
            <a:r>
              <a:rPr lang="en-US" sz="2000" dirty="0">
                <a:latin typeface="+mn-lt"/>
                <a:ea typeface="+mn-ea"/>
              </a:rPr>
              <a:t>̊ </a:t>
            </a:r>
            <a:endParaRPr lang="en-US" altLang="cs-CZ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527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mage result for intertextuality in advertising">
            <a:extLst>
              <a:ext uri="{FF2B5EF4-FFF2-40B4-BE49-F238E27FC236}">
                <a16:creationId xmlns:a16="http://schemas.microsoft.com/office/drawing/2014/main" id="{A16737A0-A10B-953B-4614-6BB264713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0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Snow White Featured in Funny Birth Control Ad — GeekTyrant">
            <a:extLst>
              <a:ext uri="{FF2B5EF4-FFF2-40B4-BE49-F238E27FC236}">
                <a16:creationId xmlns:a16="http://schemas.microsoft.com/office/drawing/2014/main" id="{231B2AC1-0A94-7D91-3D8F-558EE4254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4" y="312346"/>
            <a:ext cx="4412341" cy="62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87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</TotalTime>
  <Words>1278</Words>
  <Application>Microsoft Macintosh PowerPoint</Application>
  <PresentationFormat>Širokoúhlá obrazovka</PresentationFormat>
  <Paragraphs>102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Meiryo</vt:lpstr>
      <vt:lpstr>Arial</vt:lpstr>
      <vt:lpstr>Calibri</vt:lpstr>
      <vt:lpstr>Calibri Light</vt:lpstr>
      <vt:lpstr>Motiv Office</vt:lpstr>
      <vt:lpstr>Interpretace textů marketingové komunikace 6. 3. 2024</vt:lpstr>
      <vt:lpstr>Prezentace aplikace PowerPoint</vt:lpstr>
      <vt:lpstr>Co je to text?</vt:lpstr>
      <vt:lpstr>Co je to text?</vt:lpstr>
      <vt:lpstr>Prezentace aplikace PowerPoint</vt:lpstr>
      <vt:lpstr>Co je to text?</vt:lpstr>
      <vt:lpstr>Co je to text?</vt:lpstr>
      <vt:lpstr>Prezentace aplikace PowerPoint</vt:lpstr>
      <vt:lpstr>Prezentace aplikace PowerPoint</vt:lpstr>
      <vt:lpstr>Co je to interpretace?</vt:lpstr>
      <vt:lpstr>Hermeneutika</vt:lpstr>
      <vt:lpstr>Hermeneutika</vt:lpstr>
      <vt:lpstr>Hermeneutika</vt:lpstr>
      <vt:lpstr>Prezentace aplikace PowerPoint</vt:lpstr>
      <vt:lpstr>Prezentace aplikace PowerPoint</vt:lpstr>
      <vt:lpstr>Kolik významů má text?</vt:lpstr>
      <vt:lpstr>Kolik významů má text?</vt:lpstr>
      <vt:lpstr>Kolik významů má text?</vt:lpstr>
      <vt:lpstr>Co je to text?</vt:lpstr>
      <vt:lpstr>Kolik významů má text?</vt:lpstr>
      <vt:lpstr>Kolik významů má text?</vt:lpstr>
      <vt:lpstr>Kolik významů má text?</vt:lpstr>
      <vt:lpstr>Kolik významů má text?</vt:lpstr>
      <vt:lpstr>Kolik významů má text?</vt:lpstr>
      <vt:lpstr>Kolik významů má text?</vt:lpstr>
      <vt:lpstr>Metody analýzy textu </vt:lpstr>
      <vt:lpstr>Další metody</vt:lpstr>
      <vt:lpstr>Proč interpretovat?</vt:lpstr>
      <vt:lpstr>Pět principů médií</vt:lpstr>
      <vt:lpstr>Prezentace aplikace PowerPoint</vt:lpstr>
      <vt:lpstr>Prezentace aplikace PowerPoint</vt:lpstr>
      <vt:lpstr>Pět principů médií</vt:lpstr>
      <vt:lpstr>Pět principů médií</vt:lpstr>
      <vt:lpstr>Pět principů médií</vt:lpstr>
      <vt:lpstr>Pět principů médií</vt:lpstr>
      <vt:lpstr>Veřejná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Rosenfeldová</dc:creator>
  <cp:lastModifiedBy>Jana Rosenfeldová</cp:lastModifiedBy>
  <cp:revision>31</cp:revision>
  <dcterms:created xsi:type="dcterms:W3CDTF">2021-02-24T12:08:28Z</dcterms:created>
  <dcterms:modified xsi:type="dcterms:W3CDTF">2024-03-06T11:12:10Z</dcterms:modified>
</cp:coreProperties>
</file>