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73" r:id="rId6"/>
    <p:sldId id="259" r:id="rId7"/>
    <p:sldId id="258" r:id="rId8"/>
    <p:sldId id="260" r:id="rId9"/>
    <p:sldId id="269" r:id="rId10"/>
    <p:sldId id="270" r:id="rId11"/>
    <p:sldId id="272" r:id="rId12"/>
    <p:sldId id="261" r:id="rId13"/>
    <p:sldId id="263" r:id="rId14"/>
    <p:sldId id="264" r:id="rId15"/>
    <p:sldId id="268" r:id="rId16"/>
    <p:sldId id="262" r:id="rId17"/>
    <p:sldId id="26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93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33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5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1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50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3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73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51B2-648F-4BEE-B30C-F71016321CF8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1DA0-39B3-44AA-82A3-FC76B081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33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Ego-Dokumenty I.</a:t>
            </a:r>
            <a:br>
              <a:rPr lang="cs-CZ" dirty="0" smtClean="0"/>
            </a:br>
            <a:r>
              <a:rPr lang="cs-CZ" dirty="0" smtClean="0"/>
              <a:t>Korespondence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ovaha pramene – korespondence v kulturním a sociálním kontextu - uložení - edice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1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2254" y="-665018"/>
            <a:ext cx="5153891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10" y="187036"/>
            <a:ext cx="3935253" cy="581660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0199" y="5818909"/>
            <a:ext cx="6632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Příklad korespondence vzdělaného a kultivovaného </a:t>
            </a:r>
          </a:p>
          <a:p>
            <a:r>
              <a:rPr lang="cs-CZ" sz="2400" dirty="0" smtClean="0"/>
              <a:t>šlechtice, vedené v několika jazycích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466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09600"/>
            <a:ext cx="3949439" cy="60941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4036" y="609600"/>
            <a:ext cx="2698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Dana MARTÍNKOVÁ (vyd.), </a:t>
            </a:r>
            <a:endParaRPr lang="cs-CZ" dirty="0" smtClean="0"/>
          </a:p>
          <a:p>
            <a:r>
              <a:rPr lang="cs-CZ" i="1" dirty="0" smtClean="0"/>
              <a:t>Poselství </a:t>
            </a:r>
            <a:r>
              <a:rPr lang="cs-CZ" i="1" dirty="0"/>
              <a:t>ducha. </a:t>
            </a:r>
            <a:endParaRPr lang="cs-CZ" i="1" dirty="0" smtClean="0"/>
          </a:p>
          <a:p>
            <a:r>
              <a:rPr lang="cs-CZ" i="1" dirty="0" smtClean="0"/>
              <a:t>Latinská </a:t>
            </a:r>
            <a:r>
              <a:rPr lang="cs-CZ" i="1" dirty="0"/>
              <a:t>próza </a:t>
            </a:r>
            <a:endParaRPr lang="cs-CZ" i="1" dirty="0" smtClean="0"/>
          </a:p>
          <a:p>
            <a:r>
              <a:rPr lang="cs-CZ" i="1" dirty="0" smtClean="0"/>
              <a:t>českých humanistů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Praha </a:t>
            </a:r>
            <a:r>
              <a:rPr lang="cs-CZ" dirty="0"/>
              <a:t>1975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6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9561" cy="50357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5449454"/>
            <a:ext cx="442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Příklad korespondence z prostředí</a:t>
            </a:r>
          </a:p>
          <a:p>
            <a:r>
              <a:rPr lang="cs-CZ" sz="2400" dirty="0" smtClean="0"/>
              <a:t>Jednoty bratrské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82581" y="230909"/>
            <a:ext cx="5727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 současnosti vychází ediční řada </a:t>
            </a:r>
          </a:p>
          <a:p>
            <a:r>
              <a:rPr lang="cs-CZ" sz="2400" dirty="0" smtClean="0"/>
              <a:t>Archiv Matouše Konečného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 unikátního nálezu v Mladé Boleslavi (2006)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55" y="1328317"/>
            <a:ext cx="2663800" cy="40810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86" y="2328974"/>
            <a:ext cx="2647661" cy="37378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78" y="3368832"/>
            <a:ext cx="2333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ětipeský Albrecht_obá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80" y="1375354"/>
            <a:ext cx="3693102" cy="53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Pětipeský Albrecht_orig 15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272" y="2997200"/>
            <a:ext cx="26670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21055" y="1375354"/>
            <a:ext cx="5149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663300"/>
                </a:solidFill>
              </a:rPr>
              <a:t>Petr Mareš</a:t>
            </a:r>
            <a:r>
              <a:rPr lang="cs-CZ" altLang="cs-CZ" sz="1800" dirty="0">
                <a:solidFill>
                  <a:srgbClr val="663300"/>
                </a:solidFill>
              </a:rPr>
              <a:t> (</a:t>
            </a:r>
            <a:r>
              <a:rPr lang="cs-CZ" altLang="cs-CZ" sz="1800" dirty="0" err="1">
                <a:solidFill>
                  <a:srgbClr val="663300"/>
                </a:solidFill>
              </a:rPr>
              <a:t>ed</a:t>
            </a:r>
            <a:r>
              <a:rPr lang="cs-CZ" altLang="cs-CZ" sz="1800" dirty="0">
                <a:solidFill>
                  <a:srgbClr val="663300"/>
                </a:solidFill>
              </a:rPr>
              <a:t>.), </a:t>
            </a:r>
            <a:r>
              <a:rPr lang="cs-CZ" altLang="cs-CZ" sz="1800" i="1" dirty="0">
                <a:solidFill>
                  <a:srgbClr val="663300"/>
                </a:solidFill>
              </a:rPr>
              <a:t>Korespondence Albrechta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663300"/>
                </a:solidFill>
              </a:rPr>
              <a:t>Pětipeského</a:t>
            </a:r>
            <a:r>
              <a:rPr lang="cs-CZ" altLang="cs-CZ" sz="1800" i="1" dirty="0">
                <a:solidFill>
                  <a:srgbClr val="663300"/>
                </a:solidFill>
              </a:rPr>
              <a:t> z Chýš a </a:t>
            </a:r>
            <a:r>
              <a:rPr lang="cs-CZ" altLang="cs-CZ" sz="1800" i="1" dirty="0" err="1">
                <a:solidFill>
                  <a:srgbClr val="663300"/>
                </a:solidFill>
              </a:rPr>
              <a:t>Egrberku</a:t>
            </a:r>
            <a:r>
              <a:rPr lang="cs-CZ" altLang="cs-CZ" sz="1800" i="1" dirty="0">
                <a:solidFill>
                  <a:srgbClr val="663300"/>
                </a:solidFill>
              </a:rPr>
              <a:t> z let 1570-1596</a:t>
            </a:r>
            <a:r>
              <a:rPr lang="cs-CZ" altLang="cs-CZ" sz="1800" dirty="0">
                <a:solidFill>
                  <a:srgbClr val="66330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663300"/>
                </a:solidFill>
              </a:rPr>
              <a:t>České Budějovice: Jihočeská univerzita, 2015,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663300"/>
                </a:solidFill>
              </a:rPr>
              <a:t>765 S. ( = </a:t>
            </a:r>
            <a:r>
              <a:rPr lang="cs-CZ" altLang="cs-CZ" sz="1800" dirty="0" err="1">
                <a:solidFill>
                  <a:srgbClr val="663300"/>
                </a:solidFill>
              </a:rPr>
              <a:t>Documenta</a:t>
            </a:r>
            <a:r>
              <a:rPr lang="cs-CZ" altLang="cs-CZ" sz="1800" dirty="0">
                <a:solidFill>
                  <a:srgbClr val="663300"/>
                </a:solidFill>
              </a:rPr>
              <a:t> res </a:t>
            </a:r>
            <a:r>
              <a:rPr lang="cs-CZ" altLang="cs-CZ" sz="1800" dirty="0" err="1">
                <a:solidFill>
                  <a:srgbClr val="663300"/>
                </a:solidFill>
              </a:rPr>
              <a:t>gestas</a:t>
            </a:r>
            <a:r>
              <a:rPr lang="cs-CZ" altLang="cs-CZ" sz="1800" dirty="0">
                <a:solidFill>
                  <a:srgbClr val="663300"/>
                </a:solidFill>
              </a:rPr>
              <a:t> </a:t>
            </a:r>
            <a:r>
              <a:rPr lang="cs-CZ" altLang="cs-CZ" sz="1800" dirty="0" err="1">
                <a:solidFill>
                  <a:srgbClr val="663300"/>
                </a:solidFill>
              </a:rPr>
              <a:t>Bohemicas</a:t>
            </a:r>
            <a:r>
              <a:rPr lang="cs-CZ" altLang="cs-CZ" sz="1800" dirty="0">
                <a:solidFill>
                  <a:srgbClr val="6633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663300"/>
                </a:solidFill>
              </a:rPr>
              <a:t>saeculorum</a:t>
            </a:r>
            <a:r>
              <a:rPr lang="cs-CZ" altLang="cs-CZ" sz="1800" dirty="0">
                <a:solidFill>
                  <a:srgbClr val="663300"/>
                </a:solidFill>
              </a:rPr>
              <a:t> XVI.-XVIII. </a:t>
            </a:r>
            <a:r>
              <a:rPr lang="cs-CZ" altLang="cs-CZ" sz="1800" dirty="0" err="1">
                <a:solidFill>
                  <a:srgbClr val="663300"/>
                </a:solidFill>
              </a:rPr>
              <a:t>illustrantia</a:t>
            </a:r>
            <a:r>
              <a:rPr lang="cs-CZ" altLang="cs-CZ" sz="1800" dirty="0">
                <a:solidFill>
                  <a:srgbClr val="663300"/>
                </a:solidFill>
              </a:rPr>
              <a:t>; Ser. B/VI)</a:t>
            </a:r>
            <a:r>
              <a:rPr lang="cs-CZ" altLang="cs-CZ" sz="1800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4255" y="240145"/>
            <a:ext cx="693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Příklady současných edic korespondencí: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3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ětipeský Felix_obálk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28067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Pětipeský Felix_obálk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484313"/>
            <a:ext cx="27670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591175" y="188914"/>
            <a:ext cx="51498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663300"/>
                </a:solidFill>
              </a:rPr>
              <a:t>Miroslav Žitný </a:t>
            </a:r>
            <a:r>
              <a:rPr lang="cs-CZ" altLang="cs-CZ" sz="1800">
                <a:solidFill>
                  <a:srgbClr val="663300"/>
                </a:solidFill>
              </a:rPr>
              <a:t>(ed.),</a:t>
            </a:r>
            <a:r>
              <a:rPr lang="cs-CZ" altLang="cs-CZ" sz="1800" b="1">
                <a:solidFill>
                  <a:srgbClr val="663300"/>
                </a:solidFill>
              </a:rPr>
              <a:t> </a:t>
            </a:r>
            <a:r>
              <a:rPr lang="cs-CZ" altLang="cs-CZ" sz="1800" i="1">
                <a:solidFill>
                  <a:srgbClr val="663300"/>
                </a:solidFill>
              </a:rPr>
              <a:t>Korespondence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Šťastného Václava Pětipeského z Chýš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a Egrberku z let 1600-1610</a:t>
            </a:r>
            <a:r>
              <a:rPr lang="cs-CZ" altLang="cs-CZ" sz="1800">
                <a:solidFill>
                  <a:srgbClr val="663300"/>
                </a:solidFill>
              </a:rPr>
              <a:t>, České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Budějovice: Jihočeská univerzita, 2015,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604 S. ( = Documenta res gestas Bohemicas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saeculorum XVI.-XVIII. illustrantia; Ser. B/VII/1)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663300"/>
                </a:solidFill>
              </a:rPr>
              <a:t>Idem</a:t>
            </a:r>
            <a:r>
              <a:rPr lang="cs-CZ" altLang="cs-CZ" sz="1800">
                <a:solidFill>
                  <a:srgbClr val="663300"/>
                </a:solidFill>
              </a:rPr>
              <a:t>, </a:t>
            </a:r>
            <a:r>
              <a:rPr lang="cs-CZ" altLang="cs-CZ" sz="1800" i="1">
                <a:solidFill>
                  <a:srgbClr val="663300"/>
                </a:solidFill>
              </a:rPr>
              <a:t>Korespondence Šťastného Václava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Pětipeského z Chýš a Egrberku z let 1611-1621</a:t>
            </a:r>
            <a:r>
              <a:rPr lang="cs-CZ" altLang="cs-CZ" sz="1800">
                <a:solidFill>
                  <a:srgbClr val="66330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České Budějovice: Jihočeská univerzita, 2016,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814 S. ( = Documenta res gestas Bohemicas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saeculorum XVI.-XVIII. illustrantia; Ser. B/VII/2) </a:t>
            </a:r>
          </a:p>
        </p:txBody>
      </p:sp>
      <p:pic>
        <p:nvPicPr>
          <p:cNvPr id="8197" name="Picture 7" descr="Pětipeský Felix_orig 16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473450"/>
            <a:ext cx="2220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Pětipeský Felix_ed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00438"/>
            <a:ext cx="21923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obkovic_obá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39846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951538" y="188914"/>
            <a:ext cx="4464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663300"/>
                </a:solidFill>
              </a:rPr>
              <a:t>Pavel Marek</a:t>
            </a:r>
            <a:r>
              <a:rPr lang="cs-CZ" altLang="cs-CZ">
                <a:solidFill>
                  <a:srgbClr val="663300"/>
                </a:solidFill>
              </a:rPr>
              <a:t> (ed.), </a:t>
            </a:r>
            <a:r>
              <a:rPr lang="cs-CZ" altLang="cs-CZ" i="1">
                <a:solidFill>
                  <a:srgbClr val="663300"/>
                </a:solidFill>
              </a:rPr>
              <a:t>Svědectví o ztrátě </a:t>
            </a:r>
          </a:p>
          <a:p>
            <a:pPr eaLnBrk="1" hangingPunct="1"/>
            <a:r>
              <a:rPr lang="cs-CZ" altLang="cs-CZ" i="1">
                <a:solidFill>
                  <a:srgbClr val="663300"/>
                </a:solidFill>
              </a:rPr>
              <a:t>starého světa: manželská korespondence </a:t>
            </a:r>
          </a:p>
          <a:p>
            <a:pPr eaLnBrk="1" hangingPunct="1"/>
            <a:r>
              <a:rPr lang="cs-CZ" altLang="cs-CZ" i="1">
                <a:solidFill>
                  <a:srgbClr val="663300"/>
                </a:solidFill>
              </a:rPr>
              <a:t>Zdeňka Vojtěcha Popela z Lobkovic </a:t>
            </a:r>
          </a:p>
          <a:p>
            <a:pPr eaLnBrk="1" hangingPunct="1"/>
            <a:r>
              <a:rPr lang="cs-CZ" altLang="cs-CZ" i="1">
                <a:solidFill>
                  <a:srgbClr val="663300"/>
                </a:solidFill>
              </a:rPr>
              <a:t>a Polyxeny Lobkovické z Pernštejna</a:t>
            </a:r>
            <a:r>
              <a:rPr lang="cs-CZ" altLang="cs-CZ">
                <a:solidFill>
                  <a:srgbClr val="663300"/>
                </a:solidFill>
              </a:rPr>
              <a:t>, </a:t>
            </a:r>
          </a:p>
          <a:p>
            <a:pPr eaLnBrk="1" hangingPunct="1"/>
            <a:r>
              <a:rPr lang="cs-CZ" altLang="cs-CZ">
                <a:solidFill>
                  <a:srgbClr val="663300"/>
                </a:solidFill>
              </a:rPr>
              <a:t>České Budějovice: Jihočeská univerzita, </a:t>
            </a:r>
          </a:p>
          <a:p>
            <a:pPr eaLnBrk="1" hangingPunct="1"/>
            <a:r>
              <a:rPr lang="cs-CZ" altLang="cs-CZ">
                <a:solidFill>
                  <a:srgbClr val="663300"/>
                </a:solidFill>
              </a:rPr>
              <a:t>2005. 713 S. ( = Documenta res gestas </a:t>
            </a:r>
          </a:p>
          <a:p>
            <a:pPr eaLnBrk="1" hangingPunct="1"/>
            <a:r>
              <a:rPr lang="cs-CZ" altLang="cs-CZ">
                <a:solidFill>
                  <a:srgbClr val="663300"/>
                </a:solidFill>
              </a:rPr>
              <a:t>Bohemicas saeculorum XVI.-XVIII. </a:t>
            </a:r>
          </a:p>
          <a:p>
            <a:pPr eaLnBrk="1" hangingPunct="1"/>
            <a:r>
              <a:rPr lang="cs-CZ" altLang="cs-CZ">
                <a:solidFill>
                  <a:srgbClr val="663300"/>
                </a:solidFill>
              </a:rPr>
              <a:t>illustrantia; Ser. B/I)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8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obkovic_e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5" y="333374"/>
            <a:ext cx="5484381" cy="64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Lobkovic_portrét Polyx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5" y="148648"/>
            <a:ext cx="20859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Lobkovic_portrét Z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265" y="333375"/>
            <a:ext cx="23860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66545" y="3740728"/>
            <a:ext cx="4036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b="1" dirty="0" smtClean="0">
                <a:solidFill>
                  <a:srgbClr val="663300"/>
                </a:solidFill>
              </a:rPr>
              <a:t>Pavel Marek</a:t>
            </a:r>
            <a:r>
              <a:rPr lang="cs-CZ" altLang="cs-CZ" dirty="0" smtClean="0">
                <a:solidFill>
                  <a:srgbClr val="663300"/>
                </a:solidFill>
              </a:rPr>
              <a:t> (</a:t>
            </a:r>
            <a:r>
              <a:rPr lang="cs-CZ" altLang="cs-CZ" dirty="0" err="1" smtClean="0">
                <a:solidFill>
                  <a:srgbClr val="663300"/>
                </a:solidFill>
              </a:rPr>
              <a:t>ed</a:t>
            </a:r>
            <a:r>
              <a:rPr lang="cs-CZ" altLang="cs-CZ" dirty="0" smtClean="0">
                <a:solidFill>
                  <a:srgbClr val="663300"/>
                </a:solidFill>
              </a:rPr>
              <a:t>.), </a:t>
            </a:r>
            <a:r>
              <a:rPr lang="cs-CZ" altLang="cs-CZ" i="1" dirty="0" smtClean="0">
                <a:solidFill>
                  <a:srgbClr val="663300"/>
                </a:solidFill>
              </a:rPr>
              <a:t>Svědectví o ztrátě </a:t>
            </a:r>
          </a:p>
          <a:p>
            <a:pPr>
              <a:spcBef>
                <a:spcPct val="0"/>
              </a:spcBef>
            </a:pPr>
            <a:r>
              <a:rPr lang="cs-CZ" altLang="cs-CZ" i="1" dirty="0" smtClean="0">
                <a:solidFill>
                  <a:srgbClr val="663300"/>
                </a:solidFill>
              </a:rPr>
              <a:t>starého světa: manželská korespondence </a:t>
            </a:r>
          </a:p>
          <a:p>
            <a:pPr>
              <a:spcBef>
                <a:spcPct val="0"/>
              </a:spcBef>
            </a:pPr>
            <a:r>
              <a:rPr lang="cs-CZ" altLang="cs-CZ" i="1" dirty="0" smtClean="0">
                <a:solidFill>
                  <a:srgbClr val="663300"/>
                </a:solidFill>
              </a:rPr>
              <a:t>Zdeňka Vojtěcha Popela z Lobkovic </a:t>
            </a:r>
          </a:p>
          <a:p>
            <a:pPr>
              <a:spcBef>
                <a:spcPct val="0"/>
              </a:spcBef>
            </a:pPr>
            <a:r>
              <a:rPr lang="cs-CZ" altLang="cs-CZ" i="1" dirty="0" smtClean="0">
                <a:solidFill>
                  <a:srgbClr val="663300"/>
                </a:solidFill>
              </a:rPr>
              <a:t>a Polyxeny Lobkovické z Pernštejna</a:t>
            </a:r>
            <a:r>
              <a:rPr lang="cs-CZ" altLang="cs-CZ" dirty="0" smtClean="0">
                <a:solidFill>
                  <a:srgbClr val="663300"/>
                </a:solidFill>
              </a:rPr>
              <a:t>, 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663300"/>
                </a:solidFill>
              </a:rPr>
              <a:t>České Budějovice: Jihočeská univerzita, 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663300"/>
                </a:solidFill>
              </a:rPr>
              <a:t>2005. 713 S. ( = </a:t>
            </a:r>
            <a:r>
              <a:rPr lang="cs-CZ" altLang="cs-CZ" dirty="0" err="1" smtClean="0">
                <a:solidFill>
                  <a:srgbClr val="663300"/>
                </a:solidFill>
              </a:rPr>
              <a:t>Documenta</a:t>
            </a:r>
            <a:r>
              <a:rPr lang="cs-CZ" altLang="cs-CZ" dirty="0" smtClean="0">
                <a:solidFill>
                  <a:srgbClr val="663300"/>
                </a:solidFill>
              </a:rPr>
              <a:t> res </a:t>
            </a:r>
            <a:r>
              <a:rPr lang="cs-CZ" altLang="cs-CZ" dirty="0" err="1" smtClean="0">
                <a:solidFill>
                  <a:srgbClr val="663300"/>
                </a:solidFill>
              </a:rPr>
              <a:t>gestas</a:t>
            </a:r>
            <a:r>
              <a:rPr lang="cs-CZ" altLang="cs-CZ" dirty="0" smtClean="0">
                <a:solidFill>
                  <a:srgbClr val="66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dirty="0" err="1" smtClean="0">
                <a:solidFill>
                  <a:srgbClr val="663300"/>
                </a:solidFill>
              </a:rPr>
              <a:t>Bohemicas</a:t>
            </a:r>
            <a:r>
              <a:rPr lang="cs-CZ" altLang="cs-CZ" dirty="0" smtClean="0">
                <a:solidFill>
                  <a:srgbClr val="663300"/>
                </a:solidFill>
              </a:rPr>
              <a:t> </a:t>
            </a:r>
            <a:r>
              <a:rPr lang="cs-CZ" altLang="cs-CZ" dirty="0" err="1" smtClean="0">
                <a:solidFill>
                  <a:srgbClr val="663300"/>
                </a:solidFill>
              </a:rPr>
              <a:t>saeculorum</a:t>
            </a:r>
            <a:r>
              <a:rPr lang="cs-CZ" altLang="cs-CZ" dirty="0" smtClean="0">
                <a:solidFill>
                  <a:srgbClr val="663300"/>
                </a:solidFill>
              </a:rPr>
              <a:t> XVI.-XVIII. </a:t>
            </a:r>
          </a:p>
          <a:p>
            <a:pPr>
              <a:spcBef>
                <a:spcPct val="0"/>
              </a:spcBef>
            </a:pPr>
            <a:r>
              <a:rPr lang="cs-CZ" altLang="cs-CZ" dirty="0" err="1" smtClean="0">
                <a:solidFill>
                  <a:srgbClr val="663300"/>
                </a:solidFill>
              </a:rPr>
              <a:t>illustrantia</a:t>
            </a:r>
            <a:r>
              <a:rPr lang="cs-CZ" altLang="cs-CZ" dirty="0" smtClean="0">
                <a:solidFill>
                  <a:srgbClr val="663300"/>
                </a:solidFill>
              </a:rPr>
              <a:t>; Ser. B/I)</a:t>
            </a:r>
            <a:r>
              <a:rPr lang="cs-CZ" alt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lavíček_obá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81" y="2207492"/>
            <a:ext cx="3034598" cy="44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Zavadil_obá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27813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Zavadil_Richter_adresa_16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365625"/>
            <a:ext cx="288131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872038" y="188914"/>
            <a:ext cx="3194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663300"/>
                </a:solidFill>
              </a:rPr>
              <a:t>Pavel Zavadil</a:t>
            </a:r>
            <a:r>
              <a:rPr lang="cs-CZ" altLang="cs-CZ" sz="1800">
                <a:solidFill>
                  <a:srgbClr val="663300"/>
                </a:solidFill>
              </a:rPr>
              <a:t> (ed.), </a:t>
            </a:r>
            <a:r>
              <a:rPr lang="cs-CZ" altLang="cs-CZ" sz="1800" i="1">
                <a:solidFill>
                  <a:srgbClr val="663300"/>
                </a:solidFill>
              </a:rPr>
              <a:t>Čeští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jezuité objevují Nový svět: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dopisy a zprávy o plavbách,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cestách a živobytí z Ameriky,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663300"/>
                </a:solidFill>
              </a:rPr>
              <a:t>Filipín a Marián (1657-1741),</a:t>
            </a:r>
            <a:r>
              <a:rPr lang="cs-CZ" altLang="cs-CZ" sz="1800">
                <a:solidFill>
                  <a:srgbClr val="6633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doslov: Simona Binková,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Praha: Argo, 2015. 831 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663300"/>
                </a:solidFill>
              </a:rPr>
              <a:t>(= Itineraria; Bd. 2) 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379732" y="5168900"/>
            <a:ext cx="3219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663300"/>
                </a:solidFill>
              </a:rPr>
              <a:t>Josef </a:t>
            </a:r>
            <a:r>
              <a:rPr lang="cs-CZ" altLang="cs-CZ" sz="1800" b="1" dirty="0" err="1">
                <a:solidFill>
                  <a:srgbClr val="663300"/>
                </a:solidFill>
              </a:rPr>
              <a:t>Kolmaš</a:t>
            </a:r>
            <a:r>
              <a:rPr lang="cs-CZ" altLang="cs-CZ" sz="1800" b="1" dirty="0">
                <a:solidFill>
                  <a:srgbClr val="663300"/>
                </a:solidFill>
              </a:rPr>
              <a:t> </a:t>
            </a:r>
            <a:r>
              <a:rPr lang="cs-CZ" altLang="cs-CZ" sz="1800" dirty="0">
                <a:solidFill>
                  <a:srgbClr val="663300"/>
                </a:solidFill>
              </a:rPr>
              <a:t>(</a:t>
            </a:r>
            <a:r>
              <a:rPr lang="cs-CZ" altLang="cs-CZ" sz="1800" dirty="0" err="1">
                <a:solidFill>
                  <a:srgbClr val="663300"/>
                </a:solidFill>
              </a:rPr>
              <a:t>ed</a:t>
            </a:r>
            <a:r>
              <a:rPr lang="cs-CZ" altLang="cs-CZ" sz="1800" dirty="0">
                <a:solidFill>
                  <a:srgbClr val="663300"/>
                </a:solidFill>
              </a:rPr>
              <a:t>.),</a:t>
            </a:r>
            <a:r>
              <a:rPr lang="cs-CZ" altLang="cs-CZ" sz="1800" b="1" dirty="0">
                <a:solidFill>
                  <a:srgbClr val="663300"/>
                </a:solidFill>
              </a:rPr>
              <a:t> </a:t>
            </a:r>
            <a:r>
              <a:rPr lang="cs-CZ" altLang="cs-CZ" sz="1800" i="1" dirty="0">
                <a:solidFill>
                  <a:srgbClr val="663300"/>
                </a:solidFill>
              </a:rPr>
              <a:t>Listy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>
                <a:solidFill>
                  <a:srgbClr val="663300"/>
                </a:solidFill>
              </a:rPr>
              <a:t>z Číny do vlasti a jiná </a:t>
            </a:r>
            <a:r>
              <a:rPr lang="cs-CZ" altLang="cs-CZ" sz="1800" i="1" dirty="0" err="1">
                <a:solidFill>
                  <a:srgbClr val="663300"/>
                </a:solidFill>
              </a:rPr>
              <a:t>kores</a:t>
            </a:r>
            <a:r>
              <a:rPr lang="cs-CZ" altLang="cs-CZ" sz="1800" i="1" dirty="0">
                <a:solidFill>
                  <a:srgbClr val="663300"/>
                </a:solidFill>
              </a:rPr>
              <a:t>-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663300"/>
                </a:solidFill>
              </a:rPr>
              <a:t>pondence</a:t>
            </a:r>
            <a:r>
              <a:rPr lang="cs-CZ" altLang="cs-CZ" sz="1800" i="1" dirty="0">
                <a:solidFill>
                  <a:srgbClr val="663300"/>
                </a:solidFill>
              </a:rPr>
              <a:t>  s evropskými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>
                <a:solidFill>
                  <a:srgbClr val="663300"/>
                </a:solidFill>
              </a:rPr>
              <a:t>hvězdáři</a:t>
            </a:r>
            <a:r>
              <a:rPr lang="cs-CZ" altLang="cs-CZ" sz="1800" dirty="0">
                <a:solidFill>
                  <a:srgbClr val="663300"/>
                </a:solidFill>
              </a:rPr>
              <a:t> </a:t>
            </a:r>
            <a:r>
              <a:rPr lang="cs-CZ" altLang="cs-CZ" sz="1800" i="1" dirty="0">
                <a:solidFill>
                  <a:srgbClr val="663300"/>
                </a:solidFill>
              </a:rPr>
              <a:t>(1716-1735)</a:t>
            </a:r>
            <a:r>
              <a:rPr lang="cs-CZ" altLang="cs-CZ" sz="1800" dirty="0">
                <a:solidFill>
                  <a:srgbClr val="663300"/>
                </a:solidFill>
              </a:rPr>
              <a:t>, Praha: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663300"/>
                </a:solidFill>
              </a:rPr>
              <a:t>Vyšehrad, 1995. 269 S.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691419" y="188914"/>
            <a:ext cx="205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Listy misionářů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28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4255" y="812800"/>
            <a:ext cx="106094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Základní </a:t>
            </a:r>
            <a:r>
              <a:rPr lang="cs-CZ" b="1" i="1" dirty="0" smtClean="0"/>
              <a:t>literatura k epistolografii a dějinám poštovního styku</a:t>
            </a:r>
            <a:endParaRPr lang="cs-CZ" dirty="0"/>
          </a:p>
          <a:p>
            <a:endParaRPr lang="cs-CZ" b="1" dirty="0" smtClean="0"/>
          </a:p>
          <a:p>
            <a:r>
              <a:rPr lang="cs-CZ" dirty="0" smtClean="0"/>
              <a:t>Milena </a:t>
            </a:r>
            <a:r>
              <a:rPr lang="cs-CZ" dirty="0"/>
              <a:t>LENDEROVÁ – Jiří KUBEŠ (</a:t>
            </a:r>
            <a:r>
              <a:rPr lang="cs-CZ" dirty="0" err="1"/>
              <a:t>edd</a:t>
            </a:r>
            <a:r>
              <a:rPr lang="cs-CZ" dirty="0"/>
              <a:t>.), </a:t>
            </a:r>
            <a:r>
              <a:rPr lang="cs-CZ" i="1" dirty="0"/>
              <a:t>Osobní deník a korespondence – snaha o prezentaci, </a:t>
            </a:r>
            <a:r>
              <a:rPr lang="cs-CZ" i="1" dirty="0" err="1"/>
              <a:t>autoreflexi</a:t>
            </a:r>
            <a:r>
              <a:rPr lang="cs-CZ" i="1" dirty="0"/>
              <a:t> </a:t>
            </a:r>
            <a:endParaRPr lang="cs-CZ" i="1" dirty="0" smtClean="0"/>
          </a:p>
          <a:p>
            <a:r>
              <a:rPr lang="cs-CZ" i="1" dirty="0" smtClean="0"/>
              <a:t>nebo </a:t>
            </a:r>
            <a:r>
              <a:rPr lang="cs-CZ" i="1" dirty="0"/>
              <a:t>(proto)literární vyjádření? </a:t>
            </a:r>
            <a:r>
              <a:rPr lang="cs-CZ" dirty="0"/>
              <a:t>Sborník vědeckých prací Univerzity Pardubice, série C, FHS, </a:t>
            </a:r>
            <a:r>
              <a:rPr lang="cs-CZ" dirty="0" err="1"/>
              <a:t>Suppl</a:t>
            </a:r>
            <a:r>
              <a:rPr lang="cs-CZ" dirty="0"/>
              <a:t>. 9, 2004</a:t>
            </a:r>
          </a:p>
          <a:p>
            <a:endParaRPr lang="cs-CZ" dirty="0" smtClean="0"/>
          </a:p>
          <a:p>
            <a:r>
              <a:rPr lang="cs-CZ" dirty="0" smtClean="0"/>
              <a:t>Georg </a:t>
            </a:r>
            <a:r>
              <a:rPr lang="cs-CZ" dirty="0" err="1"/>
              <a:t>Steinhausen</a:t>
            </a:r>
            <a:r>
              <a:rPr lang="cs-CZ" dirty="0"/>
              <a:t>, </a:t>
            </a:r>
            <a:r>
              <a:rPr lang="cs-CZ" i="1" dirty="0" err="1"/>
              <a:t>Geschichte</a:t>
            </a:r>
            <a:r>
              <a:rPr lang="cs-CZ" i="1" dirty="0"/>
              <a:t> des </a:t>
            </a:r>
            <a:r>
              <a:rPr lang="cs-CZ" i="1" dirty="0" err="1"/>
              <a:t>deutschen</a:t>
            </a:r>
            <a:r>
              <a:rPr lang="cs-CZ" i="1" dirty="0"/>
              <a:t> </a:t>
            </a:r>
            <a:r>
              <a:rPr lang="cs-CZ" i="1" dirty="0" err="1"/>
              <a:t>Briefes</a:t>
            </a:r>
            <a:r>
              <a:rPr lang="cs-CZ" dirty="0"/>
              <a:t>, 2 </a:t>
            </a:r>
            <a:r>
              <a:rPr lang="cs-CZ" dirty="0" err="1"/>
              <a:t>Bde</a:t>
            </a:r>
            <a:r>
              <a:rPr lang="cs-CZ" dirty="0"/>
              <a:t>., </a:t>
            </a:r>
            <a:r>
              <a:rPr lang="cs-CZ" dirty="0" err="1"/>
              <a:t>Berlin</a:t>
            </a:r>
            <a:r>
              <a:rPr lang="cs-CZ" dirty="0"/>
              <a:t> 1889/91, reprint Dublin 1968.</a:t>
            </a:r>
          </a:p>
          <a:p>
            <a:endParaRPr lang="cs-CZ" dirty="0" smtClean="0"/>
          </a:p>
          <a:p>
            <a:r>
              <a:rPr lang="cs-CZ" dirty="0" smtClean="0"/>
              <a:t>Wolfgang </a:t>
            </a:r>
            <a:r>
              <a:rPr lang="cs-CZ" dirty="0" err="1"/>
              <a:t>Begringer</a:t>
            </a:r>
            <a:r>
              <a:rPr lang="cs-CZ" dirty="0"/>
              <a:t>, </a:t>
            </a:r>
            <a:r>
              <a:rPr lang="cs-CZ" i="1" dirty="0"/>
              <a:t>Thurn </a:t>
            </a:r>
            <a:r>
              <a:rPr lang="cs-CZ" i="1" dirty="0" err="1"/>
              <a:t>und</a:t>
            </a:r>
            <a:r>
              <a:rPr lang="cs-CZ" i="1" dirty="0"/>
              <a:t> Taxis. Die </a:t>
            </a:r>
            <a:r>
              <a:rPr lang="cs-CZ" i="1" dirty="0" err="1"/>
              <a:t>Geschichte</a:t>
            </a:r>
            <a:r>
              <a:rPr lang="cs-CZ" i="1" dirty="0"/>
              <a:t> </a:t>
            </a:r>
            <a:r>
              <a:rPr lang="cs-CZ" i="1" dirty="0" err="1"/>
              <a:t>ihrer</a:t>
            </a:r>
            <a:r>
              <a:rPr lang="cs-CZ" i="1" dirty="0"/>
              <a:t> Post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ihrer</a:t>
            </a:r>
            <a:r>
              <a:rPr lang="cs-CZ" i="1" dirty="0"/>
              <a:t> </a:t>
            </a:r>
            <a:r>
              <a:rPr lang="cs-CZ" i="1" dirty="0" err="1"/>
              <a:t>Unternehmen</a:t>
            </a:r>
            <a:r>
              <a:rPr lang="cs-CZ" dirty="0"/>
              <a:t>, </a:t>
            </a:r>
            <a:r>
              <a:rPr lang="cs-CZ" dirty="0" err="1"/>
              <a:t>München</a:t>
            </a:r>
            <a:r>
              <a:rPr lang="cs-CZ" dirty="0"/>
              <a:t> 1990.</a:t>
            </a:r>
          </a:p>
          <a:p>
            <a:endParaRPr lang="cs-CZ" dirty="0" smtClean="0"/>
          </a:p>
          <a:p>
            <a:r>
              <a:rPr lang="cs-CZ" dirty="0" smtClean="0"/>
              <a:t>Klaus </a:t>
            </a:r>
            <a:r>
              <a:rPr lang="cs-CZ" dirty="0" err="1"/>
              <a:t>Beyrer</a:t>
            </a:r>
            <a:r>
              <a:rPr lang="cs-CZ" dirty="0"/>
              <a:t> – Hans-Christian </a:t>
            </a:r>
            <a:r>
              <a:rPr lang="cs-CZ" dirty="0" err="1"/>
              <a:t>Täubrich</a:t>
            </a:r>
            <a:r>
              <a:rPr lang="cs-CZ" dirty="0"/>
              <a:t> (</a:t>
            </a:r>
            <a:r>
              <a:rPr lang="cs-CZ" dirty="0" err="1"/>
              <a:t>edd</a:t>
            </a:r>
            <a:r>
              <a:rPr lang="cs-CZ" dirty="0"/>
              <a:t>.), </a:t>
            </a:r>
            <a:r>
              <a:rPr lang="cs-CZ" i="1" dirty="0"/>
              <a:t>Der </a:t>
            </a:r>
            <a:r>
              <a:rPr lang="cs-CZ" i="1" dirty="0" err="1"/>
              <a:t>Brief</a:t>
            </a:r>
            <a:r>
              <a:rPr lang="cs-CZ" i="1" dirty="0"/>
              <a:t>. </a:t>
            </a:r>
            <a:r>
              <a:rPr lang="cs-CZ" i="1" dirty="0" err="1"/>
              <a:t>Eine</a:t>
            </a:r>
            <a:r>
              <a:rPr lang="cs-CZ" i="1" dirty="0"/>
              <a:t> </a:t>
            </a:r>
            <a:r>
              <a:rPr lang="cs-CZ" i="1" dirty="0" err="1"/>
              <a:t>Kulturgeschichte</a:t>
            </a:r>
            <a:r>
              <a:rPr lang="cs-CZ" i="1" dirty="0"/>
              <a:t> der </a:t>
            </a:r>
            <a:r>
              <a:rPr lang="cs-CZ" i="1" dirty="0" err="1"/>
              <a:t>schriftlichen</a:t>
            </a:r>
            <a:r>
              <a:rPr lang="cs-CZ" i="1" dirty="0"/>
              <a:t> </a:t>
            </a:r>
            <a:r>
              <a:rPr lang="cs-CZ" i="1" dirty="0" err="1"/>
              <a:t>Kommunikation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Frankfurt </a:t>
            </a:r>
            <a:r>
              <a:rPr lang="cs-CZ" dirty="0" err="1"/>
              <a:t>a.M</a:t>
            </a:r>
            <a:r>
              <a:rPr lang="cs-CZ" dirty="0"/>
              <a:t>. 1996</a:t>
            </a:r>
          </a:p>
          <a:p>
            <a:endParaRPr lang="cs-CZ" dirty="0" smtClean="0"/>
          </a:p>
          <a:p>
            <a:r>
              <a:rPr lang="cs-CZ" dirty="0" smtClean="0"/>
              <a:t>Wolfgang </a:t>
            </a:r>
            <a:r>
              <a:rPr lang="cs-CZ" dirty="0" err="1"/>
              <a:t>Behringer</a:t>
            </a:r>
            <a:r>
              <a:rPr lang="cs-CZ" dirty="0"/>
              <a:t>, </a:t>
            </a:r>
            <a:r>
              <a:rPr lang="cs-CZ" i="1" dirty="0" err="1"/>
              <a:t>Im</a:t>
            </a:r>
            <a:r>
              <a:rPr lang="cs-CZ" i="1" dirty="0"/>
              <a:t> </a:t>
            </a:r>
            <a:r>
              <a:rPr lang="cs-CZ" i="1" dirty="0" err="1"/>
              <a:t>Zeichen</a:t>
            </a:r>
            <a:r>
              <a:rPr lang="cs-CZ" i="1" dirty="0"/>
              <a:t> des Merkur. </a:t>
            </a:r>
            <a:r>
              <a:rPr lang="cs-CZ" i="1" dirty="0" err="1"/>
              <a:t>Reichpost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Kommunikationsrevolution</a:t>
            </a:r>
            <a:r>
              <a:rPr lang="cs-CZ" i="1" dirty="0"/>
              <a:t> in der </a:t>
            </a:r>
            <a:r>
              <a:rPr lang="cs-CZ" i="1" dirty="0" err="1"/>
              <a:t>frühen</a:t>
            </a:r>
            <a:r>
              <a:rPr lang="cs-CZ" i="1" dirty="0"/>
              <a:t> </a:t>
            </a:r>
            <a:r>
              <a:rPr lang="cs-CZ" i="1" dirty="0" err="1"/>
              <a:t>Neuzeit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Göttingen </a:t>
            </a:r>
            <a:r>
              <a:rPr lang="cs-CZ" dirty="0"/>
              <a:t>2003.</a:t>
            </a:r>
          </a:p>
        </p:txBody>
      </p:sp>
    </p:spTree>
    <p:extLst>
      <p:ext uri="{BB962C8B-B14F-4D97-AF65-F5344CB8AC3E}">
        <p14:creationId xmlns:p14="http://schemas.microsoft.com/office/powerpoint/2010/main" val="2887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091" y="831273"/>
            <a:ext cx="6777433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Témata:</a:t>
            </a:r>
          </a:p>
          <a:p>
            <a:endParaRPr lang="cs-CZ" dirty="0"/>
          </a:p>
          <a:p>
            <a:r>
              <a:rPr lang="cs-CZ" sz="3200" dirty="0"/>
              <a:t>Dopis jako rozhovor a dialog</a:t>
            </a:r>
          </a:p>
          <a:p>
            <a:r>
              <a:rPr lang="cs-CZ" sz="3200" dirty="0"/>
              <a:t>Soukromé a veřejné v korespondenci</a:t>
            </a:r>
          </a:p>
          <a:p>
            <a:r>
              <a:rPr lang="cs-CZ" sz="3200" dirty="0"/>
              <a:t>Sociální hierarchie v dopisech </a:t>
            </a:r>
          </a:p>
          <a:p>
            <a:r>
              <a:rPr lang="cs-CZ" sz="3200" dirty="0"/>
              <a:t>Formální pravidla a dopis jako literatura</a:t>
            </a:r>
          </a:p>
          <a:p>
            <a:r>
              <a:rPr lang="cs-CZ" sz="3200" dirty="0"/>
              <a:t> </a:t>
            </a:r>
          </a:p>
          <a:p>
            <a:r>
              <a:rPr lang="cs-CZ" sz="3200" dirty="0"/>
              <a:t>Kdo píše dopisy?</a:t>
            </a:r>
          </a:p>
          <a:p>
            <a:r>
              <a:rPr lang="cs-CZ" sz="3200" dirty="0"/>
              <a:t>Dochování korespondencí</a:t>
            </a:r>
          </a:p>
          <a:p>
            <a:r>
              <a:rPr lang="cs-CZ" sz="3200" dirty="0"/>
              <a:t>Dopis jako pramen</a:t>
            </a:r>
          </a:p>
          <a:p>
            <a:r>
              <a:rPr lang="cs-CZ" sz="3200" dirty="0"/>
              <a:t>Edice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36073" y="877455"/>
            <a:ext cx="104677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Vzorem byla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Antická korespondence (Cicero)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Dopisy význačných humanistů (Erasmus Rotterdamský)</a:t>
            </a:r>
          </a:p>
          <a:p>
            <a:endParaRPr lang="cs-CZ" sz="2400" dirty="0" smtClean="0"/>
          </a:p>
          <a:p>
            <a:r>
              <a:rPr lang="cs-CZ" sz="2400" dirty="0" smtClean="0"/>
              <a:t>Dopis (list) </a:t>
            </a:r>
            <a:r>
              <a:rPr lang="cs-CZ" sz="2400" dirty="0"/>
              <a:t>se</a:t>
            </a:r>
            <a:r>
              <a:rPr lang="cs-CZ" sz="2400" dirty="0" smtClean="0"/>
              <a:t>stává uměním </a:t>
            </a:r>
            <a:r>
              <a:rPr lang="cs-CZ" sz="2400" dirty="0"/>
              <a:t>s vypracovanými skladebnými </a:t>
            </a:r>
            <a:r>
              <a:rPr lang="cs-CZ" sz="2400" dirty="0" smtClean="0"/>
              <a:t>pravidly, </a:t>
            </a:r>
          </a:p>
          <a:p>
            <a:r>
              <a:rPr lang="cs-CZ" sz="2400" dirty="0" smtClean="0"/>
              <a:t>důsledkem </a:t>
            </a:r>
            <a:r>
              <a:rPr lang="cs-CZ" sz="2400" dirty="0"/>
              <a:t>je dodržení určité struktury i v soukromých listech</a:t>
            </a:r>
          </a:p>
          <a:p>
            <a:endParaRPr lang="cs-CZ" sz="2400" dirty="0" smtClean="0"/>
          </a:p>
          <a:p>
            <a:r>
              <a:rPr lang="cs-CZ" sz="2400" dirty="0" smtClean="0"/>
              <a:t>srov</a:t>
            </a:r>
            <a:r>
              <a:rPr lang="cs-CZ" sz="2400" dirty="0"/>
              <a:t>. Bohuslav BALBÍN (1621–1688): </a:t>
            </a:r>
            <a:r>
              <a:rPr lang="cs-CZ" sz="2400" i="1" dirty="0" err="1"/>
              <a:t>Verisimilia</a:t>
            </a:r>
            <a:r>
              <a:rPr lang="cs-CZ" sz="2400" i="1" dirty="0"/>
              <a:t> </a:t>
            </a:r>
            <a:r>
              <a:rPr lang="cs-CZ" sz="2400" i="1" dirty="0" err="1"/>
              <a:t>humaniorum</a:t>
            </a:r>
            <a:r>
              <a:rPr lang="cs-CZ" sz="2400" i="1" dirty="0"/>
              <a:t> </a:t>
            </a:r>
            <a:r>
              <a:rPr lang="cs-CZ" sz="2400" i="1" dirty="0" err="1"/>
              <a:t>disciplinarum</a:t>
            </a:r>
            <a:r>
              <a:rPr lang="cs-CZ" sz="2400" dirty="0"/>
              <a:t> – </a:t>
            </a:r>
            <a:endParaRPr lang="cs-CZ" sz="2400" dirty="0" smtClean="0"/>
          </a:p>
          <a:p>
            <a:r>
              <a:rPr lang="cs-CZ" sz="2400" i="1" dirty="0" smtClean="0"/>
              <a:t>Nástin </a:t>
            </a:r>
            <a:r>
              <a:rPr lang="cs-CZ" sz="2400" i="1" dirty="0"/>
              <a:t>humanitních disciplín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i="1" dirty="0" smtClean="0"/>
              <a:t>poetika</a:t>
            </a:r>
            <a:r>
              <a:rPr lang="cs-CZ" sz="2400" dirty="0" smtClean="0"/>
              <a:t> </a:t>
            </a:r>
            <a:r>
              <a:rPr lang="cs-CZ" sz="2400" dirty="0"/>
              <a:t>určuje pravidla pro jednotlivé literární žánry, o listu v 2. </a:t>
            </a:r>
            <a:r>
              <a:rPr lang="cs-CZ" sz="2400" dirty="0" smtClean="0"/>
              <a:t>kapitole</a:t>
            </a:r>
          </a:p>
          <a:p>
            <a:r>
              <a:rPr lang="cs-CZ" sz="2400" dirty="0" smtClean="0"/>
              <a:t>Druhé české vydání:</a:t>
            </a:r>
          </a:p>
          <a:p>
            <a:r>
              <a:rPr lang="cs-CZ" sz="2400" dirty="0"/>
              <a:t>Bohuslav </a:t>
            </a:r>
            <a:r>
              <a:rPr lang="cs-CZ" sz="2400" dirty="0" smtClean="0"/>
              <a:t>Balbín, </a:t>
            </a:r>
            <a:r>
              <a:rPr lang="cs-CZ" sz="2400" i="1" dirty="0" smtClean="0"/>
              <a:t>Rukověť </a:t>
            </a:r>
            <a:r>
              <a:rPr lang="cs-CZ" sz="2400" i="1" dirty="0"/>
              <a:t>humanitních </a:t>
            </a:r>
            <a:r>
              <a:rPr lang="cs-CZ" sz="2400" i="1" dirty="0" smtClean="0"/>
              <a:t>disciplín</a:t>
            </a:r>
            <a:r>
              <a:rPr lang="cs-CZ" sz="2400" i="1" dirty="0"/>
              <a:t>,</a:t>
            </a:r>
            <a:r>
              <a:rPr lang="cs-CZ" sz="2400" dirty="0" smtClean="0"/>
              <a:t> </a:t>
            </a:r>
            <a:r>
              <a:rPr lang="cs-CZ" sz="2400" dirty="0"/>
              <a:t>k vydání připravila, komentářem </a:t>
            </a:r>
            <a:endParaRPr lang="cs-CZ" sz="2400" dirty="0" smtClean="0"/>
          </a:p>
          <a:p>
            <a:r>
              <a:rPr lang="cs-CZ" sz="2400" dirty="0" smtClean="0"/>
              <a:t>a </a:t>
            </a:r>
            <a:r>
              <a:rPr lang="cs-CZ" sz="2400" dirty="0"/>
              <a:t>poznámkami opatřila </a:t>
            </a:r>
            <a:r>
              <a:rPr lang="cs-CZ" sz="2400" dirty="0" smtClean="0"/>
              <a:t>a </a:t>
            </a:r>
            <a:r>
              <a:rPr lang="cs-CZ" sz="2400" dirty="0"/>
              <a:t>z latinského originálu s použitím překladu Bohumila Ryby </a:t>
            </a:r>
            <a:endParaRPr lang="cs-CZ" sz="2400" dirty="0" smtClean="0"/>
          </a:p>
          <a:p>
            <a:r>
              <a:rPr lang="cs-CZ" sz="2400" dirty="0" smtClean="0"/>
              <a:t>přeložila </a:t>
            </a:r>
            <a:r>
              <a:rPr lang="cs-CZ" sz="2400" dirty="0"/>
              <a:t>Olga </a:t>
            </a:r>
            <a:r>
              <a:rPr lang="cs-CZ" sz="2400" dirty="0" err="1" smtClean="0"/>
              <a:t>Spevak</a:t>
            </a:r>
            <a:r>
              <a:rPr lang="cs-CZ" sz="2400" dirty="0" smtClean="0"/>
              <a:t>, Praha, KLP 2006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08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637" y="83128"/>
            <a:ext cx="1129565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Příklady starších edic korespondencí:</a:t>
            </a:r>
          </a:p>
          <a:p>
            <a:endParaRPr lang="cs-CZ" dirty="0" smtClean="0"/>
          </a:p>
          <a:p>
            <a:pPr>
              <a:spcAft>
                <a:spcPts val="400"/>
              </a:spcAft>
            </a:pPr>
            <a:r>
              <a:rPr lang="cs-CZ" sz="2000" dirty="0" smtClean="0"/>
              <a:t>v ediční řadě </a:t>
            </a:r>
            <a:r>
              <a:rPr lang="cs-CZ" sz="2000" i="1" dirty="0" smtClean="0"/>
              <a:t>Archiv český čili </a:t>
            </a:r>
            <a:r>
              <a:rPr lang="cs-CZ" sz="2000" i="1" dirty="0"/>
              <a:t>staré písemné památky české i moravské, sebrané z archivů domácích i </a:t>
            </a:r>
            <a:r>
              <a:rPr lang="cs-CZ" sz="2000" i="1" dirty="0" smtClean="0"/>
              <a:t>cizích</a:t>
            </a:r>
            <a:r>
              <a:rPr lang="cs-CZ" sz="2000" dirty="0" smtClean="0"/>
              <a:t>, </a:t>
            </a:r>
          </a:p>
          <a:p>
            <a:pPr>
              <a:spcAft>
                <a:spcPts val="400"/>
              </a:spcAft>
            </a:pPr>
            <a:r>
              <a:rPr lang="cs-CZ" sz="2000" dirty="0" err="1" smtClean="0"/>
              <a:t>red</a:t>
            </a:r>
            <a:r>
              <a:rPr lang="cs-CZ" sz="2000" dirty="0"/>
              <a:t>. Josef </a:t>
            </a:r>
            <a:r>
              <a:rPr lang="cs-CZ" sz="2000" dirty="0" smtClean="0"/>
              <a:t>Kalousek</a:t>
            </a:r>
            <a:endParaRPr lang="cs-CZ" sz="2000" dirty="0"/>
          </a:p>
          <a:p>
            <a:pPr>
              <a:spcAft>
                <a:spcPts val="400"/>
              </a:spcAft>
            </a:pPr>
            <a:endParaRPr lang="cs-CZ" sz="2000" dirty="0" smtClean="0"/>
          </a:p>
          <a:p>
            <a:pPr>
              <a:spcAft>
                <a:spcPts val="600"/>
              </a:spcAft>
            </a:pPr>
            <a:r>
              <a:rPr lang="cs-CZ" sz="2000" dirty="0" smtClean="0"/>
              <a:t>Díl </a:t>
            </a:r>
            <a:r>
              <a:rPr lang="cs-CZ" sz="2000" dirty="0"/>
              <a:t>VII., </a:t>
            </a:r>
            <a:r>
              <a:rPr lang="cs-CZ" sz="2000" dirty="0" smtClean="0"/>
              <a:t>Praha 1887, Dopisy </a:t>
            </a:r>
            <a:r>
              <a:rPr lang="cs-CZ" sz="2000" dirty="0"/>
              <a:t>pana </a:t>
            </a:r>
            <a:r>
              <a:rPr lang="cs-CZ" sz="2000" b="1" dirty="0"/>
              <a:t>Zdeňka Lva z 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let 1508–1520,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VIII., </a:t>
            </a:r>
            <a:r>
              <a:rPr lang="cs-CZ" sz="2000" dirty="0" smtClean="0"/>
              <a:t>Praha 1888, Dopisy </a:t>
            </a:r>
            <a:r>
              <a:rPr lang="cs-CZ" sz="2000" dirty="0"/>
              <a:t>pana </a:t>
            </a:r>
            <a:r>
              <a:rPr lang="cs-CZ" sz="2000" b="1" dirty="0"/>
              <a:t>Zdeňka Lva z 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let 1520–1526,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</a:t>
            </a:r>
            <a:r>
              <a:rPr lang="cs-CZ" sz="2000" dirty="0" smtClean="0"/>
              <a:t>IX., Praha 1889, Dopisy </a:t>
            </a:r>
            <a:r>
              <a:rPr lang="cs-CZ" sz="2000" dirty="0"/>
              <a:t>pana </a:t>
            </a:r>
            <a:r>
              <a:rPr lang="cs-CZ" sz="2000" b="1" dirty="0"/>
              <a:t>Zdeňka Lva z  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 r. 1526,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 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Díl </a:t>
            </a:r>
            <a:r>
              <a:rPr lang="cs-CZ" sz="2000" dirty="0"/>
              <a:t>X., </a:t>
            </a:r>
            <a:r>
              <a:rPr lang="cs-CZ" sz="2000" dirty="0" smtClean="0"/>
              <a:t>Praha 1890, Dopisy </a:t>
            </a:r>
            <a:r>
              <a:rPr lang="cs-CZ" sz="2000" dirty="0"/>
              <a:t>pana </a:t>
            </a:r>
            <a:r>
              <a:rPr lang="cs-CZ" sz="2000" b="1" dirty="0"/>
              <a:t>Zdeňka Lva z 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let 1526–1528,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XI., </a:t>
            </a:r>
            <a:r>
              <a:rPr lang="cs-CZ" sz="2000" dirty="0" smtClean="0"/>
              <a:t>Praha 1892, Dopisy </a:t>
            </a:r>
            <a:r>
              <a:rPr lang="cs-CZ" sz="2000" dirty="0"/>
              <a:t>pana </a:t>
            </a:r>
            <a:r>
              <a:rPr lang="cs-CZ" sz="2000" b="1" dirty="0"/>
              <a:t>Zdeňka Lva z 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let 1530–1532,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XII., </a:t>
            </a:r>
            <a:r>
              <a:rPr lang="cs-CZ" sz="2000" dirty="0" smtClean="0"/>
              <a:t>Praha 1893, Dopisy </a:t>
            </a:r>
            <a:r>
              <a:rPr lang="cs-CZ" sz="2000" dirty="0"/>
              <a:t>pana </a:t>
            </a:r>
            <a:r>
              <a:rPr lang="cs-CZ" sz="2000" b="1" dirty="0"/>
              <a:t>Zdeňka Lva z  </a:t>
            </a:r>
            <a:r>
              <a:rPr lang="cs-CZ" sz="2000" b="1" dirty="0" err="1"/>
              <a:t>Rožmitála</a:t>
            </a:r>
            <a:r>
              <a:rPr lang="cs-CZ" sz="2000" b="1" dirty="0"/>
              <a:t> </a:t>
            </a:r>
            <a:r>
              <a:rPr lang="cs-CZ" sz="2000" dirty="0"/>
              <a:t>z  let 1532–1535, </a:t>
            </a:r>
            <a:r>
              <a:rPr lang="cs-CZ" sz="2000" dirty="0" err="1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</a:t>
            </a:r>
            <a:r>
              <a:rPr lang="cs-CZ" sz="2000" dirty="0"/>
              <a:t>;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Dopisy </a:t>
            </a:r>
            <a:r>
              <a:rPr lang="cs-CZ" sz="2000" b="1" dirty="0"/>
              <a:t>nejvyšších hejtmanů </a:t>
            </a:r>
            <a:r>
              <a:rPr lang="cs-CZ" sz="2000" dirty="0"/>
              <a:t>krále a království českého z let 1529–1531, </a:t>
            </a:r>
            <a:r>
              <a:rPr lang="cs-CZ" sz="2000" dirty="0" err="1"/>
              <a:t>ed</a:t>
            </a:r>
            <a:r>
              <a:rPr lang="cs-CZ" sz="2000" dirty="0"/>
              <a:t>. Antonín </a:t>
            </a:r>
            <a:r>
              <a:rPr lang="cs-CZ" sz="2000" dirty="0" smtClean="0"/>
              <a:t>Rezek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XX., </a:t>
            </a:r>
            <a:r>
              <a:rPr lang="cs-CZ" sz="2000" dirty="0" smtClean="0"/>
              <a:t>Praha 1902, Dopisy </a:t>
            </a:r>
            <a:r>
              <a:rPr lang="cs-CZ" sz="2000" dirty="0"/>
              <a:t>pánův </a:t>
            </a:r>
            <a:r>
              <a:rPr lang="cs-CZ" sz="2000" b="1" dirty="0"/>
              <a:t>Jana a Vojtěcha z </a:t>
            </a:r>
            <a:r>
              <a:rPr lang="cs-CZ" sz="2000" b="1" dirty="0" err="1"/>
              <a:t>Pernšteina</a:t>
            </a:r>
            <a:r>
              <a:rPr lang="cs-CZ" sz="2000" b="1" dirty="0"/>
              <a:t> </a:t>
            </a:r>
            <a:r>
              <a:rPr lang="cs-CZ" sz="2000" dirty="0"/>
              <a:t>z let </a:t>
            </a:r>
            <a:r>
              <a:rPr lang="cs-CZ" sz="2000" dirty="0" smtClean="0"/>
              <a:t>1509–1548, </a:t>
            </a:r>
            <a:r>
              <a:rPr lang="cs-CZ" sz="2000" dirty="0" err="1" smtClean="0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 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Díl XXVII., </a:t>
            </a:r>
            <a:r>
              <a:rPr lang="cs-CZ" sz="2000" dirty="0" smtClean="0"/>
              <a:t>Praha 1904, Dopisy </a:t>
            </a:r>
            <a:r>
              <a:rPr lang="cs-CZ" sz="2000" b="1" dirty="0"/>
              <a:t>Karla st. z Žerotína </a:t>
            </a:r>
            <a:r>
              <a:rPr lang="cs-CZ" sz="2000" dirty="0"/>
              <a:t>z let </a:t>
            </a:r>
            <a:r>
              <a:rPr lang="cs-CZ" sz="2000" dirty="0" smtClean="0"/>
              <a:t>1591–1610, </a:t>
            </a:r>
            <a:r>
              <a:rPr lang="cs-CZ" sz="2000" dirty="0" err="1" smtClean="0"/>
              <a:t>ed</a:t>
            </a:r>
            <a:r>
              <a:rPr lang="cs-CZ" sz="2000" dirty="0"/>
              <a:t>. František </a:t>
            </a:r>
            <a:r>
              <a:rPr lang="cs-CZ" sz="2000" dirty="0" smtClean="0"/>
              <a:t>Dvorský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9841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5" y="2410690"/>
            <a:ext cx="2504551" cy="42625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151" y="-1131557"/>
            <a:ext cx="6068291" cy="83314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83200" y="6206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4945" y="332509"/>
            <a:ext cx="3003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František </a:t>
            </a:r>
            <a:r>
              <a:rPr lang="cs-CZ" dirty="0" err="1" smtClean="0"/>
              <a:t>Tischer</a:t>
            </a:r>
            <a:r>
              <a:rPr lang="cs-CZ" dirty="0" smtClean="0"/>
              <a:t>,</a:t>
            </a:r>
          </a:p>
          <a:p>
            <a:r>
              <a:rPr lang="cs-CZ" i="1" dirty="0" smtClean="0"/>
              <a:t>Dopisy Sylvie hrab. Černínové,</a:t>
            </a:r>
          </a:p>
          <a:p>
            <a:r>
              <a:rPr lang="cs-CZ" i="1" dirty="0" smtClean="0"/>
              <a:t>Rozené </a:t>
            </a:r>
            <a:r>
              <a:rPr lang="cs-CZ" i="1" dirty="0" err="1" smtClean="0"/>
              <a:t>Caretto-Millesimovy</a:t>
            </a:r>
            <a:endParaRPr lang="cs-CZ" i="1" dirty="0" smtClean="0"/>
          </a:p>
          <a:p>
            <a:r>
              <a:rPr lang="cs-CZ" i="1" dirty="0" smtClean="0"/>
              <a:t>S chotěm jejím </a:t>
            </a:r>
            <a:r>
              <a:rPr lang="cs-CZ" i="1" dirty="0" err="1" smtClean="0"/>
              <a:t>Heřm</a:t>
            </a:r>
            <a:r>
              <a:rPr lang="cs-CZ" i="1" dirty="0" smtClean="0"/>
              <a:t>. hrab.</a:t>
            </a:r>
          </a:p>
          <a:p>
            <a:r>
              <a:rPr lang="cs-CZ" i="1" dirty="0" smtClean="0"/>
              <a:t>Černínem z Chudenic z let </a:t>
            </a:r>
          </a:p>
          <a:p>
            <a:r>
              <a:rPr lang="cs-CZ" i="1" dirty="0" smtClean="0"/>
              <a:t>1635 – 1651</a:t>
            </a:r>
            <a:r>
              <a:rPr lang="cs-CZ" dirty="0" smtClean="0"/>
              <a:t>, Praha 1908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3128" y="-932618"/>
            <a:ext cx="6146800" cy="94344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99782" y="711199"/>
            <a:ext cx="2483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Zuzana Černínová </a:t>
            </a:r>
            <a:endParaRPr lang="cs-CZ" i="1" dirty="0" smtClean="0"/>
          </a:p>
          <a:p>
            <a:r>
              <a:rPr lang="cs-CZ" i="1" dirty="0" smtClean="0"/>
              <a:t>z </a:t>
            </a:r>
            <a:r>
              <a:rPr lang="cs-CZ" i="1" dirty="0" err="1"/>
              <a:t>Harasova</a:t>
            </a:r>
            <a:r>
              <a:rPr lang="cs-CZ" i="1" dirty="0"/>
              <a:t>. Dopisy </a:t>
            </a:r>
            <a:endParaRPr lang="cs-CZ" i="1" dirty="0" smtClean="0"/>
          </a:p>
          <a:p>
            <a:r>
              <a:rPr lang="cs-CZ" i="1" dirty="0" smtClean="0"/>
              <a:t>české </a:t>
            </a:r>
            <a:r>
              <a:rPr lang="cs-CZ" i="1" dirty="0"/>
              <a:t>šlechtičny </a:t>
            </a:r>
            <a:endParaRPr lang="cs-CZ" i="1" dirty="0" smtClean="0"/>
          </a:p>
          <a:p>
            <a:r>
              <a:rPr lang="cs-CZ" i="1" dirty="0" smtClean="0"/>
              <a:t>z </a:t>
            </a:r>
            <a:r>
              <a:rPr lang="cs-CZ" i="1" dirty="0"/>
              <a:t>polovice 17. </a:t>
            </a:r>
            <a:r>
              <a:rPr lang="cs-CZ" i="1" dirty="0" smtClean="0"/>
              <a:t>století,</a:t>
            </a:r>
            <a:r>
              <a:rPr lang="cs-CZ" dirty="0" smtClean="0"/>
              <a:t> </a:t>
            </a:r>
          </a:p>
          <a:p>
            <a:r>
              <a:rPr lang="cs-CZ" dirty="0" smtClean="0"/>
              <a:t>vydal </a:t>
            </a:r>
            <a:r>
              <a:rPr lang="cs-CZ" dirty="0"/>
              <a:t>František </a:t>
            </a:r>
            <a:r>
              <a:rPr lang="cs-CZ" dirty="0" smtClean="0"/>
              <a:t>Dvorský,</a:t>
            </a:r>
          </a:p>
          <a:p>
            <a:r>
              <a:rPr lang="cs-CZ" dirty="0" smtClean="0"/>
              <a:t>Praha 1886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5614" y="-1239043"/>
            <a:ext cx="6847343" cy="93254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3200" y="406400"/>
            <a:ext cx="23651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Zdeněk KALISTA (vyd.), </a:t>
            </a:r>
            <a:endParaRPr lang="cs-CZ" dirty="0" smtClean="0"/>
          </a:p>
          <a:p>
            <a:r>
              <a:rPr lang="cs-CZ" i="1" dirty="0" smtClean="0"/>
              <a:t>Korespondence </a:t>
            </a:r>
            <a:r>
              <a:rPr lang="cs-CZ" i="1" dirty="0"/>
              <a:t>Zuzany </a:t>
            </a:r>
            <a:endParaRPr lang="cs-CZ" i="1" dirty="0" smtClean="0"/>
          </a:p>
          <a:p>
            <a:r>
              <a:rPr lang="cs-CZ" i="1" dirty="0" smtClean="0"/>
              <a:t>Černínové </a:t>
            </a:r>
            <a:r>
              <a:rPr lang="cs-CZ" i="1" dirty="0"/>
              <a:t>z </a:t>
            </a:r>
            <a:r>
              <a:rPr lang="cs-CZ" i="1" dirty="0" err="1"/>
              <a:t>Harasova</a:t>
            </a:r>
            <a:r>
              <a:rPr lang="cs-CZ" i="1" dirty="0"/>
              <a:t> </a:t>
            </a:r>
            <a:endParaRPr lang="cs-CZ" i="1" dirty="0" smtClean="0"/>
          </a:p>
          <a:p>
            <a:r>
              <a:rPr lang="cs-CZ" i="1" dirty="0" smtClean="0"/>
              <a:t>s </a:t>
            </a:r>
            <a:r>
              <a:rPr lang="cs-CZ" i="1" dirty="0"/>
              <a:t>jejím synem </a:t>
            </a:r>
            <a:endParaRPr lang="cs-CZ" i="1" dirty="0" smtClean="0"/>
          </a:p>
          <a:p>
            <a:r>
              <a:rPr lang="cs-CZ" i="1" dirty="0" smtClean="0"/>
              <a:t>Humprechtem </a:t>
            </a:r>
            <a:r>
              <a:rPr lang="cs-CZ" i="1" dirty="0"/>
              <a:t>Janem </a:t>
            </a:r>
            <a:endParaRPr lang="cs-CZ" i="1" dirty="0" smtClean="0"/>
          </a:p>
          <a:p>
            <a:r>
              <a:rPr lang="cs-CZ" i="1" dirty="0" smtClean="0"/>
              <a:t>Černínem </a:t>
            </a:r>
            <a:r>
              <a:rPr lang="cs-CZ" i="1" dirty="0"/>
              <a:t>z </a:t>
            </a:r>
            <a:r>
              <a:rPr lang="cs-CZ" i="1" dirty="0" smtClean="0"/>
              <a:t>Chudenic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Praha </a:t>
            </a:r>
            <a:r>
              <a:rPr lang="cs-CZ" dirty="0"/>
              <a:t>1941</a:t>
            </a:r>
            <a:r>
              <a:rPr lang="cs-CZ" dirty="0" smtClean="0"/>
              <a:t>.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Melantrich</a:t>
            </a:r>
            <a:r>
              <a:rPr lang="cs-CZ" dirty="0" smtClean="0"/>
              <a:t>, </a:t>
            </a:r>
          </a:p>
          <a:p>
            <a:r>
              <a:rPr lang="cs-CZ" dirty="0" smtClean="0"/>
              <a:t>Odkaz </a:t>
            </a:r>
            <a:r>
              <a:rPr lang="cs-CZ" dirty="0"/>
              <a:t>minulosti </a:t>
            </a:r>
            <a:r>
              <a:rPr lang="cs-CZ" dirty="0" smtClean="0"/>
              <a:t>české, </a:t>
            </a:r>
          </a:p>
          <a:p>
            <a:r>
              <a:rPr lang="cs-CZ" dirty="0" smtClean="0"/>
              <a:t>sv</a:t>
            </a:r>
            <a:r>
              <a:rPr lang="cs-CZ" dirty="0"/>
              <a:t>. </a:t>
            </a:r>
            <a:r>
              <a:rPr lang="cs-CZ" dirty="0" smtClean="0"/>
              <a:t>5)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2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0166" cy="670098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69527" y="544945"/>
            <a:ext cx="574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Příklad promísení úřední i soukromé agendy </a:t>
            </a:r>
          </a:p>
          <a:p>
            <a:r>
              <a:rPr lang="cs-CZ" sz="2400" dirty="0" smtClean="0"/>
              <a:t>v listech Pernštejnů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63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601</Words>
  <Application>Microsoft Office PowerPoint</Application>
  <PresentationFormat>Širokoúhlá obrazovka</PresentationFormat>
  <Paragraphs>138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Ego-Dokumenty I. Korespondence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Ego-Dokumenty I. Korespondence</dc:title>
  <dc:creator>FF UK</dc:creator>
  <cp:lastModifiedBy>FF UK</cp:lastModifiedBy>
  <cp:revision>12</cp:revision>
  <dcterms:created xsi:type="dcterms:W3CDTF">2021-02-24T10:58:46Z</dcterms:created>
  <dcterms:modified xsi:type="dcterms:W3CDTF">2021-05-25T10:04:13Z</dcterms:modified>
</cp:coreProperties>
</file>