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74" r:id="rId5"/>
    <p:sldId id="273" r:id="rId6"/>
    <p:sldId id="259" r:id="rId7"/>
    <p:sldId id="258" r:id="rId8"/>
    <p:sldId id="260" r:id="rId9"/>
    <p:sldId id="269" r:id="rId10"/>
    <p:sldId id="270" r:id="rId11"/>
    <p:sldId id="272" r:id="rId12"/>
    <p:sldId id="261" r:id="rId13"/>
    <p:sldId id="263" r:id="rId14"/>
    <p:sldId id="264" r:id="rId15"/>
    <p:sldId id="268" r:id="rId16"/>
    <p:sldId id="262" r:id="rId17"/>
    <p:sldId id="265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934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3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33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36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35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95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111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50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44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340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733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C51B2-648F-4BEE-B30C-F71016321CF8}" type="datetimeFigureOut">
              <a:rPr lang="cs-CZ" smtClean="0"/>
              <a:t>25.05.2021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51DA0-39B3-44AA-82A3-FC76B08155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33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Ego-Dokumenty I.</a:t>
            </a:r>
            <a:br>
              <a:rPr lang="cs-CZ" dirty="0" smtClean="0"/>
            </a:br>
            <a:r>
              <a:rPr lang="cs-CZ" dirty="0" smtClean="0"/>
              <a:t>Korespondence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ovaha pramene – korespondence v kulturním a sociálním kontextu - uložení - edice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412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2254" y="-665018"/>
            <a:ext cx="5153891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510" y="187036"/>
            <a:ext cx="3935253" cy="581660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30199" y="5818909"/>
            <a:ext cx="6632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Příklad korespondence vzdělaného a kultivovaného </a:t>
            </a:r>
          </a:p>
          <a:p>
            <a:r>
              <a:rPr lang="cs-CZ" sz="2400" dirty="0" smtClean="0"/>
              <a:t>šlechtice, vedené v několika jazycích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94663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609600"/>
            <a:ext cx="3949439" cy="609413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14036" y="609600"/>
            <a:ext cx="269881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Dana MARTÍNKOVÁ (vyd.), </a:t>
            </a:r>
            <a:endParaRPr lang="cs-CZ" dirty="0" smtClean="0"/>
          </a:p>
          <a:p>
            <a:r>
              <a:rPr lang="cs-CZ" i="1" dirty="0" smtClean="0"/>
              <a:t>Poselství </a:t>
            </a:r>
            <a:r>
              <a:rPr lang="cs-CZ" i="1" dirty="0"/>
              <a:t>ducha. </a:t>
            </a:r>
            <a:endParaRPr lang="cs-CZ" i="1" dirty="0" smtClean="0"/>
          </a:p>
          <a:p>
            <a:r>
              <a:rPr lang="cs-CZ" i="1" dirty="0" smtClean="0"/>
              <a:t>Latinská </a:t>
            </a:r>
            <a:r>
              <a:rPr lang="cs-CZ" i="1" dirty="0"/>
              <a:t>próza </a:t>
            </a:r>
            <a:endParaRPr lang="cs-CZ" i="1" dirty="0" smtClean="0"/>
          </a:p>
          <a:p>
            <a:r>
              <a:rPr lang="cs-CZ" i="1" dirty="0" smtClean="0"/>
              <a:t>českých humanistů</a:t>
            </a:r>
            <a:r>
              <a:rPr lang="cs-CZ" dirty="0" smtClean="0"/>
              <a:t>, </a:t>
            </a:r>
          </a:p>
          <a:p>
            <a:r>
              <a:rPr lang="cs-CZ" dirty="0" smtClean="0"/>
              <a:t>Praha </a:t>
            </a:r>
            <a:r>
              <a:rPr lang="cs-CZ" dirty="0"/>
              <a:t>1975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2611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69561" cy="503570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0" y="5449454"/>
            <a:ext cx="44201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Příklad korespondence z prostředí</a:t>
            </a:r>
          </a:p>
          <a:p>
            <a:r>
              <a:rPr lang="cs-CZ" sz="2400" dirty="0" smtClean="0"/>
              <a:t>Jednoty bratrské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6282581" y="230909"/>
            <a:ext cx="57277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V současnosti vychází ediční řada </a:t>
            </a:r>
          </a:p>
          <a:p>
            <a:r>
              <a:rPr lang="cs-CZ" sz="2400" dirty="0" smtClean="0"/>
              <a:t>Archiv Matouše Konečného</a:t>
            </a:r>
          </a:p>
          <a:p>
            <a:r>
              <a:rPr lang="cs-CZ" sz="2400" dirty="0"/>
              <a:t>z</a:t>
            </a:r>
            <a:r>
              <a:rPr lang="cs-CZ" sz="2400" dirty="0" smtClean="0"/>
              <a:t> unikátního nálezu v Mladé Boleslavi (2006)</a:t>
            </a:r>
            <a:endParaRPr lang="cs-CZ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355" y="1328317"/>
            <a:ext cx="2663800" cy="408103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086" y="2328974"/>
            <a:ext cx="2647661" cy="373787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678" y="3368832"/>
            <a:ext cx="23336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4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Pětipeský Albrecht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080" y="1375354"/>
            <a:ext cx="3693102" cy="536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Pětipeský Albrecht_orig 15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0272" y="2997200"/>
            <a:ext cx="2667000" cy="3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6821055" y="1375354"/>
            <a:ext cx="514985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663300"/>
                </a:solidFill>
              </a:rPr>
              <a:t>Petr Mareš</a:t>
            </a:r>
            <a:r>
              <a:rPr lang="cs-CZ" altLang="cs-CZ" sz="1800" dirty="0">
                <a:solidFill>
                  <a:srgbClr val="663300"/>
                </a:solidFill>
              </a:rPr>
              <a:t> (</a:t>
            </a:r>
            <a:r>
              <a:rPr lang="cs-CZ" altLang="cs-CZ" sz="1800" dirty="0" err="1">
                <a:solidFill>
                  <a:srgbClr val="663300"/>
                </a:solidFill>
              </a:rPr>
              <a:t>ed</a:t>
            </a:r>
            <a:r>
              <a:rPr lang="cs-CZ" altLang="cs-CZ" sz="1800" dirty="0">
                <a:solidFill>
                  <a:srgbClr val="663300"/>
                </a:solidFill>
              </a:rPr>
              <a:t>.), </a:t>
            </a:r>
            <a:r>
              <a:rPr lang="cs-CZ" altLang="cs-CZ" sz="1800" i="1" dirty="0">
                <a:solidFill>
                  <a:srgbClr val="663300"/>
                </a:solidFill>
              </a:rPr>
              <a:t>Korespondence Albrechta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 dirty="0" err="1">
                <a:solidFill>
                  <a:srgbClr val="663300"/>
                </a:solidFill>
              </a:rPr>
              <a:t>Pětipeského</a:t>
            </a:r>
            <a:r>
              <a:rPr lang="cs-CZ" altLang="cs-CZ" sz="1800" i="1" dirty="0">
                <a:solidFill>
                  <a:srgbClr val="663300"/>
                </a:solidFill>
              </a:rPr>
              <a:t> z Chýš a </a:t>
            </a:r>
            <a:r>
              <a:rPr lang="cs-CZ" altLang="cs-CZ" sz="1800" i="1" dirty="0" err="1">
                <a:solidFill>
                  <a:srgbClr val="663300"/>
                </a:solidFill>
              </a:rPr>
              <a:t>Egrberku</a:t>
            </a:r>
            <a:r>
              <a:rPr lang="cs-CZ" altLang="cs-CZ" sz="1800" i="1" dirty="0">
                <a:solidFill>
                  <a:srgbClr val="663300"/>
                </a:solidFill>
              </a:rPr>
              <a:t> z let 1570-1596</a:t>
            </a:r>
            <a:r>
              <a:rPr lang="cs-CZ" altLang="cs-CZ" sz="1800" dirty="0">
                <a:solidFill>
                  <a:srgbClr val="663300"/>
                </a:solidFill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solidFill>
                  <a:srgbClr val="663300"/>
                </a:solidFill>
              </a:rPr>
              <a:t>České Budějovice: Jihočeská univerzita, 2015,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solidFill>
                  <a:srgbClr val="663300"/>
                </a:solidFill>
              </a:rPr>
              <a:t>765 S. ( = </a:t>
            </a:r>
            <a:r>
              <a:rPr lang="cs-CZ" altLang="cs-CZ" sz="1800" dirty="0" err="1">
                <a:solidFill>
                  <a:srgbClr val="663300"/>
                </a:solidFill>
              </a:rPr>
              <a:t>Documenta</a:t>
            </a:r>
            <a:r>
              <a:rPr lang="cs-CZ" altLang="cs-CZ" sz="1800" dirty="0">
                <a:solidFill>
                  <a:srgbClr val="663300"/>
                </a:solidFill>
              </a:rPr>
              <a:t> res </a:t>
            </a:r>
            <a:r>
              <a:rPr lang="cs-CZ" altLang="cs-CZ" sz="1800" dirty="0" err="1">
                <a:solidFill>
                  <a:srgbClr val="663300"/>
                </a:solidFill>
              </a:rPr>
              <a:t>gestas</a:t>
            </a:r>
            <a:r>
              <a:rPr lang="cs-CZ" altLang="cs-CZ" sz="1800" dirty="0">
                <a:solidFill>
                  <a:srgbClr val="663300"/>
                </a:solidFill>
              </a:rPr>
              <a:t> </a:t>
            </a:r>
            <a:r>
              <a:rPr lang="cs-CZ" altLang="cs-CZ" sz="1800" dirty="0" err="1">
                <a:solidFill>
                  <a:srgbClr val="663300"/>
                </a:solidFill>
              </a:rPr>
              <a:t>Bohemicas</a:t>
            </a:r>
            <a:r>
              <a:rPr lang="cs-CZ" altLang="cs-CZ" sz="1800" dirty="0">
                <a:solidFill>
                  <a:srgbClr val="6633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err="1">
                <a:solidFill>
                  <a:srgbClr val="663300"/>
                </a:solidFill>
              </a:rPr>
              <a:t>saeculorum</a:t>
            </a:r>
            <a:r>
              <a:rPr lang="cs-CZ" altLang="cs-CZ" sz="1800" dirty="0">
                <a:solidFill>
                  <a:srgbClr val="663300"/>
                </a:solidFill>
              </a:rPr>
              <a:t> XVI.-XVIII. </a:t>
            </a:r>
            <a:r>
              <a:rPr lang="cs-CZ" altLang="cs-CZ" sz="1800" dirty="0" err="1">
                <a:solidFill>
                  <a:srgbClr val="663300"/>
                </a:solidFill>
              </a:rPr>
              <a:t>illustrantia</a:t>
            </a:r>
            <a:r>
              <a:rPr lang="cs-CZ" altLang="cs-CZ" sz="1800" dirty="0">
                <a:solidFill>
                  <a:srgbClr val="663300"/>
                </a:solidFill>
              </a:rPr>
              <a:t>; Ser. B/VI)</a:t>
            </a:r>
            <a:r>
              <a:rPr lang="cs-CZ" altLang="cs-CZ" sz="1800" dirty="0"/>
              <a:t>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674255" y="240145"/>
            <a:ext cx="6933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Příklady současných edic korespondencí: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6302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Pětipeský Felix_obálk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88914"/>
            <a:ext cx="2806700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 descr="Pětipeský Felix_obálk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484313"/>
            <a:ext cx="276701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5591175" y="188914"/>
            <a:ext cx="5149850" cy="311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663300"/>
                </a:solidFill>
              </a:rPr>
              <a:t>Miroslav Žitný </a:t>
            </a:r>
            <a:r>
              <a:rPr lang="cs-CZ" altLang="cs-CZ" sz="1800">
                <a:solidFill>
                  <a:srgbClr val="663300"/>
                </a:solidFill>
              </a:rPr>
              <a:t>(ed.),</a:t>
            </a:r>
            <a:r>
              <a:rPr lang="cs-CZ" altLang="cs-CZ" sz="1800" b="1">
                <a:solidFill>
                  <a:srgbClr val="663300"/>
                </a:solidFill>
              </a:rPr>
              <a:t> </a:t>
            </a:r>
            <a:r>
              <a:rPr lang="cs-CZ" altLang="cs-CZ" sz="1800" i="1">
                <a:solidFill>
                  <a:srgbClr val="663300"/>
                </a:solidFill>
              </a:rPr>
              <a:t>Korespondence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rgbClr val="663300"/>
                </a:solidFill>
              </a:rPr>
              <a:t>Šťastného Václava Pětipeského z Chýš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rgbClr val="663300"/>
                </a:solidFill>
              </a:rPr>
              <a:t>a Egrberku z let 1600-1610</a:t>
            </a:r>
            <a:r>
              <a:rPr lang="cs-CZ" altLang="cs-CZ" sz="1800">
                <a:solidFill>
                  <a:srgbClr val="663300"/>
                </a:solidFill>
              </a:rPr>
              <a:t>, České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Budějovice: Jihočeská univerzita, 2015,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604 S. ( = Documenta res gestas Bohemicas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saeculorum XVI.-XVIII. illustrantia; Ser. B/VII/1)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663300"/>
                </a:solidFill>
              </a:rPr>
              <a:t>Idem</a:t>
            </a:r>
            <a:r>
              <a:rPr lang="cs-CZ" altLang="cs-CZ" sz="1800">
                <a:solidFill>
                  <a:srgbClr val="663300"/>
                </a:solidFill>
              </a:rPr>
              <a:t>, </a:t>
            </a:r>
            <a:r>
              <a:rPr lang="cs-CZ" altLang="cs-CZ" sz="1800" i="1">
                <a:solidFill>
                  <a:srgbClr val="663300"/>
                </a:solidFill>
              </a:rPr>
              <a:t>Korespondence Šťastného Václava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rgbClr val="663300"/>
                </a:solidFill>
              </a:rPr>
              <a:t>Pětipeského z Chýš a Egrberku z let 1611-1621</a:t>
            </a:r>
            <a:r>
              <a:rPr lang="cs-CZ" altLang="cs-CZ" sz="1800">
                <a:solidFill>
                  <a:srgbClr val="663300"/>
                </a:solidFill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České Budějovice: Jihočeská univerzita, 2016,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814 S. ( = Documenta res gestas Bohemicas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saeculorum XVI.-XVIII. illustrantia; Ser. B/VII/2) </a:t>
            </a:r>
          </a:p>
        </p:txBody>
      </p:sp>
      <p:pic>
        <p:nvPicPr>
          <p:cNvPr id="8197" name="Picture 7" descr="Pětipeský Felix_orig 16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1" y="3473450"/>
            <a:ext cx="22209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Pětipeský Felix_edi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525" y="3500438"/>
            <a:ext cx="2192338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35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Lobkovic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88914"/>
            <a:ext cx="3984625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951538" y="188914"/>
            <a:ext cx="44640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b="1">
                <a:solidFill>
                  <a:srgbClr val="663300"/>
                </a:solidFill>
              </a:rPr>
              <a:t>Pavel Marek</a:t>
            </a:r>
            <a:r>
              <a:rPr lang="cs-CZ" altLang="cs-CZ">
                <a:solidFill>
                  <a:srgbClr val="663300"/>
                </a:solidFill>
              </a:rPr>
              <a:t> (ed.), </a:t>
            </a:r>
            <a:r>
              <a:rPr lang="cs-CZ" altLang="cs-CZ" i="1">
                <a:solidFill>
                  <a:srgbClr val="663300"/>
                </a:solidFill>
              </a:rPr>
              <a:t>Svědectví o ztrátě 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starého světa: manželská korespondence 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Zdeňka Vojtěcha Popela z Lobkovic </a:t>
            </a:r>
          </a:p>
          <a:p>
            <a:pPr eaLnBrk="1" hangingPunct="1"/>
            <a:r>
              <a:rPr lang="cs-CZ" altLang="cs-CZ" i="1">
                <a:solidFill>
                  <a:srgbClr val="663300"/>
                </a:solidFill>
              </a:rPr>
              <a:t>a Polyxeny Lobkovické z Pernštejna</a:t>
            </a:r>
            <a:r>
              <a:rPr lang="cs-CZ" altLang="cs-CZ">
                <a:solidFill>
                  <a:srgbClr val="663300"/>
                </a:solidFill>
              </a:rPr>
              <a:t>,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České Budějovice: Jihočeská univerzita,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2005. 713 S. ( = Documenta res gestas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Bohemicas saeculorum XVI.-XVIII. </a:t>
            </a:r>
          </a:p>
          <a:p>
            <a:pPr eaLnBrk="1" hangingPunct="1"/>
            <a:r>
              <a:rPr lang="cs-CZ" altLang="cs-CZ">
                <a:solidFill>
                  <a:srgbClr val="663300"/>
                </a:solidFill>
              </a:rPr>
              <a:t>illustrantia; Ser. B/I)</a:t>
            </a:r>
            <a:r>
              <a:rPr lang="cs-CZ" altLang="cs-CZ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084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Lobkovic_ed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545" y="333374"/>
            <a:ext cx="5484381" cy="6496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 descr="Lobkovic_portrét Polyxe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5" y="148648"/>
            <a:ext cx="2085975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Lobkovic_portrét Z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265" y="333375"/>
            <a:ext cx="238601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8266545" y="3740728"/>
            <a:ext cx="403610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b="1" dirty="0" smtClean="0">
                <a:solidFill>
                  <a:srgbClr val="663300"/>
                </a:solidFill>
              </a:rPr>
              <a:t>Pavel Marek</a:t>
            </a:r>
            <a:r>
              <a:rPr lang="cs-CZ" altLang="cs-CZ" dirty="0" smtClean="0">
                <a:solidFill>
                  <a:srgbClr val="663300"/>
                </a:solidFill>
              </a:rPr>
              <a:t> (</a:t>
            </a:r>
            <a:r>
              <a:rPr lang="cs-CZ" altLang="cs-CZ" dirty="0" err="1" smtClean="0">
                <a:solidFill>
                  <a:srgbClr val="663300"/>
                </a:solidFill>
              </a:rPr>
              <a:t>ed</a:t>
            </a:r>
            <a:r>
              <a:rPr lang="cs-CZ" altLang="cs-CZ" dirty="0" smtClean="0">
                <a:solidFill>
                  <a:srgbClr val="663300"/>
                </a:solidFill>
              </a:rPr>
              <a:t>.), </a:t>
            </a:r>
            <a:r>
              <a:rPr lang="cs-CZ" altLang="cs-CZ" i="1" dirty="0" smtClean="0">
                <a:solidFill>
                  <a:srgbClr val="663300"/>
                </a:solidFill>
              </a:rPr>
              <a:t>Svědectví o ztrátě </a:t>
            </a:r>
          </a:p>
          <a:p>
            <a:pPr>
              <a:spcBef>
                <a:spcPct val="0"/>
              </a:spcBef>
            </a:pPr>
            <a:r>
              <a:rPr lang="cs-CZ" altLang="cs-CZ" i="1" dirty="0" smtClean="0">
                <a:solidFill>
                  <a:srgbClr val="663300"/>
                </a:solidFill>
              </a:rPr>
              <a:t>starého světa: manželská korespondence </a:t>
            </a:r>
          </a:p>
          <a:p>
            <a:pPr>
              <a:spcBef>
                <a:spcPct val="0"/>
              </a:spcBef>
            </a:pPr>
            <a:r>
              <a:rPr lang="cs-CZ" altLang="cs-CZ" i="1" dirty="0" smtClean="0">
                <a:solidFill>
                  <a:srgbClr val="663300"/>
                </a:solidFill>
              </a:rPr>
              <a:t>Zdeňka Vojtěcha Popela z Lobkovic </a:t>
            </a:r>
          </a:p>
          <a:p>
            <a:pPr>
              <a:spcBef>
                <a:spcPct val="0"/>
              </a:spcBef>
            </a:pPr>
            <a:r>
              <a:rPr lang="cs-CZ" altLang="cs-CZ" i="1" dirty="0" smtClean="0">
                <a:solidFill>
                  <a:srgbClr val="663300"/>
                </a:solidFill>
              </a:rPr>
              <a:t>a Polyxeny Lobkovické z Pernštejna</a:t>
            </a:r>
            <a:r>
              <a:rPr lang="cs-CZ" altLang="cs-CZ" dirty="0" smtClean="0">
                <a:solidFill>
                  <a:srgbClr val="663300"/>
                </a:solidFill>
              </a:rPr>
              <a:t>, </a:t>
            </a:r>
          </a:p>
          <a:p>
            <a:pPr>
              <a:spcBef>
                <a:spcPct val="0"/>
              </a:spcBef>
            </a:pPr>
            <a:r>
              <a:rPr lang="cs-CZ" altLang="cs-CZ" dirty="0" smtClean="0">
                <a:solidFill>
                  <a:srgbClr val="663300"/>
                </a:solidFill>
              </a:rPr>
              <a:t>České Budějovice: Jihočeská univerzita, </a:t>
            </a:r>
          </a:p>
          <a:p>
            <a:pPr>
              <a:spcBef>
                <a:spcPct val="0"/>
              </a:spcBef>
            </a:pPr>
            <a:r>
              <a:rPr lang="cs-CZ" altLang="cs-CZ" dirty="0" smtClean="0">
                <a:solidFill>
                  <a:srgbClr val="663300"/>
                </a:solidFill>
              </a:rPr>
              <a:t>2005. 713 S. ( = </a:t>
            </a:r>
            <a:r>
              <a:rPr lang="cs-CZ" altLang="cs-CZ" dirty="0" err="1" smtClean="0">
                <a:solidFill>
                  <a:srgbClr val="663300"/>
                </a:solidFill>
              </a:rPr>
              <a:t>Documenta</a:t>
            </a:r>
            <a:r>
              <a:rPr lang="cs-CZ" altLang="cs-CZ" dirty="0" smtClean="0">
                <a:solidFill>
                  <a:srgbClr val="663300"/>
                </a:solidFill>
              </a:rPr>
              <a:t> res </a:t>
            </a:r>
            <a:r>
              <a:rPr lang="cs-CZ" altLang="cs-CZ" dirty="0" err="1" smtClean="0">
                <a:solidFill>
                  <a:srgbClr val="663300"/>
                </a:solidFill>
              </a:rPr>
              <a:t>gestas</a:t>
            </a:r>
            <a:r>
              <a:rPr lang="cs-CZ" altLang="cs-CZ" dirty="0" smtClean="0">
                <a:solidFill>
                  <a:srgbClr val="6633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cs-CZ" altLang="cs-CZ" dirty="0" err="1" smtClean="0">
                <a:solidFill>
                  <a:srgbClr val="663300"/>
                </a:solidFill>
              </a:rPr>
              <a:t>Bohemicas</a:t>
            </a:r>
            <a:r>
              <a:rPr lang="cs-CZ" altLang="cs-CZ" dirty="0" smtClean="0">
                <a:solidFill>
                  <a:srgbClr val="663300"/>
                </a:solidFill>
              </a:rPr>
              <a:t> </a:t>
            </a:r>
            <a:r>
              <a:rPr lang="cs-CZ" altLang="cs-CZ" dirty="0" err="1" smtClean="0">
                <a:solidFill>
                  <a:srgbClr val="663300"/>
                </a:solidFill>
              </a:rPr>
              <a:t>saeculorum</a:t>
            </a:r>
            <a:r>
              <a:rPr lang="cs-CZ" altLang="cs-CZ" dirty="0" smtClean="0">
                <a:solidFill>
                  <a:srgbClr val="663300"/>
                </a:solidFill>
              </a:rPr>
              <a:t> XVI.-XVIII. </a:t>
            </a:r>
          </a:p>
          <a:p>
            <a:pPr>
              <a:spcBef>
                <a:spcPct val="0"/>
              </a:spcBef>
            </a:pPr>
            <a:r>
              <a:rPr lang="cs-CZ" altLang="cs-CZ" dirty="0" err="1" smtClean="0">
                <a:solidFill>
                  <a:srgbClr val="663300"/>
                </a:solidFill>
              </a:rPr>
              <a:t>illustrantia</a:t>
            </a:r>
            <a:r>
              <a:rPr lang="cs-CZ" altLang="cs-CZ" dirty="0" smtClean="0">
                <a:solidFill>
                  <a:srgbClr val="663300"/>
                </a:solidFill>
              </a:rPr>
              <a:t>; Ser. B/I)</a:t>
            </a:r>
            <a:r>
              <a:rPr lang="cs-CZ" altLang="cs-CZ" dirty="0" smtClean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166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Slavíček_obá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681" y="2207492"/>
            <a:ext cx="3034598" cy="4426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Zavadil_obál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88914"/>
            <a:ext cx="2781300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6" descr="Zavadil_Richter_adresa_16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4365625"/>
            <a:ext cx="2881313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4872038" y="188914"/>
            <a:ext cx="31940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663300"/>
                </a:solidFill>
              </a:rPr>
              <a:t>Pavel Zavadil</a:t>
            </a:r>
            <a:r>
              <a:rPr lang="cs-CZ" altLang="cs-CZ" sz="1800">
                <a:solidFill>
                  <a:srgbClr val="663300"/>
                </a:solidFill>
              </a:rPr>
              <a:t> (ed.), </a:t>
            </a:r>
            <a:r>
              <a:rPr lang="cs-CZ" altLang="cs-CZ" sz="1800" i="1">
                <a:solidFill>
                  <a:srgbClr val="663300"/>
                </a:solidFill>
              </a:rPr>
              <a:t>Čeští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rgbClr val="663300"/>
                </a:solidFill>
              </a:rPr>
              <a:t>jezuité objevují Nový svět: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rgbClr val="663300"/>
                </a:solidFill>
              </a:rPr>
              <a:t>dopisy a zprávy o plavbách,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rgbClr val="663300"/>
                </a:solidFill>
              </a:rPr>
              <a:t>cestách a živobytí z Ameriky,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rgbClr val="663300"/>
                </a:solidFill>
              </a:rPr>
              <a:t>Filipín a Marián (1657-1741),</a:t>
            </a:r>
            <a:r>
              <a:rPr lang="cs-CZ" altLang="cs-CZ" sz="1800">
                <a:solidFill>
                  <a:srgbClr val="6633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doslov: Simona Binková,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Praha: Argo, 2015. 831 S.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rgbClr val="663300"/>
                </a:solidFill>
              </a:rPr>
              <a:t>(= Itineraria; Bd. 2) </a:t>
            </a: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5379732" y="5168900"/>
            <a:ext cx="321945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663300"/>
                </a:solidFill>
              </a:rPr>
              <a:t>Josef </a:t>
            </a:r>
            <a:r>
              <a:rPr lang="cs-CZ" altLang="cs-CZ" sz="1800" b="1" dirty="0" err="1">
                <a:solidFill>
                  <a:srgbClr val="663300"/>
                </a:solidFill>
              </a:rPr>
              <a:t>Kolmaš</a:t>
            </a:r>
            <a:r>
              <a:rPr lang="cs-CZ" altLang="cs-CZ" sz="1800" b="1" dirty="0">
                <a:solidFill>
                  <a:srgbClr val="663300"/>
                </a:solidFill>
              </a:rPr>
              <a:t> </a:t>
            </a:r>
            <a:r>
              <a:rPr lang="cs-CZ" altLang="cs-CZ" sz="1800" dirty="0">
                <a:solidFill>
                  <a:srgbClr val="663300"/>
                </a:solidFill>
              </a:rPr>
              <a:t>(</a:t>
            </a:r>
            <a:r>
              <a:rPr lang="cs-CZ" altLang="cs-CZ" sz="1800" dirty="0" err="1">
                <a:solidFill>
                  <a:srgbClr val="663300"/>
                </a:solidFill>
              </a:rPr>
              <a:t>ed</a:t>
            </a:r>
            <a:r>
              <a:rPr lang="cs-CZ" altLang="cs-CZ" sz="1800" dirty="0">
                <a:solidFill>
                  <a:srgbClr val="663300"/>
                </a:solidFill>
              </a:rPr>
              <a:t>.),</a:t>
            </a:r>
            <a:r>
              <a:rPr lang="cs-CZ" altLang="cs-CZ" sz="1800" b="1" dirty="0">
                <a:solidFill>
                  <a:srgbClr val="663300"/>
                </a:solidFill>
              </a:rPr>
              <a:t> </a:t>
            </a:r>
            <a:r>
              <a:rPr lang="cs-CZ" altLang="cs-CZ" sz="1800" i="1" dirty="0">
                <a:solidFill>
                  <a:srgbClr val="663300"/>
                </a:solidFill>
              </a:rPr>
              <a:t>Listy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i="1" dirty="0">
                <a:solidFill>
                  <a:srgbClr val="663300"/>
                </a:solidFill>
              </a:rPr>
              <a:t>z Číny do vlasti a jiná </a:t>
            </a:r>
            <a:r>
              <a:rPr lang="cs-CZ" altLang="cs-CZ" sz="1800" i="1" dirty="0" err="1">
                <a:solidFill>
                  <a:srgbClr val="663300"/>
                </a:solidFill>
              </a:rPr>
              <a:t>kores</a:t>
            </a:r>
            <a:r>
              <a:rPr lang="cs-CZ" altLang="cs-CZ" sz="1800" i="1" dirty="0">
                <a:solidFill>
                  <a:srgbClr val="663300"/>
                </a:solidFill>
              </a:rPr>
              <a:t>-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i="1" dirty="0" err="1">
                <a:solidFill>
                  <a:srgbClr val="663300"/>
                </a:solidFill>
              </a:rPr>
              <a:t>pondence</a:t>
            </a:r>
            <a:r>
              <a:rPr lang="cs-CZ" altLang="cs-CZ" sz="1800" i="1" dirty="0">
                <a:solidFill>
                  <a:srgbClr val="663300"/>
                </a:solidFill>
              </a:rPr>
              <a:t>  s evropskými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i="1" dirty="0">
                <a:solidFill>
                  <a:srgbClr val="663300"/>
                </a:solidFill>
              </a:rPr>
              <a:t>hvězdáři</a:t>
            </a:r>
            <a:r>
              <a:rPr lang="cs-CZ" altLang="cs-CZ" sz="1800" dirty="0">
                <a:solidFill>
                  <a:srgbClr val="663300"/>
                </a:solidFill>
              </a:rPr>
              <a:t> </a:t>
            </a:r>
            <a:r>
              <a:rPr lang="cs-CZ" altLang="cs-CZ" sz="1800" i="1" dirty="0">
                <a:solidFill>
                  <a:srgbClr val="663300"/>
                </a:solidFill>
              </a:rPr>
              <a:t>(1716-1735)</a:t>
            </a:r>
            <a:r>
              <a:rPr lang="cs-CZ" altLang="cs-CZ" sz="1800" dirty="0">
                <a:solidFill>
                  <a:srgbClr val="663300"/>
                </a:solidFill>
              </a:rPr>
              <a:t>, Praha: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solidFill>
                  <a:srgbClr val="663300"/>
                </a:solidFill>
              </a:rPr>
              <a:t>Vyšehrad, 1995. 269 S.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8691419" y="188914"/>
            <a:ext cx="2059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Listy misionářů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628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74255" y="812800"/>
            <a:ext cx="1060944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/>
              <a:t>Základní </a:t>
            </a:r>
            <a:r>
              <a:rPr lang="cs-CZ" b="1" i="1" dirty="0" smtClean="0"/>
              <a:t>literatura k epistolografii a dějinám poštovního styku</a:t>
            </a:r>
            <a:endParaRPr lang="cs-CZ" dirty="0"/>
          </a:p>
          <a:p>
            <a:endParaRPr lang="cs-CZ" b="1" dirty="0" smtClean="0"/>
          </a:p>
          <a:p>
            <a:r>
              <a:rPr lang="cs-CZ" dirty="0" smtClean="0"/>
              <a:t>Milena </a:t>
            </a:r>
            <a:r>
              <a:rPr lang="cs-CZ" dirty="0"/>
              <a:t>LENDEROVÁ – Jiří KUBEŠ (</a:t>
            </a:r>
            <a:r>
              <a:rPr lang="cs-CZ" dirty="0" err="1"/>
              <a:t>edd</a:t>
            </a:r>
            <a:r>
              <a:rPr lang="cs-CZ" dirty="0"/>
              <a:t>.), </a:t>
            </a:r>
            <a:r>
              <a:rPr lang="cs-CZ" i="1" dirty="0"/>
              <a:t>Osobní deník a korespondence – snaha o prezentaci, </a:t>
            </a:r>
            <a:r>
              <a:rPr lang="cs-CZ" i="1" dirty="0" err="1"/>
              <a:t>autoreflexi</a:t>
            </a:r>
            <a:r>
              <a:rPr lang="cs-CZ" i="1" dirty="0"/>
              <a:t> </a:t>
            </a:r>
            <a:endParaRPr lang="cs-CZ" i="1" dirty="0" smtClean="0"/>
          </a:p>
          <a:p>
            <a:r>
              <a:rPr lang="cs-CZ" i="1" dirty="0" smtClean="0"/>
              <a:t>nebo </a:t>
            </a:r>
            <a:r>
              <a:rPr lang="cs-CZ" i="1" dirty="0"/>
              <a:t>(proto)literární vyjádření? </a:t>
            </a:r>
            <a:r>
              <a:rPr lang="cs-CZ" dirty="0"/>
              <a:t>Sborník vědeckých prací Univerzity Pardubice, série C, FHS, </a:t>
            </a:r>
            <a:r>
              <a:rPr lang="cs-CZ" dirty="0" err="1"/>
              <a:t>Suppl</a:t>
            </a:r>
            <a:r>
              <a:rPr lang="cs-CZ" dirty="0"/>
              <a:t>. 9, 2004</a:t>
            </a:r>
          </a:p>
          <a:p>
            <a:endParaRPr lang="cs-CZ" dirty="0" smtClean="0"/>
          </a:p>
          <a:p>
            <a:r>
              <a:rPr lang="cs-CZ" dirty="0" smtClean="0"/>
              <a:t>Georg </a:t>
            </a:r>
            <a:r>
              <a:rPr lang="cs-CZ" dirty="0" err="1"/>
              <a:t>Steinhausen</a:t>
            </a:r>
            <a:r>
              <a:rPr lang="cs-CZ" dirty="0"/>
              <a:t>, </a:t>
            </a:r>
            <a:r>
              <a:rPr lang="cs-CZ" i="1" dirty="0" err="1"/>
              <a:t>Geschichte</a:t>
            </a:r>
            <a:r>
              <a:rPr lang="cs-CZ" i="1" dirty="0"/>
              <a:t> des </a:t>
            </a:r>
            <a:r>
              <a:rPr lang="cs-CZ" i="1" dirty="0" err="1"/>
              <a:t>deutschen</a:t>
            </a:r>
            <a:r>
              <a:rPr lang="cs-CZ" i="1" dirty="0"/>
              <a:t> </a:t>
            </a:r>
            <a:r>
              <a:rPr lang="cs-CZ" i="1" dirty="0" err="1"/>
              <a:t>Briefes</a:t>
            </a:r>
            <a:r>
              <a:rPr lang="cs-CZ" dirty="0"/>
              <a:t>, 2 </a:t>
            </a:r>
            <a:r>
              <a:rPr lang="cs-CZ" dirty="0" err="1"/>
              <a:t>Bde</a:t>
            </a:r>
            <a:r>
              <a:rPr lang="cs-CZ" dirty="0"/>
              <a:t>., </a:t>
            </a:r>
            <a:r>
              <a:rPr lang="cs-CZ" dirty="0" err="1"/>
              <a:t>Berlin</a:t>
            </a:r>
            <a:r>
              <a:rPr lang="cs-CZ" dirty="0"/>
              <a:t> 1889/91, reprint Dublin 1968.</a:t>
            </a:r>
          </a:p>
          <a:p>
            <a:endParaRPr lang="cs-CZ" dirty="0" smtClean="0"/>
          </a:p>
          <a:p>
            <a:r>
              <a:rPr lang="cs-CZ" dirty="0" smtClean="0"/>
              <a:t>Wolfgang </a:t>
            </a:r>
            <a:r>
              <a:rPr lang="cs-CZ" dirty="0" err="1"/>
              <a:t>Begringer</a:t>
            </a:r>
            <a:r>
              <a:rPr lang="cs-CZ" dirty="0"/>
              <a:t>, </a:t>
            </a:r>
            <a:r>
              <a:rPr lang="cs-CZ" i="1" dirty="0"/>
              <a:t>Thurn </a:t>
            </a:r>
            <a:r>
              <a:rPr lang="cs-CZ" i="1" dirty="0" err="1"/>
              <a:t>und</a:t>
            </a:r>
            <a:r>
              <a:rPr lang="cs-CZ" i="1" dirty="0"/>
              <a:t> Taxis. Die </a:t>
            </a:r>
            <a:r>
              <a:rPr lang="cs-CZ" i="1" dirty="0" err="1"/>
              <a:t>Geschichte</a:t>
            </a:r>
            <a:r>
              <a:rPr lang="cs-CZ" i="1" dirty="0"/>
              <a:t> </a:t>
            </a:r>
            <a:r>
              <a:rPr lang="cs-CZ" i="1" dirty="0" err="1"/>
              <a:t>ihrer</a:t>
            </a:r>
            <a:r>
              <a:rPr lang="cs-CZ" i="1" dirty="0"/>
              <a:t> Post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ihrer</a:t>
            </a:r>
            <a:r>
              <a:rPr lang="cs-CZ" i="1" dirty="0"/>
              <a:t> </a:t>
            </a:r>
            <a:r>
              <a:rPr lang="cs-CZ" i="1" dirty="0" err="1"/>
              <a:t>Unternehmen</a:t>
            </a:r>
            <a:r>
              <a:rPr lang="cs-CZ" dirty="0"/>
              <a:t>, </a:t>
            </a:r>
            <a:r>
              <a:rPr lang="cs-CZ" dirty="0" err="1"/>
              <a:t>München</a:t>
            </a:r>
            <a:r>
              <a:rPr lang="cs-CZ" dirty="0"/>
              <a:t> 1990.</a:t>
            </a:r>
          </a:p>
          <a:p>
            <a:endParaRPr lang="cs-CZ" dirty="0" smtClean="0"/>
          </a:p>
          <a:p>
            <a:r>
              <a:rPr lang="cs-CZ" dirty="0" smtClean="0"/>
              <a:t>Klaus </a:t>
            </a:r>
            <a:r>
              <a:rPr lang="cs-CZ" dirty="0" err="1"/>
              <a:t>Beyrer</a:t>
            </a:r>
            <a:r>
              <a:rPr lang="cs-CZ" dirty="0"/>
              <a:t> – Hans-Christian </a:t>
            </a:r>
            <a:r>
              <a:rPr lang="cs-CZ" dirty="0" err="1"/>
              <a:t>Täubrich</a:t>
            </a:r>
            <a:r>
              <a:rPr lang="cs-CZ" dirty="0"/>
              <a:t> (</a:t>
            </a:r>
            <a:r>
              <a:rPr lang="cs-CZ" dirty="0" err="1"/>
              <a:t>edd</a:t>
            </a:r>
            <a:r>
              <a:rPr lang="cs-CZ" dirty="0"/>
              <a:t>.), </a:t>
            </a:r>
            <a:r>
              <a:rPr lang="cs-CZ" i="1" dirty="0"/>
              <a:t>Der </a:t>
            </a:r>
            <a:r>
              <a:rPr lang="cs-CZ" i="1" dirty="0" err="1"/>
              <a:t>Brief</a:t>
            </a:r>
            <a:r>
              <a:rPr lang="cs-CZ" i="1" dirty="0"/>
              <a:t>. </a:t>
            </a:r>
            <a:r>
              <a:rPr lang="cs-CZ" i="1" dirty="0" err="1"/>
              <a:t>Eine</a:t>
            </a:r>
            <a:r>
              <a:rPr lang="cs-CZ" i="1" dirty="0"/>
              <a:t> </a:t>
            </a:r>
            <a:r>
              <a:rPr lang="cs-CZ" i="1" dirty="0" err="1"/>
              <a:t>Kulturgeschichte</a:t>
            </a:r>
            <a:r>
              <a:rPr lang="cs-CZ" i="1" dirty="0"/>
              <a:t> der </a:t>
            </a:r>
            <a:r>
              <a:rPr lang="cs-CZ" i="1" dirty="0" err="1"/>
              <a:t>schriftlichen</a:t>
            </a:r>
            <a:r>
              <a:rPr lang="cs-CZ" i="1" dirty="0"/>
              <a:t> </a:t>
            </a:r>
            <a:r>
              <a:rPr lang="cs-CZ" i="1" dirty="0" err="1"/>
              <a:t>Kommunikation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 smtClean="0"/>
              <a:t>Frankfurt </a:t>
            </a:r>
            <a:r>
              <a:rPr lang="cs-CZ" dirty="0" err="1"/>
              <a:t>a.M</a:t>
            </a:r>
            <a:r>
              <a:rPr lang="cs-CZ" dirty="0"/>
              <a:t>. 1996</a:t>
            </a:r>
          </a:p>
          <a:p>
            <a:endParaRPr lang="cs-CZ" dirty="0" smtClean="0"/>
          </a:p>
          <a:p>
            <a:r>
              <a:rPr lang="cs-CZ" dirty="0" smtClean="0"/>
              <a:t>Wolfgang </a:t>
            </a:r>
            <a:r>
              <a:rPr lang="cs-CZ" dirty="0" err="1"/>
              <a:t>Behringer</a:t>
            </a:r>
            <a:r>
              <a:rPr lang="cs-CZ" dirty="0"/>
              <a:t>, </a:t>
            </a:r>
            <a:r>
              <a:rPr lang="cs-CZ" i="1" dirty="0" err="1"/>
              <a:t>Im</a:t>
            </a:r>
            <a:r>
              <a:rPr lang="cs-CZ" i="1" dirty="0"/>
              <a:t> </a:t>
            </a:r>
            <a:r>
              <a:rPr lang="cs-CZ" i="1" dirty="0" err="1"/>
              <a:t>Zeichen</a:t>
            </a:r>
            <a:r>
              <a:rPr lang="cs-CZ" i="1" dirty="0"/>
              <a:t> des Merkur. </a:t>
            </a:r>
            <a:r>
              <a:rPr lang="cs-CZ" i="1" dirty="0" err="1"/>
              <a:t>Reichpost</a:t>
            </a:r>
            <a:r>
              <a:rPr lang="cs-CZ" i="1" dirty="0"/>
              <a:t> </a:t>
            </a:r>
            <a:r>
              <a:rPr lang="cs-CZ" i="1" dirty="0" err="1"/>
              <a:t>und</a:t>
            </a:r>
            <a:r>
              <a:rPr lang="cs-CZ" i="1" dirty="0"/>
              <a:t> </a:t>
            </a:r>
            <a:r>
              <a:rPr lang="cs-CZ" i="1" dirty="0" err="1"/>
              <a:t>Kommunikationsrevolution</a:t>
            </a:r>
            <a:r>
              <a:rPr lang="cs-CZ" i="1" dirty="0"/>
              <a:t> in der </a:t>
            </a:r>
            <a:r>
              <a:rPr lang="cs-CZ" i="1" dirty="0" err="1"/>
              <a:t>frühen</a:t>
            </a:r>
            <a:r>
              <a:rPr lang="cs-CZ" i="1" dirty="0"/>
              <a:t> </a:t>
            </a:r>
            <a:r>
              <a:rPr lang="cs-CZ" i="1" dirty="0" err="1"/>
              <a:t>Neuzeit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 smtClean="0"/>
              <a:t>Göttingen </a:t>
            </a:r>
            <a:r>
              <a:rPr lang="cs-CZ" dirty="0"/>
              <a:t>2003.</a:t>
            </a:r>
          </a:p>
        </p:txBody>
      </p:sp>
    </p:spTree>
    <p:extLst>
      <p:ext uri="{BB962C8B-B14F-4D97-AF65-F5344CB8AC3E}">
        <p14:creationId xmlns:p14="http://schemas.microsoft.com/office/powerpoint/2010/main" val="288732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85091" y="831273"/>
            <a:ext cx="6777433" cy="557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Témata:</a:t>
            </a:r>
          </a:p>
          <a:p>
            <a:endParaRPr lang="cs-CZ" dirty="0"/>
          </a:p>
          <a:p>
            <a:r>
              <a:rPr lang="cs-CZ" sz="3200" dirty="0"/>
              <a:t>Dopis jako rozhovor a dialog</a:t>
            </a:r>
          </a:p>
          <a:p>
            <a:r>
              <a:rPr lang="cs-CZ" sz="3200" dirty="0"/>
              <a:t>Soukromé a veřejné v korespondenci</a:t>
            </a:r>
          </a:p>
          <a:p>
            <a:r>
              <a:rPr lang="cs-CZ" sz="3200" dirty="0"/>
              <a:t>Sociální hierarchie v dopisech </a:t>
            </a:r>
          </a:p>
          <a:p>
            <a:r>
              <a:rPr lang="cs-CZ" sz="3200" dirty="0"/>
              <a:t>Formální pravidla a dopis jako literatura</a:t>
            </a:r>
          </a:p>
          <a:p>
            <a:r>
              <a:rPr lang="cs-CZ" sz="3200" dirty="0"/>
              <a:t> </a:t>
            </a:r>
          </a:p>
          <a:p>
            <a:r>
              <a:rPr lang="cs-CZ" sz="3200" dirty="0"/>
              <a:t>Kdo píše dopisy?</a:t>
            </a:r>
          </a:p>
          <a:p>
            <a:r>
              <a:rPr lang="cs-CZ" sz="3200" dirty="0"/>
              <a:t>Dochování korespondencí</a:t>
            </a:r>
          </a:p>
          <a:p>
            <a:r>
              <a:rPr lang="cs-CZ" sz="3200" dirty="0"/>
              <a:t>Dopis jako pramen</a:t>
            </a:r>
          </a:p>
          <a:p>
            <a:r>
              <a:rPr lang="cs-CZ" sz="3200" dirty="0"/>
              <a:t>Edice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121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36073" y="877455"/>
            <a:ext cx="10467737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Vzorem byla</a:t>
            </a:r>
          </a:p>
          <a:p>
            <a:pPr marL="285750" indent="-285750">
              <a:buFontTx/>
              <a:buChar char="-"/>
            </a:pPr>
            <a:r>
              <a:rPr lang="cs-CZ" sz="2400" dirty="0" smtClean="0"/>
              <a:t>Antická korespondence (Cicero)</a:t>
            </a:r>
          </a:p>
          <a:p>
            <a:pPr marL="285750" indent="-285750">
              <a:buFontTx/>
              <a:buChar char="-"/>
            </a:pPr>
            <a:r>
              <a:rPr lang="cs-CZ" sz="2400" dirty="0" smtClean="0"/>
              <a:t>Dopisy význačných humanistů (Erasmus Rotterdamský)</a:t>
            </a:r>
          </a:p>
          <a:p>
            <a:endParaRPr lang="cs-CZ" sz="2400" dirty="0" smtClean="0"/>
          </a:p>
          <a:p>
            <a:r>
              <a:rPr lang="cs-CZ" sz="2400" dirty="0" smtClean="0"/>
              <a:t>Dopis (list) </a:t>
            </a:r>
            <a:r>
              <a:rPr lang="cs-CZ" sz="2400" dirty="0"/>
              <a:t>se</a:t>
            </a:r>
            <a:r>
              <a:rPr lang="cs-CZ" sz="2400" dirty="0" smtClean="0"/>
              <a:t>stává uměním </a:t>
            </a:r>
            <a:r>
              <a:rPr lang="cs-CZ" sz="2400" dirty="0"/>
              <a:t>s vypracovanými skladebnými </a:t>
            </a:r>
            <a:r>
              <a:rPr lang="cs-CZ" sz="2400" dirty="0" smtClean="0"/>
              <a:t>pravidly, </a:t>
            </a:r>
          </a:p>
          <a:p>
            <a:r>
              <a:rPr lang="cs-CZ" sz="2400" dirty="0" smtClean="0"/>
              <a:t>důsledkem </a:t>
            </a:r>
            <a:r>
              <a:rPr lang="cs-CZ" sz="2400" dirty="0"/>
              <a:t>je dodržení určité struktury i v soukromých listech</a:t>
            </a:r>
          </a:p>
          <a:p>
            <a:endParaRPr lang="cs-CZ" sz="2400" dirty="0" smtClean="0"/>
          </a:p>
          <a:p>
            <a:r>
              <a:rPr lang="cs-CZ" sz="2400" dirty="0" smtClean="0"/>
              <a:t>srov</a:t>
            </a:r>
            <a:r>
              <a:rPr lang="cs-CZ" sz="2400" dirty="0"/>
              <a:t>. Bohuslav BALBÍN (1621–1688): </a:t>
            </a:r>
            <a:r>
              <a:rPr lang="cs-CZ" sz="2400" i="1" dirty="0" err="1"/>
              <a:t>Verisimilia</a:t>
            </a:r>
            <a:r>
              <a:rPr lang="cs-CZ" sz="2400" i="1" dirty="0"/>
              <a:t> </a:t>
            </a:r>
            <a:r>
              <a:rPr lang="cs-CZ" sz="2400" i="1" dirty="0" err="1"/>
              <a:t>humaniorum</a:t>
            </a:r>
            <a:r>
              <a:rPr lang="cs-CZ" sz="2400" i="1" dirty="0"/>
              <a:t> </a:t>
            </a:r>
            <a:r>
              <a:rPr lang="cs-CZ" sz="2400" i="1" dirty="0" err="1"/>
              <a:t>disciplinarum</a:t>
            </a:r>
            <a:r>
              <a:rPr lang="cs-CZ" sz="2400" dirty="0"/>
              <a:t> – </a:t>
            </a:r>
            <a:endParaRPr lang="cs-CZ" sz="2400" dirty="0" smtClean="0"/>
          </a:p>
          <a:p>
            <a:r>
              <a:rPr lang="cs-CZ" sz="2400" i="1" dirty="0" smtClean="0"/>
              <a:t>Nástin </a:t>
            </a:r>
            <a:r>
              <a:rPr lang="cs-CZ" sz="2400" i="1" dirty="0"/>
              <a:t>humanitních disciplín</a:t>
            </a:r>
            <a:r>
              <a:rPr lang="cs-CZ" sz="2400" dirty="0"/>
              <a:t> </a:t>
            </a:r>
            <a:endParaRPr lang="cs-CZ" sz="2400" dirty="0" smtClean="0"/>
          </a:p>
          <a:p>
            <a:r>
              <a:rPr lang="cs-CZ" sz="2400" i="1" dirty="0" smtClean="0"/>
              <a:t>poetika</a:t>
            </a:r>
            <a:r>
              <a:rPr lang="cs-CZ" sz="2400" dirty="0" smtClean="0"/>
              <a:t> </a:t>
            </a:r>
            <a:r>
              <a:rPr lang="cs-CZ" sz="2400" dirty="0"/>
              <a:t>určuje pravidla pro jednotlivé literární žánry, o listu v 2. </a:t>
            </a:r>
            <a:r>
              <a:rPr lang="cs-CZ" sz="2400" dirty="0" smtClean="0"/>
              <a:t>kapitole</a:t>
            </a:r>
          </a:p>
          <a:p>
            <a:r>
              <a:rPr lang="cs-CZ" sz="2400" dirty="0" smtClean="0"/>
              <a:t>Druhé české vydání:</a:t>
            </a:r>
          </a:p>
          <a:p>
            <a:r>
              <a:rPr lang="cs-CZ" sz="2400" dirty="0"/>
              <a:t>Bohuslav </a:t>
            </a:r>
            <a:r>
              <a:rPr lang="cs-CZ" sz="2400" dirty="0" smtClean="0"/>
              <a:t>Balbín, </a:t>
            </a:r>
            <a:r>
              <a:rPr lang="cs-CZ" sz="2400" i="1" dirty="0" smtClean="0"/>
              <a:t>Rukověť </a:t>
            </a:r>
            <a:r>
              <a:rPr lang="cs-CZ" sz="2400" i="1" dirty="0"/>
              <a:t>humanitních </a:t>
            </a:r>
            <a:r>
              <a:rPr lang="cs-CZ" sz="2400" i="1" dirty="0" smtClean="0"/>
              <a:t>disciplín</a:t>
            </a:r>
            <a:r>
              <a:rPr lang="cs-CZ" sz="2400" i="1" dirty="0"/>
              <a:t>,</a:t>
            </a:r>
            <a:r>
              <a:rPr lang="cs-CZ" sz="2400" dirty="0" smtClean="0"/>
              <a:t> </a:t>
            </a:r>
            <a:r>
              <a:rPr lang="cs-CZ" sz="2400" dirty="0"/>
              <a:t>k vydání připravila, komentářem </a:t>
            </a:r>
            <a:endParaRPr lang="cs-CZ" sz="2400" dirty="0" smtClean="0"/>
          </a:p>
          <a:p>
            <a:r>
              <a:rPr lang="cs-CZ" sz="2400" dirty="0" smtClean="0"/>
              <a:t>a </a:t>
            </a:r>
            <a:r>
              <a:rPr lang="cs-CZ" sz="2400" dirty="0"/>
              <a:t>poznámkami opatřila </a:t>
            </a:r>
            <a:r>
              <a:rPr lang="cs-CZ" sz="2400" dirty="0" smtClean="0"/>
              <a:t>a </a:t>
            </a:r>
            <a:r>
              <a:rPr lang="cs-CZ" sz="2400" dirty="0"/>
              <a:t>z latinského originálu s použitím překladu Bohumila Ryby </a:t>
            </a:r>
            <a:endParaRPr lang="cs-CZ" sz="2400" dirty="0" smtClean="0"/>
          </a:p>
          <a:p>
            <a:r>
              <a:rPr lang="cs-CZ" sz="2400" dirty="0" smtClean="0"/>
              <a:t>přeložila </a:t>
            </a:r>
            <a:r>
              <a:rPr lang="cs-CZ" sz="2400" dirty="0"/>
              <a:t>Olga </a:t>
            </a:r>
            <a:r>
              <a:rPr lang="cs-CZ" sz="2400" dirty="0" err="1" smtClean="0"/>
              <a:t>Spevak</a:t>
            </a:r>
            <a:r>
              <a:rPr lang="cs-CZ" sz="2400" dirty="0" smtClean="0"/>
              <a:t>, Praha, KLP 2006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5088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15637" y="83128"/>
            <a:ext cx="11295656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/>
              <a:t>Příklady starších edic korespondencí:</a:t>
            </a:r>
          </a:p>
          <a:p>
            <a:endParaRPr lang="cs-CZ" dirty="0" smtClean="0"/>
          </a:p>
          <a:p>
            <a:pPr>
              <a:spcAft>
                <a:spcPts val="400"/>
              </a:spcAft>
            </a:pPr>
            <a:r>
              <a:rPr lang="cs-CZ" sz="2000" dirty="0" smtClean="0"/>
              <a:t>v ediční řadě </a:t>
            </a:r>
            <a:r>
              <a:rPr lang="cs-CZ" sz="2000" i="1" dirty="0" smtClean="0"/>
              <a:t>Archiv český čili </a:t>
            </a:r>
            <a:r>
              <a:rPr lang="cs-CZ" sz="2000" i="1" dirty="0"/>
              <a:t>staré písemné památky české i moravské, sebrané z archivů domácích i </a:t>
            </a:r>
            <a:r>
              <a:rPr lang="cs-CZ" sz="2000" i="1" dirty="0" smtClean="0"/>
              <a:t>cizích</a:t>
            </a:r>
            <a:r>
              <a:rPr lang="cs-CZ" sz="2000" dirty="0" smtClean="0"/>
              <a:t>, </a:t>
            </a:r>
          </a:p>
          <a:p>
            <a:pPr>
              <a:spcAft>
                <a:spcPts val="400"/>
              </a:spcAft>
            </a:pPr>
            <a:r>
              <a:rPr lang="cs-CZ" sz="2000" dirty="0" err="1" smtClean="0"/>
              <a:t>red</a:t>
            </a:r>
            <a:r>
              <a:rPr lang="cs-CZ" sz="2000" dirty="0"/>
              <a:t>. Josef </a:t>
            </a:r>
            <a:r>
              <a:rPr lang="cs-CZ" sz="2000" dirty="0" smtClean="0"/>
              <a:t>Kalousek</a:t>
            </a:r>
            <a:endParaRPr lang="cs-CZ" sz="2000" dirty="0"/>
          </a:p>
          <a:p>
            <a:pPr>
              <a:spcAft>
                <a:spcPts val="400"/>
              </a:spcAft>
            </a:pPr>
            <a:endParaRPr lang="cs-CZ" sz="2000" dirty="0" smtClean="0"/>
          </a:p>
          <a:p>
            <a:pPr>
              <a:spcAft>
                <a:spcPts val="600"/>
              </a:spcAft>
            </a:pPr>
            <a:r>
              <a:rPr lang="cs-CZ" sz="2000" dirty="0" smtClean="0"/>
              <a:t>Díl </a:t>
            </a:r>
            <a:r>
              <a:rPr lang="cs-CZ" sz="2000" dirty="0"/>
              <a:t>VII., </a:t>
            </a:r>
            <a:r>
              <a:rPr lang="cs-CZ" sz="2000" dirty="0" smtClean="0"/>
              <a:t>Praha 1887, Dopisy </a:t>
            </a:r>
            <a:r>
              <a:rPr lang="cs-CZ" sz="2000" dirty="0"/>
              <a:t>pana </a:t>
            </a:r>
            <a:r>
              <a:rPr lang="cs-CZ" sz="2000" b="1" dirty="0"/>
              <a:t>Zdeňka Lva z </a:t>
            </a:r>
            <a:r>
              <a:rPr lang="cs-CZ" sz="2000" b="1" dirty="0" err="1"/>
              <a:t>Rožmitála</a:t>
            </a:r>
            <a:r>
              <a:rPr lang="cs-CZ" sz="2000" b="1" dirty="0"/>
              <a:t> </a:t>
            </a:r>
            <a:r>
              <a:rPr lang="cs-CZ" sz="2000" dirty="0"/>
              <a:t>z let 1508–1520, </a:t>
            </a:r>
            <a:r>
              <a:rPr lang="cs-CZ" sz="2000" dirty="0" err="1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</a:t>
            </a: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dirty="0"/>
              <a:t>Díl VIII., </a:t>
            </a:r>
            <a:r>
              <a:rPr lang="cs-CZ" sz="2000" dirty="0" smtClean="0"/>
              <a:t>Praha 1888, Dopisy </a:t>
            </a:r>
            <a:r>
              <a:rPr lang="cs-CZ" sz="2000" dirty="0"/>
              <a:t>pana </a:t>
            </a:r>
            <a:r>
              <a:rPr lang="cs-CZ" sz="2000" b="1" dirty="0"/>
              <a:t>Zdeňka Lva z </a:t>
            </a:r>
            <a:r>
              <a:rPr lang="cs-CZ" sz="2000" b="1" dirty="0" err="1"/>
              <a:t>Rožmitála</a:t>
            </a:r>
            <a:r>
              <a:rPr lang="cs-CZ" sz="2000" b="1" dirty="0"/>
              <a:t> </a:t>
            </a:r>
            <a:r>
              <a:rPr lang="cs-CZ" sz="2000" dirty="0"/>
              <a:t>z let 1520–1526, </a:t>
            </a:r>
            <a:r>
              <a:rPr lang="cs-CZ" sz="2000" dirty="0" err="1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</a:t>
            </a: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dirty="0"/>
              <a:t>Díl </a:t>
            </a:r>
            <a:r>
              <a:rPr lang="cs-CZ" sz="2000" dirty="0" smtClean="0"/>
              <a:t>IX., Praha 1889, Dopisy </a:t>
            </a:r>
            <a:r>
              <a:rPr lang="cs-CZ" sz="2000" dirty="0"/>
              <a:t>pana </a:t>
            </a:r>
            <a:r>
              <a:rPr lang="cs-CZ" sz="2000" b="1" dirty="0"/>
              <a:t>Zdeňka Lva z  </a:t>
            </a:r>
            <a:r>
              <a:rPr lang="cs-CZ" sz="2000" b="1" dirty="0" err="1"/>
              <a:t>Rožmitála</a:t>
            </a:r>
            <a:r>
              <a:rPr lang="cs-CZ" sz="2000" b="1" dirty="0"/>
              <a:t> </a:t>
            </a:r>
            <a:r>
              <a:rPr lang="cs-CZ" sz="2000" dirty="0"/>
              <a:t>z  r. 1526, </a:t>
            </a:r>
            <a:r>
              <a:rPr lang="cs-CZ" sz="2000" dirty="0" err="1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 </a:t>
            </a:r>
          </a:p>
          <a:p>
            <a:pPr>
              <a:spcAft>
                <a:spcPts val="600"/>
              </a:spcAft>
            </a:pPr>
            <a:r>
              <a:rPr lang="cs-CZ" sz="2000" dirty="0" smtClean="0"/>
              <a:t>Díl </a:t>
            </a:r>
            <a:r>
              <a:rPr lang="cs-CZ" sz="2000" dirty="0"/>
              <a:t>X., </a:t>
            </a:r>
            <a:r>
              <a:rPr lang="cs-CZ" sz="2000" dirty="0" smtClean="0"/>
              <a:t>Praha 1890, Dopisy </a:t>
            </a:r>
            <a:r>
              <a:rPr lang="cs-CZ" sz="2000" dirty="0"/>
              <a:t>pana </a:t>
            </a:r>
            <a:r>
              <a:rPr lang="cs-CZ" sz="2000" b="1" dirty="0"/>
              <a:t>Zdeňka Lva z </a:t>
            </a:r>
            <a:r>
              <a:rPr lang="cs-CZ" sz="2000" b="1" dirty="0" err="1"/>
              <a:t>Rožmitála</a:t>
            </a:r>
            <a:r>
              <a:rPr lang="cs-CZ" sz="2000" b="1" dirty="0"/>
              <a:t> </a:t>
            </a:r>
            <a:r>
              <a:rPr lang="cs-CZ" sz="2000" dirty="0"/>
              <a:t>z let 1526–1528, </a:t>
            </a:r>
            <a:r>
              <a:rPr lang="cs-CZ" sz="2000" dirty="0" err="1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</a:t>
            </a: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dirty="0"/>
              <a:t>Díl XI., </a:t>
            </a:r>
            <a:r>
              <a:rPr lang="cs-CZ" sz="2000" dirty="0" smtClean="0"/>
              <a:t>Praha 1892, Dopisy </a:t>
            </a:r>
            <a:r>
              <a:rPr lang="cs-CZ" sz="2000" dirty="0"/>
              <a:t>pana </a:t>
            </a:r>
            <a:r>
              <a:rPr lang="cs-CZ" sz="2000" b="1" dirty="0"/>
              <a:t>Zdeňka Lva z </a:t>
            </a:r>
            <a:r>
              <a:rPr lang="cs-CZ" sz="2000" b="1" dirty="0" err="1"/>
              <a:t>Rožmitála</a:t>
            </a:r>
            <a:r>
              <a:rPr lang="cs-CZ" sz="2000" b="1" dirty="0"/>
              <a:t> </a:t>
            </a:r>
            <a:r>
              <a:rPr lang="cs-CZ" sz="2000" dirty="0"/>
              <a:t>z let 1530–1532, </a:t>
            </a:r>
            <a:r>
              <a:rPr lang="cs-CZ" sz="2000" dirty="0" err="1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</a:t>
            </a: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dirty="0"/>
              <a:t>Díl XII., </a:t>
            </a:r>
            <a:r>
              <a:rPr lang="cs-CZ" sz="2000" dirty="0" smtClean="0"/>
              <a:t>Praha 1893, Dopisy </a:t>
            </a:r>
            <a:r>
              <a:rPr lang="cs-CZ" sz="2000" dirty="0"/>
              <a:t>pana </a:t>
            </a:r>
            <a:r>
              <a:rPr lang="cs-CZ" sz="2000" b="1" dirty="0"/>
              <a:t>Zdeňka Lva z  </a:t>
            </a:r>
            <a:r>
              <a:rPr lang="cs-CZ" sz="2000" b="1" dirty="0" err="1"/>
              <a:t>Rožmitála</a:t>
            </a:r>
            <a:r>
              <a:rPr lang="cs-CZ" sz="2000" b="1" dirty="0"/>
              <a:t> </a:t>
            </a:r>
            <a:r>
              <a:rPr lang="cs-CZ" sz="2000" dirty="0"/>
              <a:t>z  let 1532–1535, </a:t>
            </a:r>
            <a:r>
              <a:rPr lang="cs-CZ" sz="2000" dirty="0" err="1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</a:t>
            </a:r>
            <a:r>
              <a:rPr lang="cs-CZ" sz="2000" dirty="0"/>
              <a:t>;</a:t>
            </a: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dirty="0"/>
              <a:t>Dopisy </a:t>
            </a:r>
            <a:r>
              <a:rPr lang="cs-CZ" sz="2000" b="1" dirty="0"/>
              <a:t>nejvyšších hejtmanů </a:t>
            </a:r>
            <a:r>
              <a:rPr lang="cs-CZ" sz="2000" dirty="0"/>
              <a:t>krále a království českého z let 1529–1531, </a:t>
            </a:r>
            <a:r>
              <a:rPr lang="cs-CZ" sz="2000" dirty="0" err="1"/>
              <a:t>ed</a:t>
            </a:r>
            <a:r>
              <a:rPr lang="cs-CZ" sz="2000" dirty="0"/>
              <a:t>. Antonín </a:t>
            </a:r>
            <a:r>
              <a:rPr lang="cs-CZ" sz="2000" dirty="0" smtClean="0"/>
              <a:t>Rezek</a:t>
            </a: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dirty="0"/>
              <a:t>Díl XX., </a:t>
            </a:r>
            <a:r>
              <a:rPr lang="cs-CZ" sz="2000" dirty="0" smtClean="0"/>
              <a:t>Praha 1902, Dopisy </a:t>
            </a:r>
            <a:r>
              <a:rPr lang="cs-CZ" sz="2000" dirty="0"/>
              <a:t>pánův </a:t>
            </a:r>
            <a:r>
              <a:rPr lang="cs-CZ" sz="2000" b="1" dirty="0"/>
              <a:t>Jana a Vojtěcha z </a:t>
            </a:r>
            <a:r>
              <a:rPr lang="cs-CZ" sz="2000" b="1" dirty="0" err="1"/>
              <a:t>Pernšteina</a:t>
            </a:r>
            <a:r>
              <a:rPr lang="cs-CZ" sz="2000" b="1" dirty="0"/>
              <a:t> </a:t>
            </a:r>
            <a:r>
              <a:rPr lang="cs-CZ" sz="2000" dirty="0"/>
              <a:t>z let </a:t>
            </a:r>
            <a:r>
              <a:rPr lang="cs-CZ" sz="2000" dirty="0" smtClean="0"/>
              <a:t>1509–1548, </a:t>
            </a:r>
            <a:r>
              <a:rPr lang="cs-CZ" sz="2000" dirty="0" err="1" smtClean="0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 </a:t>
            </a:r>
            <a:endParaRPr lang="cs-CZ" sz="2000" dirty="0"/>
          </a:p>
          <a:p>
            <a:pPr>
              <a:spcAft>
                <a:spcPts val="600"/>
              </a:spcAft>
            </a:pPr>
            <a:r>
              <a:rPr lang="cs-CZ" sz="2000" dirty="0"/>
              <a:t>Díl XXVII., </a:t>
            </a:r>
            <a:r>
              <a:rPr lang="cs-CZ" sz="2000" dirty="0" smtClean="0"/>
              <a:t>Praha 1904, Dopisy </a:t>
            </a:r>
            <a:r>
              <a:rPr lang="cs-CZ" sz="2000" b="1" dirty="0"/>
              <a:t>Karla st. z Žerotína </a:t>
            </a:r>
            <a:r>
              <a:rPr lang="cs-CZ" sz="2000" dirty="0"/>
              <a:t>z let </a:t>
            </a:r>
            <a:r>
              <a:rPr lang="cs-CZ" sz="2000" dirty="0" smtClean="0"/>
              <a:t>1591–1610, </a:t>
            </a:r>
            <a:r>
              <a:rPr lang="cs-CZ" sz="2000" dirty="0" err="1" smtClean="0"/>
              <a:t>ed</a:t>
            </a:r>
            <a:r>
              <a:rPr lang="cs-CZ" sz="2000" dirty="0"/>
              <a:t>. František </a:t>
            </a:r>
            <a:r>
              <a:rPr lang="cs-CZ" sz="2000" dirty="0" smtClean="0"/>
              <a:t>Dvorský 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2198415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05" y="2410690"/>
            <a:ext cx="2504551" cy="426258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2151" y="-1131557"/>
            <a:ext cx="6068291" cy="833140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283200" y="62068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44945" y="332509"/>
            <a:ext cx="30037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František </a:t>
            </a:r>
            <a:r>
              <a:rPr lang="cs-CZ" dirty="0" err="1" smtClean="0"/>
              <a:t>Tischer</a:t>
            </a:r>
            <a:r>
              <a:rPr lang="cs-CZ" dirty="0" smtClean="0"/>
              <a:t>,</a:t>
            </a:r>
          </a:p>
          <a:p>
            <a:r>
              <a:rPr lang="cs-CZ" i="1" dirty="0" smtClean="0"/>
              <a:t>Dopisy Sylvie hrab. Černínové,</a:t>
            </a:r>
          </a:p>
          <a:p>
            <a:r>
              <a:rPr lang="cs-CZ" i="1" dirty="0" smtClean="0"/>
              <a:t>Rozené </a:t>
            </a:r>
            <a:r>
              <a:rPr lang="cs-CZ" i="1" dirty="0" err="1" smtClean="0"/>
              <a:t>Caretto-Millesimovy</a:t>
            </a:r>
            <a:endParaRPr lang="cs-CZ" i="1" dirty="0" smtClean="0"/>
          </a:p>
          <a:p>
            <a:r>
              <a:rPr lang="cs-CZ" i="1" dirty="0" smtClean="0"/>
              <a:t>S chotěm jejím </a:t>
            </a:r>
            <a:r>
              <a:rPr lang="cs-CZ" i="1" dirty="0" err="1" smtClean="0"/>
              <a:t>Heřm</a:t>
            </a:r>
            <a:r>
              <a:rPr lang="cs-CZ" i="1" dirty="0" smtClean="0"/>
              <a:t>. hrab.</a:t>
            </a:r>
          </a:p>
          <a:p>
            <a:r>
              <a:rPr lang="cs-CZ" i="1" dirty="0" smtClean="0"/>
              <a:t>Černínem z Chudenic z let </a:t>
            </a:r>
          </a:p>
          <a:p>
            <a:r>
              <a:rPr lang="cs-CZ" i="1" dirty="0" smtClean="0"/>
              <a:t>1635 – 1651</a:t>
            </a:r>
            <a:r>
              <a:rPr lang="cs-CZ" dirty="0" smtClean="0"/>
              <a:t>, Praha 1908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82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3128" y="-932618"/>
            <a:ext cx="6146800" cy="943443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799782" y="711199"/>
            <a:ext cx="248362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Zuzana Černínová </a:t>
            </a:r>
            <a:endParaRPr lang="cs-CZ" i="1" dirty="0" smtClean="0"/>
          </a:p>
          <a:p>
            <a:r>
              <a:rPr lang="cs-CZ" i="1" dirty="0" smtClean="0"/>
              <a:t>z </a:t>
            </a:r>
            <a:r>
              <a:rPr lang="cs-CZ" i="1" dirty="0" err="1"/>
              <a:t>Harasova</a:t>
            </a:r>
            <a:r>
              <a:rPr lang="cs-CZ" i="1" dirty="0"/>
              <a:t>. Dopisy </a:t>
            </a:r>
            <a:endParaRPr lang="cs-CZ" i="1" dirty="0" smtClean="0"/>
          </a:p>
          <a:p>
            <a:r>
              <a:rPr lang="cs-CZ" i="1" dirty="0" smtClean="0"/>
              <a:t>české </a:t>
            </a:r>
            <a:r>
              <a:rPr lang="cs-CZ" i="1" dirty="0"/>
              <a:t>šlechtičny </a:t>
            </a:r>
            <a:endParaRPr lang="cs-CZ" i="1" dirty="0" smtClean="0"/>
          </a:p>
          <a:p>
            <a:r>
              <a:rPr lang="cs-CZ" i="1" dirty="0" smtClean="0"/>
              <a:t>z </a:t>
            </a:r>
            <a:r>
              <a:rPr lang="cs-CZ" i="1" dirty="0"/>
              <a:t>polovice 17. </a:t>
            </a:r>
            <a:r>
              <a:rPr lang="cs-CZ" i="1" dirty="0" smtClean="0"/>
              <a:t>století,</a:t>
            </a:r>
            <a:r>
              <a:rPr lang="cs-CZ" dirty="0" smtClean="0"/>
              <a:t> </a:t>
            </a:r>
          </a:p>
          <a:p>
            <a:r>
              <a:rPr lang="cs-CZ" dirty="0" smtClean="0"/>
              <a:t>vydal </a:t>
            </a:r>
            <a:r>
              <a:rPr lang="cs-CZ" dirty="0"/>
              <a:t>František </a:t>
            </a:r>
            <a:r>
              <a:rPr lang="cs-CZ" dirty="0" smtClean="0"/>
              <a:t>Dvorský,</a:t>
            </a:r>
          </a:p>
          <a:p>
            <a:r>
              <a:rPr lang="cs-CZ" dirty="0" smtClean="0"/>
              <a:t>Praha 1886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424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5614" y="-1239043"/>
            <a:ext cx="6847343" cy="932543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203200" y="406400"/>
            <a:ext cx="236519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Zdeněk KALISTA (vyd.), </a:t>
            </a:r>
            <a:endParaRPr lang="cs-CZ" dirty="0" smtClean="0"/>
          </a:p>
          <a:p>
            <a:r>
              <a:rPr lang="cs-CZ" i="1" dirty="0" smtClean="0"/>
              <a:t>Korespondence </a:t>
            </a:r>
            <a:r>
              <a:rPr lang="cs-CZ" i="1" dirty="0"/>
              <a:t>Zuzany </a:t>
            </a:r>
            <a:endParaRPr lang="cs-CZ" i="1" dirty="0" smtClean="0"/>
          </a:p>
          <a:p>
            <a:r>
              <a:rPr lang="cs-CZ" i="1" dirty="0" smtClean="0"/>
              <a:t>Černínové </a:t>
            </a:r>
            <a:r>
              <a:rPr lang="cs-CZ" i="1" dirty="0"/>
              <a:t>z </a:t>
            </a:r>
            <a:r>
              <a:rPr lang="cs-CZ" i="1" dirty="0" err="1"/>
              <a:t>Harasova</a:t>
            </a:r>
            <a:r>
              <a:rPr lang="cs-CZ" i="1" dirty="0"/>
              <a:t> </a:t>
            </a:r>
            <a:endParaRPr lang="cs-CZ" i="1" dirty="0" smtClean="0"/>
          </a:p>
          <a:p>
            <a:r>
              <a:rPr lang="cs-CZ" i="1" dirty="0" smtClean="0"/>
              <a:t>s </a:t>
            </a:r>
            <a:r>
              <a:rPr lang="cs-CZ" i="1" dirty="0"/>
              <a:t>jejím synem </a:t>
            </a:r>
            <a:endParaRPr lang="cs-CZ" i="1" dirty="0" smtClean="0"/>
          </a:p>
          <a:p>
            <a:r>
              <a:rPr lang="cs-CZ" i="1" dirty="0" smtClean="0"/>
              <a:t>Humprechtem </a:t>
            </a:r>
            <a:r>
              <a:rPr lang="cs-CZ" i="1" dirty="0"/>
              <a:t>Janem </a:t>
            </a:r>
            <a:endParaRPr lang="cs-CZ" i="1" dirty="0" smtClean="0"/>
          </a:p>
          <a:p>
            <a:r>
              <a:rPr lang="cs-CZ" i="1" dirty="0" smtClean="0"/>
              <a:t>Černínem </a:t>
            </a:r>
            <a:r>
              <a:rPr lang="cs-CZ" i="1" dirty="0"/>
              <a:t>z </a:t>
            </a:r>
            <a:r>
              <a:rPr lang="cs-CZ" i="1" dirty="0" smtClean="0"/>
              <a:t>Chudenic</a:t>
            </a:r>
            <a:r>
              <a:rPr lang="cs-CZ" dirty="0" smtClean="0"/>
              <a:t>, </a:t>
            </a:r>
          </a:p>
          <a:p>
            <a:r>
              <a:rPr lang="cs-CZ" dirty="0" smtClean="0"/>
              <a:t>Praha </a:t>
            </a:r>
            <a:r>
              <a:rPr lang="cs-CZ" dirty="0"/>
              <a:t>1941</a:t>
            </a:r>
            <a:r>
              <a:rPr lang="cs-CZ" dirty="0" smtClean="0"/>
              <a:t>.</a:t>
            </a:r>
          </a:p>
          <a:p>
            <a:r>
              <a:rPr lang="cs-CZ" dirty="0" smtClean="0"/>
              <a:t>(</a:t>
            </a:r>
            <a:r>
              <a:rPr lang="cs-CZ" dirty="0" err="1" smtClean="0"/>
              <a:t>Melantrich</a:t>
            </a:r>
            <a:r>
              <a:rPr lang="cs-CZ" dirty="0" smtClean="0"/>
              <a:t>, </a:t>
            </a:r>
          </a:p>
          <a:p>
            <a:r>
              <a:rPr lang="cs-CZ" dirty="0" smtClean="0"/>
              <a:t>Odkaz </a:t>
            </a:r>
            <a:r>
              <a:rPr lang="cs-CZ" dirty="0"/>
              <a:t>minulosti </a:t>
            </a:r>
            <a:r>
              <a:rPr lang="cs-CZ" dirty="0" smtClean="0"/>
              <a:t>české, </a:t>
            </a:r>
          </a:p>
          <a:p>
            <a:r>
              <a:rPr lang="cs-CZ" dirty="0" smtClean="0"/>
              <a:t>sv</a:t>
            </a:r>
            <a:r>
              <a:rPr lang="cs-CZ" dirty="0"/>
              <a:t>. </a:t>
            </a:r>
            <a:r>
              <a:rPr lang="cs-CZ" dirty="0" smtClean="0"/>
              <a:t>5)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620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60166" cy="670098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569527" y="544945"/>
            <a:ext cx="57402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Příklad promísení úřední i soukromé agendy </a:t>
            </a:r>
          </a:p>
          <a:p>
            <a:r>
              <a:rPr lang="cs-CZ" sz="2400" dirty="0" smtClean="0"/>
              <a:t>v listech Pernštejnů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3632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601</Words>
  <Application>Microsoft Office PowerPoint</Application>
  <PresentationFormat>Širokoúhlá obrazovka</PresentationFormat>
  <Paragraphs>138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Motiv Office</vt:lpstr>
      <vt:lpstr>Ego-Dokumenty I. Korespondence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Ego-Dokumenty I. Korespondence</dc:title>
  <dc:creator>FF UK</dc:creator>
  <cp:lastModifiedBy>FF UK</cp:lastModifiedBy>
  <cp:revision>12</cp:revision>
  <dcterms:created xsi:type="dcterms:W3CDTF">2021-02-24T10:58:46Z</dcterms:created>
  <dcterms:modified xsi:type="dcterms:W3CDTF">2021-05-25T10:04:13Z</dcterms:modified>
</cp:coreProperties>
</file>