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3"/>
  </p:notesMasterIdLst>
  <p:sldIdLst>
    <p:sldId id="256" r:id="rId2"/>
    <p:sldId id="258" r:id="rId3"/>
    <p:sldId id="269" r:id="rId4"/>
    <p:sldId id="259" r:id="rId5"/>
    <p:sldId id="260" r:id="rId6"/>
    <p:sldId id="292" r:id="rId7"/>
    <p:sldId id="267" r:id="rId8"/>
    <p:sldId id="291" r:id="rId9"/>
    <p:sldId id="265" r:id="rId10"/>
    <p:sldId id="276" r:id="rId11"/>
    <p:sldId id="29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Slosar" initials="DS" lastIdx="2" clrIdx="0">
    <p:extLst>
      <p:ext uri="{19B8F6BF-5375-455C-9EA6-DF929625EA0E}">
        <p15:presenceInfo xmlns:p15="http://schemas.microsoft.com/office/powerpoint/2012/main" userId="a33662c6d56659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21" autoAdjust="0"/>
    <p:restoredTop sz="76870" autoAdjust="0"/>
  </p:normalViewPr>
  <p:slideViewPr>
    <p:cSldViewPr snapToGrid="0">
      <p:cViewPr varScale="1">
        <p:scale>
          <a:sx n="89" d="100"/>
          <a:sy n="89" d="100"/>
        </p:scale>
        <p:origin x="1266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0E4898-B349-4586-8E30-D6B8F60ACD1D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8A1066-5471-49AF-B8CC-83654AEF84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214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6377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9769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2175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330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Data z 14.3. 2021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8923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4906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46868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GS</a:t>
            </a:r>
            <a:r>
              <a:rPr lang="cs-CZ" baseline="0" dirty="0" smtClean="0"/>
              <a:t> 262, </a:t>
            </a:r>
            <a:r>
              <a:rPr lang="cs-CZ" baseline="0" dirty="0" err="1" smtClean="0"/>
              <a:t>Dim</a:t>
            </a:r>
            <a:r>
              <a:rPr lang="cs-CZ" baseline="0" dirty="0" smtClean="0"/>
              <a:t>: 59, </a:t>
            </a:r>
            <a:r>
              <a:rPr lang="cs-CZ" baseline="0" dirty="0" err="1" smtClean="0"/>
              <a:t>WoS</a:t>
            </a:r>
            <a:r>
              <a:rPr lang="cs-CZ" baseline="0" dirty="0" smtClean="0"/>
              <a:t>: 72, </a:t>
            </a:r>
            <a:r>
              <a:rPr lang="cs-CZ" baseline="0" dirty="0" err="1" smtClean="0"/>
              <a:t>Sc</a:t>
            </a:r>
            <a:r>
              <a:rPr lang="cs-CZ" baseline="0" dirty="0" smtClean="0"/>
              <a:t>: 92</a:t>
            </a:r>
          </a:p>
          <a:p>
            <a:endParaRPr lang="cs-CZ" baseline="0" dirty="0" smtClean="0"/>
          </a:p>
          <a:p>
            <a:r>
              <a:rPr lang="cs-CZ" baseline="0" dirty="0" smtClean="0"/>
              <a:t>Ukázat: GS, </a:t>
            </a:r>
            <a:r>
              <a:rPr lang="cs-CZ" baseline="0" dirty="0" err="1" smtClean="0"/>
              <a:t>Dim</a:t>
            </a:r>
            <a:r>
              <a:rPr lang="cs-CZ" baseline="0" dirty="0" smtClean="0"/>
              <a:t>, SC, SC </a:t>
            </a:r>
            <a:r>
              <a:rPr lang="cs-CZ" baseline="0" dirty="0" err="1" smtClean="0"/>
              <a:t>Journal</a:t>
            </a:r>
            <a:r>
              <a:rPr lang="cs-CZ" baseline="0" dirty="0" smtClean="0"/>
              <a:t> List, </a:t>
            </a:r>
            <a:r>
              <a:rPr lang="cs-CZ" baseline="0" dirty="0" err="1" smtClean="0"/>
              <a:t>WoS</a:t>
            </a:r>
            <a:r>
              <a:rPr lang="cs-CZ" baseline="0" dirty="0" smtClean="0"/>
              <a:t>, JCR, </a:t>
            </a:r>
            <a:r>
              <a:rPr lang="cs-CZ" baseline="0" dirty="0" err="1" smtClean="0"/>
              <a:t>Incites</a:t>
            </a:r>
            <a:r>
              <a:rPr lang="cs-CZ" baseline="0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92595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163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447BAC5-E3C7-43EF-988D-10D58F652533}" type="datetime1">
              <a:rPr lang="en-GB" smtClean="0"/>
              <a:t>17/03/2021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094337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766A-CB5C-487E-9E31-D2DC2E40397F}" type="datetime1">
              <a:rPr lang="en-GB" smtClean="0"/>
              <a:t>17/03/2021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908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08631-6280-4F92-9185-1319D6BF0A12}" type="datetime1">
              <a:rPr lang="en-GB" smtClean="0"/>
              <a:t>17/03/2021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093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18DE-0CE0-4140-9AED-3C2F12AFF3D7}" type="datetime1">
              <a:rPr lang="en-GB" smtClean="0"/>
              <a:t>17/03/2021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795044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F983-387E-411C-AD69-6B363C82BF55}" type="datetime1">
              <a:rPr lang="en-GB" smtClean="0"/>
              <a:t>17/03/2021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6841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33E-7DC7-477B-9979-D1E2B24C9791}" type="datetime1">
              <a:rPr lang="en-GB" smtClean="0"/>
              <a:t>17/03/2021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0860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E568-8639-4701-82B2-9D55AD94CB15}" type="datetime1">
              <a:rPr lang="en-GB" smtClean="0"/>
              <a:t>17/03/2021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029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1BE6-724F-4B48-8767-0521D84C38DF}" type="datetime1">
              <a:rPr lang="en-GB" smtClean="0"/>
              <a:t>17/03/2021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8873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7D444-3E4A-42D0-8A3B-E35B5E177435}" type="datetime1">
              <a:rPr lang="en-GB" smtClean="0"/>
              <a:t>17/03/2021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302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8B6E-2123-4DEB-BB22-2B0E64FB138C}" type="datetime1">
              <a:rPr lang="en-GB" smtClean="0"/>
              <a:t>17/03/2021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86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5051-23C7-4AEE-A844-9473100F9ECA}" type="datetime1">
              <a:rPr lang="en-GB" smtClean="0"/>
              <a:t>17/03/2021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275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5BC618DE-0CE0-4140-9AED-3C2F12AFF3D7}" type="datetime1">
              <a:rPr lang="en-GB" smtClean="0"/>
              <a:t>17/03/2021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8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ftp/arxiv/papers/1309/1309.2413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cites.help.clarivate.com/Content/home.htm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jamboard.google.com/d/1i8INPg0iRRygaZVE4NGi9x6MpkjHZw3vPLE9jAqYg_g/edit?usp=shari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mensions.ai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Aplikovaná </a:t>
            </a:r>
            <a:r>
              <a:rPr lang="cs-CZ" dirty="0" err="1" smtClean="0"/>
              <a:t>scientometrie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121229"/>
          </a:xfrm>
        </p:spPr>
        <p:txBody>
          <a:bodyPr/>
          <a:lstStyle/>
          <a:p>
            <a:r>
              <a:rPr lang="cs-CZ" dirty="0" smtClean="0"/>
              <a:t>Citační databáze</a:t>
            </a:r>
            <a:endParaRPr lang="cs-CZ" dirty="0"/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617837" y="6104238"/>
            <a:ext cx="10824520" cy="5101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5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. výuková hodina			   				             17.3. 2021</a:t>
            </a:r>
            <a:endParaRPr lang="cs-CZ" dirty="0">
              <a:solidFill>
                <a:schemeClr val="tx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2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bg1"/>
                </a:solidFill>
              </a:rPr>
              <a:t>Literatura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  <a:hlinkClick r:id="rId3"/>
              </a:rPr>
              <a:t>https://</a:t>
            </a:r>
            <a:r>
              <a:rPr lang="cs-CZ" dirty="0" smtClean="0">
                <a:solidFill>
                  <a:schemeClr val="bg1"/>
                </a:solidFill>
                <a:hlinkClick r:id="rId3"/>
              </a:rPr>
              <a:t>arxiv.org/ftp/arxiv/papers/1309/1309.2413.pdf</a:t>
            </a:r>
            <a:r>
              <a:rPr lang="cs-CZ" dirty="0" smtClean="0">
                <a:solidFill>
                  <a:schemeClr val="bg1"/>
                </a:solidFill>
              </a:rPr>
              <a:t> - Google </a:t>
            </a:r>
            <a:r>
              <a:rPr lang="cs-CZ" dirty="0" err="1" smtClean="0">
                <a:solidFill>
                  <a:schemeClr val="bg1"/>
                </a:solidFill>
              </a:rPr>
              <a:t>Scholar</a:t>
            </a:r>
            <a:r>
              <a:rPr lang="cs-CZ" dirty="0" smtClean="0">
                <a:solidFill>
                  <a:schemeClr val="bg1"/>
                </a:solidFill>
              </a:rPr>
              <a:t> Experiment</a:t>
            </a:r>
          </a:p>
          <a:p>
            <a:r>
              <a:rPr lang="cs-CZ" dirty="0">
                <a:solidFill>
                  <a:schemeClr val="bg1"/>
                </a:solidFill>
                <a:hlinkClick r:id="rId4"/>
              </a:rPr>
              <a:t>https://</a:t>
            </a:r>
            <a:r>
              <a:rPr lang="cs-CZ" dirty="0" smtClean="0">
                <a:solidFill>
                  <a:schemeClr val="bg1"/>
                </a:solidFill>
                <a:hlinkClick r:id="rId4"/>
              </a:rPr>
              <a:t>incites.help.clarivate.com/Content/home.htm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WoS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help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</a:rPr>
              <a:t>www.webofknowledge.com</a:t>
            </a:r>
          </a:p>
          <a:p>
            <a:r>
              <a:rPr lang="cs-CZ" dirty="0">
                <a:solidFill>
                  <a:schemeClr val="bg1"/>
                </a:solidFill>
              </a:rPr>
              <a:t>www.scopus.com</a:t>
            </a:r>
          </a:p>
          <a:p>
            <a:r>
              <a:rPr lang="cs-CZ" dirty="0">
                <a:solidFill>
                  <a:schemeClr val="bg1"/>
                </a:solidFill>
              </a:rPr>
              <a:t>https://www.dimensions.ai/</a:t>
            </a:r>
          </a:p>
          <a:p>
            <a:r>
              <a:rPr lang="cs-CZ" dirty="0">
                <a:solidFill>
                  <a:schemeClr val="bg1"/>
                </a:solidFill>
              </a:rPr>
              <a:t>scholar.google.com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898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Zpětná vazba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  <a:hlinkClick r:id="rId2"/>
              </a:rPr>
              <a:t>https://</a:t>
            </a:r>
            <a:r>
              <a:rPr lang="cs-CZ" dirty="0" smtClean="0">
                <a:solidFill>
                  <a:schemeClr val="bg1"/>
                </a:solidFill>
                <a:hlinkClick r:id="rId2"/>
              </a:rPr>
              <a:t>jamboard.google.com/d/1i8INPg0iRRygaZVE4NGi9x6MpkjHZw3vPLE9jAqYg_g/edit?usp=sharing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7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Parciální opakování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chemeClr val="bg1"/>
                </a:solidFill>
              </a:rPr>
              <a:t>1. Hodina: 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/>
                </a:solidFill>
              </a:rPr>
              <a:t>Definice </a:t>
            </a:r>
            <a:r>
              <a:rPr lang="cs-CZ" dirty="0" err="1" smtClean="0">
                <a:solidFill>
                  <a:schemeClr val="bg1"/>
                </a:solidFill>
              </a:rPr>
              <a:t>scientometrie</a:t>
            </a:r>
            <a:r>
              <a:rPr lang="cs-CZ" dirty="0" smtClean="0">
                <a:solidFill>
                  <a:schemeClr val="bg1"/>
                </a:solidFill>
              </a:rPr>
              <a:t>, rozdíl oproti </a:t>
            </a:r>
            <a:r>
              <a:rPr lang="cs-CZ" dirty="0" err="1" smtClean="0">
                <a:solidFill>
                  <a:schemeClr val="bg1"/>
                </a:solidFill>
              </a:rPr>
              <a:t>bibliometrii</a:t>
            </a:r>
            <a:r>
              <a:rPr lang="cs-CZ" dirty="0" smtClean="0">
                <a:solidFill>
                  <a:schemeClr val="bg1"/>
                </a:solidFill>
              </a:rPr>
              <a:t>, k čemu </a:t>
            </a:r>
            <a:r>
              <a:rPr lang="cs-CZ" dirty="0" err="1" smtClean="0">
                <a:solidFill>
                  <a:schemeClr val="bg1"/>
                </a:solidFill>
              </a:rPr>
              <a:t>scientometrie</a:t>
            </a:r>
            <a:r>
              <a:rPr lang="cs-CZ" dirty="0" smtClean="0">
                <a:solidFill>
                  <a:schemeClr val="bg1"/>
                </a:solidFill>
              </a:rPr>
              <a:t> slouží, </a:t>
            </a:r>
            <a:r>
              <a:rPr lang="cs-CZ" dirty="0" err="1" smtClean="0">
                <a:solidFill>
                  <a:schemeClr val="bg1"/>
                </a:solidFill>
              </a:rPr>
              <a:t>Lotkův</a:t>
            </a:r>
            <a:r>
              <a:rPr lang="cs-CZ" dirty="0" smtClean="0">
                <a:solidFill>
                  <a:schemeClr val="bg1"/>
                </a:solidFill>
              </a:rPr>
              <a:t> zákon, </a:t>
            </a:r>
            <a:r>
              <a:rPr lang="cs-CZ" dirty="0" err="1" smtClean="0">
                <a:solidFill>
                  <a:schemeClr val="bg1"/>
                </a:solidFill>
              </a:rPr>
              <a:t>Bradfordův</a:t>
            </a:r>
            <a:r>
              <a:rPr lang="cs-CZ" dirty="0" smtClean="0">
                <a:solidFill>
                  <a:schemeClr val="bg1"/>
                </a:solidFill>
              </a:rPr>
              <a:t> zákon, 2. a 3. </a:t>
            </a:r>
            <a:r>
              <a:rPr lang="cs-CZ" dirty="0" err="1" smtClean="0">
                <a:solidFill>
                  <a:schemeClr val="bg1"/>
                </a:solidFill>
              </a:rPr>
              <a:t>Zipfův</a:t>
            </a:r>
            <a:r>
              <a:rPr lang="cs-CZ" dirty="0" smtClean="0">
                <a:solidFill>
                  <a:schemeClr val="bg1"/>
                </a:solidFill>
              </a:rPr>
              <a:t> zákon, </a:t>
            </a:r>
            <a:r>
              <a:rPr lang="cs-CZ" dirty="0" err="1" smtClean="0">
                <a:solidFill>
                  <a:schemeClr val="bg1"/>
                </a:solidFill>
              </a:rPr>
              <a:t>Zifův</a:t>
            </a:r>
            <a:r>
              <a:rPr lang="cs-CZ" dirty="0" smtClean="0">
                <a:solidFill>
                  <a:schemeClr val="bg1"/>
                </a:solidFill>
              </a:rPr>
              <a:t> zákon, </a:t>
            </a:r>
            <a:r>
              <a:rPr lang="cs-CZ" dirty="0" err="1" smtClean="0">
                <a:solidFill>
                  <a:schemeClr val="bg1"/>
                </a:solidFill>
              </a:rPr>
              <a:t>Zipfova</a:t>
            </a:r>
            <a:r>
              <a:rPr lang="cs-CZ" dirty="0" smtClean="0">
                <a:solidFill>
                  <a:schemeClr val="bg1"/>
                </a:solidFill>
              </a:rPr>
              <a:t> transformace.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/>
                </a:solidFill>
              </a:rPr>
              <a:t>2. Hodina: 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/>
                </a:solidFill>
              </a:rPr>
              <a:t>Co je citace, co vyjadřuje citace, co je dokument z hlediska </a:t>
            </a:r>
            <a:r>
              <a:rPr lang="cs-CZ" dirty="0" err="1" smtClean="0">
                <a:solidFill>
                  <a:schemeClr val="bg1"/>
                </a:solidFill>
              </a:rPr>
              <a:t>scientometrie</a:t>
            </a:r>
            <a:r>
              <a:rPr lang="cs-CZ" dirty="0" smtClean="0">
                <a:solidFill>
                  <a:schemeClr val="bg1"/>
                </a:solidFill>
              </a:rPr>
              <a:t>, co lze použít pro výpočty indikátorů (citace, počty autorů, atd.), omezení indikátorů, počet citací, statistické pasti, H-index, percentily, globální </a:t>
            </a:r>
            <a:r>
              <a:rPr lang="cs-CZ" dirty="0" err="1" smtClean="0">
                <a:solidFill>
                  <a:schemeClr val="bg1"/>
                </a:solidFill>
              </a:rPr>
              <a:t>baseline</a:t>
            </a:r>
            <a:r>
              <a:rPr lang="cs-CZ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/>
                </a:solidFill>
              </a:rPr>
              <a:t>3. Hodina: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/>
                </a:solidFill>
              </a:rPr>
              <a:t>Autor, </a:t>
            </a:r>
            <a:r>
              <a:rPr lang="cs-CZ" dirty="0" err="1" smtClean="0">
                <a:solidFill>
                  <a:schemeClr val="bg1"/>
                </a:solidFill>
              </a:rPr>
              <a:t>neautor</a:t>
            </a:r>
            <a:r>
              <a:rPr lang="cs-CZ" dirty="0" smtClean="0">
                <a:solidFill>
                  <a:schemeClr val="bg1"/>
                </a:solidFill>
              </a:rPr>
              <a:t>, přispěvatel, identifikace autora, afilace, pořadí autora, </a:t>
            </a:r>
            <a:r>
              <a:rPr lang="cs-CZ" dirty="0" err="1" smtClean="0">
                <a:solidFill>
                  <a:schemeClr val="bg1"/>
                </a:solidFill>
              </a:rPr>
              <a:t>frakcionalizace</a:t>
            </a:r>
            <a:r>
              <a:rPr lang="cs-CZ" dirty="0" smtClean="0">
                <a:solidFill>
                  <a:schemeClr val="bg1"/>
                </a:solidFill>
              </a:rPr>
              <a:t>, statistická past.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/>
                </a:solidFill>
              </a:rPr>
              <a:t>4. Hodina: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/>
                </a:solidFill>
              </a:rPr>
              <a:t>Vědecký časopis, jeho funkce ve vědě, nakladatelské domy, předplatné, recenzní řízení, lokálně významné časopisy, IF, AIS, SJR, konference, predátorské konference.</a:t>
            </a: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886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Citační databáze/rejstříky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3</a:t>
            </a:fld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</a:rPr>
              <a:t>„Databáze bibliografických záznamů opatřených informacemi o citačních vazbách a údaji odvozenými z těchto citačních vazeb, jako jsou citovanost a další </a:t>
            </a:r>
            <a:r>
              <a:rPr lang="cs-CZ" dirty="0" err="1">
                <a:solidFill>
                  <a:schemeClr val="bg1"/>
                </a:solidFill>
              </a:rPr>
              <a:t>bibliometrické</a:t>
            </a:r>
            <a:r>
              <a:rPr lang="cs-CZ" dirty="0">
                <a:solidFill>
                  <a:schemeClr val="bg1"/>
                </a:solidFill>
              </a:rPr>
              <a:t> ukazatele</a:t>
            </a:r>
            <a:r>
              <a:rPr lang="cs-CZ" dirty="0" smtClean="0">
                <a:solidFill>
                  <a:schemeClr val="bg1"/>
                </a:solidFill>
              </a:rPr>
              <a:t>.“ [Vavříková, 2016]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Google </a:t>
            </a:r>
            <a:r>
              <a:rPr lang="cs-CZ" dirty="0" err="1" smtClean="0">
                <a:solidFill>
                  <a:schemeClr val="bg1"/>
                </a:solidFill>
              </a:rPr>
              <a:t>Scholar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err="1" smtClean="0">
                <a:solidFill>
                  <a:schemeClr val="bg1"/>
                </a:solidFill>
              </a:rPr>
              <a:t>Dimensions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err="1" smtClean="0">
                <a:solidFill>
                  <a:schemeClr val="bg1"/>
                </a:solidFill>
              </a:rPr>
              <a:t>Scopus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Web </a:t>
            </a:r>
            <a:r>
              <a:rPr lang="cs-CZ" dirty="0" err="1" smtClean="0">
                <a:solidFill>
                  <a:schemeClr val="bg1"/>
                </a:solidFill>
              </a:rPr>
              <a:t>of</a:t>
            </a:r>
            <a:r>
              <a:rPr lang="cs-CZ" dirty="0" smtClean="0">
                <a:solidFill>
                  <a:schemeClr val="bg1"/>
                </a:solidFill>
              </a:rPr>
              <a:t> Science</a:t>
            </a:r>
          </a:p>
        </p:txBody>
      </p:sp>
    </p:spTree>
    <p:extLst>
      <p:ext uri="{BB962C8B-B14F-4D97-AF65-F5344CB8AC3E}">
        <p14:creationId xmlns:p14="http://schemas.microsoft.com/office/powerpoint/2010/main" val="407088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Google </a:t>
            </a:r>
            <a:r>
              <a:rPr lang="cs-CZ" dirty="0" err="1" smtClean="0">
                <a:solidFill>
                  <a:schemeClr val="bg1"/>
                </a:solidFill>
              </a:rPr>
              <a:t>Scholar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2" y="1691322"/>
            <a:ext cx="6527707" cy="4924631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Vhodné pro běžného uživatele, ne však pro specialistu, který chce získat data.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Pravděpodobně největší pokrytí na světě.</a:t>
            </a:r>
          </a:p>
          <a:p>
            <a:endParaRPr lang="cs-CZ" dirty="0" smtClean="0">
              <a:solidFill>
                <a:schemeClr val="bg1"/>
              </a:solidFill>
            </a:endParaRPr>
          </a:p>
          <a:p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Pomocí software se dají stahovat dávky o maximálně 1000 záznamech. Lze stáhnout více dávek, ale Google má ochranu proti automatickému stahování.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Pravděpodobně jedna z nejhorších indexací na světě (až 30 % citací je chybně navázáno, či duplikováno).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Dostupný zdarma.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Snadno ovlivnitelné hodnoty </a:t>
            </a:r>
            <a:r>
              <a:rPr lang="cs-CZ" dirty="0" err="1" smtClean="0">
                <a:solidFill>
                  <a:schemeClr val="bg1"/>
                </a:solidFill>
              </a:rPr>
              <a:t>scientometrických</a:t>
            </a:r>
            <a:r>
              <a:rPr lang="cs-CZ" dirty="0" smtClean="0">
                <a:solidFill>
                  <a:schemeClr val="bg1"/>
                </a:solidFill>
              </a:rPr>
              <a:t> indikátorů.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4</a:t>
            </a:fld>
            <a:endParaRPr lang="en-GB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1872" y="2746402"/>
            <a:ext cx="9020260" cy="540964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89579" y="3506018"/>
            <a:ext cx="4761905" cy="12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0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908" y="365760"/>
            <a:ext cx="6322269" cy="6322269"/>
          </a:xfr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17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bg1"/>
                </a:solidFill>
              </a:rPr>
              <a:t>Dimensions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2" y="1820863"/>
            <a:ext cx="8595360" cy="4351337"/>
          </a:xfrm>
        </p:spPr>
        <p:txBody>
          <a:bodyPr/>
          <a:lstStyle/>
          <a:p>
            <a:r>
              <a:rPr lang="cs-CZ" dirty="0">
                <a:solidFill>
                  <a:schemeClr val="bg1"/>
                </a:solidFill>
                <a:hlinkClick r:id="rId3"/>
              </a:rPr>
              <a:t>https://www.dimensions.ai</a:t>
            </a:r>
            <a:r>
              <a:rPr lang="cs-CZ" dirty="0" smtClean="0">
                <a:solidFill>
                  <a:schemeClr val="bg1"/>
                </a:solidFill>
                <a:hlinkClick r:id="rId3"/>
              </a:rPr>
              <a:t>/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112 milionů dokumentů, 1,3 miliardy citací, 5,5 milionů grantů, 41 milionu patentů atd.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Pro běžného vědce a běžné užití přístupné zdarma.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Jakákoliv větší data jsou obtížně dostupná.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Přístupná od 2018.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Obsahuje </a:t>
            </a:r>
            <a:r>
              <a:rPr lang="cs-CZ" dirty="0" err="1" smtClean="0">
                <a:solidFill>
                  <a:schemeClr val="bg1"/>
                </a:solidFill>
              </a:rPr>
              <a:t>altmetriky</a:t>
            </a:r>
            <a:r>
              <a:rPr lang="cs-CZ" dirty="0" smtClean="0">
                <a:solidFill>
                  <a:schemeClr val="bg1"/>
                </a:solidFill>
              </a:rPr>
              <a:t>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661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bg1"/>
                </a:solidFill>
              </a:rPr>
              <a:t>Scopus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2" y="1828799"/>
            <a:ext cx="8595360" cy="4937125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Dostupné od roku 2004.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75 milionů záznamů, 25 tisíc časopisů, 200 tisíc knih.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Omezeně zdarma, v rámci univerzit je častý přístup do standardní databáze, jen některé instituce v ČR mají přístup do </a:t>
            </a:r>
            <a:r>
              <a:rPr lang="cs-CZ" dirty="0" err="1" smtClean="0">
                <a:solidFill>
                  <a:schemeClr val="bg1"/>
                </a:solidFill>
              </a:rPr>
              <a:t>SciVal</a:t>
            </a:r>
            <a:r>
              <a:rPr lang="cs-CZ" dirty="0" smtClean="0">
                <a:solidFill>
                  <a:schemeClr val="bg1"/>
                </a:solidFill>
              </a:rPr>
              <a:t>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Vede vlastní seznam časopisů – silně vázán na </a:t>
            </a:r>
            <a:r>
              <a:rPr lang="cs-CZ" dirty="0" err="1" smtClean="0">
                <a:solidFill>
                  <a:schemeClr val="bg1"/>
                </a:solidFill>
              </a:rPr>
              <a:t>Elsevier</a:t>
            </a:r>
            <a:r>
              <a:rPr lang="cs-CZ" dirty="0" smtClean="0">
                <a:solidFill>
                  <a:schemeClr val="bg1"/>
                </a:solidFill>
              </a:rPr>
              <a:t>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Postupně přechází z SJR na </a:t>
            </a:r>
            <a:r>
              <a:rPr lang="cs-CZ" dirty="0" err="1" smtClean="0">
                <a:solidFill>
                  <a:schemeClr val="bg1"/>
                </a:solidFill>
              </a:rPr>
              <a:t>CiteScore</a:t>
            </a:r>
            <a:r>
              <a:rPr lang="cs-CZ" dirty="0" smtClean="0">
                <a:solidFill>
                  <a:schemeClr val="bg1"/>
                </a:solidFill>
              </a:rPr>
              <a:t>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51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Web </a:t>
            </a:r>
            <a:r>
              <a:rPr lang="cs-CZ" dirty="0" err="1" smtClean="0">
                <a:solidFill>
                  <a:schemeClr val="bg1"/>
                </a:solidFill>
              </a:rPr>
              <a:t>of</a:t>
            </a:r>
            <a:r>
              <a:rPr lang="cs-CZ" dirty="0" smtClean="0">
                <a:solidFill>
                  <a:schemeClr val="bg1"/>
                </a:solidFill>
              </a:rPr>
              <a:t> Science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Nebo také Web </a:t>
            </a:r>
            <a:r>
              <a:rPr lang="cs-CZ" dirty="0" err="1" smtClean="0">
                <a:solidFill>
                  <a:schemeClr val="bg1"/>
                </a:solidFill>
              </a:rPr>
              <a:t>of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Knowledge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Od společnosti </a:t>
            </a:r>
            <a:r>
              <a:rPr lang="cs-CZ" dirty="0" err="1" smtClean="0">
                <a:solidFill>
                  <a:schemeClr val="bg1"/>
                </a:solidFill>
              </a:rPr>
              <a:t>Clarivate</a:t>
            </a:r>
            <a:r>
              <a:rPr lang="cs-CZ" dirty="0" smtClean="0">
                <a:solidFill>
                  <a:schemeClr val="bg1"/>
                </a:solidFill>
              </a:rPr>
              <a:t>, dříve Web </a:t>
            </a:r>
            <a:r>
              <a:rPr lang="cs-CZ" dirty="0" err="1" smtClean="0">
                <a:solidFill>
                  <a:schemeClr val="bg1"/>
                </a:solidFill>
              </a:rPr>
              <a:t>of</a:t>
            </a:r>
            <a:r>
              <a:rPr lang="cs-CZ" dirty="0" smtClean="0">
                <a:solidFill>
                  <a:schemeClr val="bg1"/>
                </a:solidFill>
              </a:rPr>
              <a:t> Science, </a:t>
            </a:r>
            <a:r>
              <a:rPr lang="cs-CZ" dirty="0">
                <a:solidFill>
                  <a:schemeClr val="bg1"/>
                </a:solidFill>
              </a:rPr>
              <a:t>ještě dříve ISI </a:t>
            </a:r>
            <a:r>
              <a:rPr lang="cs-CZ" dirty="0" smtClean="0">
                <a:solidFill>
                  <a:schemeClr val="bg1"/>
                </a:solidFill>
              </a:rPr>
              <a:t>(Institute </a:t>
            </a:r>
            <a:r>
              <a:rPr lang="cs-CZ" dirty="0" err="1">
                <a:solidFill>
                  <a:schemeClr val="bg1"/>
                </a:solidFill>
              </a:rPr>
              <a:t>for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Scientific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Information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171 milionu záznamů, 1,9 miliardy citací, přibližně 12 tisíc časopisů.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V současné době majoritní zdroj dat pro hodnocení v ČR. 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8</a:t>
            </a:fld>
            <a:endParaRPr lang="en-GB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6108192" y="1691322"/>
            <a:ext cx="4041648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62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Cvičení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Kolik citací má v jednotlivých databázích tento </a:t>
            </a:r>
            <a:r>
              <a:rPr lang="cs-CZ" dirty="0" smtClean="0">
                <a:solidFill>
                  <a:schemeClr val="bg1"/>
                </a:solidFill>
              </a:rPr>
              <a:t>článek: </a:t>
            </a:r>
            <a:r>
              <a:rPr lang="cs-CZ" dirty="0">
                <a:solidFill>
                  <a:schemeClr val="bg1"/>
                </a:solidFill>
              </a:rPr>
              <a:t>Digital </a:t>
            </a:r>
            <a:r>
              <a:rPr lang="cs-CZ" dirty="0" err="1">
                <a:solidFill>
                  <a:schemeClr val="bg1"/>
                </a:solidFill>
              </a:rPr>
              <a:t>Arabs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err="1">
                <a:solidFill>
                  <a:schemeClr val="bg1"/>
                </a:solidFill>
              </a:rPr>
              <a:t>Representation</a:t>
            </a:r>
            <a:r>
              <a:rPr lang="cs-CZ" dirty="0">
                <a:solidFill>
                  <a:schemeClr val="bg1"/>
                </a:solidFill>
              </a:rPr>
              <a:t> in video </a:t>
            </a:r>
            <a:r>
              <a:rPr lang="cs-CZ" dirty="0" err="1" smtClean="0">
                <a:solidFill>
                  <a:schemeClr val="bg1"/>
                </a:solidFill>
              </a:rPr>
              <a:t>games</a:t>
            </a:r>
            <a:r>
              <a:rPr lang="cs-CZ" dirty="0" smtClean="0">
                <a:solidFill>
                  <a:schemeClr val="bg1"/>
                </a:solidFill>
              </a:rPr>
              <a:t>. DOI: 10.1177/1367549407088333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Citační analýza autora tohoto článku v jednotlivých databázích.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Citační analýza ústavu autora článku.</a:t>
            </a:r>
            <a:endParaRPr lang="cs-CZ" dirty="0" smtClean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45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TM03457515[[fn=Pohled]]</Template>
  <TotalTime>3184</TotalTime>
  <Words>535</Words>
  <Application>Microsoft Office PowerPoint</Application>
  <PresentationFormat>Širokoúhlá obrazovka</PresentationFormat>
  <Paragraphs>81</Paragraphs>
  <Slides>11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Schoolbook</vt:lpstr>
      <vt:lpstr>Wingdings 2</vt:lpstr>
      <vt:lpstr>View</vt:lpstr>
      <vt:lpstr>Aplikovaná scientometrie</vt:lpstr>
      <vt:lpstr>Parciální opakování</vt:lpstr>
      <vt:lpstr>Citační databáze/rejstříky</vt:lpstr>
      <vt:lpstr>Google Scholar</vt:lpstr>
      <vt:lpstr>Prezentace aplikace PowerPoint</vt:lpstr>
      <vt:lpstr>Dimensions</vt:lpstr>
      <vt:lpstr>Scopus</vt:lpstr>
      <vt:lpstr>Web of Science</vt:lpstr>
      <vt:lpstr>Cvičení</vt:lpstr>
      <vt:lpstr>Literatura</vt:lpstr>
      <vt:lpstr>Zpětná vazba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Aplikovaná scientometrie</dc:title>
  <dc:creator>David Slosar</dc:creator>
  <cp:lastModifiedBy>Účet Microsoft</cp:lastModifiedBy>
  <cp:revision>135</cp:revision>
  <dcterms:created xsi:type="dcterms:W3CDTF">2021-01-10T12:00:52Z</dcterms:created>
  <dcterms:modified xsi:type="dcterms:W3CDTF">2021-03-17T16:33:47Z</dcterms:modified>
</cp:coreProperties>
</file>