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3"/>
  </p:notesMasterIdLst>
  <p:sldIdLst>
    <p:sldId id="256" r:id="rId2"/>
    <p:sldId id="258" r:id="rId3"/>
    <p:sldId id="269" r:id="rId4"/>
    <p:sldId id="259" r:id="rId5"/>
    <p:sldId id="260" r:id="rId6"/>
    <p:sldId id="292" r:id="rId7"/>
    <p:sldId id="267" r:id="rId8"/>
    <p:sldId id="291" r:id="rId9"/>
    <p:sldId id="265" r:id="rId10"/>
    <p:sldId id="276" r:id="rId11"/>
    <p:sldId id="2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6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Data z 14.3. 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686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GS</a:t>
            </a:r>
            <a:r>
              <a:rPr lang="cs-CZ" baseline="0" dirty="0" smtClean="0"/>
              <a:t> 262, </a:t>
            </a:r>
            <a:r>
              <a:rPr lang="cs-CZ" baseline="0" dirty="0" err="1" smtClean="0"/>
              <a:t>Dim</a:t>
            </a:r>
            <a:r>
              <a:rPr lang="cs-CZ" baseline="0" dirty="0" smtClean="0"/>
              <a:t>: 59, </a:t>
            </a:r>
            <a:r>
              <a:rPr lang="cs-CZ" baseline="0" dirty="0" err="1" smtClean="0"/>
              <a:t>WoS</a:t>
            </a:r>
            <a:r>
              <a:rPr lang="cs-CZ" baseline="0" dirty="0" smtClean="0"/>
              <a:t>: 72, </a:t>
            </a:r>
            <a:r>
              <a:rPr lang="cs-CZ" baseline="0" dirty="0" err="1" smtClean="0"/>
              <a:t>Sc</a:t>
            </a:r>
            <a:r>
              <a:rPr lang="cs-CZ" baseline="0" dirty="0" smtClean="0"/>
              <a:t>: 92</a:t>
            </a:r>
          </a:p>
          <a:p>
            <a:endParaRPr lang="cs-CZ" baseline="0" dirty="0" smtClean="0"/>
          </a:p>
          <a:p>
            <a:r>
              <a:rPr lang="cs-CZ" baseline="0" dirty="0" smtClean="0"/>
              <a:t>Ukázat: GS, </a:t>
            </a:r>
            <a:r>
              <a:rPr lang="cs-CZ" baseline="0" dirty="0" err="1" smtClean="0"/>
              <a:t>Dim</a:t>
            </a:r>
            <a:r>
              <a:rPr lang="cs-CZ" baseline="0" dirty="0" smtClean="0"/>
              <a:t>, SC, SC </a:t>
            </a:r>
            <a:r>
              <a:rPr lang="cs-CZ" baseline="0" dirty="0" err="1" smtClean="0"/>
              <a:t>Journal</a:t>
            </a:r>
            <a:r>
              <a:rPr lang="cs-CZ" baseline="0" dirty="0" smtClean="0"/>
              <a:t> List, </a:t>
            </a:r>
            <a:r>
              <a:rPr lang="cs-CZ" baseline="0" dirty="0" err="1" smtClean="0"/>
              <a:t>WoS</a:t>
            </a:r>
            <a:r>
              <a:rPr lang="cs-CZ" baseline="0" dirty="0" smtClean="0"/>
              <a:t>, JCR, </a:t>
            </a:r>
            <a:r>
              <a:rPr lang="cs-CZ" baseline="0" dirty="0" err="1" smtClean="0"/>
              <a:t>Incites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ftp/arxiv/papers/1309/1309.2413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cites.help.clarivate.com/Content/home.ht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mensions.ai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Citační databáze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5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 17.3.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arxiv.org/ftp/arxiv/papers/1309/1309.2413.pdf</a:t>
            </a:r>
            <a:r>
              <a:rPr lang="cs-CZ" dirty="0" smtClean="0">
                <a:solidFill>
                  <a:schemeClr val="bg1"/>
                </a:solidFill>
              </a:rPr>
              <a:t> - Google </a:t>
            </a:r>
            <a:r>
              <a:rPr lang="cs-CZ" dirty="0" err="1" smtClean="0">
                <a:solidFill>
                  <a:schemeClr val="bg1"/>
                </a:solidFill>
              </a:rPr>
              <a:t>Scholar</a:t>
            </a:r>
            <a:r>
              <a:rPr lang="cs-CZ" dirty="0" smtClean="0">
                <a:solidFill>
                  <a:schemeClr val="bg1"/>
                </a:solidFill>
              </a:rPr>
              <a:t> Experiment</a:t>
            </a:r>
          </a:p>
          <a:p>
            <a:r>
              <a:rPr lang="cs-CZ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incites.help.clarivate.com/Content/home.htm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help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www.webofknowledge.com</a:t>
            </a:r>
          </a:p>
          <a:p>
            <a:r>
              <a:rPr lang="cs-CZ" dirty="0">
                <a:solidFill>
                  <a:schemeClr val="bg1"/>
                </a:solidFill>
              </a:rPr>
              <a:t>www.scopus.com</a:t>
            </a:r>
          </a:p>
          <a:p>
            <a:r>
              <a:rPr lang="cs-CZ" dirty="0">
                <a:solidFill>
                  <a:schemeClr val="bg1"/>
                </a:solidFill>
              </a:rPr>
              <a:t>https://www.dimensions.ai/</a:t>
            </a:r>
          </a:p>
          <a:p>
            <a:r>
              <a:rPr lang="cs-CZ" dirty="0">
                <a:solidFill>
                  <a:schemeClr val="bg1"/>
                </a:solidFill>
              </a:rPr>
              <a:t>scholar.google.com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Parciální opakování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1. Hodina: 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Definice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, rozdíl oproti </a:t>
            </a:r>
            <a:r>
              <a:rPr lang="cs-CZ" dirty="0" err="1" smtClean="0">
                <a:solidFill>
                  <a:schemeClr val="bg1"/>
                </a:solidFill>
              </a:rPr>
              <a:t>bibliometrii</a:t>
            </a:r>
            <a:r>
              <a:rPr lang="cs-CZ" dirty="0" smtClean="0">
                <a:solidFill>
                  <a:schemeClr val="bg1"/>
                </a:solidFill>
              </a:rPr>
              <a:t>, k čemu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slouží, </a:t>
            </a:r>
            <a:r>
              <a:rPr lang="cs-CZ" dirty="0" err="1" smtClean="0">
                <a:solidFill>
                  <a:schemeClr val="bg1"/>
                </a:solidFill>
              </a:rPr>
              <a:t>Lotkův</a:t>
            </a:r>
            <a:r>
              <a:rPr lang="cs-CZ" dirty="0" smtClean="0">
                <a:solidFill>
                  <a:schemeClr val="bg1"/>
                </a:solidFill>
              </a:rPr>
              <a:t> zákon, </a:t>
            </a:r>
            <a:r>
              <a:rPr lang="cs-CZ" dirty="0" err="1" smtClean="0">
                <a:solidFill>
                  <a:schemeClr val="bg1"/>
                </a:solidFill>
              </a:rPr>
              <a:t>Bradfordův</a:t>
            </a:r>
            <a:r>
              <a:rPr lang="cs-CZ" dirty="0" smtClean="0">
                <a:solidFill>
                  <a:schemeClr val="bg1"/>
                </a:solidFill>
              </a:rPr>
              <a:t> zákon, 2. a 3. </a:t>
            </a:r>
            <a:r>
              <a:rPr lang="cs-CZ" dirty="0" err="1" smtClean="0">
                <a:solidFill>
                  <a:schemeClr val="bg1"/>
                </a:solidFill>
              </a:rPr>
              <a:t>Zipfův</a:t>
            </a:r>
            <a:r>
              <a:rPr lang="cs-CZ" dirty="0" smtClean="0">
                <a:solidFill>
                  <a:schemeClr val="bg1"/>
                </a:solidFill>
              </a:rPr>
              <a:t> zákon, </a:t>
            </a:r>
            <a:r>
              <a:rPr lang="cs-CZ" dirty="0" err="1" smtClean="0">
                <a:solidFill>
                  <a:schemeClr val="bg1"/>
                </a:solidFill>
              </a:rPr>
              <a:t>Zifův</a:t>
            </a:r>
            <a:r>
              <a:rPr lang="cs-CZ" dirty="0" smtClean="0">
                <a:solidFill>
                  <a:schemeClr val="bg1"/>
                </a:solidFill>
              </a:rPr>
              <a:t> zákon, </a:t>
            </a:r>
            <a:r>
              <a:rPr lang="cs-CZ" dirty="0" err="1" smtClean="0">
                <a:solidFill>
                  <a:schemeClr val="bg1"/>
                </a:solidFill>
              </a:rPr>
              <a:t>Zipfova</a:t>
            </a:r>
            <a:r>
              <a:rPr lang="cs-CZ" dirty="0" smtClean="0">
                <a:solidFill>
                  <a:schemeClr val="bg1"/>
                </a:solidFill>
              </a:rPr>
              <a:t> transformace.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2. Hodina: 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Co je citace, co vyjadřuje citace, co je dokument z hlediska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, co lze použít pro výpočty indikátorů (citace, počty autorů, atd.), omezení indikátorů, počet citací, statistické pasti, H-index, percentily, globální </a:t>
            </a:r>
            <a:r>
              <a:rPr lang="cs-CZ" dirty="0" err="1" smtClean="0">
                <a:solidFill>
                  <a:schemeClr val="bg1"/>
                </a:solidFill>
              </a:rPr>
              <a:t>baseline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3. Hodina: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Autor, </a:t>
            </a:r>
            <a:r>
              <a:rPr lang="cs-CZ" dirty="0" err="1" smtClean="0">
                <a:solidFill>
                  <a:schemeClr val="bg1"/>
                </a:solidFill>
              </a:rPr>
              <a:t>neautor</a:t>
            </a:r>
            <a:r>
              <a:rPr lang="cs-CZ" dirty="0" smtClean="0">
                <a:solidFill>
                  <a:schemeClr val="bg1"/>
                </a:solidFill>
              </a:rPr>
              <a:t>, přispěvatel, identifikace autora, afilace, pořadí autora,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, statistická past.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4. Hodina: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Vědecký časopis, jeho funkce ve vědě, nakladatelské domy, předplatné, recenzní řízení, lokálně významné časopisy, IF, AIS, SJR, konference, predátorské konference.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Citační databáze/rejstříky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„Databáze bibliografických záznamů opatřených informacemi o citačních vazbách a údaji odvozenými z těchto citačních vazeb, jako jsou citovanost a další </a:t>
            </a:r>
            <a:r>
              <a:rPr lang="cs-CZ" dirty="0" err="1">
                <a:solidFill>
                  <a:schemeClr val="bg1"/>
                </a:solidFill>
              </a:rPr>
              <a:t>bibliometrické</a:t>
            </a:r>
            <a:r>
              <a:rPr lang="cs-CZ" dirty="0">
                <a:solidFill>
                  <a:schemeClr val="bg1"/>
                </a:solidFill>
              </a:rPr>
              <a:t> ukazatele</a:t>
            </a:r>
            <a:r>
              <a:rPr lang="cs-CZ" dirty="0" smtClean="0">
                <a:solidFill>
                  <a:schemeClr val="bg1"/>
                </a:solidFill>
              </a:rPr>
              <a:t>.“ [Vavříková, 2016]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Google </a:t>
            </a:r>
            <a:r>
              <a:rPr lang="cs-CZ" dirty="0" err="1" smtClean="0">
                <a:solidFill>
                  <a:schemeClr val="bg1"/>
                </a:solidFill>
              </a:rPr>
              <a:t>Scholar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err="1" smtClean="0">
                <a:solidFill>
                  <a:schemeClr val="bg1"/>
                </a:solidFill>
              </a:rPr>
              <a:t>Dimensions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err="1" smtClean="0">
                <a:solidFill>
                  <a:schemeClr val="bg1"/>
                </a:solidFill>
              </a:rPr>
              <a:t>Scopus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</a:t>
            </a:r>
          </a:p>
        </p:txBody>
      </p:sp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Google </a:t>
            </a:r>
            <a:r>
              <a:rPr lang="cs-CZ" dirty="0" err="1" smtClean="0">
                <a:solidFill>
                  <a:schemeClr val="bg1"/>
                </a:solidFill>
              </a:rPr>
              <a:t>Scholar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91322"/>
            <a:ext cx="6527707" cy="4924631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Vhodné pro běžného uživatele, ne však pro specialistu, který chce získat data.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Pravděpodobně největší pokrytí na světě.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Pomocí software se dají stahovat dávky o maximálně 1000 záznamech. Lze stáhnout více dávek, ale Google má ochranu proti automatickému stahování.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Pravděpodobně jedna z nejhorších indexací na světě (až 30 % citací je chybně navázáno, či duplikováno).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Dostupný zdarma.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Snadno ovlivnitelné hodnoty </a:t>
            </a:r>
            <a:r>
              <a:rPr lang="cs-CZ" dirty="0" err="1" smtClean="0">
                <a:solidFill>
                  <a:schemeClr val="bg1"/>
                </a:solidFill>
              </a:rPr>
              <a:t>scientometrických</a:t>
            </a:r>
            <a:r>
              <a:rPr lang="cs-CZ" dirty="0" smtClean="0">
                <a:solidFill>
                  <a:schemeClr val="bg1"/>
                </a:solidFill>
              </a:rPr>
              <a:t> indikátorů.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2" y="2746402"/>
            <a:ext cx="9020260" cy="54096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579" y="3506018"/>
            <a:ext cx="4761905" cy="1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908" y="365760"/>
            <a:ext cx="6322269" cy="6322269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Dimensions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0863"/>
            <a:ext cx="8595360" cy="4351337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https://www.dimensions.ai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/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112 milionů dokumentů, 1,3 miliardy citací, 5,5 milionů grantů, 41 milionu patentů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Pro běžného vědce a běžné užití přístupné zdarma.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Jakákoliv větší data jsou obtížně dostupná.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Přístupná od 2018.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Obsahuje </a:t>
            </a:r>
            <a:r>
              <a:rPr lang="cs-CZ" dirty="0" err="1" smtClean="0">
                <a:solidFill>
                  <a:schemeClr val="bg1"/>
                </a:solidFill>
              </a:rPr>
              <a:t>altmetriky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Scopus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Dostupné od roku 2004.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75 milionů záznamů, 25 tisíc časopisů, 200 tisíc knih.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Omezeně zdarma, v rámci univerzit je častý přístup do standardní databáze, jen některé instituce v ČR mají přístup do </a:t>
            </a:r>
            <a:r>
              <a:rPr lang="cs-CZ" dirty="0" err="1" smtClean="0">
                <a:solidFill>
                  <a:schemeClr val="bg1"/>
                </a:solidFill>
              </a:rPr>
              <a:t>SciVal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Vede vlastní seznam časopisů – silně vázán na </a:t>
            </a:r>
            <a:r>
              <a:rPr lang="cs-CZ" dirty="0" err="1" smtClean="0">
                <a:solidFill>
                  <a:schemeClr val="bg1"/>
                </a:solidFill>
              </a:rPr>
              <a:t>Elsevier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Postupně přechází z SJR na </a:t>
            </a:r>
            <a:r>
              <a:rPr lang="cs-CZ" dirty="0" err="1" smtClean="0">
                <a:solidFill>
                  <a:schemeClr val="bg1"/>
                </a:solidFill>
              </a:rPr>
              <a:t>CiteScore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9692640" cy="4351337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Nebo také 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Knowledge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Od společnosti </a:t>
            </a:r>
            <a:r>
              <a:rPr lang="cs-CZ" dirty="0" err="1" smtClean="0">
                <a:solidFill>
                  <a:schemeClr val="bg1"/>
                </a:solidFill>
              </a:rPr>
              <a:t>Clarivate</a:t>
            </a:r>
            <a:r>
              <a:rPr lang="cs-CZ" dirty="0" smtClean="0">
                <a:solidFill>
                  <a:schemeClr val="bg1"/>
                </a:solidFill>
              </a:rPr>
              <a:t>, dříve 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Science, </a:t>
            </a:r>
            <a:r>
              <a:rPr lang="cs-CZ" dirty="0">
                <a:solidFill>
                  <a:schemeClr val="bg1"/>
                </a:solidFill>
              </a:rPr>
              <a:t>ještě dříve ISI </a:t>
            </a:r>
            <a:r>
              <a:rPr lang="cs-CZ" dirty="0" smtClean="0">
                <a:solidFill>
                  <a:schemeClr val="bg1"/>
                </a:solidFill>
              </a:rPr>
              <a:t>(Institute </a:t>
            </a:r>
            <a:r>
              <a:rPr lang="cs-CZ" dirty="0" err="1">
                <a:solidFill>
                  <a:schemeClr val="bg1"/>
                </a:solidFill>
              </a:rPr>
              <a:t>for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Scientific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Information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171 milionu záznamů, 1,9 miliardy citací, přibližně 12 tisíc časopisů.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 současné době majoritní zdroj dat pro hodnocení v ČR.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08192" y="1691322"/>
            <a:ext cx="4041648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Cvičení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Kolik citací má v jednotlivých databázích tento </a:t>
            </a:r>
            <a:r>
              <a:rPr lang="cs-CZ" dirty="0" smtClean="0">
                <a:solidFill>
                  <a:schemeClr val="bg1"/>
                </a:solidFill>
              </a:rPr>
              <a:t>článek: </a:t>
            </a:r>
            <a:r>
              <a:rPr lang="cs-CZ" dirty="0">
                <a:solidFill>
                  <a:schemeClr val="bg1"/>
                </a:solidFill>
              </a:rPr>
              <a:t>Digital </a:t>
            </a:r>
            <a:r>
              <a:rPr lang="cs-CZ" dirty="0" err="1">
                <a:solidFill>
                  <a:schemeClr val="bg1"/>
                </a:solidFill>
              </a:rPr>
              <a:t>Arabs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Representation</a:t>
            </a:r>
            <a:r>
              <a:rPr lang="cs-CZ" dirty="0">
                <a:solidFill>
                  <a:schemeClr val="bg1"/>
                </a:solidFill>
              </a:rPr>
              <a:t> in video </a:t>
            </a:r>
            <a:r>
              <a:rPr lang="cs-CZ" dirty="0" err="1" smtClean="0">
                <a:solidFill>
                  <a:schemeClr val="bg1"/>
                </a:solidFill>
              </a:rPr>
              <a:t>games</a:t>
            </a:r>
            <a:r>
              <a:rPr lang="cs-CZ" dirty="0" smtClean="0">
                <a:solidFill>
                  <a:schemeClr val="bg1"/>
                </a:solidFill>
              </a:rPr>
              <a:t>. DOI: 10.1177/1367549407088333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Citační analýza autora tohoto článku v jednotlivých databázích.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Citační analýza ústavu autora článku.</a:t>
            </a: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3184</TotalTime>
  <Words>535</Words>
  <Application>Microsoft Office PowerPoint</Application>
  <PresentationFormat>Širokoúhlá obrazovka</PresentationFormat>
  <Paragraphs>81</Paragraphs>
  <Slides>11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Schoolbook</vt:lpstr>
      <vt:lpstr>Wingdings 2</vt:lpstr>
      <vt:lpstr>View</vt:lpstr>
      <vt:lpstr>Aplikovaná scientometrie</vt:lpstr>
      <vt:lpstr>Parciální opakování</vt:lpstr>
      <vt:lpstr>Citační databáze/rejstříky</vt:lpstr>
      <vt:lpstr>Google Scholar</vt:lpstr>
      <vt:lpstr>Prezentace aplikace PowerPoint</vt:lpstr>
      <vt:lpstr>Dimensions</vt:lpstr>
      <vt:lpstr>Scopus</vt:lpstr>
      <vt:lpstr>Web of Science</vt:lpstr>
      <vt:lpstr>Cvičení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135</cp:revision>
  <dcterms:created xsi:type="dcterms:W3CDTF">2021-01-10T12:00:52Z</dcterms:created>
  <dcterms:modified xsi:type="dcterms:W3CDTF">2021-03-17T16:33:47Z</dcterms:modified>
</cp:coreProperties>
</file>