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9" r:id="rId2"/>
    <p:sldId id="302" r:id="rId3"/>
    <p:sldId id="272" r:id="rId4"/>
    <p:sldId id="258" r:id="rId5"/>
    <p:sldId id="293" r:id="rId6"/>
    <p:sldId id="273" r:id="rId7"/>
    <p:sldId id="276" r:id="rId8"/>
    <p:sldId id="30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55" d="100"/>
          <a:sy n="55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D60B6-A63C-4656-B0D0-8C1738952337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A8C9-B602-42D0-8F68-607C98659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8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dirty="0">
                <a:latin typeface="Arial" charset="0"/>
                <a:cs typeface="Arial" charset="0"/>
              </a:rPr>
              <a:t>„Metody či postupy, prostřednictvím kterých vláda usiluje o dosažení svých cílů“  (</a:t>
            </a:r>
            <a:r>
              <a:rPr lang="cs-CZ" altLang="en-US" dirty="0" err="1">
                <a:latin typeface="Arial" charset="0"/>
                <a:cs typeface="Arial" charset="0"/>
              </a:rPr>
              <a:t>Lester</a:t>
            </a:r>
            <a:r>
              <a:rPr lang="cs-CZ" altLang="en-US" dirty="0">
                <a:latin typeface="Arial" charset="0"/>
                <a:cs typeface="Arial" charset="0"/>
              </a:rPr>
              <a:t> </a:t>
            </a:r>
            <a:r>
              <a:rPr lang="cs-CZ" altLang="en-US" dirty="0" err="1">
                <a:latin typeface="Arial" charset="0"/>
                <a:cs typeface="Arial" charset="0"/>
              </a:rPr>
              <a:t>Salamon</a:t>
            </a:r>
            <a:r>
              <a:rPr lang="cs-CZ" altLang="en-US" dirty="0">
                <a:latin typeface="Arial" charset="0"/>
                <a:cs typeface="Arial" charset="0"/>
              </a:rPr>
              <a:t> a Michael Lund, 1989)</a:t>
            </a:r>
          </a:p>
          <a:p>
            <a:pPr eaLnBrk="1" hangingPunct="1"/>
            <a:r>
              <a:rPr lang="cs-CZ" altLang="en-US" dirty="0">
                <a:latin typeface="Arial" charset="0"/>
                <a:cs typeface="Arial" charset="0"/>
              </a:rPr>
              <a:t>„Sada technik, jejichž prostřednictvím vláda vykonává svou autoritu“ (</a:t>
            </a:r>
            <a:r>
              <a:rPr lang="cs-CZ" altLang="en-US" dirty="0" err="1">
                <a:latin typeface="Arial" charset="0"/>
                <a:cs typeface="Arial" charset="0"/>
              </a:rPr>
              <a:t>Vedung</a:t>
            </a:r>
            <a:r>
              <a:rPr lang="cs-CZ" altLang="en-US" dirty="0">
                <a:latin typeface="Arial" charset="0"/>
                <a:cs typeface="Arial" charset="0"/>
              </a:rPr>
              <a:t>, 1998)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A8C9-B602-42D0-8F68-607C98659A9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626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9A8C9-B602-42D0-8F68-607C98659A9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84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0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81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2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1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56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99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3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49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85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54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0C047-8D8B-4156-8897-0654C1825C2C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BCBE-63D9-4B9B-BA39-913A07F43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80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470025"/>
          </a:xfrm>
        </p:spPr>
        <p:txBody>
          <a:bodyPr>
            <a:normAutofit/>
          </a:bodyPr>
          <a:lstStyle/>
          <a:p>
            <a:r>
              <a:rPr lang="cs-CZ" dirty="0"/>
              <a:t>Typologie nástrojů veřejné politiky</a:t>
            </a:r>
            <a:br>
              <a:rPr lang="cs-CZ" dirty="0"/>
            </a:br>
            <a:r>
              <a:rPr lang="cs-CZ" dirty="0"/>
              <a:t>pro identifikaci opatření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8969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3FAF8-A0B6-49A3-9089-264EDA1A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40BF7-F7FB-4160-8C3D-0C4F49D1E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nástrojů</a:t>
            </a:r>
          </a:p>
          <a:p>
            <a:r>
              <a:rPr lang="cs-CZ" dirty="0"/>
              <a:t>Typologie nástrojů (Hood, </a:t>
            </a:r>
            <a:r>
              <a:rPr lang="cs-CZ" dirty="0" err="1"/>
              <a:t>Vedung</a:t>
            </a:r>
            <a:r>
              <a:rPr lang="cs-CZ" dirty="0"/>
              <a:t>, </a:t>
            </a:r>
            <a:r>
              <a:rPr lang="cs-CZ" dirty="0" err="1"/>
              <a:t>Bardach</a:t>
            </a:r>
            <a:r>
              <a:rPr lang="cs-CZ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28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cs-CZ" sz="3600" dirty="0"/>
              <a:t>Způsoby identifikace všech možných řešení</a:t>
            </a:r>
            <a:endParaRPr lang="en-GB" sz="36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Dosavadní zkušenosti s řešením problému v minulosti;</a:t>
            </a:r>
          </a:p>
          <a:p>
            <a:pPr lvl="0"/>
            <a:r>
              <a:rPr lang="cs-CZ" dirty="0"/>
              <a:t>Řešení podobných problémů někde jinde v zahraničí (existující politiky);</a:t>
            </a:r>
          </a:p>
          <a:p>
            <a:pPr lvl="0"/>
            <a:r>
              <a:rPr lang="cs-CZ" dirty="0"/>
              <a:t>Odhalení toho, co funguje a rozšíření („</a:t>
            </a:r>
            <a:r>
              <a:rPr lang="cs-CZ" dirty="0" err="1"/>
              <a:t>scaling</a:t>
            </a:r>
            <a:r>
              <a:rPr lang="cs-CZ" dirty="0"/>
              <a:t> up“) těchto fungujících praktik (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Tvořivost a vlastní invence. </a:t>
            </a:r>
          </a:p>
          <a:p>
            <a:pPr lvl="0"/>
            <a:r>
              <a:rPr lang="cs-CZ" dirty="0"/>
              <a:t>Poznatky z teorie veřejné politiky (nástroje veřejné politiky) – upravit do konkrétních opatření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1234756-5EF7-44F2-9993-B88E26BBAF22}"/>
              </a:ext>
            </a:extLst>
          </p:cNvPr>
          <p:cNvSpPr/>
          <p:nvPr/>
        </p:nvSpPr>
        <p:spPr>
          <a:xfrm>
            <a:off x="457200" y="4869160"/>
            <a:ext cx="7455774" cy="129614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37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vymezení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Nástroje </a:t>
            </a:r>
            <a:r>
              <a:rPr lang="cs-CZ" dirty="0"/>
              <a:t>(</a:t>
            </a:r>
            <a:r>
              <a:rPr lang="cs-CZ" i="1" dirty="0" err="1"/>
              <a:t>tools</a:t>
            </a:r>
            <a:r>
              <a:rPr lang="cs-CZ" i="1" dirty="0"/>
              <a:t>, </a:t>
            </a:r>
            <a:r>
              <a:rPr lang="cs-CZ" i="1" dirty="0" err="1"/>
              <a:t>instruments</a:t>
            </a:r>
            <a:r>
              <a:rPr lang="cs-CZ" dirty="0"/>
              <a:t>) = relativně obecný pojem, který označuje vše, co vlády mohou legitimně dělat pro dosahování svých cílů</a:t>
            </a:r>
          </a:p>
          <a:p>
            <a:pPr lvl="1"/>
            <a:r>
              <a:rPr lang="cs-CZ" dirty="0"/>
              <a:t>Příklad: regulační nástroje, finanční nástroje</a:t>
            </a:r>
          </a:p>
          <a:p>
            <a:r>
              <a:rPr lang="cs-CZ" b="1" dirty="0"/>
              <a:t>Opatření </a:t>
            </a:r>
            <a:r>
              <a:rPr lang="cs-CZ" dirty="0"/>
              <a:t>(</a:t>
            </a:r>
            <a:r>
              <a:rPr lang="cs-CZ" i="1" dirty="0" err="1"/>
              <a:t>measures</a:t>
            </a:r>
            <a:r>
              <a:rPr lang="cs-CZ" dirty="0"/>
              <a:t>) je konkrétní způsob využití daného nástroje</a:t>
            </a:r>
          </a:p>
          <a:p>
            <a:pPr lvl="1"/>
            <a:r>
              <a:rPr lang="cs-CZ" dirty="0"/>
              <a:t>Příklad: Zákon o vysokých školách, dotace na studenta</a:t>
            </a:r>
          </a:p>
        </p:txBody>
      </p:sp>
    </p:spTree>
    <p:extLst>
      <p:ext uri="{BB962C8B-B14F-4D97-AF65-F5344CB8AC3E}">
        <p14:creationId xmlns:p14="http://schemas.microsoft.com/office/powerpoint/2010/main" val="193725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(Ch. Hood)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Typologie dle </a:t>
            </a:r>
            <a:r>
              <a:rPr lang="en-US" dirty="0" err="1"/>
              <a:t>vládních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 (</a:t>
            </a:r>
            <a:r>
              <a:rPr lang="en-US" i="1" dirty="0"/>
              <a:t>governing resources</a:t>
            </a:r>
            <a:r>
              <a:rPr lang="en-US" dirty="0"/>
              <a:t>)</a:t>
            </a:r>
          </a:p>
          <a:p>
            <a:r>
              <a:rPr lang="cs-CZ" b="1" dirty="0"/>
              <a:t>N </a:t>
            </a:r>
            <a:r>
              <a:rPr lang="en-US" dirty="0" err="1"/>
              <a:t>centrální</a:t>
            </a:r>
            <a:r>
              <a:rPr lang="en-US" dirty="0"/>
              <a:t> </a:t>
            </a:r>
            <a:r>
              <a:rPr lang="en-US" dirty="0" err="1"/>
              <a:t>pozice</a:t>
            </a:r>
            <a:r>
              <a:rPr lang="en-US" dirty="0"/>
              <a:t> v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síti</a:t>
            </a:r>
            <a:r>
              <a:rPr lang="en-US" dirty="0"/>
              <a:t> (</a:t>
            </a:r>
            <a:r>
              <a:rPr lang="en-US" i="1" dirty="0" err="1"/>
              <a:t>nodality</a:t>
            </a:r>
            <a:r>
              <a:rPr lang="en-US" dirty="0"/>
              <a:t>)</a:t>
            </a:r>
          </a:p>
          <a:p>
            <a:r>
              <a:rPr lang="cs-CZ" b="1" dirty="0"/>
              <a:t>A</a:t>
            </a:r>
            <a:r>
              <a:rPr lang="cs-CZ" dirty="0"/>
              <a:t> </a:t>
            </a:r>
            <a:r>
              <a:rPr lang="en-US" dirty="0" err="1"/>
              <a:t>autorita</a:t>
            </a:r>
            <a:r>
              <a:rPr lang="en-US" dirty="0"/>
              <a:t> (</a:t>
            </a:r>
            <a:r>
              <a:rPr lang="en-US" i="1" dirty="0"/>
              <a:t>authority</a:t>
            </a:r>
            <a:r>
              <a:rPr lang="en-US" dirty="0"/>
              <a:t>)</a:t>
            </a:r>
          </a:p>
          <a:p>
            <a:r>
              <a:rPr lang="cs-CZ" b="1" dirty="0"/>
              <a:t>T</a:t>
            </a:r>
            <a:r>
              <a:rPr lang="cs-CZ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 (</a:t>
            </a:r>
            <a:r>
              <a:rPr lang="en-US" i="1" dirty="0"/>
              <a:t>treasure</a:t>
            </a:r>
            <a:r>
              <a:rPr lang="en-US" dirty="0"/>
              <a:t>)</a:t>
            </a:r>
          </a:p>
          <a:p>
            <a:r>
              <a:rPr lang="cs-CZ" b="1" dirty="0"/>
              <a:t>O</a:t>
            </a:r>
            <a:r>
              <a:rPr lang="cs-CZ" dirty="0"/>
              <a:t> </a:t>
            </a:r>
            <a:r>
              <a:rPr lang="en-US" dirty="0" err="1"/>
              <a:t>organizace</a:t>
            </a:r>
            <a:r>
              <a:rPr lang="en-US" dirty="0"/>
              <a:t> (</a:t>
            </a:r>
            <a:r>
              <a:rPr lang="en-US" i="1" dirty="0"/>
              <a:t>organization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084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>
                <a:latin typeface="Arial" charset="0"/>
                <a:cs typeface="Arial" charset="0"/>
              </a:rPr>
              <a:t>Nástroje (E. </a:t>
            </a:r>
            <a:r>
              <a:rPr lang="cs-CZ" altLang="en-US" dirty="0" err="1">
                <a:latin typeface="Arial" charset="0"/>
                <a:cs typeface="Arial" charset="0"/>
              </a:rPr>
              <a:t>Vedung</a:t>
            </a:r>
            <a:r>
              <a:rPr lang="cs-CZ" altLang="en-US" dirty="0">
                <a:latin typeface="Arial" charset="0"/>
                <a:cs typeface="Arial" charset="0"/>
              </a:rPr>
              <a:t> et al.)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051050" y="2349500"/>
            <a:ext cx="54006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484" name="TextovéPole 5"/>
          <p:cNvSpPr txBox="1">
            <a:spLocks noChangeArrowheads="1"/>
          </p:cNvSpPr>
          <p:nvPr/>
        </p:nvSpPr>
        <p:spPr bwMode="auto">
          <a:xfrm>
            <a:off x="2916238" y="1628775"/>
            <a:ext cx="381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2400">
                <a:latin typeface="Arial" charset="0"/>
                <a:cs typeface="Arial" charset="0"/>
              </a:rPr>
              <a:t>Nástroje veřejné politiky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 flipV="1">
            <a:off x="4716463" y="2060575"/>
            <a:ext cx="0" cy="936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V="1">
            <a:off x="2051050" y="2349500"/>
            <a:ext cx="0" cy="647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7451725" y="2349500"/>
            <a:ext cx="0" cy="647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488" name="TextovéPole 11"/>
          <p:cNvSpPr txBox="1">
            <a:spLocks noChangeArrowheads="1"/>
          </p:cNvSpPr>
          <p:nvPr/>
        </p:nvSpPr>
        <p:spPr bwMode="auto">
          <a:xfrm>
            <a:off x="395288" y="3068638"/>
            <a:ext cx="30241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2400">
                <a:latin typeface="Arial" charset="0"/>
                <a:cs typeface="Arial" charset="0"/>
              </a:rPr>
              <a:t>Regulace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2400">
                <a:latin typeface="Arial" charset="0"/>
                <a:cs typeface="Arial" charset="0"/>
              </a:rPr>
              <a:t>„</a:t>
            </a:r>
            <a:r>
              <a:rPr lang="cs-CZ" altLang="en-US" sz="2400" i="1">
                <a:latin typeface="Arial" charset="0"/>
                <a:cs typeface="Arial" charset="0"/>
              </a:rPr>
              <a:t>Sticks</a:t>
            </a:r>
            <a:r>
              <a:rPr lang="cs-CZ" altLang="en-US" sz="2400">
                <a:latin typeface="Arial" charset="0"/>
                <a:cs typeface="Arial" charset="0"/>
              </a:rPr>
              <a:t>“ (Hůl)</a:t>
            </a:r>
          </a:p>
        </p:txBody>
      </p:sp>
      <p:sp>
        <p:nvSpPr>
          <p:cNvPr id="20489" name="TextovéPole 12"/>
          <p:cNvSpPr txBox="1">
            <a:spLocks noChangeArrowheads="1"/>
          </p:cNvSpPr>
          <p:nvPr/>
        </p:nvSpPr>
        <p:spPr bwMode="auto">
          <a:xfrm>
            <a:off x="3348038" y="3068638"/>
            <a:ext cx="30241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2400">
                <a:latin typeface="Arial" charset="0"/>
                <a:cs typeface="Arial" charset="0"/>
              </a:rPr>
              <a:t>Ekonomické nástroje „</a:t>
            </a:r>
            <a:r>
              <a:rPr lang="cs-CZ" altLang="en-US" sz="2400" i="1">
                <a:latin typeface="Arial" charset="0"/>
                <a:cs typeface="Arial" charset="0"/>
              </a:rPr>
              <a:t>Carrots</a:t>
            </a:r>
            <a:r>
              <a:rPr lang="cs-CZ" altLang="en-US" sz="2400">
                <a:latin typeface="Arial" charset="0"/>
                <a:cs typeface="Arial" charset="0"/>
              </a:rPr>
              <a:t>“</a:t>
            </a:r>
          </a:p>
        </p:txBody>
      </p:sp>
      <p:sp>
        <p:nvSpPr>
          <p:cNvPr id="20490" name="TextovéPole 13"/>
          <p:cNvSpPr txBox="1">
            <a:spLocks noChangeArrowheads="1"/>
          </p:cNvSpPr>
          <p:nvPr/>
        </p:nvSpPr>
        <p:spPr bwMode="auto">
          <a:xfrm>
            <a:off x="6119813" y="3068638"/>
            <a:ext cx="30241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2400">
                <a:latin typeface="Arial" charset="0"/>
                <a:cs typeface="Arial" charset="0"/>
              </a:rPr>
              <a:t>Informace „</a:t>
            </a:r>
            <a:r>
              <a:rPr lang="cs-CZ" altLang="en-US" sz="2400" i="1">
                <a:latin typeface="Arial" charset="0"/>
                <a:cs typeface="Arial" charset="0"/>
              </a:rPr>
              <a:t>Sermons</a:t>
            </a:r>
            <a:r>
              <a:rPr lang="cs-CZ" altLang="en-US" sz="2400">
                <a:latin typeface="Arial" charset="0"/>
                <a:cs typeface="Arial" charset="0"/>
              </a:rPr>
              <a:t>“ (Kázání)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91680" y="5435946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en-US" dirty="0"/>
              <a:t>Bemelmans-</a:t>
            </a:r>
            <a:r>
              <a:rPr lang="en-US" dirty="0" err="1"/>
              <a:t>Videc</a:t>
            </a:r>
            <a:r>
              <a:rPr lang="en-US" dirty="0"/>
              <a:t>, M.-L., </a:t>
            </a:r>
            <a:r>
              <a:rPr lang="en-US" dirty="0" err="1"/>
              <a:t>Rist</a:t>
            </a:r>
            <a:r>
              <a:rPr lang="en-US" dirty="0"/>
              <a:t>, R. C., &amp; </a:t>
            </a:r>
            <a:r>
              <a:rPr lang="en-US" dirty="0" err="1"/>
              <a:t>Vedung</a:t>
            </a:r>
            <a:r>
              <a:rPr lang="en-US" dirty="0"/>
              <a:t>, E. O. (Eds.). (1998). </a:t>
            </a:r>
            <a:r>
              <a:rPr lang="en-US" i="1" dirty="0"/>
              <a:t>Carrots, sticks, and sermons: Policy instruments and their evaluation</a:t>
            </a:r>
            <a:r>
              <a:rPr lang="en-US" dirty="0"/>
              <a:t>. New Brunswick: Transaction Publishers.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6906" y="4077071"/>
            <a:ext cx="252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Pozitivní: Preskripce</a:t>
            </a:r>
          </a:p>
          <a:p>
            <a:r>
              <a:rPr lang="cs-CZ" dirty="0"/>
              <a:t>Negativní: Zákaz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90912" y="4077070"/>
            <a:ext cx="252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Pozitivní: Granty, dávky</a:t>
            </a:r>
          </a:p>
          <a:p>
            <a:r>
              <a:rPr lang="cs-CZ" dirty="0"/>
              <a:t>Negativní: Daně</a:t>
            </a:r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385277" y="4077069"/>
            <a:ext cx="252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Pozitivní: Informace</a:t>
            </a:r>
          </a:p>
          <a:p>
            <a:r>
              <a:rPr lang="cs-CZ" dirty="0"/>
              <a:t>Negativní: Propaganda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2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772400" cy="88265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3200" dirty="0">
                <a:latin typeface="Arial" charset="0"/>
                <a:cs typeface="Arial" charset="0"/>
              </a:rPr>
              <a:t>Nástroje veřejné politiky (E. </a:t>
            </a:r>
            <a:r>
              <a:rPr lang="cs-CZ" altLang="en-US" sz="3200" dirty="0" err="1">
                <a:latin typeface="Arial" charset="0"/>
                <a:cs typeface="Arial" charset="0"/>
              </a:rPr>
              <a:t>Bardach</a:t>
            </a:r>
            <a:r>
              <a:rPr lang="cs-CZ" altLang="en-US" sz="3200" dirty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1557338"/>
            <a:ext cx="7772400" cy="504031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Daně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Regulace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Peněžité podpory, dotace a granty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Poskytnutí služby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Rozpočet odpovědné instituce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Informace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Upravte strukturu práv, povinností a odpovědnosti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Změna rámce ekonomických aktivit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Vzdělávání, příprava a konzultace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Financování a kontraktování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en-US" sz="2400" dirty="0">
                <a:latin typeface="Arial" charset="0"/>
                <a:cs typeface="Arial" charset="0"/>
              </a:rPr>
              <a:t>Reforma veřejné správy a politického systému</a:t>
            </a:r>
            <a:endParaRPr lang="cs-CZ" altLang="en-US" sz="2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en-US" sz="2400" dirty="0">
              <a:latin typeface="Arial" charset="0"/>
              <a:cs typeface="Arial" charset="0"/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en-US" sz="2400" dirty="0">
                <a:latin typeface="Arial" charset="0"/>
                <a:cs typeface="Arial" charset="0"/>
              </a:rPr>
              <a:t>Eugen </a:t>
            </a:r>
            <a:r>
              <a:rPr lang="cs-CZ" altLang="en-US" sz="2400" dirty="0" err="1">
                <a:latin typeface="Arial" charset="0"/>
                <a:cs typeface="Arial" charset="0"/>
              </a:rPr>
              <a:t>Bardach</a:t>
            </a:r>
            <a:r>
              <a:rPr lang="cs-CZ" altLang="en-US" sz="2400" dirty="0">
                <a:latin typeface="Arial" charset="0"/>
                <a:cs typeface="Arial" charset="0"/>
              </a:rPr>
              <a:t> (2000)</a:t>
            </a:r>
          </a:p>
        </p:txBody>
      </p:sp>
    </p:spTree>
    <p:extLst>
      <p:ext uri="{BB962C8B-B14F-4D97-AF65-F5344CB8AC3E}">
        <p14:creationId xmlns:p14="http://schemas.microsoft.com/office/powerpoint/2010/main" val="381817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113F7-E438-4AC3-9698-6728EB6A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Využití teorie nástrojů v tvorbě politiky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F38357-FF5A-4C25-B58C-B1136309E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Neberte žádný seznam jako dogma</a:t>
            </a:r>
          </a:p>
          <a:p>
            <a:r>
              <a:rPr lang="cs-CZ" dirty="0"/>
              <a:t>Podklad pro tvořivou diskusi</a:t>
            </a:r>
          </a:p>
          <a:p>
            <a:r>
              <a:rPr lang="cs-CZ" dirty="0"/>
              <a:t>Nástroje jsou obecné, konkrétní opatření zpravidla kombinují více nástrojů a není jednoduché je zařadit pod obecný typ</a:t>
            </a:r>
          </a:p>
          <a:p>
            <a:r>
              <a:rPr lang="cs-CZ" dirty="0"/>
              <a:t>Příklad</a:t>
            </a:r>
            <a:r>
              <a:rPr lang="cs-CZ"/>
              <a:t>: Zákon o </a:t>
            </a:r>
            <a:r>
              <a:rPr lang="cs-CZ" dirty="0"/>
              <a:t>daních z příjmů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247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405</Words>
  <Application>Microsoft Office PowerPoint</Application>
  <PresentationFormat>Předvádění na obrazovce (4:3)</PresentationFormat>
  <Paragraphs>57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Typologie nástrojů veřejné politiky pro identifikaci opatření</vt:lpstr>
      <vt:lpstr>Struktura prezentace</vt:lpstr>
      <vt:lpstr>Způsoby identifikace všech možných řešení</vt:lpstr>
      <vt:lpstr>Základní vymezení pojmů</vt:lpstr>
      <vt:lpstr>Nástroje (Ch. Hood)</vt:lpstr>
      <vt:lpstr>Nástroje (E. Vedung et al.)</vt:lpstr>
      <vt:lpstr>Nástroje veřejné politiky (E. Bardach)</vt:lpstr>
      <vt:lpstr>Využití teorie nástrojů v tvorbě politiky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Nástroje, opatření, varianty</dc:title>
  <dc:creator>AV</dc:creator>
  <cp:lastModifiedBy>Arnošt Veselý</cp:lastModifiedBy>
  <cp:revision>24</cp:revision>
  <dcterms:created xsi:type="dcterms:W3CDTF">2017-10-16T15:12:15Z</dcterms:created>
  <dcterms:modified xsi:type="dcterms:W3CDTF">2020-09-28T09:31:01Z</dcterms:modified>
</cp:coreProperties>
</file>