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59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CFE0A-74C4-4402-A722-05992DFD4E57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8C52F-D600-4EE1-AA22-37BD56E17FD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type='1'&gt;1&lt;/mode&gt;&lt;options&gt;6&lt;/options&gt;&lt;answer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type='1'&gt;1&lt;/mode&gt;&lt;options&gt;6&lt;/options&gt;&lt;answer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type='1'&gt;1&lt;/mode&gt;&lt;options&gt;5&lt;/options&gt;&lt;answer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type='1'&gt;1&lt;/mode&gt;&lt;options&gt;5&lt;/options&gt;&lt;answer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type='1'&gt;1&lt;/mode&gt;&lt;options&gt;6&lt;/options&gt;&lt;answer choice='0000100000'&gt;&lt;/answer&gt;&lt;points&gt;10&lt;/points&gt;&lt;time&gt;60&lt;/time&gt;&lt;difficulty&gt;1&lt;/difficulty&gt;&lt;hint&gt;&lt;/hint&gt;&lt;remark&gt;&lt;/remark&gt;&lt;/field&gt;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type='1'&gt;1&lt;/mode&gt;&lt;options&gt;6&lt;/options&gt;&lt;answer choice='0000100000'&gt;&lt;/answer&gt;&lt;points&gt;10&lt;/points&gt;&lt;time&gt;60&lt;/time&gt;&lt;difficulty&gt;1&lt;/difficulty&gt;&lt;hint&gt;&lt;/hint&gt;&lt;remark&gt;&lt;/remark&gt;&lt;/field&gt;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BFCEB3-F5FD-48D9-BFA0-92203C6195DD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045358-3D76-46AA-BF8E-4889A66CE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t&amp;rct=j&amp;q=&amp;esrc=s&amp;source=web&amp;cd=1&amp;cad=rja&amp;uact=8&amp;ved=0CCAQFjAA&amp;url=https://olympiada.karlin.mff.cuni.cz/anotace/roskovec.pdf&amp;ei=OYkxVIa8Aa_B7Aa-7IHYDQ&amp;usg=AFQjCNHVr4UZZx6kvRvCadlN2u7souHpBg&amp;sig2=-ltlkFO8GVj9zAJ7FxKvRA" TargetMode="External"/><Relationship Id="rId2" Type="http://schemas.openxmlformats.org/officeDocument/2006/relationships/hyperlink" Target="https://www.google.cz/url?sa=t&amp;rct=j&amp;q=&amp;esrc=s&amp;source=web&amp;cd=1&amp;cad=rja&amp;uact=8&amp;ved=0CCIQFjAA&amp;url=http://mi21.vsb.cz/sites/mi21.vsb.cz/files/unit/zaklady_diskretni_matematiky.pdf&amp;ei=7oMxVIuJENTY7Abx3IDYAQ&amp;usg=AFQjCNFtUkUmUeeSBORmtRT0R3fvtZRU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Kombinace bez opakování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 k procvičování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Vlajka má být sestavena ze tří různobarevných vodorovných pruhů. Jsou k dispozici látky barvy červené, modré, černé, žluté a bílé. Kolik různých vlajek je možné sestavit,pokud:</a:t>
            </a:r>
          </a:p>
          <a:p>
            <a:pPr>
              <a:buNone/>
            </a:pPr>
            <a:r>
              <a:rPr lang="cs-CZ" dirty="0" smtClean="0"/>
              <a:t>1. má být modrý pruh uprostřed?</a:t>
            </a:r>
          </a:p>
          <a:p>
            <a:pPr>
              <a:buNone/>
            </a:pPr>
            <a:r>
              <a:rPr lang="cs-CZ" dirty="0" smtClean="0"/>
              <a:t>2. nemá být dole pruh červený?</a:t>
            </a:r>
          </a:p>
          <a:p>
            <a:pPr>
              <a:buNone/>
            </a:pPr>
            <a:r>
              <a:rPr lang="cs-CZ" dirty="0" smtClean="0"/>
              <a:t>3. bude dolní pruh červený nebo horní pruh černý?</a:t>
            </a:r>
          </a:p>
          <a:p>
            <a:pPr>
              <a:buNone/>
            </a:pPr>
            <a:r>
              <a:rPr lang="cs-CZ" dirty="0" smtClean="0"/>
              <a:t>4. bude některý pruh bílý a některý žlutý?</a:t>
            </a:r>
          </a:p>
          <a:p>
            <a:pPr>
              <a:buNone/>
            </a:pPr>
            <a:r>
              <a:rPr lang="cs-CZ" dirty="0" smtClean="0"/>
              <a:t>5. bude některý pruh modrý nebo některý žlutý?</a:t>
            </a:r>
          </a:p>
          <a:p>
            <a:pPr>
              <a:buNone/>
            </a:pPr>
            <a:r>
              <a:rPr lang="cs-CZ" dirty="0" smtClean="0"/>
              <a:t>6. bude mít některý pruh bílý, bude-li na ní některý pruh černý?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Trocha formalismu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smtClean="0"/>
              <a:t>Variace bez opakování na 𝑛-prvkové množině 𝑋 je libovolný uspořádaný </a:t>
            </a:r>
            <a:r>
              <a:rPr lang="cs-CZ" dirty="0" smtClean="0"/>
              <a:t>výběr některých prvků množiny </a:t>
            </a:r>
            <a:r>
              <a:rPr lang="cs-CZ" i="1" dirty="0" smtClean="0"/>
              <a:t>𝑋, přičemž se žádný prvek v posloupnosti </a:t>
            </a:r>
            <a:r>
              <a:rPr lang="cs-CZ" dirty="0" smtClean="0"/>
              <a:t>neopakuje.</a:t>
            </a:r>
          </a:p>
          <a:p>
            <a:r>
              <a:rPr lang="cs-CZ" dirty="0" smtClean="0"/>
              <a:t>Nechť </a:t>
            </a:r>
            <a:r>
              <a:rPr lang="cs-CZ" i="1" dirty="0" smtClean="0"/>
              <a:t>𝑛, 𝑘 jsou přirozená čísla a 𝑛 &gt;= 𝑘. Počet všech 𝑘-prvkových </a:t>
            </a:r>
            <a:r>
              <a:rPr lang="cs-CZ" dirty="0" smtClean="0"/>
              <a:t>uspořádaných výběrů </a:t>
            </a:r>
            <a:br>
              <a:rPr lang="cs-CZ" dirty="0" smtClean="0"/>
            </a:br>
            <a:r>
              <a:rPr lang="cs-CZ" dirty="0" smtClean="0"/>
              <a:t>´z </a:t>
            </a:r>
            <a:r>
              <a:rPr lang="cs-CZ" i="1" dirty="0" smtClean="0"/>
              <a:t>𝑛-prvkové množiny 𝑋 (počet všech 𝑘-prvkových variací bez opakování na množině 𝑋) budeme značit 𝑉 (𝑛, 𝑘).</a:t>
            </a:r>
            <a:endParaRPr lang="cs-CZ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157192"/>
            <a:ext cx="7560840" cy="66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škole je celkem 20 učitelů. Za chvíli budou maturity a je potřeba sestavit komisi v tomto složení: jeden předseda, jeden hodný přísedící a jeden zlý přísedící. Kolik existuje celkem možností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Vyjádřete v závislosti na proměnných:</a:t>
            </a:r>
          </a:p>
          <a:p>
            <a:pPr lvl="1"/>
            <a:r>
              <a:rPr lang="cs-CZ" dirty="0" smtClean="0"/>
              <a:t>Z – počet učitelů chápaných jako zlý</a:t>
            </a:r>
          </a:p>
          <a:p>
            <a:pPr lvl="1"/>
            <a:r>
              <a:rPr lang="cs-CZ" dirty="0" smtClean="0"/>
              <a:t>H – </a:t>
            </a:r>
            <a:r>
              <a:rPr lang="cs-CZ" dirty="0" smtClean="0"/>
              <a:t>počet učitelů chápaných jako </a:t>
            </a:r>
            <a:r>
              <a:rPr lang="cs-CZ" dirty="0" smtClean="0"/>
              <a:t>hodný</a:t>
            </a:r>
          </a:p>
          <a:p>
            <a:pPr lvl="1"/>
            <a:r>
              <a:rPr lang="cs-CZ" dirty="0" smtClean="0"/>
              <a:t>N – </a:t>
            </a:r>
            <a:r>
              <a:rPr lang="cs-CZ" dirty="0" smtClean="0"/>
              <a:t>počet </a:t>
            </a:r>
            <a:r>
              <a:rPr lang="cs-CZ" dirty="0" smtClean="0"/>
              <a:t>učitelů, kteří mohou zastávat </a:t>
            </a:r>
            <a:r>
              <a:rPr lang="cs-CZ" smtClean="0"/>
              <a:t>obě role.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Úlohy jsou převzaty ze skript </a:t>
            </a:r>
            <a:r>
              <a:rPr lang="cs-CZ" b="1" dirty="0" smtClean="0"/>
              <a:t>Michael </a:t>
            </a:r>
            <a:r>
              <a:rPr lang="cs-CZ" b="1" dirty="0" err="1" smtClean="0"/>
              <a:t>Kubesa</a:t>
            </a:r>
            <a:r>
              <a:rPr lang="cs-CZ" b="1" dirty="0" smtClean="0"/>
              <a:t>. </a:t>
            </a:r>
            <a:r>
              <a:rPr lang="cs-CZ" b="1" dirty="0" smtClean="0">
                <a:hlinkClick r:id="rId2"/>
              </a:rPr>
              <a:t>Základy diskrétní matematiky </a:t>
            </a:r>
            <a:endParaRPr lang="cs-CZ" b="1" dirty="0" smtClean="0"/>
          </a:p>
          <a:p>
            <a:r>
              <a:rPr lang="cs-CZ" b="1" dirty="0" smtClean="0"/>
              <a:t>Další on-line zdroje:</a:t>
            </a:r>
          </a:p>
          <a:p>
            <a:r>
              <a:rPr lang="pl-PL" dirty="0" smtClean="0"/>
              <a:t>Tomáš Roskovec. </a:t>
            </a:r>
            <a:r>
              <a:rPr lang="pl-PL" b="1" dirty="0" smtClean="0">
                <a:hlinkClick r:id="rId3"/>
              </a:rPr>
              <a:t>Kombinatorika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na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želvách</a:t>
            </a:r>
            <a:r>
              <a:rPr lang="pl-PL" dirty="0" smtClean="0">
                <a:hlinkClick r:id="rId3"/>
              </a:rPr>
              <a:t>. 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Sedím v jídelně a obědvám. Ve frontě u výdeje obědů stojí pět mých studentů z právě skončeného cvičení, jmenují se </a:t>
            </a:r>
            <a:r>
              <a:rPr lang="cs-CZ" dirty="0" err="1" smtClean="0"/>
              <a:t>Zbyslav</a:t>
            </a:r>
            <a:r>
              <a:rPr lang="cs-CZ" dirty="0" smtClean="0"/>
              <a:t>, Matylda, Petr, Jana a Zikmund. V jídelně je volných jen pět míst, z toho tři u mého stolu a dvě u stolu vedlejšího. Tudíž tři z výše jmenovaných pěti studentů si budou muset sednout ke mně. Nejen že uvažuji, kteří tři studenti si ke mně sednou, ale také, kdo si sedne vedle mně, kdo naproti mně a kdo obsadí zbývající místo. Kolik nyní existuje možností?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Trenér družstva dívčí kopané má veliký problém. Pro nemoc mu ze základní sestavy odpadly tři hráčky na třech důležitých postech, a to na postu pravého obránce, a na postech levého a pravého záložníka. Na střídačce má 6 náhradnic mezi nimiž jsou Martina </a:t>
            </a:r>
            <a:r>
              <a:rPr lang="cs-CZ" dirty="0" err="1" smtClean="0"/>
              <a:t>Litschmannová</a:t>
            </a:r>
            <a:r>
              <a:rPr lang="cs-CZ" dirty="0" smtClean="0"/>
              <a:t> a Petra </a:t>
            </a:r>
            <a:r>
              <a:rPr lang="cs-CZ" dirty="0" err="1" smtClean="0"/>
              <a:t>Šarmanová</a:t>
            </a:r>
            <a:r>
              <a:rPr lang="cs-CZ" dirty="0" smtClean="0"/>
              <a:t>. Kolika způsoby může trenér základní sestavu doplnit, pokud ví, že Martina a Petra nemohou hrát spolu?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-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Marcela vybírá v obchodě dárky k Vánocům a hned také uvažuje,kde je doma schová. Má tři vytipované skrýše a chce koupit čtyři dárky. Kolika způsoby umí doma tyto čtyři dárky ukrýt, když ví, že do kterékoliv skrýše se vejdou kterékoliv dva dárky a všechny tři skrýše chce využít?</a:t>
            </a:r>
          </a:p>
          <a:p>
            <a:r>
              <a:rPr lang="cs-CZ" dirty="0" smtClean="0"/>
              <a:t>A – 20</a:t>
            </a:r>
          </a:p>
          <a:p>
            <a:r>
              <a:rPr lang="cs-CZ" dirty="0" smtClean="0"/>
              <a:t>B – 25 </a:t>
            </a:r>
          </a:p>
          <a:p>
            <a:r>
              <a:rPr lang="cs-CZ" dirty="0" smtClean="0"/>
              <a:t>C – 30</a:t>
            </a:r>
          </a:p>
          <a:p>
            <a:r>
              <a:rPr lang="cs-CZ" dirty="0" smtClean="0"/>
              <a:t>D – 36</a:t>
            </a:r>
          </a:p>
          <a:p>
            <a:r>
              <a:rPr lang="cs-CZ" dirty="0" smtClean="0"/>
              <a:t>E – 40</a:t>
            </a:r>
          </a:p>
          <a:p>
            <a:r>
              <a:rPr lang="cs-CZ" dirty="0" smtClean="0"/>
              <a:t>F – Jiný počet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Trenér má k dispozici 22 hráčů do pole a mezi nimi jsou Petr </a:t>
            </a:r>
            <a:r>
              <a:rPr lang="cs-CZ" dirty="0" err="1" smtClean="0"/>
              <a:t>Beremlijski</a:t>
            </a:r>
            <a:r>
              <a:rPr lang="cs-CZ" dirty="0" smtClean="0"/>
              <a:t> a David Horák. Kolika způsoby umí trenér vybrat hráče do základní sestavy,pokud rozlišuje 10 různých postů (levý, pravý, levý střední, pravý střední obránce, pravý, levý a střední záložník, pravý, levý a střední útočník), a pokud ví,že když bude hrát Petr </a:t>
            </a:r>
            <a:r>
              <a:rPr lang="cs-CZ" dirty="0" err="1" smtClean="0"/>
              <a:t>Beremlijski</a:t>
            </a:r>
            <a:r>
              <a:rPr lang="cs-CZ" dirty="0" smtClean="0"/>
              <a:t>, pak bude hrát i David Horák. O kolik více by měl trenér možností, pokud bychom v úloze vynechali podmínku „když bude hrát Petr </a:t>
            </a:r>
            <a:r>
              <a:rPr lang="cs-CZ" dirty="0" err="1" smtClean="0"/>
              <a:t>Beremlijski</a:t>
            </a:r>
            <a:r>
              <a:rPr lang="cs-CZ" dirty="0" smtClean="0"/>
              <a:t>, pak bude hrát i David Horák“?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Tenisového turnaje se účastní 8 hráčů. Kolik je možných různých pořadí na stupních vítězů?</a:t>
            </a:r>
          </a:p>
          <a:p>
            <a:r>
              <a:rPr lang="cs-CZ" dirty="0" smtClean="0"/>
              <a:t>A – 8</a:t>
            </a:r>
          </a:p>
          <a:p>
            <a:r>
              <a:rPr lang="cs-CZ" dirty="0" smtClean="0"/>
              <a:t>B – 8*8*8</a:t>
            </a:r>
          </a:p>
          <a:p>
            <a:r>
              <a:rPr lang="cs-CZ" dirty="0" smtClean="0"/>
              <a:t>C – 8*7*6</a:t>
            </a:r>
          </a:p>
          <a:p>
            <a:r>
              <a:rPr lang="cs-CZ" dirty="0" smtClean="0"/>
              <a:t>D – 8+7+6</a:t>
            </a:r>
          </a:p>
          <a:p>
            <a:r>
              <a:rPr lang="cs-CZ" dirty="0" smtClean="0"/>
              <a:t>E – Jiný počet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Pivní turnaj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Soutěže v pití piva se </a:t>
            </a:r>
            <a:r>
              <a:rPr lang="cs-CZ" dirty="0" err="1" smtClean="0"/>
              <a:t>zůčastnilo</a:t>
            </a:r>
            <a:r>
              <a:rPr lang="cs-CZ" dirty="0" smtClean="0"/>
              <a:t> 10 chlapců a dvě dívky. </a:t>
            </a:r>
            <a:r>
              <a:rPr lang="cs-CZ" dirty="0" smtClean="0">
                <a:solidFill>
                  <a:srgbClr val="000000"/>
                </a:solidFill>
              </a:rPr>
              <a:t>Kolik je možných různých pořadí na stupních vítězů, když víte, že se na ně probojovala i jedna z dívek?</a:t>
            </a:r>
          </a:p>
          <a:p>
            <a:r>
              <a:rPr lang="cs-CZ" dirty="0" smtClean="0">
                <a:solidFill>
                  <a:srgbClr val="000000"/>
                </a:solidFill>
              </a:rPr>
              <a:t>Rozlište obecné chápání výroku (právě jedna dívka) od formálního (alespoň jedna dívka).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Pojídání knedlíků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Soutěže v </a:t>
            </a:r>
            <a:r>
              <a:rPr lang="cs-CZ" dirty="0" err="1" smtClean="0"/>
              <a:t>jezení</a:t>
            </a:r>
            <a:r>
              <a:rPr lang="cs-CZ" dirty="0" smtClean="0"/>
              <a:t> knedlíků se </a:t>
            </a:r>
            <a:r>
              <a:rPr lang="cs-CZ" dirty="0" err="1" smtClean="0"/>
              <a:t>zůčastnilo</a:t>
            </a:r>
            <a:r>
              <a:rPr lang="cs-CZ" dirty="0" smtClean="0"/>
              <a:t> 7 závodníků. Kolik je počet možných medailových umístění, když víme, že na závod přijel Ludva </a:t>
            </a:r>
            <a:r>
              <a:rPr lang="cs-CZ" dirty="0" err="1" smtClean="0"/>
              <a:t>Schnitzell</a:t>
            </a:r>
            <a:r>
              <a:rPr lang="cs-CZ" dirty="0" smtClean="0"/>
              <a:t>, který je machr a vždy se probojuje na stupně vítězů? </a:t>
            </a:r>
          </a:p>
          <a:p>
            <a:r>
              <a:rPr lang="cs-CZ" dirty="0" smtClean="0"/>
              <a:t>A – 50</a:t>
            </a:r>
          </a:p>
          <a:p>
            <a:r>
              <a:rPr lang="cs-CZ" dirty="0" smtClean="0"/>
              <a:t>B – 60</a:t>
            </a:r>
          </a:p>
          <a:p>
            <a:r>
              <a:rPr lang="cs-CZ" dirty="0" smtClean="0"/>
              <a:t>C – 70</a:t>
            </a:r>
          </a:p>
          <a:p>
            <a:r>
              <a:rPr lang="cs-CZ" dirty="0" smtClean="0"/>
              <a:t>D – 80</a:t>
            </a:r>
          </a:p>
          <a:p>
            <a:r>
              <a:rPr lang="cs-CZ" dirty="0" smtClean="0"/>
              <a:t>E – 90</a:t>
            </a:r>
          </a:p>
          <a:p>
            <a:r>
              <a:rPr lang="cs-CZ" dirty="0" smtClean="0"/>
              <a:t>F – Jiný počet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</TotalTime>
  <Words>1037</Words>
  <Application>Microsoft Office PowerPoint</Application>
  <PresentationFormat>Předvádění na obrazovce (4:3)</PresentationFormat>
  <Paragraphs>61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Arkýř</vt:lpstr>
      <vt:lpstr>Kombinace bez opakování</vt:lpstr>
      <vt:lpstr>Materiály ke studiu</vt:lpstr>
      <vt:lpstr>Motivační úloha</vt:lpstr>
      <vt:lpstr>Úloha 1</vt:lpstr>
      <vt:lpstr>Úloha - Hlasování</vt:lpstr>
      <vt:lpstr>Úloha 2</vt:lpstr>
      <vt:lpstr>Úloha hlasování</vt:lpstr>
      <vt:lpstr>Pivní turnaj</vt:lpstr>
      <vt:lpstr>Pojídání knedlíků</vt:lpstr>
      <vt:lpstr>Úlohy k procvičování</vt:lpstr>
      <vt:lpstr>Trocha formalismu</vt:lpstr>
      <vt:lpstr>Domácí úkol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Kombinace bez opakování</dc:title>
  <dc:creator>Antonín Jančařík</dc:creator>
  <cp:lastModifiedBy>Antonín Jančařík</cp:lastModifiedBy>
  <cp:revision>15</cp:revision>
  <dcterms:created xsi:type="dcterms:W3CDTF">2014-10-08T11:37:00Z</dcterms:created>
  <dcterms:modified xsi:type="dcterms:W3CDTF">2014-10-22T14:08:01Z</dcterms:modified>
</cp:coreProperties>
</file>