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9"/>
  </p:notesMasterIdLst>
  <p:sldIdLst>
    <p:sldId id="256" r:id="rId2"/>
    <p:sldId id="506" r:id="rId3"/>
    <p:sldId id="369" r:id="rId4"/>
    <p:sldId id="399" r:id="rId5"/>
    <p:sldId id="477" r:id="rId6"/>
    <p:sldId id="501" r:id="rId7"/>
    <p:sldId id="500" r:id="rId8"/>
    <p:sldId id="502" r:id="rId9"/>
    <p:sldId id="505" r:id="rId10"/>
    <p:sldId id="504" r:id="rId11"/>
    <p:sldId id="474" r:id="rId12"/>
    <p:sldId id="490" r:id="rId13"/>
    <p:sldId id="433" r:id="rId14"/>
    <p:sldId id="493" r:id="rId15"/>
    <p:sldId id="465" r:id="rId16"/>
    <p:sldId id="507" r:id="rId17"/>
    <p:sldId id="257" r:id="rId18"/>
    <p:sldId id="492" r:id="rId19"/>
    <p:sldId id="308" r:id="rId20"/>
    <p:sldId id="376" r:id="rId21"/>
    <p:sldId id="508" r:id="rId22"/>
    <p:sldId id="510" r:id="rId23"/>
    <p:sldId id="509" r:id="rId24"/>
    <p:sldId id="511" r:id="rId25"/>
    <p:sldId id="378" r:id="rId26"/>
    <p:sldId id="373" r:id="rId27"/>
    <p:sldId id="512" r:id="rId28"/>
    <p:sldId id="514" r:id="rId29"/>
    <p:sldId id="314" r:id="rId30"/>
    <p:sldId id="495" r:id="rId31"/>
    <p:sldId id="482" r:id="rId32"/>
    <p:sldId id="479" r:id="rId33"/>
    <p:sldId id="484" r:id="rId34"/>
    <p:sldId id="480" r:id="rId35"/>
    <p:sldId id="485" r:id="rId36"/>
    <p:sldId id="481" r:id="rId37"/>
    <p:sldId id="486" r:id="rId38"/>
    <p:sldId id="487" r:id="rId39"/>
    <p:sldId id="488" r:id="rId40"/>
    <p:sldId id="489" r:id="rId41"/>
    <p:sldId id="315" r:id="rId42"/>
    <p:sldId id="353" r:id="rId43"/>
    <p:sldId id="309" r:id="rId44"/>
    <p:sldId id="317" r:id="rId45"/>
    <p:sldId id="319" r:id="rId46"/>
    <p:sldId id="318" r:id="rId47"/>
    <p:sldId id="320" r:id="rId4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524" autoAdjust="0"/>
  </p:normalViewPr>
  <p:slideViewPr>
    <p:cSldViewPr>
      <p:cViewPr varScale="1">
        <p:scale>
          <a:sx n="62" d="100"/>
          <a:sy n="62" d="100"/>
        </p:scale>
        <p:origin x="140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F097D-3941-40BA-B678-6548719038FC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EF962-86BF-47B0-89DC-EC1338AD63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844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Nikdy nemůžeme říct, že náklady a výnosy se snižují!!! N a V vždy jen </a:t>
            </a:r>
            <a:r>
              <a:rPr lang="cs-CZ" b="1" dirty="0"/>
              <a:t>rostou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/>
              <a:t>N a V nemají počáteční ani konečné stavy.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EF962-86BF-47B0-89DC-EC1338AD63A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526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EF962-86BF-47B0-89DC-EC1338AD63A1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3503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EF962-86BF-47B0-89DC-EC1338AD63A1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198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Pavla Povolná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Finanční řízení a Business plán </a:t>
            </a:r>
            <a:br>
              <a:rPr lang="cs-CZ" dirty="0"/>
            </a:br>
            <a:r>
              <a:rPr lang="cs-CZ" dirty="0"/>
              <a:t>kalkulace nákladů</a:t>
            </a:r>
          </a:p>
        </p:txBody>
      </p:sp>
    </p:spTree>
    <p:extLst>
      <p:ext uri="{BB962C8B-B14F-4D97-AF65-F5344CB8AC3E}">
        <p14:creationId xmlns:p14="http://schemas.microsoft.com/office/powerpoint/2010/main" val="382420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1296144"/>
          </a:xfrm>
        </p:spPr>
        <p:txBody>
          <a:bodyPr>
            <a:normAutofit fontScale="90000"/>
          </a:bodyPr>
          <a:lstStyle/>
          <a:p>
            <a:r>
              <a:rPr lang="cs-CZ" dirty="0"/>
              <a:t>faktura náklady a výdaje</a:t>
            </a:r>
            <a:br>
              <a:rPr lang="cs-CZ" dirty="0"/>
            </a:br>
            <a:r>
              <a:rPr lang="cs-CZ" dirty="0"/>
              <a:t>KDY? CO?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NÁKLADY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ve chvíli zaúčtování</a:t>
            </a:r>
          </a:p>
          <a:p>
            <a:pPr marL="0" indent="0">
              <a:buNone/>
            </a:pPr>
            <a:r>
              <a:rPr lang="cs-CZ" dirty="0"/>
              <a:t>           (účetní položky)</a:t>
            </a:r>
          </a:p>
          <a:p>
            <a:pPr marL="0" indent="0">
              <a:buNone/>
            </a:pPr>
            <a:r>
              <a:rPr lang="cs-CZ" dirty="0"/>
              <a:t>                     FAD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VÝDAJE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ve chvíli proplacení    </a:t>
            </a:r>
          </a:p>
          <a:p>
            <a:pPr marL="0" indent="0">
              <a:buNone/>
            </a:pPr>
            <a:r>
              <a:rPr lang="cs-CZ" dirty="0"/>
              <a:t>         (převodu peněz)</a:t>
            </a:r>
          </a:p>
        </p:txBody>
      </p:sp>
    </p:spTree>
    <p:extLst>
      <p:ext uri="{BB962C8B-B14F-4D97-AF65-F5344CB8AC3E}">
        <p14:creationId xmlns:p14="http://schemas.microsoft.com/office/powerpoint/2010/main" val="1814689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sestavování ročních závěrečných účtů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                                       </a:t>
            </a:r>
          </a:p>
          <a:p>
            <a:pPr marL="0" indent="0">
              <a:buNone/>
            </a:pPr>
            <a:r>
              <a:rPr lang="cs-CZ" dirty="0"/>
              <a:t>                                             POZOR!</a:t>
            </a:r>
          </a:p>
          <a:p>
            <a:pPr marL="0" indent="0">
              <a:buNone/>
            </a:pPr>
            <a:r>
              <a:rPr lang="cs-CZ" dirty="0"/>
              <a:t>náklady a výdaje a příjmy s výnosy </a:t>
            </a:r>
            <a:r>
              <a:rPr lang="cs-CZ" b="1" dirty="0"/>
              <a:t>nelze</a:t>
            </a:r>
            <a:r>
              <a:rPr lang="cs-CZ" dirty="0"/>
              <a:t> zaměňovat!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Porovnáváním nákladů a výnosů dospějeme k výsledku hospodaření, který může být kladný – zisk,</a:t>
            </a:r>
          </a:p>
          <a:p>
            <a:pPr marL="0" indent="0">
              <a:buNone/>
            </a:pPr>
            <a:r>
              <a:rPr lang="cs-CZ" dirty="0"/>
              <a:t>                                         nebo záporný – ztráta</a:t>
            </a:r>
          </a:p>
        </p:txBody>
      </p:sp>
    </p:spTree>
    <p:extLst>
      <p:ext uri="{BB962C8B-B14F-4D97-AF65-F5344CB8AC3E}">
        <p14:creationId xmlns:p14="http://schemas.microsoft.com/office/powerpoint/2010/main" val="549555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výsledek hospodaření                                      sledování nákladů a výnosů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  </a:t>
            </a:r>
          </a:p>
          <a:p>
            <a:pPr marL="0" indent="0">
              <a:buNone/>
            </a:pPr>
            <a:r>
              <a:rPr lang="cs-CZ" dirty="0"/>
              <a:t>                 NÁKLAD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spotřeba nebo opotřebení majetku vyjádřená v peněžních jednotkách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dirty="0"/>
              <a:t>             </a:t>
            </a:r>
          </a:p>
          <a:p>
            <a:pPr marL="0" indent="0">
              <a:buNone/>
            </a:pPr>
            <a:r>
              <a:rPr lang="cs-CZ" dirty="0"/>
              <a:t>               strana MD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snižují se jimi aktiva a zvyšují závazky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VÝNOS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výkon vyjádřený v peněžních jednotkách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</a:t>
            </a:r>
          </a:p>
          <a:p>
            <a:pPr marL="0" indent="0">
              <a:buNone/>
            </a:pPr>
            <a:r>
              <a:rPr lang="cs-CZ" dirty="0"/>
              <a:t>                strana D</a:t>
            </a:r>
          </a:p>
        </p:txBody>
      </p:sp>
    </p:spTree>
    <p:extLst>
      <p:ext uri="{BB962C8B-B14F-4D97-AF65-F5344CB8AC3E}">
        <p14:creationId xmlns:p14="http://schemas.microsoft.com/office/powerpoint/2010/main" val="4155982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REZERVY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Zadržená část zisku z důvodu možných ztrát či rizik souvisejících s podnikáním v budoucích obdobích.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Tvoří se zahrnutím do nákladů vždy za konkrétním účelem (minulou událostí/reálně očekávanou skutečností).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Charakteristickým znakem </a:t>
            </a:r>
            <a:r>
              <a:rPr lang="cs-CZ"/>
              <a:t>rezervy je</a:t>
            </a:r>
            <a:endParaRPr lang="cs-CZ" dirty="0"/>
          </a:p>
          <a:p>
            <a:r>
              <a:rPr lang="cs-CZ" dirty="0"/>
              <a:t> neurčité časové určení („neví se KDY TO přijde“)</a:t>
            </a:r>
          </a:p>
          <a:p>
            <a:r>
              <a:rPr lang="cs-CZ" dirty="0"/>
              <a:t> neurčitá výše (kvalifikovaný odhad)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8726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závěrka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                                    „účtování o“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 stavu a pohybu majetku a jiných aktiv </a:t>
            </a:r>
          </a:p>
          <a:p>
            <a:r>
              <a:rPr lang="cs-CZ" dirty="0"/>
              <a:t> závazcích a jiných pasivech</a:t>
            </a:r>
          </a:p>
          <a:p>
            <a:r>
              <a:rPr lang="cs-CZ" dirty="0"/>
              <a:t> nákladech</a:t>
            </a:r>
          </a:p>
          <a:p>
            <a:r>
              <a:rPr lang="cs-CZ" dirty="0"/>
              <a:t> výnosech</a:t>
            </a:r>
          </a:p>
          <a:p>
            <a:r>
              <a:rPr lang="cs-CZ" dirty="0"/>
              <a:t> výsledcích hospodaření</a:t>
            </a:r>
          </a:p>
        </p:txBody>
      </p:sp>
    </p:spTree>
    <p:extLst>
      <p:ext uri="{BB962C8B-B14F-4D97-AF65-F5344CB8AC3E}">
        <p14:creationId xmlns:p14="http://schemas.microsoft.com/office/powerpoint/2010/main" val="2863479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účtování nákladů a výnosů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nákladové účty: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spotřeba materiálu (501)</a:t>
            </a:r>
          </a:p>
          <a:p>
            <a:r>
              <a:rPr lang="cs-CZ" dirty="0"/>
              <a:t>cestovné (512)</a:t>
            </a:r>
          </a:p>
          <a:p>
            <a:r>
              <a:rPr lang="cs-CZ" dirty="0"/>
              <a:t>ostatní služby (518)</a:t>
            </a:r>
          </a:p>
          <a:p>
            <a:r>
              <a:rPr lang="cs-CZ" dirty="0"/>
              <a:t>mzdové náklady (521)</a:t>
            </a:r>
          </a:p>
          <a:p>
            <a:r>
              <a:rPr lang="cs-CZ" dirty="0"/>
              <a:t>manka a škody (549)</a:t>
            </a:r>
          </a:p>
          <a:p>
            <a:pPr marL="0" indent="0">
              <a:buNone/>
            </a:pP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výnosové účty: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tržby za vlastní výrobky (601)</a:t>
            </a:r>
          </a:p>
          <a:p>
            <a:r>
              <a:rPr lang="cs-CZ" dirty="0"/>
              <a:t>tržby z prodeje služeb (602)</a:t>
            </a:r>
          </a:p>
          <a:p>
            <a:r>
              <a:rPr lang="cs-CZ" dirty="0"/>
              <a:t>tržby za zboží (604)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07942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Kalkulace je první dáma controllingu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Controlling je prostředek aktivního a systémového, do budoucna zaměřeného, koncepčního přístupu k řízení. </a:t>
            </a:r>
          </a:p>
        </p:txBody>
      </p:sp>
    </p:spTree>
    <p:extLst>
      <p:ext uri="{BB962C8B-B14F-4D97-AF65-F5344CB8AC3E}">
        <p14:creationId xmlns:p14="http://schemas.microsoft.com/office/powerpoint/2010/main" val="2213442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kalkulace nákladů jako nástroj řízení nákladů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struktura nákladů v kalkulaci</a:t>
            </a:r>
          </a:p>
          <a:p>
            <a:endParaRPr lang="cs-CZ" dirty="0"/>
          </a:p>
          <a:p>
            <a:r>
              <a:rPr lang="cs-CZ" dirty="0"/>
              <a:t>kalkulace přímých nákladů</a:t>
            </a:r>
          </a:p>
          <a:p>
            <a:endParaRPr lang="cs-CZ" dirty="0"/>
          </a:p>
          <a:p>
            <a:r>
              <a:rPr lang="cs-CZ" dirty="0"/>
              <a:t>kalkulace nepřímých nákladů</a:t>
            </a:r>
          </a:p>
        </p:txBody>
      </p:sp>
    </p:spTree>
    <p:extLst>
      <p:ext uri="{BB962C8B-B14F-4D97-AF65-F5344CB8AC3E}">
        <p14:creationId xmlns:p14="http://schemas.microsoft.com/office/powerpoint/2010/main" val="1440844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Controlling – nástroj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respektuje tržní orientaci firem, </a:t>
            </a:r>
          </a:p>
          <a:p>
            <a:r>
              <a:rPr lang="cs-CZ" dirty="0"/>
              <a:t>škálu produktů a směrů, komu, kým a kam jsou distribuovány, </a:t>
            </a:r>
          </a:p>
          <a:p>
            <a:r>
              <a:rPr lang="cs-CZ" dirty="0"/>
              <a:t>odlišné chování jednotlivých druhů nákladů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Standardní součásti variantních kalkulačních členění:</a:t>
            </a:r>
          </a:p>
          <a:p>
            <a:r>
              <a:rPr lang="cs-CZ" dirty="0"/>
              <a:t>výnosy členěné na tržby z hlavního předmětu   </a:t>
            </a:r>
          </a:p>
          <a:p>
            <a:pPr marL="0" indent="0">
              <a:buNone/>
            </a:pPr>
            <a:r>
              <a:rPr lang="cs-CZ" dirty="0"/>
              <a:t>     podnikání a ostatní položky</a:t>
            </a:r>
          </a:p>
          <a:p>
            <a:r>
              <a:rPr lang="cs-CZ" dirty="0"/>
              <a:t>hlediska příčin a míst vzniku nákladů, </a:t>
            </a:r>
          </a:p>
          <a:p>
            <a:pPr marL="0" indent="0">
              <a:buNone/>
            </a:pPr>
            <a:r>
              <a:rPr lang="cs-CZ" dirty="0"/>
              <a:t>     odpovědnost za skupiny nákladů podle jejich </a:t>
            </a:r>
          </a:p>
          <a:p>
            <a:pPr marL="0" indent="0">
              <a:buNone/>
            </a:pPr>
            <a:r>
              <a:rPr lang="cs-CZ" dirty="0"/>
              <a:t>     ovlivnitelnosti.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275311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kalkulace nákladů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    </a:t>
            </a:r>
          </a:p>
          <a:p>
            <a:pPr marL="0" indent="0">
              <a:buNone/>
            </a:pPr>
            <a:r>
              <a:rPr lang="cs-CZ" dirty="0"/>
              <a:t>    </a:t>
            </a:r>
          </a:p>
          <a:p>
            <a:pPr marL="0" indent="0">
              <a:buNone/>
            </a:pPr>
            <a:r>
              <a:rPr lang="cs-CZ" dirty="0"/>
              <a:t>                                     zjištění nákladů  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konkrétní výkon/produkt/službu</a:t>
            </a:r>
          </a:p>
          <a:p>
            <a:endParaRPr lang="cs-CZ" dirty="0"/>
          </a:p>
          <a:p>
            <a:r>
              <a:rPr lang="cs-CZ" dirty="0"/>
              <a:t>časové období ve vztahu k objemu služeb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78992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předmětem účetnictví?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102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INFORMACE</a:t>
            </a:r>
          </a:p>
          <a:p>
            <a:pPr marL="0" indent="0">
              <a:buNone/>
            </a:pPr>
            <a:r>
              <a:rPr lang="cs-CZ" dirty="0"/>
              <a:t>O stavu a pohybu majetku (o aktivech) a jeho zdrojích (pasivech)</a:t>
            </a:r>
          </a:p>
          <a:p>
            <a:pPr marL="0" indent="0">
              <a:buNone/>
            </a:pPr>
            <a:r>
              <a:rPr lang="cs-CZ" dirty="0"/>
              <a:t>                                                o</a:t>
            </a:r>
          </a:p>
          <a:p>
            <a:r>
              <a:rPr lang="cs-CZ" dirty="0"/>
              <a:t>nákladech</a:t>
            </a:r>
          </a:p>
          <a:p>
            <a:r>
              <a:rPr lang="cs-CZ" dirty="0"/>
              <a:t>výnosech</a:t>
            </a:r>
          </a:p>
          <a:p>
            <a:r>
              <a:rPr lang="cs-CZ" dirty="0"/>
              <a:t>výsledku hospodaření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záznam hospodářských operací, které mají ekonomické důsledky</a:t>
            </a:r>
          </a:p>
        </p:txBody>
      </p:sp>
    </p:spTree>
    <p:extLst>
      <p:ext uri="{BB962C8B-B14F-4D97-AF65-F5344CB8AC3E}">
        <p14:creationId xmlns:p14="http://schemas.microsoft.com/office/powerpoint/2010/main" val="27038220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nákladů podle produkce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FIXNÍ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       VARIABILNÍ</a:t>
            </a:r>
          </a:p>
        </p:txBody>
      </p:sp>
    </p:spTree>
    <p:extLst>
      <p:ext uri="{BB962C8B-B14F-4D97-AF65-F5344CB8AC3E}">
        <p14:creationId xmlns:p14="http://schemas.microsoft.com/office/powerpoint/2010/main" val="29860716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B4A9C7-D748-4C9A-B22A-61D763F7B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nákladů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FC7C44-8388-4C7D-8B5E-F5255C85BBB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                </a:t>
            </a:r>
          </a:p>
          <a:p>
            <a:pPr marL="0" indent="0">
              <a:buNone/>
            </a:pPr>
            <a:r>
              <a:rPr lang="cs-CZ" dirty="0"/>
              <a:t>                                 třídění dle hledisek</a:t>
            </a:r>
          </a:p>
          <a:p>
            <a:pPr marL="0" indent="0">
              <a:buNone/>
            </a:pPr>
            <a:r>
              <a:rPr lang="cs-CZ" dirty="0"/>
              <a:t>variabilní – přímá vazba na výrobek, produkt, službu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VN = </a:t>
            </a:r>
            <a:r>
              <a:rPr lang="cs-CZ" dirty="0" err="1"/>
              <a:t>vn</a:t>
            </a:r>
            <a:r>
              <a:rPr lang="cs-CZ" dirty="0"/>
              <a:t> x Q (množství zboží)</a:t>
            </a:r>
          </a:p>
        </p:txBody>
      </p:sp>
    </p:spTree>
    <p:extLst>
      <p:ext uri="{BB962C8B-B14F-4D97-AF65-F5344CB8AC3E}">
        <p14:creationId xmlns:p14="http://schemas.microsoft.com/office/powerpoint/2010/main" val="40393268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B4A9C7-D748-4C9A-B22A-61D763F7B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nákladů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FC7C44-8388-4C7D-8B5E-F5255C85BBB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                </a:t>
            </a:r>
          </a:p>
          <a:p>
            <a:pPr marL="0" indent="0">
              <a:buNone/>
            </a:pPr>
            <a:r>
              <a:rPr lang="cs-CZ" dirty="0"/>
              <a:t>                                 třídění dle hledisek</a:t>
            </a:r>
          </a:p>
          <a:p>
            <a:pPr marL="0" indent="0">
              <a:buNone/>
            </a:pPr>
            <a:r>
              <a:rPr lang="cs-CZ" dirty="0"/>
              <a:t>                fixní– nezávisle na množství produkce</a:t>
            </a:r>
          </a:p>
          <a:p>
            <a:pPr marL="0" indent="0">
              <a:buNone/>
            </a:pPr>
            <a:r>
              <a:rPr lang="cs-CZ" dirty="0"/>
              <a:t>                         (odpisy, nájem, energie)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N=FN + </a:t>
            </a:r>
            <a:r>
              <a:rPr lang="cs-CZ" dirty="0" err="1"/>
              <a:t>vn</a:t>
            </a:r>
            <a:r>
              <a:rPr lang="cs-CZ" dirty="0"/>
              <a:t> x Q</a:t>
            </a:r>
          </a:p>
        </p:txBody>
      </p:sp>
    </p:spTree>
    <p:extLst>
      <p:ext uri="{BB962C8B-B14F-4D97-AF65-F5344CB8AC3E}">
        <p14:creationId xmlns:p14="http://schemas.microsoft.com/office/powerpoint/2010/main" val="22797472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3DCFBD-52FB-47A2-985D-9FE122DE3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nákladová funkce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48D7B4-668B-4F7E-8C82-E6FC327E529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vzniká rozdělením celkových nákladů na fixní a variabilní část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N = FN + </a:t>
            </a:r>
            <a:r>
              <a:rPr lang="cs-CZ" dirty="0" err="1"/>
              <a:t>vn</a:t>
            </a:r>
            <a:r>
              <a:rPr lang="cs-CZ" dirty="0"/>
              <a:t> x Q</a:t>
            </a:r>
          </a:p>
        </p:txBody>
      </p:sp>
    </p:spTree>
    <p:extLst>
      <p:ext uri="{BB962C8B-B14F-4D97-AF65-F5344CB8AC3E}">
        <p14:creationId xmlns:p14="http://schemas.microsoft.com/office/powerpoint/2010/main" val="22041098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658FD7-3C0C-4D5F-B43B-2AAB0C410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BEP</a:t>
            </a:r>
            <a:br>
              <a:rPr lang="cs-CZ" dirty="0"/>
            </a:br>
            <a:r>
              <a:rPr lang="cs-CZ" dirty="0"/>
              <a:t>vztah mezi náklady a tržbami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A9B159-47B4-487A-8EF0-48C89AF034E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Q = FN : (P – VN)</a:t>
            </a:r>
          </a:p>
        </p:txBody>
      </p:sp>
    </p:spTree>
    <p:extLst>
      <p:ext uri="{BB962C8B-B14F-4D97-AF65-F5344CB8AC3E}">
        <p14:creationId xmlns:p14="http://schemas.microsoft.com/office/powerpoint/2010/main" val="41675987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nákladů dle místa/odpovědnosti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dílna</a:t>
            </a:r>
          </a:p>
          <a:p>
            <a:endParaRPr lang="cs-CZ" dirty="0"/>
          </a:p>
          <a:p>
            <a:r>
              <a:rPr lang="cs-CZ" dirty="0"/>
              <a:t>provoz </a:t>
            </a:r>
          </a:p>
          <a:p>
            <a:endParaRPr lang="cs-CZ" dirty="0"/>
          </a:p>
          <a:p>
            <a:r>
              <a:rPr lang="cs-CZ" dirty="0"/>
              <a:t>závod</a:t>
            </a:r>
          </a:p>
          <a:p>
            <a:endParaRPr lang="cs-CZ" dirty="0"/>
          </a:p>
          <a:p>
            <a:r>
              <a:rPr lang="cs-CZ" dirty="0"/>
              <a:t>středisko</a:t>
            </a:r>
          </a:p>
        </p:txBody>
      </p:sp>
    </p:spTree>
    <p:extLst>
      <p:ext uri="{BB962C8B-B14F-4D97-AF65-F5344CB8AC3E}">
        <p14:creationId xmlns:p14="http://schemas.microsoft.com/office/powerpoint/2010/main" val="27390764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cs-CZ" dirty="0"/>
              <a:t>členění nákladů podle druhu</a:t>
            </a:r>
            <a:br>
              <a:rPr lang="cs-CZ" dirty="0"/>
            </a:br>
            <a:r>
              <a:rPr lang="cs-CZ" dirty="0"/>
              <a:t>(homogenní)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Provozní</a:t>
            </a:r>
          </a:p>
          <a:p>
            <a:pPr marL="0" indent="0">
              <a:buNone/>
            </a:pPr>
            <a:r>
              <a:rPr lang="cs-CZ" dirty="0"/>
              <a:t>    spotřebované nákupy, spotřebu materiálu, spotřebu   </a:t>
            </a:r>
          </a:p>
          <a:p>
            <a:pPr marL="0" indent="0">
              <a:buNone/>
            </a:pPr>
            <a:r>
              <a:rPr lang="cs-CZ" dirty="0"/>
              <a:t>    energie, služby, osobní náklady, daně a poplatky, odpisy, </a:t>
            </a:r>
          </a:p>
          <a:p>
            <a:pPr marL="0" indent="0">
              <a:buNone/>
            </a:pPr>
            <a:r>
              <a:rPr lang="cs-CZ" dirty="0"/>
              <a:t>    rezervy a opravné položky k provozním nákladům.</a:t>
            </a:r>
          </a:p>
          <a:p>
            <a:r>
              <a:rPr lang="cs-CZ" dirty="0"/>
              <a:t> </a:t>
            </a:r>
            <a:r>
              <a:rPr lang="cs-CZ" b="1" dirty="0"/>
              <a:t>Finanční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úroky, rezervy a opravné položky finančních nákladů. </a:t>
            </a:r>
          </a:p>
          <a:p>
            <a:r>
              <a:rPr lang="cs-CZ" b="1" dirty="0"/>
              <a:t>Mimořádné  - </a:t>
            </a:r>
            <a:r>
              <a:rPr lang="cs-CZ" dirty="0"/>
              <a:t>manka a škody a ostatní mimořádné náklady. </a:t>
            </a:r>
          </a:p>
          <a:p>
            <a:r>
              <a:rPr lang="cs-CZ" dirty="0"/>
              <a:t> </a:t>
            </a:r>
            <a:r>
              <a:rPr lang="cs-CZ" b="1" dirty="0"/>
              <a:t>Daně</a:t>
            </a:r>
            <a:r>
              <a:rPr lang="cs-CZ" dirty="0"/>
              <a:t> (vedení v účetní třídě 5 – náklady – uznatelnost </a:t>
            </a:r>
            <a:r>
              <a:rPr lang="cs-CZ"/>
              <a:t>dle zákona)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16357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D6B5BA-826B-443A-B144-4D3A22B65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členění nákladů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3B578A-A0BA-4BE5-AD8B-4C2C81283AC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cs-CZ" b="1" dirty="0">
              <a:effectLst/>
            </a:endParaRPr>
          </a:p>
          <a:p>
            <a:pPr marL="0" indent="0" algn="just">
              <a:buNone/>
            </a:pPr>
            <a:r>
              <a:rPr lang="cs-CZ" dirty="0">
                <a:effectLst/>
              </a:rPr>
              <a:t>podle přiřaditelnosti nákladů k nákladovému objektu</a:t>
            </a:r>
          </a:p>
          <a:p>
            <a:pPr marL="0" indent="0" algn="just">
              <a:buNone/>
            </a:pPr>
            <a:endParaRPr lang="cs-CZ" dirty="0">
              <a:effectLst/>
            </a:endParaRPr>
          </a:p>
          <a:p>
            <a:pPr algn="just"/>
            <a:r>
              <a:rPr lang="cs-CZ" dirty="0">
                <a:effectLst/>
              </a:rPr>
              <a:t>PŘÍMÉ (jednicové)</a:t>
            </a:r>
          </a:p>
          <a:p>
            <a:pPr marL="0" indent="0" algn="just">
              <a:buNone/>
            </a:pPr>
            <a:r>
              <a:rPr lang="cs-CZ" dirty="0">
                <a:effectLst/>
              </a:rPr>
              <a:t>(</a:t>
            </a:r>
            <a:r>
              <a:rPr lang="cs-CZ" dirty="0"/>
              <a:t>přiřazení k nákladovému objektu </a:t>
            </a:r>
            <a:r>
              <a:rPr lang="cs-CZ" dirty="0">
                <a:effectLst/>
              </a:rPr>
              <a:t>bez pomoci alokačních metod)</a:t>
            </a:r>
          </a:p>
          <a:p>
            <a:pPr algn="just"/>
            <a:r>
              <a:rPr lang="cs-CZ" dirty="0"/>
              <a:t>NEPŔÍMÉ (režijní)</a:t>
            </a:r>
          </a:p>
          <a:p>
            <a:pPr marL="0" indent="0" algn="just">
              <a:buNone/>
            </a:pPr>
            <a:r>
              <a:rPr lang="cs-CZ" dirty="0">
                <a:effectLst/>
              </a:rPr>
              <a:t>(k přiřazení je třeba užít alokační metody)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5073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0BDCE9-6770-4F26-8A2C-B1524A645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přímé a nepřímé 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D06562-06F1-4F98-A3C8-8FBE1FED9C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/>
          <a:lstStyle/>
          <a:p>
            <a:r>
              <a:rPr lang="cs-CZ" dirty="0"/>
              <a:t>PŘÍMÉ (jednicové)</a:t>
            </a:r>
          </a:p>
          <a:p>
            <a:pPr marL="0" indent="0">
              <a:buNone/>
            </a:pPr>
            <a:r>
              <a:rPr lang="cs-CZ" dirty="0"/>
              <a:t> - materiálové</a:t>
            </a:r>
          </a:p>
          <a:p>
            <a:pPr marL="0" indent="0">
              <a:buNone/>
            </a:pPr>
            <a:r>
              <a:rPr lang="cs-CZ" dirty="0"/>
              <a:t> - mzdové</a:t>
            </a:r>
          </a:p>
          <a:p>
            <a:pPr marL="0" indent="0">
              <a:buNone/>
            </a:pPr>
            <a:r>
              <a:rPr lang="cs-CZ" dirty="0"/>
              <a:t> - ostatní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NEPŘÍMÉ (režijní) výrobní náklady</a:t>
            </a:r>
          </a:p>
          <a:p>
            <a:pPr marL="0" indent="0">
              <a:buNone/>
            </a:pPr>
            <a:r>
              <a:rPr lang="cs-CZ" dirty="0"/>
              <a:t> - výrobní režie (materiálová, mzdová, ostatní)</a:t>
            </a:r>
          </a:p>
          <a:p>
            <a:pPr marL="0" indent="0">
              <a:buNone/>
            </a:pPr>
            <a:r>
              <a:rPr lang="cs-CZ" dirty="0"/>
              <a:t> - nevýrobní režie (správní, prodejní, odbytová,</a:t>
            </a:r>
          </a:p>
          <a:p>
            <a:pPr marL="0" indent="0">
              <a:buNone/>
            </a:pPr>
            <a:r>
              <a:rPr lang="cs-CZ" dirty="0"/>
              <a:t>    distribuční)</a:t>
            </a:r>
          </a:p>
        </p:txBody>
      </p:sp>
    </p:spTree>
    <p:extLst>
      <p:ext uri="{BB962C8B-B14F-4D97-AF65-F5344CB8AC3E}">
        <p14:creationId xmlns:p14="http://schemas.microsoft.com/office/powerpoint/2010/main" val="26103873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kalkulační členění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přímé (jednicové)  - podstata produktu/služby</a:t>
            </a:r>
          </a:p>
          <a:p>
            <a:endParaRPr lang="cs-CZ" dirty="0"/>
          </a:p>
          <a:p>
            <a:r>
              <a:rPr lang="cs-CZ" dirty="0"/>
              <a:t>nepřímé (režijní) – provozní, správní, zásobovací</a:t>
            </a:r>
          </a:p>
        </p:txBody>
      </p:sp>
    </p:spTree>
    <p:extLst>
      <p:ext uri="{BB962C8B-B14F-4D97-AF65-F5344CB8AC3E}">
        <p14:creationId xmlns:p14="http://schemas.microsoft.com/office/powerpoint/2010/main" val="2621825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kalkulace?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kalkulací se rozumí výpočetní postupy, kterými se stanoví náklady na jednotky, které jsou předmětem podnikatelské činnosti, tj. výroby výrobků a poskytování služeb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59546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režijní náklady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společné </a:t>
            </a:r>
            <a:r>
              <a:rPr lang="cs-CZ" b="1" dirty="0"/>
              <a:t>náklady</a:t>
            </a:r>
            <a:r>
              <a:rPr lang="cs-CZ" dirty="0"/>
              <a:t> konkrétního podniku, které nelze vyjádřit jako jednicové</a:t>
            </a:r>
          </a:p>
          <a:p>
            <a:pPr marL="0" indent="0">
              <a:buNone/>
            </a:pPr>
            <a:r>
              <a:rPr lang="cs-CZ" dirty="0"/>
              <a:t>Protože je nelze stanovit přímo na jednici, musí se rozvrhovat pomocí tzv. </a:t>
            </a:r>
            <a:r>
              <a:rPr lang="cs-CZ" b="1" dirty="0"/>
              <a:t>režijní</a:t>
            </a:r>
            <a:r>
              <a:rPr lang="cs-CZ" dirty="0"/>
              <a:t> přirážky, poměrem, nebo dělením.</a:t>
            </a:r>
          </a:p>
        </p:txBody>
      </p:sp>
    </p:spTree>
    <p:extLst>
      <p:ext uri="{BB962C8B-B14F-4D97-AF65-F5344CB8AC3E}">
        <p14:creationId xmlns:p14="http://schemas.microsoft.com/office/powerpoint/2010/main" val="40546788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kalkulace nepřímých nákladů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prostým dělením</a:t>
            </a:r>
          </a:p>
          <a:p>
            <a:endParaRPr lang="cs-CZ" dirty="0"/>
          </a:p>
          <a:p>
            <a:r>
              <a:rPr lang="cs-CZ" dirty="0"/>
              <a:t>pomocí poměrových čísel</a:t>
            </a:r>
          </a:p>
          <a:p>
            <a:endParaRPr lang="cs-CZ" dirty="0"/>
          </a:p>
          <a:p>
            <a:r>
              <a:rPr lang="cs-CZ" dirty="0"/>
              <a:t>přirážková</a:t>
            </a:r>
          </a:p>
        </p:txBody>
      </p:sp>
    </p:spTree>
    <p:extLst>
      <p:ext uri="{BB962C8B-B14F-4D97-AF65-F5344CB8AC3E}">
        <p14:creationId xmlns:p14="http://schemas.microsoft.com/office/powerpoint/2010/main" val="1791633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kalkulace prostým dělením -příklad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503920" cy="4572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                                         výroba svící</a:t>
            </a:r>
          </a:p>
          <a:p>
            <a:pPr marL="0" indent="0">
              <a:buNone/>
            </a:pPr>
            <a:r>
              <a:rPr lang="cs-CZ" dirty="0"/>
              <a:t>plán výroby 11 000ks</a:t>
            </a:r>
          </a:p>
          <a:p>
            <a:pPr marL="0" indent="0">
              <a:buNone/>
            </a:pPr>
            <a:r>
              <a:rPr lang="cs-CZ" dirty="0"/>
              <a:t>THN spotřeby materiálu činí 0,05 kg včelího vosku </a:t>
            </a:r>
          </a:p>
          <a:p>
            <a:pPr marL="0" indent="0">
              <a:buNone/>
            </a:pPr>
            <a:r>
              <a:rPr lang="cs-CZ" dirty="0"/>
              <a:t>1 kg včelího vosku stojí 800 Kč</a:t>
            </a:r>
          </a:p>
          <a:p>
            <a:pPr marL="0" indent="0">
              <a:buNone/>
            </a:pPr>
            <a:r>
              <a:rPr lang="cs-CZ" dirty="0"/>
              <a:t>norma spotřeby času činí 12 min. </a:t>
            </a:r>
          </a:p>
          <a:p>
            <a:pPr marL="0" indent="0">
              <a:buNone/>
            </a:pPr>
            <a:r>
              <a:rPr lang="cs-CZ" dirty="0"/>
              <a:t>hodinový mzdový tarif = 60 Kč</a:t>
            </a:r>
          </a:p>
          <a:p>
            <a:pPr marL="0" indent="0">
              <a:buNone/>
            </a:pPr>
            <a:r>
              <a:rPr lang="cs-CZ" dirty="0"/>
              <a:t>rozpočet VR = Kč 33000 </a:t>
            </a:r>
          </a:p>
          <a:p>
            <a:pPr marL="0" indent="0">
              <a:buNone/>
            </a:pPr>
            <a:r>
              <a:rPr lang="cs-CZ" dirty="0"/>
              <a:t>rozpočet SR = Kč 11000</a:t>
            </a:r>
          </a:p>
          <a:p>
            <a:pPr marL="0" indent="0">
              <a:buNone/>
            </a:pPr>
            <a:r>
              <a:rPr lang="cs-CZ" dirty="0"/>
              <a:t>Ostatní přímé náklady: 34% sociálního a zdravotního pojištění </a:t>
            </a:r>
          </a:p>
          <a:p>
            <a:pPr marL="0" indent="0">
              <a:buNone/>
            </a:pPr>
            <a:r>
              <a:rPr lang="cs-CZ" dirty="0"/>
              <a:t>zisk 20% z vlastních nákladů výkonu</a:t>
            </a:r>
          </a:p>
        </p:txBody>
      </p:sp>
    </p:spTree>
    <p:extLst>
      <p:ext uri="{BB962C8B-B14F-4D97-AF65-F5344CB8AC3E}">
        <p14:creationId xmlns:p14="http://schemas.microsoft.com/office/powerpoint/2010/main" val="1418583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předběžná kalkulace - řešení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77517924"/>
              </p:ext>
            </p:extLst>
          </p:nvPr>
        </p:nvGraphicFramePr>
        <p:xfrm>
          <a:off x="395536" y="980729"/>
          <a:ext cx="8504238" cy="5726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77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8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Kč/ks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808">
                <a:tc>
                  <a:txBody>
                    <a:bodyPr/>
                    <a:lstStyle/>
                    <a:p>
                      <a:r>
                        <a:rPr lang="cs-CZ" dirty="0"/>
                        <a:t>přímý materiál (0,05 * 800)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808">
                <a:tc>
                  <a:txBody>
                    <a:bodyPr/>
                    <a:lstStyle/>
                    <a:p>
                      <a:r>
                        <a:rPr lang="cs-CZ" dirty="0"/>
                        <a:t>přímé mzdy (60/60 * 12)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808">
                <a:tc>
                  <a:txBody>
                    <a:bodyPr/>
                    <a:lstStyle/>
                    <a:p>
                      <a:r>
                        <a:rPr lang="cs-CZ" dirty="0"/>
                        <a:t>ostatní přímé náklady (34% z 12)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4,08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11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výrobní režie (33 000/11 000)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11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vlastní náklady výroby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55,08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11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správní režie (11 000/11 000)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11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vlastní náklady výkonu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56,08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11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zisk (20% z 56,08)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11,22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8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prodejní cena bez DPH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67,30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89863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kalkulace pomocí poměrových čísel</a:t>
            </a:r>
            <a:br>
              <a:rPr lang="cs-CZ" dirty="0"/>
            </a:br>
            <a:r>
              <a:rPr lang="cs-CZ" dirty="0"/>
              <a:t>zjistěte částku výrobní režie na 1t šroubů.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05548581"/>
              </p:ext>
            </p:extLst>
          </p:nvPr>
        </p:nvGraphicFramePr>
        <p:xfrm>
          <a:off x="251520" y="1772816"/>
          <a:ext cx="8504238" cy="3398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3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73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1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6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43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73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07393">
                <a:tc>
                  <a:txBody>
                    <a:bodyPr/>
                    <a:lstStyle/>
                    <a:p>
                      <a:r>
                        <a:rPr lang="cs-CZ" dirty="0"/>
                        <a:t>Druh šroubů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Poměrové číslo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Plán v tunách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Přepočtený plán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Rozpočet nákladů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Náklady na 1t</a:t>
                      </a:r>
                      <a:r>
                        <a:rPr lang="cs-CZ" baseline="0" dirty="0"/>
                        <a:t> v Kč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648">
                <a:tc>
                  <a:txBody>
                    <a:bodyPr/>
                    <a:lstStyle/>
                    <a:p>
                      <a:r>
                        <a:rPr lang="cs-CZ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1 417 200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1 181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648">
                <a:tc>
                  <a:txBody>
                    <a:bodyPr/>
                    <a:lstStyle/>
                    <a:p>
                      <a:r>
                        <a:rPr lang="cs-CZ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2 362 000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2 362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648">
                <a:tc>
                  <a:txBody>
                    <a:bodyPr/>
                    <a:lstStyle/>
                    <a:p>
                      <a:r>
                        <a:rPr lang="cs-CZ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1 417 200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1 771,50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3648"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4 400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  <a:r>
                        <a:rPr lang="cs-CZ" baseline="0" dirty="0"/>
                        <a:t> 196 400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11524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výrobní režie na 1 přepočtenou jednici </a:t>
            </a:r>
          </a:p>
          <a:p>
            <a:pPr marL="0" indent="0">
              <a:buNone/>
            </a:pPr>
            <a:r>
              <a:rPr lang="cs-CZ" dirty="0"/>
              <a:t>            5 196 400 : 4 400 = 1 181,- Kč</a:t>
            </a:r>
          </a:p>
        </p:txBody>
      </p:sp>
    </p:spTree>
    <p:extLst>
      <p:ext uri="{BB962C8B-B14F-4D97-AF65-F5344CB8AC3E}">
        <p14:creationId xmlns:p14="http://schemas.microsoft.com/office/powerpoint/2010/main" val="32946332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kalkulace přirážková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98296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výrobní režie</a:t>
            </a:r>
          </a:p>
          <a:p>
            <a:endParaRPr lang="cs-CZ" dirty="0"/>
          </a:p>
          <a:p>
            <a:r>
              <a:rPr lang="cs-CZ" dirty="0"/>
              <a:t>režijní přirážka </a:t>
            </a:r>
          </a:p>
          <a:p>
            <a:endParaRPr lang="cs-CZ" dirty="0"/>
          </a:p>
          <a:p>
            <a:r>
              <a:rPr lang="cs-CZ" dirty="0"/>
              <a:t>správní režie</a:t>
            </a:r>
          </a:p>
          <a:p>
            <a:endParaRPr lang="cs-CZ" dirty="0"/>
          </a:p>
          <a:p>
            <a:r>
              <a:rPr lang="cs-CZ" dirty="0"/>
              <a:t>režijní sazba </a:t>
            </a:r>
          </a:p>
          <a:p>
            <a:endParaRPr lang="cs-CZ" dirty="0"/>
          </a:p>
          <a:p>
            <a:r>
              <a:rPr lang="cs-CZ" dirty="0"/>
              <a:t>podnik vyrábí výrobky A </a:t>
            </a:r>
            <a:r>
              <a:rPr lang="cs-CZ" dirty="0" err="1"/>
              <a:t>a</a:t>
            </a:r>
            <a:r>
              <a:rPr lang="cs-CZ" dirty="0"/>
              <a:t> B</a:t>
            </a:r>
          </a:p>
          <a:p>
            <a:endParaRPr lang="cs-CZ" dirty="0"/>
          </a:p>
          <a:p>
            <a:r>
              <a:rPr lang="cs-CZ" dirty="0"/>
              <a:t>plán výroby je 2 000 ks A </a:t>
            </a:r>
            <a:r>
              <a:rPr lang="cs-CZ" dirty="0" err="1"/>
              <a:t>a</a:t>
            </a:r>
            <a:r>
              <a:rPr lang="cs-CZ" dirty="0"/>
              <a:t> 3 000 ks B</a:t>
            </a:r>
          </a:p>
          <a:p>
            <a:endParaRPr lang="cs-CZ" dirty="0"/>
          </a:p>
          <a:p>
            <a:r>
              <a:rPr lang="cs-CZ" dirty="0"/>
              <a:t>na 1 ks A je přímý materiál Kč 10 a přímé mzdy Kč 3 a potřeba 0,2 hodiny práce</a:t>
            </a:r>
          </a:p>
          <a:p>
            <a:endParaRPr lang="cs-CZ" dirty="0"/>
          </a:p>
          <a:p>
            <a:r>
              <a:rPr lang="cs-CZ" dirty="0"/>
              <a:t>na 1 ks B je přímý materiál Kč 8 a přímé mzdy Kč 3 a potřeba 0,2 hodiny práce </a:t>
            </a:r>
          </a:p>
          <a:p>
            <a:endParaRPr lang="cs-CZ" dirty="0"/>
          </a:p>
          <a:p>
            <a:r>
              <a:rPr lang="cs-CZ" dirty="0"/>
              <a:t>ostatní přímé náklady = 34% sociálního a zdravotního pojištění z přímých mezd</a:t>
            </a:r>
          </a:p>
        </p:txBody>
      </p:sp>
    </p:spTree>
    <p:extLst>
      <p:ext uri="{BB962C8B-B14F-4D97-AF65-F5344CB8AC3E}">
        <p14:creationId xmlns:p14="http://schemas.microsoft.com/office/powerpoint/2010/main" val="31072445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kalkulace přirážková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ostatní přímé náklady = 34% sociálního a zdravotního pojištění z přímých mezd</a:t>
            </a:r>
          </a:p>
          <a:p>
            <a:endParaRPr lang="cs-CZ" dirty="0"/>
          </a:p>
          <a:p>
            <a:r>
              <a:rPr lang="cs-CZ" dirty="0"/>
              <a:t>rozpočet výrobní režie činí Kč 88 000. </a:t>
            </a:r>
          </a:p>
          <a:p>
            <a:endParaRPr lang="cs-CZ" dirty="0"/>
          </a:p>
          <a:p>
            <a:r>
              <a:rPr lang="cs-CZ" dirty="0"/>
              <a:t>rozvrhovou základnou pro VR je přímý materiál.</a:t>
            </a:r>
          </a:p>
          <a:p>
            <a:endParaRPr lang="cs-CZ" dirty="0"/>
          </a:p>
          <a:p>
            <a:r>
              <a:rPr lang="cs-CZ" dirty="0"/>
              <a:t>rozpočet správní režie činí Kč 44000.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rozvrhovou základnou pro SR jsou hodiny práce</a:t>
            </a:r>
          </a:p>
          <a:p>
            <a:endParaRPr lang="cs-CZ" dirty="0"/>
          </a:p>
          <a:p>
            <a:r>
              <a:rPr lang="cs-CZ" dirty="0"/>
              <a:t>vypočtěte režie a sestavte předběžnou kalkulaci pro výrobky A </a:t>
            </a:r>
            <a:r>
              <a:rPr lang="cs-CZ" dirty="0" err="1"/>
              <a:t>a</a:t>
            </a:r>
            <a:r>
              <a:rPr lang="cs-CZ" dirty="0"/>
              <a:t> B.</a:t>
            </a:r>
          </a:p>
          <a:p>
            <a:endParaRPr lang="cs-CZ" dirty="0"/>
          </a:p>
          <a:p>
            <a:r>
              <a:rPr lang="cs-CZ" dirty="0"/>
              <a:t>zisk = 15% z vlastních nákladů výkonu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44538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– výrobní režie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1) rozvrhová základna = přímý materiál = (10 x 2 000) + (8 x 3 000) = 44000 Kč </a:t>
            </a:r>
          </a:p>
          <a:p>
            <a:endParaRPr lang="cs-CZ" dirty="0"/>
          </a:p>
          <a:p>
            <a:r>
              <a:rPr lang="cs-CZ" dirty="0"/>
              <a:t>2) režijní přirážka = </a:t>
            </a:r>
          </a:p>
          <a:p>
            <a:pPr marL="0" indent="0">
              <a:buNone/>
            </a:pPr>
            <a:r>
              <a:rPr lang="cs-CZ" dirty="0"/>
              <a:t>    rozpočet výrobní režie : rozvrhová základna  x 100 </a:t>
            </a:r>
          </a:p>
          <a:p>
            <a:pPr marL="0" indent="0">
              <a:buNone/>
            </a:pPr>
            <a:r>
              <a:rPr lang="cs-CZ" dirty="0"/>
              <a:t>     =   88 000 : 44 000  x 100= 200%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3) výrobní režie na 1 ks A = 200% z10 = 20 Kč</a:t>
            </a:r>
          </a:p>
          <a:p>
            <a:pPr marL="0" indent="0">
              <a:buNone/>
            </a:pPr>
            <a:r>
              <a:rPr lang="cs-CZ" dirty="0"/>
              <a:t>                                       1 ks B = 200% z8 = 16 Kč</a:t>
            </a:r>
          </a:p>
        </p:txBody>
      </p:sp>
    </p:spTree>
    <p:extLst>
      <p:ext uri="{BB962C8B-B14F-4D97-AF65-F5344CB8AC3E}">
        <p14:creationId xmlns:p14="http://schemas.microsoft.com/office/powerpoint/2010/main" val="35786736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– správní režie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1) rozvrhová základna = hodiny strojové práce = (0,2 x 2 000) + (0,2  x 3 000) = 400 + 600 = 1 000 hodin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r>
              <a:rPr lang="cs-CZ" dirty="0"/>
              <a:t>2) režijní sazba </a:t>
            </a:r>
          </a:p>
          <a:p>
            <a:pPr marL="0" indent="0">
              <a:buNone/>
            </a:pPr>
            <a:r>
              <a:rPr lang="cs-CZ" dirty="0"/>
              <a:t>        = rozpočet správní režie : rozvrhová základna </a:t>
            </a:r>
          </a:p>
          <a:p>
            <a:pPr marL="0" indent="0">
              <a:buNone/>
            </a:pPr>
            <a:r>
              <a:rPr lang="cs-CZ" dirty="0"/>
              <a:t>        = 44 000 : 1000 = 44 Kč/hod. </a:t>
            </a:r>
          </a:p>
          <a:p>
            <a:pPr marL="0" indent="0">
              <a:buNone/>
            </a:pPr>
            <a:endParaRPr lang="cs-CZ" dirty="0"/>
          </a:p>
          <a:p>
            <a:r>
              <a:rPr lang="pt-BR" dirty="0"/>
              <a:t>3) správní režie na 1 ks A = 0,2 h </a:t>
            </a:r>
            <a:r>
              <a:rPr lang="cs-CZ" dirty="0"/>
              <a:t> x </a:t>
            </a:r>
            <a:r>
              <a:rPr lang="pt-BR" dirty="0"/>
              <a:t>44Kč/h = 8,8 Kč </a:t>
            </a:r>
          </a:p>
          <a:p>
            <a:pPr marL="0" indent="0">
              <a:buNone/>
            </a:pPr>
            <a:r>
              <a:rPr lang="cs-CZ" dirty="0"/>
              <a:t>                                      </a:t>
            </a:r>
            <a:r>
              <a:rPr lang="pt-BR" dirty="0"/>
              <a:t>1 ks B = 0,2 h </a:t>
            </a:r>
            <a:r>
              <a:rPr lang="cs-CZ" dirty="0"/>
              <a:t> x </a:t>
            </a:r>
            <a:r>
              <a:rPr lang="pt-BR" dirty="0"/>
              <a:t> 44Kč/h = 8,8 Kč </a:t>
            </a:r>
          </a:p>
        </p:txBody>
      </p:sp>
    </p:spTree>
    <p:extLst>
      <p:ext uri="{BB962C8B-B14F-4D97-AF65-F5344CB8AC3E}">
        <p14:creationId xmlns:p14="http://schemas.microsoft.com/office/powerpoint/2010/main" val="803251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kalkulace nákladů – proč?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stanovení vnitropodnikových cen výkonů</a:t>
            </a:r>
          </a:p>
          <a:p>
            <a:endParaRPr lang="cs-CZ" dirty="0"/>
          </a:p>
          <a:p>
            <a:r>
              <a:rPr lang="cs-CZ" dirty="0"/>
              <a:t>sestavování rozpočtů </a:t>
            </a:r>
          </a:p>
          <a:p>
            <a:endParaRPr lang="cs-CZ" dirty="0"/>
          </a:p>
          <a:p>
            <a:r>
              <a:rPr lang="cs-CZ" dirty="0"/>
              <a:t>kontrola a rozbory hospodárnosti výroby </a:t>
            </a:r>
          </a:p>
          <a:p>
            <a:endParaRPr lang="cs-CZ" dirty="0"/>
          </a:p>
          <a:p>
            <a:r>
              <a:rPr lang="cs-CZ" dirty="0"/>
              <a:t>rentabilita výkonů </a:t>
            </a:r>
          </a:p>
          <a:p>
            <a:endParaRPr lang="cs-CZ" dirty="0"/>
          </a:p>
          <a:p>
            <a:r>
              <a:rPr lang="cs-CZ" dirty="0"/>
              <a:t>limitování nákladů</a:t>
            </a:r>
          </a:p>
        </p:txBody>
      </p:sp>
    </p:spTree>
    <p:extLst>
      <p:ext uri="{BB962C8B-B14F-4D97-AF65-F5344CB8AC3E}">
        <p14:creationId xmlns:p14="http://schemas.microsoft.com/office/powerpoint/2010/main" val="39577704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předběžná kalkulace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8219720"/>
              </p:ext>
            </p:extLst>
          </p:nvPr>
        </p:nvGraphicFramePr>
        <p:xfrm>
          <a:off x="301625" y="1527175"/>
          <a:ext cx="8504238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7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47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4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Položka kalkulačního vzorce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Výrobek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Výrobek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1/ přímý materiál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2/ přímé mzdy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3/ ostatní přímé náklady – 34% z přímých mezd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1,02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1,02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4/ výrobní režie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vlastní náklady výroby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34,02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28,02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5/</a:t>
                      </a:r>
                      <a:r>
                        <a:rPr lang="cs-CZ" baseline="0" dirty="0"/>
                        <a:t> s</a:t>
                      </a:r>
                      <a:r>
                        <a:rPr lang="cs-CZ" dirty="0"/>
                        <a:t>právní režie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8,80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8,80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 vlastní náklady výkonu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42,82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36,82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6/ zisk 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6,42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5,52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Prodejní cena bez DPH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49,24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42,34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71117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kalkulační vzorec - náklady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81633609"/>
              </p:ext>
            </p:extLst>
          </p:nvPr>
        </p:nvGraphicFramePr>
        <p:xfrm>
          <a:off x="12569" y="1844824"/>
          <a:ext cx="9108504" cy="4383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4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3164">
                <a:tc>
                  <a:txBody>
                    <a:bodyPr/>
                    <a:lstStyle/>
                    <a:p>
                      <a:r>
                        <a:rPr lang="cs-CZ" dirty="0"/>
                        <a:t>položka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cena</a:t>
                      </a:r>
                      <a:r>
                        <a:rPr lang="cs-CZ" baseline="0" dirty="0"/>
                        <a:t> služby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3164">
                <a:tc>
                  <a:txBody>
                    <a:bodyPr/>
                    <a:lstStyle/>
                    <a:p>
                      <a:r>
                        <a:rPr lang="cs-CZ" b="1"/>
                        <a:t>přímý</a:t>
                      </a:r>
                      <a:r>
                        <a:rPr lang="cs-CZ"/>
                        <a:t> </a:t>
                      </a:r>
                      <a:r>
                        <a:rPr lang="cs-CZ" b="1" baseline="0"/>
                        <a:t>materiál (VN)</a:t>
                      </a:r>
                      <a:endParaRPr lang="cs-CZ" b="1" baseline="0" dirty="0"/>
                    </a:p>
                    <a:p>
                      <a:r>
                        <a:rPr lang="cs-CZ" baseline="0" dirty="0"/>
                        <a:t>(rukavice, papírová prostěradla UZ</a:t>
                      </a:r>
                      <a:r>
                        <a:rPr lang="cs-CZ" baseline="0"/>
                        <a:t>, elektrody, monočlánky,)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? – vazba na typ vyšetření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3164">
                <a:tc>
                  <a:txBody>
                    <a:bodyPr/>
                    <a:lstStyle/>
                    <a:p>
                      <a:r>
                        <a:rPr lang="cs-CZ" b="1" dirty="0"/>
                        <a:t>ostatní přímé náklady (FN)</a:t>
                      </a:r>
                    </a:p>
                    <a:p>
                      <a:r>
                        <a:rPr lang="cs-CZ" dirty="0"/>
                        <a:t>(odpisy - UZ, údržba)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3164">
                <a:tc>
                  <a:txBody>
                    <a:bodyPr/>
                    <a:lstStyle/>
                    <a:p>
                      <a:r>
                        <a:rPr lang="cs-CZ" b="1" dirty="0"/>
                        <a:t>provozní režie (FN)</a:t>
                      </a:r>
                    </a:p>
                    <a:p>
                      <a:r>
                        <a:rPr lang="cs-CZ" dirty="0"/>
                        <a:t>(mzdy, opravy, energie, odpisy dlouhodobého majetku, opotřebení majetku)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3164">
                <a:tc>
                  <a:txBody>
                    <a:bodyPr/>
                    <a:lstStyle/>
                    <a:p>
                      <a:r>
                        <a:rPr lang="cs-CZ" b="1" dirty="0"/>
                        <a:t>správní režie (FN)</a:t>
                      </a:r>
                    </a:p>
                    <a:p>
                      <a:r>
                        <a:rPr lang="cs-CZ" dirty="0"/>
                        <a:t>(telefonní poplatky, energie)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70794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poskytování služeb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                                        Co je třeba?</a:t>
            </a:r>
          </a:p>
          <a:p>
            <a:pPr marL="0" indent="0">
              <a:buNone/>
            </a:pPr>
            <a:r>
              <a:rPr lang="cs-CZ" dirty="0"/>
              <a:t>                                           (náklady)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 personální zajištění (kapacity)</a:t>
            </a:r>
          </a:p>
          <a:p>
            <a:r>
              <a:rPr lang="cs-CZ" dirty="0"/>
              <a:t> doprava</a:t>
            </a:r>
          </a:p>
          <a:p>
            <a:r>
              <a:rPr lang="cs-CZ" dirty="0"/>
              <a:t> prostory/nájem/materiál</a:t>
            </a:r>
          </a:p>
          <a:p>
            <a:r>
              <a:rPr lang="cs-CZ" dirty="0"/>
              <a:t> režijní náklady</a:t>
            </a:r>
          </a:p>
          <a:p>
            <a:r>
              <a:rPr lang="cs-CZ" dirty="0"/>
              <a:t> </a:t>
            </a:r>
            <a:r>
              <a:rPr lang="cs-CZ" dirty="0" err="1"/>
              <a:t>ousorcing</a:t>
            </a:r>
            <a:r>
              <a:rPr lang="cs-CZ" dirty="0"/>
              <a:t> – nákup služeb (účetnictví/ právník)</a:t>
            </a:r>
          </a:p>
          <a:p>
            <a:r>
              <a:rPr lang="cs-CZ" dirty="0"/>
              <a:t> způsob úhrady péče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0683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plán nákladů a výnosů</a:t>
            </a:r>
            <a:br>
              <a:rPr lang="cs-CZ" dirty="0"/>
            </a:br>
            <a:r>
              <a:rPr lang="cs-CZ" dirty="0"/>
              <a:t>střednědobý výhled 2019 - 2021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14281199"/>
              </p:ext>
            </p:extLst>
          </p:nvPr>
        </p:nvGraphicFramePr>
        <p:xfrm>
          <a:off x="395536" y="1556792"/>
          <a:ext cx="8280920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náklady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č.ú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spotřebované nákupy (materiál)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služby (</a:t>
                      </a:r>
                      <a:r>
                        <a:rPr lang="cs-CZ" baseline="0" dirty="0"/>
                        <a:t>opravy, údržba)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51x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osobní náklady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52x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1 000 000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daně a poplatky (silniční a z nemovitosti)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53x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odpisy (přístroje, budovy)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55x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250 000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250 000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250 000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ostatní náklady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54x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daň</a:t>
                      </a:r>
                      <a:r>
                        <a:rPr lang="cs-CZ" baseline="0" dirty="0">
                          <a:solidFill>
                            <a:schemeClr val="tx1"/>
                          </a:solidFill>
                        </a:rPr>
                        <a:t> z příjmů (% z HV)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59x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19 000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19 000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19</a:t>
                      </a:r>
                      <a:r>
                        <a:rPr lang="cs-CZ" baseline="0" dirty="0">
                          <a:solidFill>
                            <a:schemeClr val="tx1"/>
                          </a:solidFill>
                        </a:rPr>
                        <a:t> 000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výnosy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tržby z prodeje služeb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1 739</a:t>
                      </a:r>
                      <a:r>
                        <a:rPr lang="cs-CZ" baseline="0" dirty="0"/>
                        <a:t> 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1 719</a:t>
                      </a:r>
                      <a:r>
                        <a:rPr lang="cs-CZ" baseline="0" dirty="0"/>
                        <a:t> 000</a:t>
                      </a:r>
                      <a:endParaRPr lang="cs-CZ" dirty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1 719</a:t>
                      </a:r>
                      <a:r>
                        <a:rPr lang="cs-CZ" baseline="0" dirty="0"/>
                        <a:t> 000</a:t>
                      </a:r>
                      <a:endParaRPr lang="cs-CZ" dirty="0"/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Výnosy snížené o náklady (HV)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84173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1152128"/>
          </a:xfrm>
        </p:spPr>
        <p:txBody>
          <a:bodyPr>
            <a:noAutofit/>
          </a:bodyPr>
          <a:lstStyle/>
          <a:p>
            <a:r>
              <a:rPr lang="cs-CZ" sz="2400" b="1" dirty="0"/>
              <a:t>kalkulační vzorec pro výpočet bodové hodnoty výkonů v seznamu zdravotních výkonů</a:t>
            </a:r>
            <a:br>
              <a:rPr lang="cs-CZ" sz="2400" b="1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70304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POZOR! </a:t>
            </a:r>
          </a:p>
          <a:p>
            <a:pPr marL="0" indent="0">
              <a:buNone/>
            </a:pPr>
            <a:r>
              <a:rPr lang="cs-CZ" dirty="0"/>
              <a:t>Celková bodová hodnota výkonu je dána součtem   </a:t>
            </a:r>
          </a:p>
          <a:p>
            <a:r>
              <a:rPr lang="cs-CZ" dirty="0"/>
              <a:t>režijních nákladů (v bodech)</a:t>
            </a:r>
          </a:p>
          <a:p>
            <a:r>
              <a:rPr lang="cs-CZ" dirty="0"/>
              <a:t>průměrných přímých nákladů (v bodech) </a:t>
            </a:r>
          </a:p>
          <a:p>
            <a:r>
              <a:rPr lang="cs-CZ" dirty="0"/>
              <a:t>navýšení osobních nákladů nositelů výkonů</a:t>
            </a:r>
          </a:p>
          <a:p>
            <a:pPr marL="0" indent="0">
              <a:buNone/>
            </a:pPr>
            <a:r>
              <a:rPr lang="cs-CZ" dirty="0"/>
              <a:t>(V Seznamu výkonů jsou uváděny v bodech pouze přímé náklady, abychom dostali celkovou bodovou hodnotu výkonu, je třeba připočítat ještě režijní náklady v bodech = čas výkonu v minutách*minutová režie v bodech/min. a navýšení osobních nákladů nositelů výkonů).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754048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412776"/>
          </a:xfrm>
        </p:spPr>
        <p:txBody>
          <a:bodyPr>
            <a:normAutofit/>
          </a:bodyPr>
          <a:lstStyle/>
          <a:p>
            <a:r>
              <a:rPr lang="cs-CZ" sz="2400" b="1" dirty="0"/>
              <a:t>kalkulační vzorec pro výpočet bodové hodnoty výkonů v seznamu zdravotních výkonů</a:t>
            </a:r>
            <a:br>
              <a:rPr lang="cs-CZ" sz="2400" b="1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196752"/>
            <a:ext cx="8503920" cy="4902296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</a:t>
            </a:r>
          </a:p>
          <a:p>
            <a:pPr marL="0" indent="0">
              <a:buNone/>
            </a:pPr>
            <a:r>
              <a:rPr lang="cs-CZ" dirty="0"/>
              <a:t>    bodová hodnota výkonu vychází z průměrných    </a:t>
            </a:r>
          </a:p>
          <a:p>
            <a:pPr marL="0" indent="0">
              <a:buNone/>
            </a:pPr>
            <a:r>
              <a:rPr lang="cs-CZ" dirty="0"/>
              <a:t>       přímých nákladů na provedení výkonu.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48032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kompletní kalkulační vzorec :-(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A = (F × G × H) + [K÷(O × P × R)÷N] + [(S × O) ÷ L] + (T ×U) + (V × X)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910891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 přímých nákladů 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503920" cy="482453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                                                        součet osobních nákladů</a:t>
            </a:r>
          </a:p>
          <a:p>
            <a:r>
              <a:rPr lang="cs-CZ" dirty="0"/>
              <a:t>nositel výkonu B</a:t>
            </a:r>
          </a:p>
          <a:p>
            <a:r>
              <a:rPr lang="cs-CZ" dirty="0"/>
              <a:t>jednoúčelové přístroje použité při výkonu C </a:t>
            </a:r>
          </a:p>
          <a:p>
            <a:r>
              <a:rPr lang="cs-CZ" dirty="0"/>
              <a:t>zdravotnický materiál přímo spotřebovaný při výkonu D </a:t>
            </a:r>
          </a:p>
          <a:p>
            <a:r>
              <a:rPr lang="cs-CZ" dirty="0"/>
              <a:t> léčivé přípravky přímo spotřebované při výkonu E</a:t>
            </a:r>
          </a:p>
          <a:p>
            <a:pPr marL="0" indent="0">
              <a:buNone/>
            </a:pPr>
            <a:r>
              <a:rPr lang="cs-CZ" dirty="0"/>
              <a:t>      A = B + C + D + E</a:t>
            </a:r>
          </a:p>
          <a:p>
            <a:pPr marL="0" lvl="0" indent="0">
              <a:buNone/>
            </a:pPr>
            <a:r>
              <a:rPr lang="cs-CZ" b="1" u="sng" cap="all" dirty="0"/>
              <a:t>Osobní náklady</a:t>
            </a:r>
          </a:p>
          <a:p>
            <a:r>
              <a:rPr lang="cs-CZ" dirty="0"/>
              <a:t>součin základní minutové sazby F </a:t>
            </a:r>
          </a:p>
          <a:p>
            <a:r>
              <a:rPr lang="cs-CZ" dirty="0"/>
              <a:t>mzdového indexu nositele (nositelů) výkonu G</a:t>
            </a:r>
          </a:p>
          <a:p>
            <a:r>
              <a:rPr lang="cs-CZ" dirty="0"/>
              <a:t>času nositele (nositelů) výkonu H</a:t>
            </a:r>
          </a:p>
          <a:p>
            <a:pPr marL="0" indent="0">
              <a:buNone/>
            </a:pPr>
            <a:r>
              <a:rPr lang="cs-CZ" dirty="0"/>
              <a:t>      B = F × G × H</a:t>
            </a:r>
          </a:p>
          <a:p>
            <a:pPr marL="0" indent="0">
              <a:buNone/>
            </a:pPr>
            <a:r>
              <a:rPr lang="cs-CZ" i="1" dirty="0"/>
              <a:t>      A = (F × G × H) + C + D + E</a:t>
            </a:r>
          </a:p>
          <a:p>
            <a:pPr marL="0" indent="0">
              <a:buNone/>
            </a:pPr>
            <a:r>
              <a:rPr lang="cs-CZ" b="1" u="sng" cap="all" dirty="0"/>
              <a:t>Základní minutová sazba</a:t>
            </a:r>
            <a:r>
              <a:rPr lang="cs-CZ" b="1" u="sng" dirty="0"/>
              <a:t> F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je stanovena na 2,216 Kč na jednu minutu pro lékaře a jiné vysokoškolsky vzdělané pracovníky ve zdravotnictví a na 1,320 Kč na jednu minutu pro SZP.</a:t>
            </a:r>
          </a:p>
          <a:p>
            <a:pPr marL="0" indent="0">
              <a:buNone/>
            </a:pPr>
            <a:r>
              <a:rPr lang="cs-CZ" b="1" u="sng" cap="all" dirty="0"/>
              <a:t>Mzdový index nositele</a:t>
            </a:r>
            <a:r>
              <a:rPr lang="cs-CZ" b="1" u="sng" dirty="0"/>
              <a:t> V</a:t>
            </a:r>
            <a:r>
              <a:rPr lang="cs-CZ" b="1" u="sng" cap="all" dirty="0"/>
              <a:t>ýkonu </a:t>
            </a:r>
            <a:r>
              <a:rPr lang="cs-CZ" cap="all" dirty="0"/>
              <a:t>-G-</a:t>
            </a:r>
            <a:r>
              <a:rPr lang="cs-CZ" dirty="0"/>
              <a:t> je určen:</a:t>
            </a:r>
          </a:p>
          <a:p>
            <a:r>
              <a:rPr lang="cs-CZ" dirty="0"/>
              <a:t>a) pro lékaře</a:t>
            </a:r>
          </a:p>
          <a:p>
            <a:r>
              <a:rPr lang="cs-CZ" dirty="0"/>
              <a:t>b)pro </a:t>
            </a:r>
            <a:r>
              <a:rPr lang="cs-CZ" dirty="0" err="1"/>
              <a:t>nelékaře</a:t>
            </a:r>
            <a:r>
              <a:rPr lang="cs-CZ" dirty="0"/>
              <a:t> a JOP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1886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peněžní vyjádření opotřebení či spotřebování majetku snižují se jimi aktiva a zvyšují závazky</a:t>
            </a:r>
          </a:p>
          <a:p>
            <a:endParaRPr lang="cs-CZ" dirty="0"/>
          </a:p>
          <a:p>
            <a:r>
              <a:rPr lang="cs-CZ" dirty="0"/>
              <a:t>snižují hospodářský výsledek (ale také daňovou povinnost, pokud jsou daňově uznatelné)</a:t>
            </a:r>
          </a:p>
          <a:p>
            <a:endParaRPr lang="cs-CZ" dirty="0"/>
          </a:p>
          <a:p>
            <a:r>
              <a:rPr lang="cs-CZ" dirty="0"/>
              <a:t>náklady jsou spojeny s výdaji (peněžní úbytek aktiv)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3321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400" dirty="0"/>
              <a:t>    Faktura je </a:t>
            </a:r>
            <a:r>
              <a:rPr lang="cs-CZ" sz="2400" b="1" dirty="0"/>
              <a:t>účetním dokladem</a:t>
            </a:r>
            <a:r>
              <a:rPr lang="cs-CZ" sz="2400" dirty="0"/>
              <a:t> i </a:t>
            </a:r>
            <a:r>
              <a:rPr lang="cs-CZ" sz="2400" b="1" dirty="0"/>
              <a:t>dokladem daňovým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dirty="0"/>
              <a:t>     faktura došlá/dodaná/do­davatelská (FAD) </a:t>
            </a:r>
          </a:p>
          <a:p>
            <a:pPr marL="0" indent="0">
              <a:buNone/>
            </a:pPr>
            <a:br>
              <a:rPr lang="cs-CZ" sz="2400" dirty="0"/>
            </a:br>
            <a:r>
              <a:rPr lang="cs-CZ" sz="2400" dirty="0"/>
              <a:t>     faktura vydaná/vystave­ná/odběratelská (FAV)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3201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faktura jako účetní a daňový doklad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splnění náležitostí </a:t>
            </a:r>
            <a:r>
              <a:rPr lang="cs-CZ" b="1" dirty="0"/>
              <a:t>účetního dokladu </a:t>
            </a:r>
            <a:r>
              <a:rPr lang="cs-CZ" dirty="0"/>
              <a:t>(účetního záznamu, který bude zachycovat a průkazně dokazovat veškeré skutečnosti, které jsou předmětem účetnictví) podle § 11 zákona č. 563/1991 Sb., o účetnictví ve znění pozdějších předpisů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splnění náležitostí </a:t>
            </a:r>
            <a:r>
              <a:rPr lang="cs-CZ" b="1" dirty="0"/>
              <a:t>daňového dokladu</a:t>
            </a:r>
            <a:r>
              <a:rPr lang="cs-CZ" dirty="0"/>
              <a:t> je doklad, který splňuje </a:t>
            </a:r>
            <a:r>
              <a:rPr lang="cs-CZ" b="1" dirty="0"/>
              <a:t>náležitosti</a:t>
            </a:r>
            <a:r>
              <a:rPr lang="cs-CZ" dirty="0"/>
              <a:t> podle § 29–30 zákona č. 235/2004 Sb. o DPH, ve znění pozdějších předpisů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0376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faktura – náležitostí pro účetní doklad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8503920" cy="447024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označení úč. dokladu </a:t>
            </a:r>
          </a:p>
          <a:p>
            <a:r>
              <a:rPr lang="cs-CZ" dirty="0"/>
              <a:t>obsah účetního případu a jeho účastníky </a:t>
            </a:r>
          </a:p>
          <a:p>
            <a:r>
              <a:rPr lang="cs-CZ" dirty="0"/>
              <a:t>peněžní částku nebo informaci o ceně za měrnou  </a:t>
            </a:r>
          </a:p>
          <a:p>
            <a:pPr marL="0" indent="0">
              <a:buNone/>
            </a:pPr>
            <a:r>
              <a:rPr lang="cs-CZ" dirty="0"/>
              <a:t>   jednotku a vyjádření množství </a:t>
            </a:r>
          </a:p>
          <a:p>
            <a:r>
              <a:rPr lang="cs-CZ" dirty="0"/>
              <a:t>okamžik vyhotovení účetního dokladu </a:t>
            </a:r>
          </a:p>
          <a:p>
            <a:r>
              <a:rPr lang="cs-CZ" dirty="0"/>
              <a:t>okamžik uskutečnění účetního případu, není-li shodný</a:t>
            </a:r>
          </a:p>
          <a:p>
            <a:pPr marL="0" indent="0">
              <a:buNone/>
            </a:pPr>
            <a:r>
              <a:rPr lang="cs-CZ" dirty="0"/>
              <a:t>     s okamžikem vyhotovení účetního dokladu </a:t>
            </a:r>
          </a:p>
          <a:p>
            <a:r>
              <a:rPr lang="cs-CZ" dirty="0"/>
              <a:t>podpisový záznam osoby odpovědné za účetní případ a </a:t>
            </a:r>
          </a:p>
          <a:p>
            <a:r>
              <a:rPr lang="cs-CZ" dirty="0"/>
              <a:t>podpisový záznam osoby odpovědné za jeho  </a:t>
            </a:r>
          </a:p>
          <a:p>
            <a:pPr marL="0" indent="0">
              <a:buNone/>
            </a:pPr>
            <a:r>
              <a:rPr lang="cs-CZ" dirty="0"/>
              <a:t>    zaúčtování</a:t>
            </a:r>
          </a:p>
        </p:txBody>
      </p:sp>
    </p:spTree>
    <p:extLst>
      <p:ext uri="{BB962C8B-B14F-4D97-AF65-F5344CB8AC3E}">
        <p14:creationId xmlns:p14="http://schemas.microsoft.com/office/powerpoint/2010/main" val="2093876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faktura – náležitostí pro daňový doklad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42312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označení osoby, která uskutečňuje plnění </a:t>
            </a:r>
          </a:p>
          <a:p>
            <a:r>
              <a:rPr lang="cs-CZ" dirty="0"/>
              <a:t>daňové identifikační číslo osoby, která uskutečňuje plnění </a:t>
            </a:r>
          </a:p>
          <a:p>
            <a:r>
              <a:rPr lang="cs-CZ" dirty="0"/>
              <a:t>označení osoby, pro kterou se plnění uskutečňuje </a:t>
            </a:r>
          </a:p>
          <a:p>
            <a:r>
              <a:rPr lang="cs-CZ" dirty="0"/>
              <a:t>daňové identifikační číslo osoby, pro kterou se plnění uskutečňuje </a:t>
            </a:r>
          </a:p>
          <a:p>
            <a:r>
              <a:rPr lang="cs-CZ" dirty="0"/>
              <a:t>evidenční číslo daňového dokladu </a:t>
            </a:r>
          </a:p>
          <a:p>
            <a:r>
              <a:rPr lang="cs-CZ" dirty="0"/>
              <a:t>rozsah a předmět plnění </a:t>
            </a:r>
          </a:p>
          <a:p>
            <a:r>
              <a:rPr lang="cs-CZ" dirty="0"/>
              <a:t>den vystavení daňového dokladu </a:t>
            </a:r>
          </a:p>
          <a:p>
            <a:r>
              <a:rPr lang="cs-CZ" dirty="0"/>
              <a:t>den uskutečnění plnění nebo den přijetí úplaty, pokud před uskutečněním plnění vznikla povinnost ke dni přijetí úplaty </a:t>
            </a:r>
          </a:p>
          <a:p>
            <a:r>
              <a:rPr lang="cs-CZ" dirty="0"/>
              <a:t>přiznání daně nebo přiznání uskutečnění plnění, pokud se liší ode dne vystavení daňového dokladu</a:t>
            </a:r>
          </a:p>
          <a:p>
            <a:r>
              <a:rPr lang="cs-CZ" dirty="0"/>
              <a:t>jednotková cena bez daně a sleva, není-li obsažena v jednotkové ceně </a:t>
            </a:r>
          </a:p>
          <a:p>
            <a:r>
              <a:rPr lang="cs-CZ" dirty="0"/>
              <a:t>základ daně </a:t>
            </a:r>
          </a:p>
          <a:p>
            <a:r>
              <a:rPr lang="cs-CZ" dirty="0"/>
              <a:t>sazbu daně (v %) </a:t>
            </a:r>
          </a:p>
          <a:p>
            <a:r>
              <a:rPr lang="cs-CZ" dirty="0"/>
              <a:t>výši daně (v CZK)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84134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10615</TotalTime>
  <Words>2303</Words>
  <Application>Microsoft Office PowerPoint</Application>
  <PresentationFormat>Předvádění na obrazovce (4:3)</PresentationFormat>
  <Paragraphs>518</Paragraphs>
  <Slides>47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2" baseType="lpstr">
      <vt:lpstr>Calibri</vt:lpstr>
      <vt:lpstr>Georgia</vt:lpstr>
      <vt:lpstr>Wingdings</vt:lpstr>
      <vt:lpstr>Wingdings 2</vt:lpstr>
      <vt:lpstr>Administrativní</vt:lpstr>
      <vt:lpstr>Finanční řízení a Business plán  kalkulace nákladů</vt:lpstr>
      <vt:lpstr>CO je předmětem účetnictví?</vt:lpstr>
      <vt:lpstr>Co je kalkulace?</vt:lpstr>
      <vt:lpstr>kalkulace nákladů – proč?</vt:lpstr>
      <vt:lpstr>náklady</vt:lpstr>
      <vt:lpstr>faktura</vt:lpstr>
      <vt:lpstr>faktura jako účetní a daňový doklad</vt:lpstr>
      <vt:lpstr>faktura – náležitostí pro účetní doklad</vt:lpstr>
      <vt:lpstr>faktura – náležitostí pro daňový doklad</vt:lpstr>
      <vt:lpstr>faktura náklady a výdaje KDY? CO? </vt:lpstr>
      <vt:lpstr>sestavování ročních závěrečných účtů</vt:lpstr>
      <vt:lpstr>výsledek hospodaření                                      sledování nákladů a výnosů</vt:lpstr>
      <vt:lpstr>REZERVY</vt:lpstr>
      <vt:lpstr>účetní závěrka</vt:lpstr>
      <vt:lpstr>účtování nákladů a výnosů</vt:lpstr>
      <vt:lpstr>Kalkulace je první dáma controllingu</vt:lpstr>
      <vt:lpstr>kalkulace nákladů jako nástroj řízení nákladů</vt:lpstr>
      <vt:lpstr>Controlling – nástroj řízení</vt:lpstr>
      <vt:lpstr>kalkulace nákladů</vt:lpstr>
      <vt:lpstr>členění nákladů podle produkce</vt:lpstr>
      <vt:lpstr>druhy nákladů</vt:lpstr>
      <vt:lpstr>druhy nákladů</vt:lpstr>
      <vt:lpstr>nákladová funkce</vt:lpstr>
      <vt:lpstr>BEP vztah mezi náklady a tržbami</vt:lpstr>
      <vt:lpstr>Členění nákladů dle místa/odpovědnosti</vt:lpstr>
      <vt:lpstr>členění nákladů podle druhu (homogenní)</vt:lpstr>
      <vt:lpstr>další členění nákladů</vt:lpstr>
      <vt:lpstr>přímé a nepřímé náklady</vt:lpstr>
      <vt:lpstr>kalkulační členění</vt:lpstr>
      <vt:lpstr>režijní náklady</vt:lpstr>
      <vt:lpstr>kalkulace nepřímých nákladů</vt:lpstr>
      <vt:lpstr>kalkulace prostým dělením -příklad</vt:lpstr>
      <vt:lpstr>předběžná kalkulace - řešení</vt:lpstr>
      <vt:lpstr>kalkulace pomocí poměrových čísel zjistěte částku výrobní režie na 1t šroubů.</vt:lpstr>
      <vt:lpstr>řešení</vt:lpstr>
      <vt:lpstr>kalkulace přirážková</vt:lpstr>
      <vt:lpstr>kalkulace přirážková</vt:lpstr>
      <vt:lpstr>řešení – výrobní režie</vt:lpstr>
      <vt:lpstr>řešení – správní režie</vt:lpstr>
      <vt:lpstr>předběžná kalkulace</vt:lpstr>
      <vt:lpstr>kalkulační vzorec - náklady</vt:lpstr>
      <vt:lpstr> poskytování služeb</vt:lpstr>
      <vt:lpstr>plán nákladů a výnosů střednědobý výhled 2019 - 2021</vt:lpstr>
      <vt:lpstr>kalkulační vzorec pro výpočet bodové hodnoty výkonů v seznamu zdravotních výkonů </vt:lpstr>
      <vt:lpstr>kalkulační vzorec pro výpočet bodové hodnoty výkonů v seznamu zdravotních výkonů </vt:lpstr>
      <vt:lpstr>kompletní kalkulační vzorec :-(</vt:lpstr>
      <vt:lpstr>výpočet přímých nákladů 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Pavla Povolná</dc:creator>
  <cp:lastModifiedBy>Pavla Povolná</cp:lastModifiedBy>
  <cp:revision>248</cp:revision>
  <dcterms:created xsi:type="dcterms:W3CDTF">2019-11-18T19:16:10Z</dcterms:created>
  <dcterms:modified xsi:type="dcterms:W3CDTF">2020-10-22T06:24:33Z</dcterms:modified>
</cp:coreProperties>
</file>