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29" r:id="rId3"/>
    <p:sldId id="333" r:id="rId4"/>
    <p:sldId id="334" r:id="rId5"/>
    <p:sldId id="331" r:id="rId6"/>
    <p:sldId id="332" r:id="rId7"/>
    <p:sldId id="335" r:id="rId8"/>
    <p:sldId id="330" r:id="rId9"/>
    <p:sldId id="328" r:id="rId10"/>
    <p:sldId id="257" r:id="rId11"/>
    <p:sldId id="33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DE7E7-CBB7-4ACA-83D5-C95D7518A310}" type="datetimeFigureOut">
              <a:rPr lang="cs-CZ" smtClean="0"/>
              <a:pPr/>
              <a:t>30.10.2018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43C66-5E30-4881-B59B-D06C1645F1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43C66-5E30-4881-B59B-D06C1645F1F7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8D2F-E812-4AC8-A9E9-6207DF918FFB}" type="datetimeFigureOut">
              <a:rPr lang="cs-CZ" smtClean="0"/>
              <a:pPr/>
              <a:t>30.10.2018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4B1-3EEC-4A2F-9E0D-FDFD976F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8D2F-E812-4AC8-A9E9-6207DF918FFB}" type="datetimeFigureOut">
              <a:rPr lang="cs-CZ" smtClean="0"/>
              <a:pPr/>
              <a:t>30.10.2018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4B1-3EEC-4A2F-9E0D-FDFD976F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8D2F-E812-4AC8-A9E9-6207DF918FFB}" type="datetimeFigureOut">
              <a:rPr lang="cs-CZ" smtClean="0"/>
              <a:pPr/>
              <a:t>30.10.2018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4B1-3EEC-4A2F-9E0D-FDFD976F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8D2F-E812-4AC8-A9E9-6207DF918FFB}" type="datetimeFigureOut">
              <a:rPr lang="cs-CZ" smtClean="0"/>
              <a:pPr/>
              <a:t>30.10.2018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4B1-3EEC-4A2F-9E0D-FDFD976F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8D2F-E812-4AC8-A9E9-6207DF918FFB}" type="datetimeFigureOut">
              <a:rPr lang="cs-CZ" smtClean="0"/>
              <a:pPr/>
              <a:t>30.10.2018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4B1-3EEC-4A2F-9E0D-FDFD976F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8D2F-E812-4AC8-A9E9-6207DF918FFB}" type="datetimeFigureOut">
              <a:rPr lang="cs-CZ" smtClean="0"/>
              <a:pPr/>
              <a:t>30.10.2018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4B1-3EEC-4A2F-9E0D-FDFD976F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8D2F-E812-4AC8-A9E9-6207DF918FFB}" type="datetimeFigureOut">
              <a:rPr lang="cs-CZ" smtClean="0"/>
              <a:pPr/>
              <a:t>30.10.2018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4B1-3EEC-4A2F-9E0D-FDFD976F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8D2F-E812-4AC8-A9E9-6207DF918FFB}" type="datetimeFigureOut">
              <a:rPr lang="cs-CZ" smtClean="0"/>
              <a:pPr/>
              <a:t>30.10.2018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4B1-3EEC-4A2F-9E0D-FDFD976F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8D2F-E812-4AC8-A9E9-6207DF918FFB}" type="datetimeFigureOut">
              <a:rPr lang="cs-CZ" smtClean="0"/>
              <a:pPr/>
              <a:t>30.10.2018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4B1-3EEC-4A2F-9E0D-FDFD976F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8D2F-E812-4AC8-A9E9-6207DF918FFB}" type="datetimeFigureOut">
              <a:rPr lang="cs-CZ" smtClean="0"/>
              <a:pPr/>
              <a:t>30.10.2018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4B1-3EEC-4A2F-9E0D-FDFD976F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8D2F-E812-4AC8-A9E9-6207DF918FFB}" type="datetimeFigureOut">
              <a:rPr lang="cs-CZ" smtClean="0"/>
              <a:pPr/>
              <a:t>30.10.2018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4B1-3EEC-4A2F-9E0D-FDFD976F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28D2F-E812-4AC8-A9E9-6207DF918FFB}" type="datetimeFigureOut">
              <a:rPr lang="cs-CZ" smtClean="0"/>
              <a:pPr/>
              <a:t>30.10.2018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AF4B1-3EEC-4A2F-9E0D-FDFD976F064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Clunyjská</a:t>
            </a:r>
            <a:r>
              <a:rPr lang="cs-CZ" dirty="0" smtClean="0"/>
              <a:t> reforma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d1Cluny kopi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39552" y="620688"/>
            <a:ext cx="8031155" cy="52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147248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6" name="Zástupný symbol pro obsah 5" descr="Cluny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980728"/>
            <a:ext cx="3835450" cy="2880000"/>
          </a:xfrm>
        </p:spPr>
      </p:pic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4648200" y="476672"/>
            <a:ext cx="4038600" cy="5649491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Klášter </a:t>
            </a:r>
            <a:r>
              <a:rPr lang="cs-CZ" sz="2000" dirty="0" smtClean="0"/>
              <a:t> </a:t>
            </a:r>
            <a:r>
              <a:rPr lang="cs-CZ" sz="2000" dirty="0" err="1" smtClean="0"/>
              <a:t>Cluny</a:t>
            </a:r>
            <a:r>
              <a:rPr lang="cs-CZ" sz="2000" dirty="0" smtClean="0"/>
              <a:t> zničen </a:t>
            </a:r>
            <a:r>
              <a:rPr lang="cs-CZ" sz="2000" dirty="0" smtClean="0"/>
              <a:t>za Velké </a:t>
            </a:r>
            <a:endParaRPr lang="cs-CZ" sz="2000" dirty="0" smtClean="0"/>
          </a:p>
          <a:p>
            <a:pPr>
              <a:buNone/>
            </a:pPr>
            <a:r>
              <a:rPr lang="cs-CZ" sz="2000" smtClean="0"/>
              <a:t>francouzské revoluce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smtClean="0"/>
              <a:t>Dochovala se jen malá část, jedno </a:t>
            </a:r>
          </a:p>
          <a:p>
            <a:pPr>
              <a:buNone/>
            </a:pPr>
            <a:r>
              <a:rPr lang="cs-CZ" sz="2000" dirty="0" smtClean="0"/>
              <a:t>křídlo transeptu.</a:t>
            </a:r>
            <a:endParaRPr lang="cs-CZ" sz="2000" dirty="0"/>
          </a:p>
        </p:txBody>
      </p:sp>
      <p:pic>
        <p:nvPicPr>
          <p:cNvPr id="10" name="Zástupný symbol pro obsah 7" descr="Cluny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3429000"/>
            <a:ext cx="1863000" cy="2160000"/>
          </a:xfrm>
          <a:prstGeom prst="rect">
            <a:avLst/>
          </a:prstGeom>
        </p:spPr>
      </p:pic>
      <p:pic>
        <p:nvPicPr>
          <p:cNvPr id="11" name="Zástupný symbol pro obsah 9" descr="Clun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4149080"/>
            <a:ext cx="2884022" cy="216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Kláštery v 6. -9. století</a:t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Různé řehole</a:t>
            </a:r>
          </a:p>
          <a:p>
            <a:endParaRPr lang="cs-CZ" sz="2000" dirty="0" smtClean="0"/>
          </a:p>
          <a:p>
            <a:r>
              <a:rPr lang="cs-CZ" sz="2000" dirty="0" smtClean="0"/>
              <a:t>Kláštery jako samostatné jednotky nebo skupiny klášterů. </a:t>
            </a:r>
          </a:p>
          <a:p>
            <a:endParaRPr lang="cs-CZ" sz="2000" dirty="0" smtClean="0"/>
          </a:p>
          <a:p>
            <a:r>
              <a:rPr lang="cs-CZ" sz="2000" dirty="0" smtClean="0"/>
              <a:t>Podřízeny svým diecézím biskupům.</a:t>
            </a:r>
          </a:p>
          <a:p>
            <a:endParaRPr lang="cs-CZ" sz="2000" dirty="0" smtClean="0"/>
          </a:p>
          <a:p>
            <a:r>
              <a:rPr lang="cs-CZ" sz="2000" dirty="0" smtClean="0"/>
              <a:t>817 prosazeno povinné využívání řehole sv. Benedikta</a:t>
            </a:r>
          </a:p>
          <a:p>
            <a:endParaRPr lang="cs-CZ" sz="2000" dirty="0" smtClean="0"/>
          </a:p>
          <a:p>
            <a:endParaRPr lang="cs-CZ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Vznik kláštera- silná role zakladatelů, kteří klášteru poskytují majetek i ochranu. </a:t>
            </a:r>
          </a:p>
          <a:p>
            <a:endParaRPr lang="cs-CZ" sz="2000" dirty="0" smtClean="0"/>
          </a:p>
          <a:p>
            <a:r>
              <a:rPr lang="cs-CZ" sz="2000" dirty="0" smtClean="0"/>
              <a:t>Vlastnický přístup.</a:t>
            </a:r>
          </a:p>
          <a:p>
            <a:r>
              <a:rPr lang="cs-CZ" sz="2000" dirty="0" smtClean="0"/>
              <a:t>Právo na klášterní majetek, podíl na klášterních příjmech, vliv na volbu opatů, vliv na vnější jednání kláštera.</a:t>
            </a:r>
          </a:p>
          <a:p>
            <a:pPr>
              <a:buNone/>
            </a:pP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dirty="0" smtClean="0"/>
              <a:t>9. století – úpadek francké říše, rozpad původně jednotného státu.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endParaRPr lang="cs-CZ" sz="2000" dirty="0" smtClean="0"/>
          </a:p>
          <a:p>
            <a:r>
              <a:rPr lang="cs-CZ" sz="2000" dirty="0" smtClean="0"/>
              <a:t>Francie</a:t>
            </a:r>
          </a:p>
          <a:p>
            <a:r>
              <a:rPr lang="cs-CZ" sz="2000" dirty="0" smtClean="0"/>
              <a:t>Úpadek ústřední moci, setrvalá drobná válka mezi šlechtici.</a:t>
            </a:r>
          </a:p>
          <a:p>
            <a:r>
              <a:rPr lang="cs-CZ" sz="2000" dirty="0" smtClean="0"/>
              <a:t>Nájezdy Normanů, </a:t>
            </a:r>
          </a:p>
          <a:p>
            <a:r>
              <a:rPr lang="cs-CZ" sz="2000" dirty="0" smtClean="0"/>
              <a:t>Úpadek papežství (papežský stolec ovládán římskými patricijskými rodinami).</a:t>
            </a:r>
          </a:p>
          <a:p>
            <a:endParaRPr lang="cs-CZ" sz="2000" dirty="0" smtClean="0"/>
          </a:p>
          <a:p>
            <a:r>
              <a:rPr lang="cs-CZ" sz="2000" dirty="0" smtClean="0"/>
              <a:t> Kláštery nechráněny. </a:t>
            </a:r>
          </a:p>
          <a:p>
            <a:r>
              <a:rPr lang="cs-CZ" sz="2000" dirty="0" smtClean="0"/>
              <a:t>Podléhaly útokům Normanů i sousedních šlechticů.</a:t>
            </a:r>
          </a:p>
          <a:p>
            <a:r>
              <a:rPr lang="cs-CZ" sz="2000" dirty="0" smtClean="0">
                <a:solidFill>
                  <a:prstClr val="black"/>
                </a:solidFill>
              </a:rPr>
              <a:t>Uchylovaly do ochrany šlechticů. Zcela závislé na světské moci.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Úpadek klášterní discipliny i vzdělanosti klášterů.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Cluny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cs-CZ" sz="2000" dirty="0" smtClean="0">
              <a:solidFill>
                <a:prstClr val="black"/>
              </a:solidFill>
            </a:endParaRPr>
          </a:p>
          <a:p>
            <a:pPr lvl="0">
              <a:buNone/>
            </a:pPr>
            <a:endParaRPr lang="cs-CZ" sz="2000" dirty="0" smtClean="0">
              <a:solidFill>
                <a:prstClr val="black"/>
              </a:solidFill>
            </a:endParaRPr>
          </a:p>
          <a:p>
            <a:pPr lvl="0">
              <a:buNone/>
            </a:pPr>
            <a:endParaRPr lang="cs-CZ" sz="2000" dirty="0" smtClean="0">
              <a:solidFill>
                <a:prstClr val="black"/>
              </a:solidFill>
            </a:endParaRPr>
          </a:p>
          <a:p>
            <a:pPr lvl="0">
              <a:buNone/>
            </a:pPr>
            <a:endParaRPr lang="cs-CZ" sz="20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cs-CZ" sz="2000" dirty="0" smtClean="0">
                <a:solidFill>
                  <a:prstClr val="black"/>
                </a:solidFill>
              </a:rPr>
              <a:t>Snaha o nápravu církve. V 10. století vznikají různé reformní proudy, z nichž </a:t>
            </a:r>
          </a:p>
          <a:p>
            <a:pPr lvl="0">
              <a:buNone/>
            </a:pPr>
            <a:r>
              <a:rPr lang="cs-CZ" sz="2000" dirty="0" smtClean="0">
                <a:solidFill>
                  <a:prstClr val="black"/>
                </a:solidFill>
              </a:rPr>
              <a:t>nejvýznamnější  reforma, jež vzešla z </a:t>
            </a:r>
            <a:r>
              <a:rPr lang="cs-CZ" sz="2000" dirty="0" err="1" smtClean="0">
                <a:solidFill>
                  <a:prstClr val="black"/>
                </a:solidFill>
              </a:rPr>
              <a:t>Cluny</a:t>
            </a:r>
            <a:r>
              <a:rPr lang="cs-CZ" sz="2000" dirty="0" smtClean="0">
                <a:solidFill>
                  <a:prstClr val="black"/>
                </a:solidFill>
              </a:rPr>
              <a:t> (Burgundsko).</a:t>
            </a:r>
          </a:p>
          <a:p>
            <a:pPr lvl="0">
              <a:buNone/>
            </a:pPr>
            <a:endParaRPr lang="cs-CZ" sz="20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cs-CZ" sz="2000" dirty="0" smtClean="0">
                <a:solidFill>
                  <a:prstClr val="black"/>
                </a:solidFill>
              </a:rPr>
              <a:t> Klášter založil 909 </a:t>
            </a:r>
            <a:r>
              <a:rPr lang="cs-CZ" sz="2000" dirty="0" err="1" smtClean="0">
                <a:solidFill>
                  <a:prstClr val="black"/>
                </a:solidFill>
              </a:rPr>
              <a:t>akvitánský</a:t>
            </a:r>
            <a:r>
              <a:rPr lang="cs-CZ" sz="2000" dirty="0" smtClean="0">
                <a:solidFill>
                  <a:prstClr val="black"/>
                </a:solidFill>
              </a:rPr>
              <a:t> vévoda Vilém  jako svobodný klášter (vzdal se</a:t>
            </a:r>
          </a:p>
          <a:p>
            <a:pPr lvl="0">
              <a:buNone/>
            </a:pPr>
            <a:r>
              <a:rPr lang="cs-CZ" sz="2000" dirty="0" smtClean="0">
                <a:solidFill>
                  <a:prstClr val="black"/>
                </a:solidFill>
              </a:rPr>
              <a:t> zakladatelských práv vůči klášteru).</a:t>
            </a:r>
          </a:p>
          <a:p>
            <a:pPr lvl="0">
              <a:buNone/>
            </a:pPr>
            <a:r>
              <a:rPr lang="cs-CZ" sz="2000" dirty="0" err="1" smtClean="0"/>
              <a:t>Cluny</a:t>
            </a:r>
            <a:r>
              <a:rPr lang="cs-CZ" sz="2000" dirty="0" smtClean="0"/>
              <a:t> tak získalo právo svobodné volby opatů a  úplné právo ke svému </a:t>
            </a:r>
          </a:p>
          <a:p>
            <a:pPr lvl="0">
              <a:buNone/>
            </a:pPr>
            <a:r>
              <a:rPr lang="cs-CZ" sz="2000" dirty="0" smtClean="0"/>
              <a:t>majetku neovlivňované zakladatelským rodem. </a:t>
            </a:r>
            <a:endParaRPr lang="cs-CZ" sz="2000" dirty="0" smtClean="0">
              <a:solidFill>
                <a:prstClr val="black"/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rgbClr val="262626"/>
                </a:solidFill>
                <a:latin typeface="+mj-lt"/>
              </a:rPr>
              <a:t>Nezávislé i na biskupech, neboť je papež vyňal z biskupské pravomoci.</a:t>
            </a:r>
          </a:p>
          <a:p>
            <a:pPr>
              <a:buNone/>
            </a:pPr>
            <a:endParaRPr lang="cs-CZ" sz="2000" dirty="0" smtClean="0">
              <a:solidFill>
                <a:srgbClr val="262626"/>
              </a:solidFill>
              <a:latin typeface="+mj-lt"/>
            </a:endParaRPr>
          </a:p>
          <a:p>
            <a:pPr>
              <a:buNone/>
            </a:pPr>
            <a:endParaRPr lang="cs-CZ" sz="2000" dirty="0" smtClean="0">
              <a:solidFill>
                <a:srgbClr val="262626"/>
              </a:solidFill>
              <a:latin typeface="+mj-lt"/>
            </a:endParaRPr>
          </a:p>
          <a:p>
            <a:pPr>
              <a:buNone/>
            </a:pPr>
            <a:endParaRPr lang="cs-CZ" sz="2000" dirty="0" smtClean="0">
              <a:solidFill>
                <a:srgbClr val="262626"/>
              </a:solidFill>
              <a:latin typeface="+mj-lt"/>
            </a:endParaRPr>
          </a:p>
          <a:p>
            <a:pPr>
              <a:buNone/>
            </a:pPr>
            <a:endParaRPr lang="cs-CZ" sz="2000" b="0" i="0" u="none" strike="noStrike" dirty="0">
              <a:solidFill>
                <a:srgbClr val="262626"/>
              </a:solidFill>
              <a:latin typeface="+mj-lt"/>
            </a:endParaRPr>
          </a:p>
        </p:txBody>
      </p:sp>
      <p:pic>
        <p:nvPicPr>
          <p:cNvPr id="4" name="Zástupný symbol pro obsah 3" descr="Cluny, beránek boží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88640"/>
            <a:ext cx="3360000" cy="2520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Clunyjská</a:t>
            </a:r>
            <a:r>
              <a:rPr lang="cs-CZ" sz="2800" dirty="0" smtClean="0"/>
              <a:t> reforma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52292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cs-CZ" sz="2000" dirty="0" smtClean="0">
                <a:solidFill>
                  <a:prstClr val="black"/>
                </a:solidFill>
              </a:rPr>
              <a:t>Začala za opata </a:t>
            </a:r>
            <a:r>
              <a:rPr lang="cs-CZ" sz="2000" dirty="0" err="1" smtClean="0">
                <a:solidFill>
                  <a:prstClr val="black"/>
                </a:solidFill>
              </a:rPr>
              <a:t>Odona</a:t>
            </a:r>
            <a:r>
              <a:rPr lang="cs-CZ" sz="2000" dirty="0" smtClean="0">
                <a:solidFill>
                  <a:prstClr val="black"/>
                </a:solidFill>
              </a:rPr>
              <a:t> (926-944) a pokračovala za jeho nástupců </a:t>
            </a:r>
            <a:r>
              <a:rPr lang="cs-CZ" sz="2000" dirty="0" err="1" smtClean="0">
                <a:solidFill>
                  <a:prstClr val="black"/>
                </a:solidFill>
              </a:rPr>
              <a:t>Majola</a:t>
            </a:r>
            <a:r>
              <a:rPr lang="cs-CZ" sz="2000" dirty="0" smtClean="0">
                <a:solidFill>
                  <a:prstClr val="black"/>
                </a:solidFill>
              </a:rPr>
              <a:t> (965-</a:t>
            </a:r>
          </a:p>
          <a:p>
            <a:pPr lvl="0">
              <a:buNone/>
            </a:pPr>
            <a:r>
              <a:rPr lang="cs-CZ" sz="2000" dirty="0" smtClean="0">
                <a:solidFill>
                  <a:prstClr val="black"/>
                </a:solidFill>
              </a:rPr>
              <a:t>994), </a:t>
            </a:r>
            <a:r>
              <a:rPr lang="cs-CZ" sz="2000" dirty="0" err="1" smtClean="0">
                <a:solidFill>
                  <a:prstClr val="black"/>
                </a:solidFill>
              </a:rPr>
              <a:t>Odilona</a:t>
            </a:r>
            <a:r>
              <a:rPr lang="cs-CZ" sz="2000" dirty="0" smtClean="0">
                <a:solidFill>
                  <a:prstClr val="black"/>
                </a:solidFill>
              </a:rPr>
              <a:t> (994-1048) a </a:t>
            </a:r>
            <a:r>
              <a:rPr lang="cs-CZ" sz="2000" dirty="0" err="1" smtClean="0">
                <a:solidFill>
                  <a:prstClr val="black"/>
                </a:solidFill>
              </a:rPr>
              <a:t>Hugona</a:t>
            </a:r>
            <a:r>
              <a:rPr lang="cs-CZ" sz="2000" dirty="0" smtClean="0">
                <a:solidFill>
                  <a:prstClr val="black"/>
                </a:solidFill>
              </a:rPr>
              <a:t> (1049-1109).</a:t>
            </a:r>
          </a:p>
          <a:p>
            <a:pPr lvl="0">
              <a:buNone/>
            </a:pPr>
            <a:endParaRPr lang="cs-CZ" sz="2000" b="1" dirty="0" smtClean="0"/>
          </a:p>
          <a:p>
            <a:pPr lvl="0">
              <a:buNone/>
            </a:pPr>
            <a:r>
              <a:rPr lang="cs-CZ" sz="2000" dirty="0" err="1" smtClean="0"/>
              <a:t>Odo</a:t>
            </a:r>
            <a:r>
              <a:rPr lang="cs-CZ" sz="2000" dirty="0" smtClean="0"/>
              <a:t> hlásal nutnost pokání, obnovu benediktinského života jako jediného</a:t>
            </a:r>
          </a:p>
          <a:p>
            <a:pPr lvl="0">
              <a:buNone/>
            </a:pPr>
            <a:r>
              <a:rPr lang="cs-CZ" sz="2000" dirty="0" smtClean="0"/>
              <a:t>autentického naplnění křesťanského povolání.</a:t>
            </a:r>
            <a:endParaRPr lang="cs-CZ" sz="2000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Návrat k evangelijním hodnotám, návrat k Benediktově řeholi v přísném </a:t>
            </a:r>
          </a:p>
          <a:p>
            <a:pPr>
              <a:buNone/>
            </a:pPr>
            <a:r>
              <a:rPr lang="cs-CZ" sz="2000" dirty="0" smtClean="0"/>
              <a:t>pojetí Benedikta z </a:t>
            </a:r>
            <a:r>
              <a:rPr lang="cs-CZ" sz="2000" dirty="0" err="1" smtClean="0"/>
              <a:t>Aniane</a:t>
            </a:r>
            <a:r>
              <a:rPr lang="cs-CZ" sz="2000" dirty="0" smtClean="0"/>
              <a:t>. </a:t>
            </a:r>
            <a:r>
              <a:rPr lang="cs-CZ" sz="2000" dirty="0" smtClean="0">
                <a:solidFill>
                  <a:srgbClr val="262626"/>
                </a:solidFill>
                <a:latin typeface="Calibri" pitchFamily="34" charset="0"/>
                <a:cs typeface="Calibri" pitchFamily="34" charset="0"/>
              </a:rPr>
              <a:t>Důraz na askezi, mlčení a setrvalou modlitbu.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Zdůraznění liturgické stránky klášterního života. Mniši trávili většinu času</a:t>
            </a:r>
          </a:p>
          <a:p>
            <a:pPr>
              <a:buNone/>
            </a:pPr>
            <a:r>
              <a:rPr lang="cs-CZ" sz="2000" dirty="0" smtClean="0"/>
              <a:t>v kostele na modlitbách. </a:t>
            </a:r>
          </a:p>
          <a:p>
            <a:pPr>
              <a:buNone/>
            </a:pPr>
            <a:r>
              <a:rPr lang="cs-CZ" sz="2000" dirty="0" smtClean="0"/>
              <a:t>Odklon od manuální práce.</a:t>
            </a:r>
          </a:p>
          <a:p>
            <a:pPr>
              <a:buNone/>
            </a:pPr>
            <a:r>
              <a:rPr lang="cs-CZ" sz="2000" dirty="0" smtClean="0"/>
              <a:t>Porušena rovnováha řehole sv. Benedikta (modlitba, práce, </a:t>
            </a:r>
            <a:r>
              <a:rPr lang="cs-CZ" sz="2000" dirty="0" err="1" smtClean="0"/>
              <a:t>lectio</a:t>
            </a:r>
            <a:r>
              <a:rPr lang="cs-CZ" sz="2000" dirty="0" smtClean="0"/>
              <a:t> divina). </a:t>
            </a:r>
          </a:p>
          <a:p>
            <a:pPr>
              <a:buNone/>
            </a:pPr>
            <a:endParaRPr lang="cs-CZ" sz="2000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Clunyjská</a:t>
            </a:r>
            <a:r>
              <a:rPr lang="cs-CZ" sz="2000" dirty="0" smtClean="0"/>
              <a:t> reforma- návrat k významu opata (převora) pro vedení kláštera.</a:t>
            </a:r>
          </a:p>
          <a:p>
            <a:r>
              <a:rPr lang="cs-CZ" sz="2000" dirty="0" smtClean="0"/>
              <a:t>Snaha o úplné vlastnictví darovaného majetku.</a:t>
            </a:r>
          </a:p>
          <a:p>
            <a:r>
              <a:rPr lang="cs-CZ" sz="2000" dirty="0" smtClean="0"/>
              <a:t>Odmítnuty nároky světského prostředí.</a:t>
            </a:r>
          </a:p>
          <a:p>
            <a:r>
              <a:rPr lang="cs-CZ" sz="2000" dirty="0" smtClean="0"/>
              <a:t>Snaha o nápravu církve.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Reforma přitažlivá pro okolí. Přidávaly se další kláštery, obnovovaly se opuštěné nebo špatně spravované. Některé předávali jejich zakladatelé. Vznikaly nové.</a:t>
            </a:r>
          </a:p>
          <a:p>
            <a:pPr>
              <a:buNone/>
            </a:pPr>
            <a:r>
              <a:rPr lang="cs-CZ" sz="2000" dirty="0" smtClean="0"/>
              <a:t>      Záhy se utvořila </a:t>
            </a:r>
            <a:r>
              <a:rPr lang="cs-CZ" sz="2000" dirty="0" err="1" smtClean="0"/>
              <a:t>clunyjská</a:t>
            </a:r>
            <a:r>
              <a:rPr lang="cs-CZ" sz="2000" dirty="0" smtClean="0"/>
              <a:t> kongregace.</a:t>
            </a:r>
          </a:p>
          <a:p>
            <a:pPr>
              <a:buNone/>
            </a:pPr>
            <a:r>
              <a:rPr lang="cs-CZ" sz="2000" dirty="0" smtClean="0"/>
              <a:t>      Centrální řízení-generální opat v </a:t>
            </a:r>
            <a:r>
              <a:rPr lang="cs-CZ" sz="2000" dirty="0" err="1" smtClean="0"/>
              <a:t>Cluny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smtClean="0"/>
              <a:t>      Ve 12. století 2 000 </a:t>
            </a:r>
            <a:r>
              <a:rPr lang="cs-CZ" sz="2000" dirty="0" err="1" smtClean="0"/>
              <a:t>clunyjských</a:t>
            </a:r>
            <a:r>
              <a:rPr lang="cs-CZ" sz="2000" dirty="0" smtClean="0"/>
              <a:t> klášterů.</a:t>
            </a:r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000" dirty="0" smtClean="0"/>
              <a:t>   </a:t>
            </a:r>
          </a:p>
          <a:p>
            <a:pPr>
              <a:buNone/>
            </a:pPr>
            <a:r>
              <a:rPr lang="cs-CZ" sz="2000" dirty="0" smtClean="0"/>
              <a:t>   </a:t>
            </a:r>
            <a:r>
              <a:rPr lang="cs-CZ" sz="2000" dirty="0" err="1" smtClean="0"/>
              <a:t>Clunyjskou</a:t>
            </a:r>
            <a:r>
              <a:rPr lang="cs-CZ" sz="2000" dirty="0" smtClean="0"/>
              <a:t> reformu podporovali někteří vysocí světští hodnostáři císaři –</a:t>
            </a:r>
          </a:p>
          <a:p>
            <a:pPr>
              <a:buNone/>
            </a:pPr>
            <a:r>
              <a:rPr lang="cs-CZ" sz="2000" dirty="0" smtClean="0"/>
              <a:t>    mimo jiné i císaři Ota I., Jindřich III.,  Jindřich IV.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</a:t>
            </a:r>
            <a:r>
              <a:rPr lang="cs-CZ" sz="2000" dirty="0" err="1" smtClean="0"/>
              <a:t>Clunyjské</a:t>
            </a:r>
            <a:r>
              <a:rPr lang="cs-CZ" sz="2000" dirty="0" smtClean="0"/>
              <a:t> kláštery se těšily podpoře šlechty a panovníků-získávaly velké dary.  </a:t>
            </a:r>
          </a:p>
          <a:p>
            <a:pPr>
              <a:buNone/>
            </a:pPr>
            <a:r>
              <a:rPr lang="cs-CZ" sz="2000" dirty="0" smtClean="0"/>
              <a:t>   Důsledkem  bohatství a velkolepost klášterů v různých aspektech; </a:t>
            </a:r>
          </a:p>
          <a:p>
            <a:pPr>
              <a:buNone/>
            </a:pPr>
            <a:r>
              <a:rPr lang="cs-CZ" sz="2000" dirty="0" smtClean="0"/>
              <a:t>   v architektuře, ve vybavení pro liturgii (ornáty, </a:t>
            </a:r>
            <a:r>
              <a:rPr lang="cs-CZ" sz="2000" dirty="0" err="1" smtClean="0"/>
              <a:t>lirturgické</a:t>
            </a:r>
            <a:r>
              <a:rPr lang="cs-CZ" sz="2000" dirty="0" smtClean="0"/>
              <a:t> náčiní), </a:t>
            </a:r>
          </a:p>
          <a:p>
            <a:pPr>
              <a:buNone/>
            </a:pPr>
            <a:r>
              <a:rPr lang="cs-CZ" sz="2000" dirty="0" smtClean="0"/>
              <a:t>   ve vybavení knihoven (luxusní rukopisy).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</a:t>
            </a:r>
            <a:r>
              <a:rPr lang="cs-CZ" sz="2000" dirty="0" err="1" smtClean="0"/>
              <a:t>Cluny</a:t>
            </a:r>
            <a:r>
              <a:rPr lang="cs-CZ" sz="2000" dirty="0" smtClean="0"/>
              <a:t> získalo velký vliv nejen v církvi, ale paradoxně i v politice. </a:t>
            </a:r>
          </a:p>
          <a:p>
            <a:pPr>
              <a:buNone/>
            </a:pPr>
            <a:r>
              <a:rPr lang="cs-CZ" sz="2000" dirty="0" smtClean="0"/>
              <a:t>   Od počátku silná vazba na papežství.</a:t>
            </a:r>
          </a:p>
          <a:p>
            <a:pPr>
              <a:buNone/>
            </a:pPr>
            <a:r>
              <a:rPr lang="cs-CZ" sz="2000" dirty="0" smtClean="0"/>
              <a:t>   </a:t>
            </a:r>
            <a:r>
              <a:rPr lang="cs-CZ" sz="2000" dirty="0" err="1" smtClean="0"/>
              <a:t>Cluny</a:t>
            </a:r>
            <a:r>
              <a:rPr lang="cs-CZ" sz="2000" dirty="0" smtClean="0"/>
              <a:t> stálo u zrodu emancipace církve, v 11. století podporovalo boj </a:t>
            </a:r>
          </a:p>
          <a:p>
            <a:pPr>
              <a:buNone/>
            </a:pPr>
            <a:r>
              <a:rPr lang="cs-CZ" sz="2000" dirty="0" smtClean="0"/>
              <a:t>   o investituru.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4294967295"/>
          </p:nvPr>
        </p:nvSpPr>
        <p:spPr>
          <a:xfrm>
            <a:off x="0" y="0"/>
            <a:ext cx="82296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</a:t>
            </a:r>
          </a:p>
          <a:p>
            <a:pPr>
              <a:buNone/>
            </a:pPr>
            <a:r>
              <a:rPr lang="cs-CZ" sz="2000" dirty="0" smtClean="0"/>
              <a:t>  </a:t>
            </a:r>
          </a:p>
          <a:p>
            <a:pPr>
              <a:buNone/>
            </a:pPr>
            <a:r>
              <a:rPr lang="cs-CZ" sz="2000" dirty="0" smtClean="0"/>
              <a:t>      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 </a:t>
            </a:r>
          </a:p>
          <a:p>
            <a:pPr>
              <a:buNone/>
            </a:pPr>
            <a:r>
              <a:rPr lang="cs-CZ" sz="2000" dirty="0" smtClean="0"/>
              <a:t> 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  </a:t>
            </a:r>
            <a:r>
              <a:rPr lang="cs-CZ" sz="2000" dirty="0" err="1" smtClean="0"/>
              <a:t>Cluny</a:t>
            </a:r>
            <a:r>
              <a:rPr lang="cs-CZ" sz="2000" dirty="0" smtClean="0"/>
              <a:t> největší církevní stavbou v západním křesťanství.</a:t>
            </a:r>
          </a:p>
          <a:p>
            <a:pPr>
              <a:buNone/>
            </a:pPr>
            <a:endParaRPr lang="cs-CZ" sz="2000" dirty="0" smtClean="0"/>
          </a:p>
          <a:p>
            <a:endParaRPr lang="cs-CZ" sz="2000" dirty="0"/>
          </a:p>
        </p:txBody>
      </p:sp>
      <p:pic>
        <p:nvPicPr>
          <p:cNvPr id="7" name="Zástupný symbol pro obsah 8" descr="800px-Dehio_212_Cluny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043608" y="620688"/>
            <a:ext cx="6624736" cy="41044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480</Words>
  <Application>Microsoft Office PowerPoint</Application>
  <PresentationFormat>Předvádění na obrazovce (4:3)</PresentationFormat>
  <Paragraphs>101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Clunyjská reforma</vt:lpstr>
      <vt:lpstr>Kláštery v 6. -9. století </vt:lpstr>
      <vt:lpstr>Snímek 3</vt:lpstr>
      <vt:lpstr>9. století – úpadek francké říše, rozpad původně jednotného státu.</vt:lpstr>
      <vt:lpstr>Cluny </vt:lpstr>
      <vt:lpstr>Clunyjská reforma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 a rozšíření cisterciáckého řádu</dc:title>
  <dc:creator>Kateřina</dc:creator>
  <cp:lastModifiedBy>Kateřina</cp:lastModifiedBy>
  <cp:revision>61</cp:revision>
  <dcterms:created xsi:type="dcterms:W3CDTF">2016-01-13T15:12:18Z</dcterms:created>
  <dcterms:modified xsi:type="dcterms:W3CDTF">2018-10-30T17:50:24Z</dcterms:modified>
</cp:coreProperties>
</file>