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8" r:id="rId6"/>
    <p:sldId id="260" r:id="rId7"/>
    <p:sldId id="261" r:id="rId8"/>
    <p:sldId id="262" r:id="rId9"/>
    <p:sldId id="263" r:id="rId10"/>
    <p:sldId id="264" r:id="rId11"/>
    <p:sldId id="265" r:id="rId12"/>
    <p:sldId id="266" r:id="rId13"/>
    <p:sldId id="269" r:id="rId14"/>
    <p:sldId id="270" r:id="rId15"/>
    <p:sldId id="271" r:id="rId16"/>
    <p:sldId id="267" r:id="rId17"/>
    <p:sldId id="272" r:id="rId18"/>
    <p:sldId id="273" r:id="rId19"/>
    <p:sldId id="274" r:id="rId20"/>
    <p:sldId id="276" r:id="rId21"/>
    <p:sldId id="277" r:id="rId22"/>
    <p:sldId id="278" r:id="rId23"/>
    <p:sldId id="279" r:id="rId24"/>
    <p:sldId id="275" r:id="rId25"/>
    <p:sldId id="280" r:id="rId26"/>
    <p:sldId id="281" r:id="rId27"/>
    <p:sldId id="284" r:id="rId28"/>
    <p:sldId id="285" r:id="rId29"/>
    <p:sldId id="286" r:id="rId30"/>
    <p:sldId id="282" r:id="rId31"/>
    <p:sldId id="287" r:id="rId32"/>
    <p:sldId id="288" r:id="rId33"/>
    <p:sldId id="289" r:id="rId34"/>
    <p:sldId id="290" r:id="rId35"/>
    <p:sldId id="291" r:id="rId36"/>
    <p:sldId id="292" r:id="rId37"/>
    <p:sldId id="293" r:id="rId38"/>
    <p:sldId id="294" r:id="rId39"/>
    <p:sldId id="295" r:id="rId40"/>
    <p:sldId id="283" r:id="rId41"/>
    <p:sldId id="296" r:id="rId42"/>
    <p:sldId id="297" r:id="rId43"/>
    <p:sldId id="298" r:id="rId44"/>
    <p:sldId id="299" r:id="rId45"/>
    <p:sldId id="300" r:id="rId46"/>
    <p:sldId id="302" r:id="rId47"/>
    <p:sldId id="303" r:id="rId48"/>
    <p:sldId id="301" r:id="rId49"/>
    <p:sldId id="304" r:id="rId50"/>
    <p:sldId id="305" r:id="rId51"/>
    <p:sldId id="306" r:id="rId52"/>
    <p:sldId id="307" r:id="rId53"/>
    <p:sldId id="308" r:id="rId54"/>
    <p:sldId id="309"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Střední styl 1 – zvýraznění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varScale="1">
        <p:scale>
          <a:sx n="86" d="100"/>
          <a:sy n="86" d="100"/>
        </p:scale>
        <p:origin x="42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1/29/2021</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1/29/2021</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CF131DD-A141-4471-BCF9-C6073EDD7E20}" type="datetimeFigureOut">
              <a:rPr lang="en-US" dirty="0"/>
              <a:t>1/29/2021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1/29/2021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1/29/2021</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B712A1-8E89-4449-B0CB-E5E0B1D187D9}"/>
              </a:ext>
            </a:extLst>
          </p:cNvPr>
          <p:cNvSpPr>
            <a:spLocks noGrp="1"/>
          </p:cNvSpPr>
          <p:nvPr>
            <p:ph type="ctrTitle"/>
          </p:nvPr>
        </p:nvSpPr>
        <p:spPr/>
        <p:txBody>
          <a:bodyPr/>
          <a:lstStyle/>
          <a:p>
            <a:r>
              <a:rPr lang="ru-RU" sz="6000" dirty="0"/>
              <a:t>МЕСТОИМЕНИЯ</a:t>
            </a:r>
            <a:endParaRPr lang="cs-CZ" sz="6000" dirty="0"/>
          </a:p>
        </p:txBody>
      </p:sp>
    </p:spTree>
    <p:extLst>
      <p:ext uri="{BB962C8B-B14F-4D97-AF65-F5344CB8AC3E}">
        <p14:creationId xmlns:p14="http://schemas.microsoft.com/office/powerpoint/2010/main" val="1560273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A9DB4790-DBAB-4BBC-84E5-FE3DD1BA81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36344">
            <a:off x="1748522" y="210288"/>
            <a:ext cx="8991205" cy="6436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1752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F224E44-B9D2-4FEE-B75D-A13C01ED7202}"/>
              </a:ext>
            </a:extLst>
          </p:cNvPr>
          <p:cNvSpPr txBox="1"/>
          <p:nvPr/>
        </p:nvSpPr>
        <p:spPr>
          <a:xfrm>
            <a:off x="4312698" y="316922"/>
            <a:ext cx="3566604" cy="400110"/>
          </a:xfrm>
          <a:prstGeom prst="rect">
            <a:avLst/>
          </a:prstGeom>
          <a:noFill/>
        </p:spPr>
        <p:txBody>
          <a:bodyPr wrap="square">
            <a:spAutoFit/>
          </a:bodyPr>
          <a:lstStyle/>
          <a:p>
            <a:r>
              <a:rPr lang="ru-RU" sz="2000" b="1" kern="50" dirty="0">
                <a:effectLst/>
                <a:latin typeface="Arial" panose="020B0604020202020204" pitchFamily="34" charset="0"/>
                <a:ea typeface="Arial Unicode MS"/>
                <a:cs typeface="Arial" panose="020B0604020202020204" pitchFamily="34" charset="0"/>
              </a:rPr>
              <a:t>Возвратные местоимения </a:t>
            </a:r>
            <a:endParaRPr lang="cs-CZ" sz="2000" dirty="0">
              <a:latin typeface="Arial" panose="020B0604020202020204" pitchFamily="34" charset="0"/>
              <a:cs typeface="Arial" panose="020B0604020202020204" pitchFamily="34" charset="0"/>
            </a:endParaRPr>
          </a:p>
        </p:txBody>
      </p:sp>
      <p:graphicFrame>
        <p:nvGraphicFramePr>
          <p:cNvPr id="5" name="Tabulka 4">
            <a:extLst>
              <a:ext uri="{FF2B5EF4-FFF2-40B4-BE49-F238E27FC236}">
                <a16:creationId xmlns:a16="http://schemas.microsoft.com/office/drawing/2014/main" id="{DB168E1D-6A8F-4341-A84D-78EF6D07AABA}"/>
              </a:ext>
            </a:extLst>
          </p:cNvPr>
          <p:cNvGraphicFramePr>
            <a:graphicFrameLocks noGrp="1"/>
          </p:cNvGraphicFramePr>
          <p:nvPr>
            <p:extLst>
              <p:ext uri="{D42A27DB-BD31-4B8C-83A1-F6EECF244321}">
                <p14:modId xmlns:p14="http://schemas.microsoft.com/office/powerpoint/2010/main" val="1080237357"/>
              </p:ext>
            </p:extLst>
          </p:nvPr>
        </p:nvGraphicFramePr>
        <p:xfrm>
          <a:off x="3316240" y="967926"/>
          <a:ext cx="5383875" cy="2461074"/>
        </p:xfrm>
        <a:graphic>
          <a:graphicData uri="http://schemas.openxmlformats.org/drawingml/2006/table">
            <a:tbl>
              <a:tblPr firstRow="1" firstCol="1" lastRow="1" lastCol="1" bandRow="1" bandCol="1">
                <a:tableStyleId>{1FECB4D8-DB02-4DC6-A0A2-4F2EBAE1DC90}</a:tableStyleId>
              </a:tblPr>
              <a:tblGrid>
                <a:gridCol w="1713051">
                  <a:extLst>
                    <a:ext uri="{9D8B030D-6E8A-4147-A177-3AD203B41FA5}">
                      <a16:colId xmlns:a16="http://schemas.microsoft.com/office/drawing/2014/main" val="1051148572"/>
                    </a:ext>
                  </a:extLst>
                </a:gridCol>
                <a:gridCol w="1937379">
                  <a:extLst>
                    <a:ext uri="{9D8B030D-6E8A-4147-A177-3AD203B41FA5}">
                      <a16:colId xmlns:a16="http://schemas.microsoft.com/office/drawing/2014/main" val="3928877838"/>
                    </a:ext>
                  </a:extLst>
                </a:gridCol>
                <a:gridCol w="1733445">
                  <a:extLst>
                    <a:ext uri="{9D8B030D-6E8A-4147-A177-3AD203B41FA5}">
                      <a16:colId xmlns:a16="http://schemas.microsoft.com/office/drawing/2014/main" val="459895959"/>
                    </a:ext>
                  </a:extLst>
                </a:gridCol>
              </a:tblGrid>
              <a:tr h="351582">
                <a:tc>
                  <a:txBody>
                    <a:bodyPr/>
                    <a:lstStyle/>
                    <a:p>
                      <a:pPr algn="just"/>
                      <a:r>
                        <a:rPr lang="ru-RU" sz="2000" kern="1200" dirty="0">
                          <a:effectLst/>
                        </a:rPr>
                        <a:t> </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ru-RU" sz="2000" kern="1200">
                          <a:effectLst/>
                        </a:rPr>
                        <a:t>ЧЯ</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ru-RU" sz="2000" kern="1200">
                          <a:effectLst/>
                        </a:rPr>
                        <a:t>РЯ</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extLst>
                  <a:ext uri="{0D108BD9-81ED-4DB2-BD59-A6C34878D82A}">
                    <a16:rowId xmlns:a16="http://schemas.microsoft.com/office/drawing/2014/main" val="415301394"/>
                  </a:ext>
                </a:extLst>
              </a:tr>
              <a:tr h="351582">
                <a:tc>
                  <a:txBody>
                    <a:bodyPr/>
                    <a:lstStyle/>
                    <a:p>
                      <a:pPr algn="just"/>
                      <a:r>
                        <a:rPr lang="ru-RU" sz="2000" kern="1200">
                          <a:effectLst/>
                        </a:rPr>
                        <a:t>Им.п.</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ru-RU" sz="2000" kern="1200">
                          <a:effectLst/>
                        </a:rPr>
                        <a:t>-</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ru-RU" sz="2000" kern="1200">
                          <a:effectLst/>
                        </a:rPr>
                        <a:t>-</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extLst>
                  <a:ext uri="{0D108BD9-81ED-4DB2-BD59-A6C34878D82A}">
                    <a16:rowId xmlns:a16="http://schemas.microsoft.com/office/drawing/2014/main" val="1289700884"/>
                  </a:ext>
                </a:extLst>
              </a:tr>
              <a:tr h="351582">
                <a:tc>
                  <a:txBody>
                    <a:bodyPr/>
                    <a:lstStyle/>
                    <a:p>
                      <a:pPr algn="just"/>
                      <a:r>
                        <a:rPr lang="ru-RU" sz="2000" kern="1200">
                          <a:effectLst/>
                        </a:rPr>
                        <a:t>Род.п.</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cs-CZ" sz="2000" kern="1200">
                          <a:effectLst/>
                        </a:rPr>
                        <a:t>sebe</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ru-RU" sz="2000" kern="1200">
                          <a:effectLst/>
                        </a:rPr>
                        <a:t>себя</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extLst>
                  <a:ext uri="{0D108BD9-81ED-4DB2-BD59-A6C34878D82A}">
                    <a16:rowId xmlns:a16="http://schemas.microsoft.com/office/drawing/2014/main" val="3112115004"/>
                  </a:ext>
                </a:extLst>
              </a:tr>
              <a:tr h="351582">
                <a:tc>
                  <a:txBody>
                    <a:bodyPr/>
                    <a:lstStyle/>
                    <a:p>
                      <a:pPr algn="just"/>
                      <a:r>
                        <a:rPr lang="ru-RU" sz="2000" kern="1200">
                          <a:effectLst/>
                        </a:rPr>
                        <a:t>Дат.п.</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cs-CZ" sz="2000" kern="1200">
                          <a:effectLst/>
                        </a:rPr>
                        <a:t>sobě, si</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ru-RU" sz="2000" kern="1200">
                          <a:effectLst/>
                        </a:rPr>
                        <a:t>себе</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extLst>
                  <a:ext uri="{0D108BD9-81ED-4DB2-BD59-A6C34878D82A}">
                    <a16:rowId xmlns:a16="http://schemas.microsoft.com/office/drawing/2014/main" val="3648868884"/>
                  </a:ext>
                </a:extLst>
              </a:tr>
              <a:tr h="351582">
                <a:tc>
                  <a:txBody>
                    <a:bodyPr/>
                    <a:lstStyle/>
                    <a:p>
                      <a:pPr algn="just"/>
                      <a:r>
                        <a:rPr lang="ru-RU" sz="2000" kern="1200">
                          <a:effectLst/>
                        </a:rPr>
                        <a:t>Вин.п.</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cs-CZ" sz="2000" kern="1200">
                          <a:effectLst/>
                        </a:rPr>
                        <a:t>sebe, se</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ru-RU" sz="2000" kern="1200">
                          <a:effectLst/>
                        </a:rPr>
                        <a:t>себя</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extLst>
                  <a:ext uri="{0D108BD9-81ED-4DB2-BD59-A6C34878D82A}">
                    <a16:rowId xmlns:a16="http://schemas.microsoft.com/office/drawing/2014/main" val="1616066704"/>
                  </a:ext>
                </a:extLst>
              </a:tr>
              <a:tr h="351582">
                <a:tc>
                  <a:txBody>
                    <a:bodyPr/>
                    <a:lstStyle/>
                    <a:p>
                      <a:pPr algn="just"/>
                      <a:r>
                        <a:rPr lang="ru-RU" sz="2000" kern="1200">
                          <a:effectLst/>
                        </a:rPr>
                        <a:t>Тв.п.</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cs-CZ" sz="2000" kern="1200" dirty="0">
                          <a:effectLst/>
                        </a:rPr>
                        <a:t>sebou</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ru-RU" sz="2000" kern="1200">
                          <a:effectLst/>
                        </a:rPr>
                        <a:t>собой/ою</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extLst>
                  <a:ext uri="{0D108BD9-81ED-4DB2-BD59-A6C34878D82A}">
                    <a16:rowId xmlns:a16="http://schemas.microsoft.com/office/drawing/2014/main" val="540926390"/>
                  </a:ext>
                </a:extLst>
              </a:tr>
              <a:tr h="351582">
                <a:tc>
                  <a:txBody>
                    <a:bodyPr/>
                    <a:lstStyle/>
                    <a:p>
                      <a:pPr algn="just"/>
                      <a:r>
                        <a:rPr lang="ru-RU" sz="2000" kern="1200">
                          <a:effectLst/>
                        </a:rPr>
                        <a:t>Предл.п.</a:t>
                      </a:r>
                      <a:endParaRPr lang="cs-CZ" sz="2000" kern="5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cs-CZ" sz="2000" b="0" kern="1200" dirty="0">
                          <a:effectLst/>
                        </a:rPr>
                        <a:t>sobě</a:t>
                      </a:r>
                      <a:endParaRPr lang="cs-CZ" sz="2000" b="0" kern="50" dirty="0">
                        <a:effectLst/>
                        <a:latin typeface="Arial" panose="020B0604020202020204" pitchFamily="34" charset="0"/>
                        <a:ea typeface="Arial Unicode MS"/>
                        <a:cs typeface="Arial" panose="020B0604020202020204" pitchFamily="34" charset="0"/>
                      </a:endParaRPr>
                    </a:p>
                  </a:txBody>
                  <a:tcPr marL="68580" marR="68580" marT="9525" marB="0"/>
                </a:tc>
                <a:tc>
                  <a:txBody>
                    <a:bodyPr/>
                    <a:lstStyle/>
                    <a:p>
                      <a:pPr algn="ctr"/>
                      <a:r>
                        <a:rPr lang="ru-RU" sz="2000" kern="1200" dirty="0">
                          <a:effectLst/>
                        </a:rPr>
                        <a:t>себе</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9525" marB="0"/>
                </a:tc>
                <a:extLst>
                  <a:ext uri="{0D108BD9-81ED-4DB2-BD59-A6C34878D82A}">
                    <a16:rowId xmlns:a16="http://schemas.microsoft.com/office/drawing/2014/main" val="3860636558"/>
                  </a:ext>
                </a:extLst>
              </a:tr>
            </a:tbl>
          </a:graphicData>
        </a:graphic>
      </p:graphicFrame>
      <p:sp>
        <p:nvSpPr>
          <p:cNvPr id="7" name="TextovéPole 6">
            <a:extLst>
              <a:ext uri="{FF2B5EF4-FFF2-40B4-BE49-F238E27FC236}">
                <a16:creationId xmlns:a16="http://schemas.microsoft.com/office/drawing/2014/main" id="{286DE70F-06FE-49A0-9A13-ADC52A08D5C5}"/>
              </a:ext>
            </a:extLst>
          </p:cNvPr>
          <p:cNvSpPr txBox="1"/>
          <p:nvPr/>
        </p:nvSpPr>
        <p:spPr>
          <a:xfrm>
            <a:off x="538579" y="3745416"/>
            <a:ext cx="11114842" cy="2554545"/>
          </a:xfrm>
          <a:prstGeom prst="rect">
            <a:avLst/>
          </a:prstGeom>
          <a:noFill/>
        </p:spPr>
        <p:txBody>
          <a:bodyPr wrap="square">
            <a:spAutoFit/>
          </a:bodyPr>
          <a:lstStyle/>
          <a:p>
            <a:pPr marL="342900" indent="-342900" algn="just">
              <a:buFont typeface="Arial" panose="020B0604020202020204" pitchFamily="34" charset="0"/>
              <a:buChar char="•"/>
            </a:pPr>
            <a:r>
              <a:rPr lang="ru-RU" sz="2000" kern="50" dirty="0">
                <a:effectLst/>
                <a:latin typeface="Arial" panose="020B0604020202020204" pitchFamily="34" charset="0"/>
                <a:ea typeface="Arial Unicode MS"/>
                <a:cs typeface="Arial" panose="020B0604020202020204" pitchFamily="34" charset="0"/>
              </a:rPr>
              <a:t>И в РЯ и в ЧЯ возвратное местоимение не имеет формы им. п. </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b="1" kern="50" dirty="0">
                <a:effectLst/>
                <a:latin typeface="Arial" panose="020B0604020202020204" pitchFamily="34" charset="0"/>
                <a:ea typeface="Arial Unicode MS"/>
                <a:cs typeface="Arial" panose="020B0604020202020204" pitchFamily="34" charset="0"/>
              </a:rPr>
              <a:t>В РЯ данное местоимение не выражает взаимно-возвратное (</a:t>
            </a:r>
            <a:r>
              <a:rPr lang="ru-RU" sz="2000" b="1" kern="50" dirty="0" err="1">
                <a:effectLst/>
                <a:latin typeface="Arial" panose="020B0604020202020204" pitchFamily="34" charset="0"/>
                <a:ea typeface="Arial Unicode MS"/>
                <a:cs typeface="Arial" panose="020B0604020202020204" pitchFamily="34" charset="0"/>
              </a:rPr>
              <a:t>реципрочное</a:t>
            </a:r>
            <a:r>
              <a:rPr lang="ru-RU" sz="2000" b="1" kern="50" dirty="0">
                <a:effectLst/>
                <a:latin typeface="Arial" panose="020B0604020202020204" pitchFamily="34" charset="0"/>
                <a:ea typeface="Arial Unicode MS"/>
                <a:cs typeface="Arial" panose="020B0604020202020204" pitchFamily="34" charset="0"/>
              </a:rPr>
              <a:t>) значение, для выражения значения взаимности используется местоименное выражение </a:t>
            </a:r>
            <a:r>
              <a:rPr lang="ru-RU" sz="2000" b="1" i="1" kern="50" dirty="0">
                <a:effectLst/>
                <a:latin typeface="Arial" panose="020B0604020202020204" pitchFamily="34" charset="0"/>
                <a:ea typeface="Arial Unicode MS"/>
                <a:cs typeface="Arial" panose="020B0604020202020204" pitchFamily="34" charset="0"/>
              </a:rPr>
              <a:t>друг друга</a:t>
            </a:r>
            <a:r>
              <a:rPr lang="ru-RU" sz="2000" b="1" kern="50" dirty="0">
                <a:effectLst/>
                <a:latin typeface="Arial" panose="020B0604020202020204" pitchFamily="34" charset="0"/>
                <a:ea typeface="Arial Unicode MS"/>
                <a:cs typeface="Arial" panose="020B0604020202020204" pitchFamily="34" charset="0"/>
              </a:rPr>
              <a:t> или </a:t>
            </a:r>
            <a:r>
              <a:rPr lang="ru-RU" sz="2000" b="1" i="1" kern="50" dirty="0">
                <a:effectLst/>
                <a:latin typeface="Arial" panose="020B0604020202020204" pitchFamily="34" charset="0"/>
                <a:ea typeface="Arial Unicode MS"/>
                <a:cs typeface="Arial" panose="020B0604020202020204" pitchFamily="34" charset="0"/>
              </a:rPr>
              <a:t>один другого</a:t>
            </a:r>
            <a:r>
              <a:rPr lang="ru-RU" sz="2000" b="1" kern="50" dirty="0">
                <a:effectLst/>
                <a:latin typeface="Arial" panose="020B0604020202020204" pitchFamily="34" charset="0"/>
                <a:ea typeface="Arial Unicode MS"/>
                <a:cs typeface="Arial" panose="020B0604020202020204" pitchFamily="34" charset="0"/>
              </a:rPr>
              <a:t>.</a:t>
            </a:r>
            <a:endParaRPr lang="cs-CZ" sz="2000" b="1"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endParaRPr lang="cs-CZ" sz="2000" b="1"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kern="50" dirty="0">
                <a:effectLst/>
                <a:latin typeface="Arial" panose="020B0604020202020204" pitchFamily="34" charset="0"/>
                <a:ea typeface="Arial Unicode MS"/>
                <a:cs typeface="Arial" panose="020B0604020202020204" pitchFamily="34" charset="0"/>
              </a:rPr>
              <a:t>В РЯ возвратное местоимение </a:t>
            </a:r>
            <a:r>
              <a:rPr lang="ru-RU" sz="2000" i="1" kern="50" dirty="0">
                <a:effectLst/>
                <a:latin typeface="Arial" panose="020B0604020202020204" pitchFamily="34" charset="0"/>
                <a:ea typeface="Arial Unicode MS"/>
                <a:cs typeface="Arial" panose="020B0604020202020204" pitchFamily="34" charset="0"/>
              </a:rPr>
              <a:t>себя</a:t>
            </a:r>
            <a:r>
              <a:rPr lang="ru-RU" sz="2000" kern="50" dirty="0">
                <a:effectLst/>
                <a:latin typeface="Arial" panose="020B0604020202020204" pitchFamily="34" charset="0"/>
                <a:ea typeface="Arial Unicode MS"/>
                <a:cs typeface="Arial" panose="020B0604020202020204" pitchFamily="34" charset="0"/>
              </a:rPr>
              <a:t> не имеет энклитических форм.</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072377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31454C2-0371-4D00-8B38-F40BF495D12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21369697">
            <a:off x="1145811" y="1300573"/>
            <a:ext cx="10341302" cy="3879551"/>
          </a:xfrm>
          <a:prstGeom prst="rect">
            <a:avLst/>
          </a:prstGeom>
          <a:noFill/>
          <a:ln>
            <a:noFill/>
          </a:ln>
        </p:spPr>
      </p:pic>
    </p:spTree>
    <p:extLst>
      <p:ext uri="{BB962C8B-B14F-4D97-AF65-F5344CB8AC3E}">
        <p14:creationId xmlns:p14="http://schemas.microsoft.com/office/powerpoint/2010/main" val="2720326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A7AFA90-F5F3-4F9E-A7FA-15E9F3F828E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703866" y="1216242"/>
            <a:ext cx="9126892" cy="4737716"/>
          </a:xfrm>
          <a:prstGeom prst="rect">
            <a:avLst/>
          </a:prstGeom>
          <a:noFill/>
          <a:ln>
            <a:noFill/>
          </a:ln>
        </p:spPr>
      </p:pic>
    </p:spTree>
    <p:extLst>
      <p:ext uri="{BB962C8B-B14F-4D97-AF65-F5344CB8AC3E}">
        <p14:creationId xmlns:p14="http://schemas.microsoft.com/office/powerpoint/2010/main" val="2342193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1D0FF3D-F748-4F99-B905-5000B492436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314266">
            <a:off x="1229350" y="1118949"/>
            <a:ext cx="9878266" cy="4620102"/>
          </a:xfrm>
          <a:prstGeom prst="rect">
            <a:avLst/>
          </a:prstGeom>
          <a:noFill/>
          <a:ln>
            <a:noFill/>
          </a:ln>
        </p:spPr>
      </p:pic>
    </p:spTree>
    <p:extLst>
      <p:ext uri="{BB962C8B-B14F-4D97-AF65-F5344CB8AC3E}">
        <p14:creationId xmlns:p14="http://schemas.microsoft.com/office/powerpoint/2010/main" val="235431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1E7DE63-D706-49FC-9E86-85548A28E990}"/>
              </a:ext>
            </a:extLst>
          </p:cNvPr>
          <p:cNvPicPr>
            <a:picLocks noChangeAspect="1"/>
          </p:cNvPicPr>
          <p:nvPr/>
        </p:nvPicPr>
        <p:blipFill rotWithShape="1">
          <a:blip r:embed="rId2"/>
          <a:srcRect l="29490" t="22517" r="29660" b="10205"/>
          <a:stretch/>
        </p:blipFill>
        <p:spPr>
          <a:xfrm>
            <a:off x="2589320" y="221942"/>
            <a:ext cx="7222162" cy="6436866"/>
          </a:xfrm>
          <a:prstGeom prst="rect">
            <a:avLst/>
          </a:prstGeom>
        </p:spPr>
      </p:pic>
    </p:spTree>
    <p:extLst>
      <p:ext uri="{BB962C8B-B14F-4D97-AF65-F5344CB8AC3E}">
        <p14:creationId xmlns:p14="http://schemas.microsoft.com/office/powerpoint/2010/main" val="2271311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97175D4-33B8-4133-AA20-D972CF005A30}"/>
              </a:ext>
            </a:extLst>
          </p:cNvPr>
          <p:cNvSpPr txBox="1"/>
          <p:nvPr/>
        </p:nvSpPr>
        <p:spPr>
          <a:xfrm>
            <a:off x="1497367" y="1114042"/>
            <a:ext cx="9197266" cy="440120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Притяжательные местоимения </a:t>
            </a:r>
            <a:endParaRPr lang="cs-CZ" sz="2000" b="1"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u="sng" kern="50" dirty="0">
                <a:effectLst/>
                <a:latin typeface="Arial" panose="020B0604020202020204" pitchFamily="34" charset="0"/>
                <a:ea typeface="Arial Unicode MS"/>
                <a:cs typeface="Arial" panose="020B0604020202020204" pitchFamily="34" charset="0"/>
              </a:rPr>
              <a:t>Русские притяжательные местоимения </a:t>
            </a:r>
            <a:r>
              <a:rPr lang="ru-RU" sz="2000" i="1" u="sng" kern="50" dirty="0">
                <a:effectLst/>
                <a:latin typeface="Arial" panose="020B0604020202020204" pitchFamily="34" charset="0"/>
                <a:ea typeface="Arial Unicode MS"/>
                <a:cs typeface="Arial" panose="020B0604020202020204" pitchFamily="34" charset="0"/>
              </a:rPr>
              <a:t>мой, твой, свой, наш, ваш </a:t>
            </a:r>
            <a:r>
              <a:rPr lang="ru-RU" sz="2000" u="sng" kern="50" dirty="0">
                <a:effectLst/>
                <a:latin typeface="Arial" panose="020B0604020202020204" pitchFamily="34" charset="0"/>
                <a:ea typeface="Arial Unicode MS"/>
                <a:cs typeface="Arial" panose="020B0604020202020204" pitchFamily="34" charset="0"/>
              </a:rPr>
              <a:t>не имеют собственной парадигмы и склоняются по образцу 1-го склонения прилагательных</a:t>
            </a:r>
            <a:r>
              <a:rPr lang="ru-RU" sz="2000" kern="50" dirty="0">
                <a:effectLst/>
                <a:latin typeface="Arial" panose="020B0604020202020204" pitchFamily="34" charset="0"/>
                <a:ea typeface="Arial Unicode MS"/>
                <a:cs typeface="Arial" panose="020B0604020202020204" pitchFamily="34" charset="0"/>
              </a:rPr>
              <a:t> (мягкой разновидности). </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u="sng" kern="50" dirty="0">
                <a:effectLst/>
                <a:latin typeface="Arial" panose="020B0604020202020204" pitchFamily="34" charset="0"/>
                <a:ea typeface="Arial Unicode MS"/>
                <a:cs typeface="Arial" panose="020B0604020202020204" pitchFamily="34" charset="0"/>
              </a:rPr>
              <a:t>Система и формообразование притяжательных местоимений в чешском и русском языках проявляет заметное сходство, исключая факт, что </a:t>
            </a:r>
            <a:r>
              <a:rPr lang="ru-RU" sz="2000" b="1" kern="50" dirty="0">
                <a:effectLst/>
                <a:latin typeface="Arial" panose="020B0604020202020204" pitchFamily="34" charset="0"/>
                <a:ea typeface="Arial Unicode MS"/>
                <a:cs typeface="Arial" panose="020B0604020202020204" pitchFamily="34" charset="0"/>
              </a:rPr>
              <a:t>в РЯ отсутствуют энклитические формы</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endParaRPr lang="cs-CZ" sz="2000" kern="50" dirty="0">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u="sng" kern="50" dirty="0">
                <a:effectLst/>
                <a:latin typeface="Arial" panose="020B0604020202020204" pitchFamily="34" charset="0"/>
                <a:ea typeface="Arial Unicode MS"/>
                <a:cs typeface="Arial" panose="020B0604020202020204" pitchFamily="34" charset="0"/>
              </a:rPr>
              <a:t>В обоих случаях в качестве притяжательных местоимений 3-го лица используются формы род. п. личных местоимений в 3-м лице: (</a:t>
            </a:r>
            <a:r>
              <a:rPr lang="ru-RU" sz="2000" i="1" u="sng" kern="50" dirty="0">
                <a:effectLst/>
                <a:latin typeface="Arial" panose="020B0604020202020204" pitchFamily="34" charset="0"/>
                <a:ea typeface="Arial Unicode MS"/>
                <a:cs typeface="Arial" panose="020B0604020202020204" pitchFamily="34" charset="0"/>
              </a:rPr>
              <a:t>его, ее, их</a:t>
            </a:r>
            <a:r>
              <a:rPr lang="ru-RU" sz="2000" u="sng" kern="50" dirty="0">
                <a:effectLst/>
                <a:latin typeface="Arial" panose="020B0604020202020204" pitchFamily="34" charset="0"/>
                <a:ea typeface="Arial Unicode MS"/>
                <a:cs typeface="Arial" panose="020B0604020202020204" pitchFamily="34" charset="0"/>
              </a:rPr>
              <a:t>), однако </a:t>
            </a:r>
            <a:r>
              <a:rPr lang="ru-RU" sz="2000" b="1" u="sng" kern="50" dirty="0">
                <a:effectLst/>
                <a:latin typeface="Arial" panose="020B0604020202020204" pitchFamily="34" charset="0"/>
                <a:ea typeface="Arial Unicode MS"/>
                <a:cs typeface="Arial" panose="020B0604020202020204" pitchFamily="34" charset="0"/>
              </a:rPr>
              <a:t>в РЯ эти формы не склоняются</a:t>
            </a:r>
            <a:r>
              <a:rPr lang="cs-CZ" sz="2000" b="1" u="sng" kern="50" dirty="0">
                <a:latin typeface="Arial" panose="020B0604020202020204" pitchFamily="34" charset="0"/>
                <a:ea typeface="Arial Unicode MS"/>
                <a:cs typeface="Arial" panose="020B0604020202020204" pitchFamily="34" charset="0"/>
              </a:rPr>
              <a:t>,</a:t>
            </a:r>
            <a:r>
              <a:rPr lang="cs-CZ" sz="2000" b="1" kern="50" dirty="0">
                <a:latin typeface="Arial" panose="020B0604020202020204" pitchFamily="34" charset="0"/>
                <a:ea typeface="Arial Unicode MS"/>
                <a:cs typeface="Arial" panose="020B0604020202020204" pitchFamily="34" charset="0"/>
              </a:rPr>
              <a:t> </a:t>
            </a:r>
            <a:r>
              <a:rPr lang="ru-RU" sz="2000" b="1" kern="50" dirty="0">
                <a:effectLst/>
                <a:latin typeface="Arial" panose="020B0604020202020204" pitchFamily="34" charset="0"/>
                <a:ea typeface="Arial Unicode MS"/>
                <a:cs typeface="Arial" panose="020B0604020202020204" pitchFamily="34" charset="0"/>
              </a:rPr>
              <a:t>перед ними также не добавляется </a:t>
            </a:r>
            <a:r>
              <a:rPr lang="ru-RU" sz="2000" b="1" i="1" kern="50" dirty="0">
                <a:effectLst/>
                <a:latin typeface="Arial" panose="020B0604020202020204" pitchFamily="34" charset="0"/>
                <a:ea typeface="Arial Unicode MS"/>
                <a:cs typeface="Arial" panose="020B0604020202020204" pitchFamily="34" charset="0"/>
              </a:rPr>
              <a:t>н</a:t>
            </a:r>
            <a:r>
              <a:rPr lang="cs-CZ" sz="2000" b="1" i="1" kern="50" dirty="0">
                <a:latin typeface="Arial" panose="020B0604020202020204" pitchFamily="34" charset="0"/>
                <a:ea typeface="Arial Unicode MS"/>
                <a:cs typeface="Arial" panose="020B0604020202020204" pitchFamily="34" charset="0"/>
              </a:rPr>
              <a:t> (</a:t>
            </a:r>
            <a:r>
              <a:rPr lang="ru-RU" sz="2000" dirty="0">
                <a:latin typeface="Arial" panose="020B0604020202020204" pitchFamily="34" charset="0"/>
                <a:cs typeface="Arial" panose="020B0604020202020204" pitchFamily="34" charset="0"/>
              </a:rPr>
              <a:t>в ЧЯ местоимение </a:t>
            </a:r>
            <a:r>
              <a:rPr lang="ru-RU" sz="2000" i="1" dirty="0" err="1">
                <a:latin typeface="Arial" panose="020B0604020202020204" pitchFamily="34" charset="0"/>
                <a:cs typeface="Arial" panose="020B0604020202020204" pitchFamily="34" charset="0"/>
              </a:rPr>
              <a:t>její</a:t>
            </a:r>
            <a:r>
              <a:rPr lang="ru-RU" sz="2000" i="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склонятся по типу </a:t>
            </a:r>
            <a:r>
              <a:rPr lang="ru-RU" sz="2000" i="1" dirty="0" err="1">
                <a:latin typeface="Arial" panose="020B0604020202020204" pitchFamily="34" charset="0"/>
                <a:cs typeface="Arial" panose="020B0604020202020204" pitchFamily="34" charset="0"/>
              </a:rPr>
              <a:t>jarní</a:t>
            </a:r>
            <a:r>
              <a:rPr lang="cs-CZ" sz="2000" b="1" i="1" kern="50" dirty="0">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511471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F6BB49F7-D094-481C-B97C-CCBA09125162}"/>
              </a:ext>
            </a:extLst>
          </p:cNvPr>
          <p:cNvPicPr>
            <a:picLocks noChangeAspect="1"/>
          </p:cNvPicPr>
          <p:nvPr/>
        </p:nvPicPr>
        <p:blipFill rotWithShape="1">
          <a:blip r:embed="rId2"/>
          <a:srcRect l="33204" t="21036" r="16917" b="11281"/>
          <a:stretch/>
        </p:blipFill>
        <p:spPr>
          <a:xfrm>
            <a:off x="2192785" y="495481"/>
            <a:ext cx="7989902" cy="5867038"/>
          </a:xfrm>
          <a:prstGeom prst="rect">
            <a:avLst/>
          </a:prstGeom>
        </p:spPr>
      </p:pic>
    </p:spTree>
    <p:extLst>
      <p:ext uri="{BB962C8B-B14F-4D97-AF65-F5344CB8AC3E}">
        <p14:creationId xmlns:p14="http://schemas.microsoft.com/office/powerpoint/2010/main" val="3236488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45B82E0-81F3-4B80-B9F7-F43E6EDC2F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2333" y="-17868"/>
            <a:ext cx="8447334" cy="6875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2722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BAED1D2-924A-45A6-B483-1431F2EF72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33495" y="0"/>
            <a:ext cx="9725009" cy="6858000"/>
          </a:xfrm>
          <a:prstGeom prst="rect">
            <a:avLst/>
          </a:prstGeom>
          <a:noFill/>
          <a:ln>
            <a:noFill/>
          </a:ln>
        </p:spPr>
      </p:pic>
    </p:spTree>
    <p:extLst>
      <p:ext uri="{BB962C8B-B14F-4D97-AF65-F5344CB8AC3E}">
        <p14:creationId xmlns:p14="http://schemas.microsoft.com/office/powerpoint/2010/main" val="1712928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3BAD8B9E-2247-497E-B3F6-884DD95A8C1E}"/>
              </a:ext>
            </a:extLst>
          </p:cNvPr>
          <p:cNvSpPr txBox="1"/>
          <p:nvPr/>
        </p:nvSpPr>
        <p:spPr>
          <a:xfrm>
            <a:off x="427607" y="460601"/>
            <a:ext cx="11336785"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Местоимение — это часть речи, которая указывает на предметы, признаки, количества, но не называет их.</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В отличие от </a:t>
            </a:r>
            <a:r>
              <a:rPr lang="ru-RU" sz="2000" kern="50" dirty="0" err="1">
                <a:effectLst/>
                <a:latin typeface="Arial" panose="020B0604020202020204" pitchFamily="34" charset="0"/>
                <a:ea typeface="Arial Unicode MS"/>
                <a:cs typeface="Arial" panose="020B0604020202020204" pitchFamily="34" charset="0"/>
              </a:rPr>
              <a:t>полнознаменательных</a:t>
            </a:r>
            <a:r>
              <a:rPr lang="ru-RU" sz="2000" kern="50" dirty="0">
                <a:effectLst/>
                <a:latin typeface="Arial" panose="020B0604020202020204" pitchFamily="34" charset="0"/>
                <a:ea typeface="Arial Unicode MS"/>
                <a:cs typeface="Arial" panose="020B0604020202020204" pitchFamily="34" charset="0"/>
              </a:rPr>
              <a:t> частей речи, выполняющих по отношению к внеязыковой действительности функцию номинации, </a:t>
            </a:r>
            <a:r>
              <a:rPr lang="ru-RU" sz="2000" b="1" kern="50" dirty="0">
                <a:effectLst/>
                <a:latin typeface="Arial" panose="020B0604020202020204" pitchFamily="34" charset="0"/>
                <a:ea typeface="Arial Unicode MS"/>
                <a:cs typeface="Arial" panose="020B0604020202020204" pitchFamily="34" charset="0"/>
              </a:rPr>
              <a:t>местоимения лишены назывной функции в узком смысле слова, они лишь указывают на предмет, признак и т. д., не называя его</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latin typeface="Arial" panose="020B0604020202020204" pitchFamily="34" charset="0"/>
              <a:ea typeface="Arial Unicode MS"/>
              <a:cs typeface="Arial" panose="020B0604020202020204" pitchFamily="34" charset="0"/>
            </a:endParaRPr>
          </a:p>
          <a:p>
            <a:pPr algn="just"/>
            <a:r>
              <a:rPr lang="ru-RU" sz="2000" b="1" u="sng" kern="50" dirty="0" err="1">
                <a:effectLst/>
                <a:latin typeface="Arial" panose="020B0604020202020204" pitchFamily="34" charset="0"/>
                <a:ea typeface="Arial Unicode MS"/>
                <a:cs typeface="Arial" panose="020B0604020202020204" pitchFamily="34" charset="0"/>
              </a:rPr>
              <a:t>Местоименность</a:t>
            </a:r>
            <a:r>
              <a:rPr lang="ru-RU" sz="2000" b="1" u="sng" kern="50" dirty="0">
                <a:effectLst/>
                <a:latin typeface="Arial" panose="020B0604020202020204" pitchFamily="34" charset="0"/>
                <a:ea typeface="Arial Unicode MS"/>
                <a:cs typeface="Arial" panose="020B0604020202020204" pitchFamily="34" charset="0"/>
              </a:rPr>
              <a:t> - специфический вид грамматического значения, позволяющий выражать в общих чертах признаки</a:t>
            </a:r>
            <a:r>
              <a:rPr lang="ru-RU" sz="2000" u="sng" kern="50" dirty="0">
                <a:effectLst/>
                <a:latin typeface="Arial" panose="020B0604020202020204" pitchFamily="34" charset="0"/>
                <a:ea typeface="Arial Unicode MS"/>
                <a:cs typeface="Arial" panose="020B0604020202020204" pitchFamily="34" charset="0"/>
              </a:rPr>
              <a:t>, которые положены в основу выделения </a:t>
            </a:r>
            <a:r>
              <a:rPr lang="ru-RU" sz="2000" u="sng" kern="50" dirty="0" err="1">
                <a:effectLst/>
                <a:latin typeface="Arial" panose="020B0604020202020204" pitchFamily="34" charset="0"/>
                <a:ea typeface="Arial Unicode MS"/>
                <a:cs typeface="Arial" panose="020B0604020202020204" pitchFamily="34" charset="0"/>
              </a:rPr>
              <a:t>полнознаменательных</a:t>
            </a:r>
            <a:r>
              <a:rPr lang="ru-RU" sz="2000" u="sng" kern="50" dirty="0">
                <a:effectLst/>
                <a:latin typeface="Arial" panose="020B0604020202020204" pitchFamily="34" charset="0"/>
                <a:ea typeface="Arial Unicode MS"/>
                <a:cs typeface="Arial" panose="020B0604020202020204" pitchFamily="34" charset="0"/>
              </a:rPr>
              <a:t> частей речи. </a:t>
            </a:r>
            <a:endParaRPr lang="cs-CZ" sz="2000" u="sng" kern="50" dirty="0">
              <a:effectLst/>
              <a:latin typeface="Arial" panose="020B0604020202020204" pitchFamily="34" charset="0"/>
              <a:ea typeface="Arial Unicode MS"/>
              <a:cs typeface="Arial" panose="020B0604020202020204" pitchFamily="34" charset="0"/>
            </a:endParaRPr>
          </a:p>
          <a:p>
            <a:pPr algn="just"/>
            <a:endParaRPr lang="cs-CZ" sz="2000" kern="50" dirty="0">
              <a:latin typeface="Arial" panose="020B0604020202020204" pitchFamily="34" charset="0"/>
              <a:ea typeface="Arial Unicode MS"/>
              <a:cs typeface="Arial" panose="020B0604020202020204" pitchFamily="34" charset="0"/>
            </a:endParaRPr>
          </a:p>
          <a:p>
            <a:pPr algn="just"/>
            <a:r>
              <a:rPr lang="ru-RU" sz="2000" u="sng" kern="50" dirty="0">
                <a:effectLst/>
                <a:latin typeface="Arial" panose="020B0604020202020204" pitchFamily="34" charset="0"/>
                <a:ea typeface="Arial Unicode MS"/>
                <a:cs typeface="Arial" panose="020B0604020202020204" pitchFamily="34" charset="0"/>
              </a:rPr>
              <a:t>Местоимения создают категориальные рамки грамматических значений, за конкретное наполнение которых отвечают </a:t>
            </a:r>
            <a:r>
              <a:rPr lang="ru-RU" sz="2000" u="sng" kern="50" dirty="0" err="1">
                <a:effectLst/>
                <a:latin typeface="Arial" panose="020B0604020202020204" pitchFamily="34" charset="0"/>
                <a:ea typeface="Arial Unicode MS"/>
                <a:cs typeface="Arial" panose="020B0604020202020204" pitchFamily="34" charset="0"/>
              </a:rPr>
              <a:t>автосемантические</a:t>
            </a:r>
            <a:r>
              <a:rPr lang="ru-RU" sz="2000" u="sng" kern="50" dirty="0">
                <a:effectLst/>
                <a:latin typeface="Arial" panose="020B0604020202020204" pitchFamily="34" charset="0"/>
                <a:ea typeface="Arial Unicode MS"/>
                <a:cs typeface="Arial" panose="020B0604020202020204" pitchFamily="34" charset="0"/>
              </a:rPr>
              <a:t> слова </a:t>
            </a:r>
            <a:r>
              <a:rPr lang="ru-RU" sz="2000" kern="50" dirty="0">
                <a:effectLst/>
                <a:latin typeface="Arial" panose="020B0604020202020204" pitchFamily="34" charset="0"/>
                <a:ea typeface="Arial Unicode MS"/>
                <a:cs typeface="Arial" panose="020B0604020202020204" pitchFamily="34" charset="0"/>
              </a:rPr>
              <a:t>(напр., личные местоимения выражают признаки </a:t>
            </a:r>
            <a:r>
              <a:rPr lang="ru-RU" sz="2000" i="1" kern="50" dirty="0">
                <a:effectLst/>
                <a:latin typeface="Arial" panose="020B0604020202020204" pitchFamily="34" charset="0"/>
                <a:ea typeface="Arial Unicode MS"/>
                <a:cs typeface="Arial" panose="020B0604020202020204" pitchFamily="34" charset="0"/>
              </a:rPr>
              <a:t>предмет, лицо</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endParaRPr lang="cs-CZ" sz="2000" kern="50" dirty="0">
              <a:effectLst/>
              <a:latin typeface="Arial" panose="020B0604020202020204" pitchFamily="34" charset="0"/>
              <a:ea typeface="Arial Unicode MS"/>
              <a:cs typeface="Arial" panose="020B0604020202020204" pitchFamily="34" charset="0"/>
            </a:endParaRPr>
          </a:p>
          <a:p>
            <a:r>
              <a:rPr lang="ru-RU" sz="2000" b="1" u="sng" kern="50" dirty="0">
                <a:effectLst/>
                <a:latin typeface="Arial" panose="020B0604020202020204" pitchFamily="34" charset="0"/>
                <a:ea typeface="Arial Unicode MS"/>
                <a:cs typeface="Arial" panose="020B0604020202020204" pitchFamily="34" charset="0"/>
              </a:rPr>
              <a:t>Местоимения лишены общей для всего класса морфологической и синтаксической характеристики</a:t>
            </a:r>
            <a:r>
              <a:rPr lang="ru-RU" sz="2000" b="1" kern="50" dirty="0">
                <a:effectLst/>
                <a:latin typeface="Arial" panose="020B0604020202020204" pitchFamily="34" charset="0"/>
                <a:ea typeface="Arial Unicode MS"/>
                <a:cs typeface="Arial" panose="020B0604020202020204" pitchFamily="34" charset="0"/>
              </a:rPr>
              <a:t>. Значение </a:t>
            </a:r>
            <a:r>
              <a:rPr lang="ru-RU" sz="2000" b="1" kern="50" dirty="0" err="1">
                <a:effectLst/>
                <a:latin typeface="Arial" panose="020B0604020202020204" pitchFamily="34" charset="0"/>
                <a:ea typeface="Arial Unicode MS"/>
                <a:cs typeface="Arial" panose="020B0604020202020204" pitchFamily="34" charset="0"/>
              </a:rPr>
              <a:t>местоименности</a:t>
            </a:r>
            <a:r>
              <a:rPr lang="ru-RU" sz="2000" b="1" kern="50" dirty="0">
                <a:effectLst/>
                <a:latin typeface="Arial" panose="020B0604020202020204" pitchFamily="34" charset="0"/>
                <a:ea typeface="Arial Unicode MS"/>
                <a:cs typeface="Arial" panose="020B0604020202020204" pitchFamily="34" charset="0"/>
              </a:rPr>
              <a:t> тесно связано не с набором аффиксов и флексий, а с самим корнем местоимения. </a:t>
            </a:r>
            <a:endParaRPr lang="cs-CZ"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8674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D2735DE-104E-4997-BE74-BD3E23CE749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61559" y="1083076"/>
            <a:ext cx="8468881" cy="4906993"/>
          </a:xfrm>
          <a:prstGeom prst="rect">
            <a:avLst/>
          </a:prstGeom>
          <a:noFill/>
          <a:ln>
            <a:noFill/>
          </a:ln>
        </p:spPr>
      </p:pic>
    </p:spTree>
    <p:extLst>
      <p:ext uri="{BB962C8B-B14F-4D97-AF65-F5344CB8AC3E}">
        <p14:creationId xmlns:p14="http://schemas.microsoft.com/office/powerpoint/2010/main" val="2462224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923F916-DC33-445B-BEC1-59CD2144ACB8}"/>
              </a:ext>
            </a:extLst>
          </p:cNvPr>
          <p:cNvSpPr txBox="1"/>
          <p:nvPr/>
        </p:nvSpPr>
        <p:spPr>
          <a:xfrm>
            <a:off x="3979415" y="36722"/>
            <a:ext cx="3859567" cy="400110"/>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Указательные местоимения </a:t>
            </a:r>
            <a:endParaRPr lang="cs-CZ" sz="2000" kern="50" dirty="0">
              <a:effectLst/>
              <a:latin typeface="Arial" panose="020B0604020202020204" pitchFamily="34" charset="0"/>
              <a:ea typeface="Arial Unicode MS"/>
              <a:cs typeface="Arial" panose="020B0604020202020204" pitchFamily="34" charset="0"/>
            </a:endParaRPr>
          </a:p>
        </p:txBody>
      </p:sp>
      <p:graphicFrame>
        <p:nvGraphicFramePr>
          <p:cNvPr id="6" name="Tabulka 5">
            <a:extLst>
              <a:ext uri="{FF2B5EF4-FFF2-40B4-BE49-F238E27FC236}">
                <a16:creationId xmlns:a16="http://schemas.microsoft.com/office/drawing/2014/main" id="{F486162B-08D3-43C4-B350-A5325346F14E}"/>
              </a:ext>
            </a:extLst>
          </p:cNvPr>
          <p:cNvGraphicFramePr>
            <a:graphicFrameLocks noGrp="1"/>
          </p:cNvGraphicFramePr>
          <p:nvPr>
            <p:extLst>
              <p:ext uri="{D42A27DB-BD31-4B8C-83A1-F6EECF244321}">
                <p14:modId xmlns:p14="http://schemas.microsoft.com/office/powerpoint/2010/main" val="3093489477"/>
              </p:ext>
            </p:extLst>
          </p:nvPr>
        </p:nvGraphicFramePr>
        <p:xfrm>
          <a:off x="790112" y="436832"/>
          <a:ext cx="10937286" cy="3292475"/>
        </p:xfrm>
        <a:graphic>
          <a:graphicData uri="http://schemas.openxmlformats.org/drawingml/2006/table">
            <a:tbl>
              <a:tblPr>
                <a:tableStyleId>{5C22544A-7EE6-4342-B048-85BDC9FD1C3A}</a:tableStyleId>
              </a:tblPr>
              <a:tblGrid>
                <a:gridCol w="1351736">
                  <a:extLst>
                    <a:ext uri="{9D8B030D-6E8A-4147-A177-3AD203B41FA5}">
                      <a16:colId xmlns:a16="http://schemas.microsoft.com/office/drawing/2014/main" val="1326747569"/>
                    </a:ext>
                  </a:extLst>
                </a:gridCol>
                <a:gridCol w="1351736">
                  <a:extLst>
                    <a:ext uri="{9D8B030D-6E8A-4147-A177-3AD203B41FA5}">
                      <a16:colId xmlns:a16="http://schemas.microsoft.com/office/drawing/2014/main" val="2832239689"/>
                    </a:ext>
                  </a:extLst>
                </a:gridCol>
                <a:gridCol w="1206826">
                  <a:extLst>
                    <a:ext uri="{9D8B030D-6E8A-4147-A177-3AD203B41FA5}">
                      <a16:colId xmlns:a16="http://schemas.microsoft.com/office/drawing/2014/main" val="3038946956"/>
                    </a:ext>
                  </a:extLst>
                </a:gridCol>
                <a:gridCol w="1206826">
                  <a:extLst>
                    <a:ext uri="{9D8B030D-6E8A-4147-A177-3AD203B41FA5}">
                      <a16:colId xmlns:a16="http://schemas.microsoft.com/office/drawing/2014/main" val="3719989881"/>
                    </a:ext>
                  </a:extLst>
                </a:gridCol>
                <a:gridCol w="1207958">
                  <a:extLst>
                    <a:ext uri="{9D8B030D-6E8A-4147-A177-3AD203B41FA5}">
                      <a16:colId xmlns:a16="http://schemas.microsoft.com/office/drawing/2014/main" val="3250657796"/>
                    </a:ext>
                  </a:extLst>
                </a:gridCol>
                <a:gridCol w="1008708">
                  <a:extLst>
                    <a:ext uri="{9D8B030D-6E8A-4147-A177-3AD203B41FA5}">
                      <a16:colId xmlns:a16="http://schemas.microsoft.com/office/drawing/2014/main" val="2063014257"/>
                    </a:ext>
                  </a:extLst>
                </a:gridCol>
                <a:gridCol w="1207958">
                  <a:extLst>
                    <a:ext uri="{9D8B030D-6E8A-4147-A177-3AD203B41FA5}">
                      <a16:colId xmlns:a16="http://schemas.microsoft.com/office/drawing/2014/main" val="932330677"/>
                    </a:ext>
                  </a:extLst>
                </a:gridCol>
                <a:gridCol w="770965">
                  <a:extLst>
                    <a:ext uri="{9D8B030D-6E8A-4147-A177-3AD203B41FA5}">
                      <a16:colId xmlns:a16="http://schemas.microsoft.com/office/drawing/2014/main" val="3601424651"/>
                    </a:ext>
                  </a:extLst>
                </a:gridCol>
                <a:gridCol w="905685">
                  <a:extLst>
                    <a:ext uri="{9D8B030D-6E8A-4147-A177-3AD203B41FA5}">
                      <a16:colId xmlns:a16="http://schemas.microsoft.com/office/drawing/2014/main" val="396635458"/>
                    </a:ext>
                  </a:extLst>
                </a:gridCol>
                <a:gridCol w="718888">
                  <a:extLst>
                    <a:ext uri="{9D8B030D-6E8A-4147-A177-3AD203B41FA5}">
                      <a16:colId xmlns:a16="http://schemas.microsoft.com/office/drawing/2014/main" val="133228694"/>
                    </a:ext>
                  </a:extLst>
                </a:gridCol>
              </a:tblGrid>
              <a:tr h="467995">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 </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 </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м. р.</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ср. р.</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ж. р.</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 </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 </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м. р.</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ср. р.</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ж. р.</a:t>
                      </a:r>
                      <a:endParaRPr lang="cs-CZ" sz="1800" kern="50">
                        <a:effectLst/>
                        <a:latin typeface="Arial" panose="020B0604020202020204" pitchFamily="34" charset="0"/>
                        <a:ea typeface="Arial Unicode MS"/>
                        <a:cs typeface="Arial" panose="020B0604020202020204" pitchFamily="34" charset="0"/>
                      </a:endParaRPr>
                    </a:p>
                  </a:txBody>
                  <a:tcPr marL="0" marR="0" marT="0" marB="0"/>
                </a:tc>
                <a:extLst>
                  <a:ext uri="{0D108BD9-81ED-4DB2-BD59-A6C34878D82A}">
                    <a16:rowId xmlns:a16="http://schemas.microsoft.com/office/drawing/2014/main" val="1708889540"/>
                  </a:ext>
                </a:extLst>
              </a:tr>
              <a:tr h="156210">
                <a:tc rowSpan="6">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ед. ч.</a:t>
                      </a:r>
                      <a:endParaRPr lang="cs-CZ" sz="1800" kern="50">
                        <a:effectLst/>
                        <a:latin typeface="Arial" panose="020B0604020202020204" pitchFamily="34" charset="0"/>
                        <a:cs typeface="Arial" panose="020B0604020202020204" pitchFamily="34" charset="0"/>
                      </a:endParaRPr>
                    </a:p>
                    <a:p>
                      <a:pPr algn="just">
                        <a:spcBef>
                          <a:spcPts val="1400"/>
                        </a:spcBef>
                        <a:spcAft>
                          <a:spcPts val="1400"/>
                        </a:spcAft>
                      </a:pPr>
                      <a:r>
                        <a:rPr lang="ru-RU" sz="1800" kern="50">
                          <a:effectLst/>
                          <a:latin typeface="Arial" panose="020B0604020202020204" pitchFamily="34" charset="0"/>
                          <a:cs typeface="Arial" panose="020B0604020202020204" pitchFamily="34" charset="0"/>
                        </a:rPr>
                        <a:t> </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Им.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тот, этот</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то, это</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та, эта</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rowSpan="6">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 мн. ч.</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Им.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3">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те, эти</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429998476"/>
                  </a:ext>
                </a:extLst>
              </a:tr>
              <a:tr h="156210">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Род.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2">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того, этого</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той, этой</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Род.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3">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тех, этих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262278995"/>
                  </a:ext>
                </a:extLst>
              </a:tr>
              <a:tr h="156210">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Дат.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2">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тому, этому</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той, этой</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Дат.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3">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тем, этим</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116585577"/>
                  </a:ext>
                </a:extLst>
              </a:tr>
              <a:tr h="624205">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Вин.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spcBef>
                          <a:spcPts val="1400"/>
                        </a:spcBef>
                        <a:spcAft>
                          <a:spcPts val="1400"/>
                        </a:spcAft>
                      </a:pPr>
                      <a:r>
                        <a:rPr lang="ru-RU" sz="1800" kern="50">
                          <a:effectLst/>
                          <a:latin typeface="Arial" panose="020B0604020202020204" pitchFamily="34" charset="0"/>
                          <a:cs typeface="Arial" panose="020B0604020202020204" pitchFamily="34" charset="0"/>
                        </a:rPr>
                        <a:t>(= род. п.) одуш.</a:t>
                      </a:r>
                      <a:endParaRPr lang="cs-CZ" sz="1800" kern="50">
                        <a:effectLst/>
                        <a:latin typeface="Arial" panose="020B0604020202020204" pitchFamily="34" charset="0"/>
                        <a:cs typeface="Arial" panose="020B0604020202020204" pitchFamily="34" charset="0"/>
                      </a:endParaRPr>
                    </a:p>
                    <a:p>
                      <a:pPr>
                        <a:spcBef>
                          <a:spcPts val="1400"/>
                        </a:spcBef>
                        <a:spcAft>
                          <a:spcPts val="1400"/>
                        </a:spcAft>
                      </a:pPr>
                      <a:r>
                        <a:rPr lang="ru-RU" sz="1800" kern="50">
                          <a:effectLst/>
                          <a:latin typeface="Arial" panose="020B0604020202020204" pitchFamily="34" charset="0"/>
                          <a:cs typeface="Arial" panose="020B0604020202020204" pitchFamily="34" charset="0"/>
                        </a:rPr>
                        <a:t>(= им. п.) неодуш.</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dirty="0">
                          <a:effectLst/>
                          <a:latin typeface="Arial" panose="020B0604020202020204" pitchFamily="34" charset="0"/>
                          <a:cs typeface="Arial" panose="020B0604020202020204" pitchFamily="34" charset="0"/>
                        </a:rPr>
                        <a:t>(= им. п.)</a:t>
                      </a:r>
                      <a:endParaRPr lang="cs-CZ" sz="1800" kern="50" dirty="0">
                        <a:effectLst/>
                        <a:latin typeface="Arial" panose="020B0604020202020204" pitchFamily="34" charset="0"/>
                        <a:ea typeface="Arial Unicode MS"/>
                        <a:cs typeface="Arial" panose="020B0604020202020204" pitchFamily="34" charset="0"/>
                      </a:endParaRPr>
                    </a:p>
                  </a:txBody>
                  <a:tcPr marL="0" marR="0" marT="0" marB="0"/>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ту, эту</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Вин.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3">
                  <a:txBody>
                    <a:bodyPr/>
                    <a:lstStyle/>
                    <a:p>
                      <a:pPr>
                        <a:spcBef>
                          <a:spcPts val="1400"/>
                        </a:spcBef>
                        <a:spcAft>
                          <a:spcPts val="1400"/>
                        </a:spcAft>
                      </a:pPr>
                      <a:r>
                        <a:rPr lang="ru-RU" sz="1800" kern="50" dirty="0">
                          <a:effectLst/>
                          <a:latin typeface="Arial" panose="020B0604020202020204" pitchFamily="34" charset="0"/>
                          <a:cs typeface="Arial" panose="020B0604020202020204" pitchFamily="34" charset="0"/>
                        </a:rPr>
                        <a:t>(= род. п.) </a:t>
                      </a:r>
                      <a:r>
                        <a:rPr lang="ru-RU" sz="1800" kern="50" dirty="0" err="1">
                          <a:effectLst/>
                          <a:latin typeface="Arial" panose="020B0604020202020204" pitchFamily="34" charset="0"/>
                          <a:cs typeface="Arial" panose="020B0604020202020204" pitchFamily="34" charset="0"/>
                        </a:rPr>
                        <a:t>одуш</a:t>
                      </a:r>
                      <a:r>
                        <a:rPr lang="ru-RU" sz="1800" kern="50" dirty="0">
                          <a:effectLst/>
                          <a:latin typeface="Arial" panose="020B0604020202020204" pitchFamily="34" charset="0"/>
                          <a:cs typeface="Arial" panose="020B0604020202020204" pitchFamily="34" charset="0"/>
                        </a:rPr>
                        <a:t>.</a:t>
                      </a:r>
                      <a:endParaRPr lang="cs-CZ" sz="1800" kern="50" dirty="0">
                        <a:effectLst/>
                        <a:latin typeface="Arial" panose="020B0604020202020204" pitchFamily="34" charset="0"/>
                        <a:cs typeface="Arial" panose="020B0604020202020204" pitchFamily="34" charset="0"/>
                      </a:endParaRPr>
                    </a:p>
                    <a:p>
                      <a:pPr>
                        <a:spcBef>
                          <a:spcPts val="1400"/>
                        </a:spcBef>
                        <a:spcAft>
                          <a:spcPts val="1400"/>
                        </a:spcAft>
                      </a:pPr>
                      <a:r>
                        <a:rPr lang="ru-RU" sz="1800" kern="50" dirty="0">
                          <a:effectLst/>
                          <a:latin typeface="Arial" panose="020B0604020202020204" pitchFamily="34" charset="0"/>
                          <a:cs typeface="Arial" panose="020B0604020202020204" pitchFamily="34" charset="0"/>
                        </a:rPr>
                        <a:t>(= им. п.) </a:t>
                      </a:r>
                      <a:r>
                        <a:rPr lang="ru-RU" sz="1800" kern="50" dirty="0" err="1">
                          <a:effectLst/>
                          <a:latin typeface="Arial" panose="020B0604020202020204" pitchFamily="34" charset="0"/>
                          <a:cs typeface="Arial" panose="020B0604020202020204" pitchFamily="34" charset="0"/>
                        </a:rPr>
                        <a:t>неодуш</a:t>
                      </a:r>
                      <a:r>
                        <a:rPr lang="ru-RU" sz="1800" kern="50" dirty="0">
                          <a:effectLst/>
                          <a:latin typeface="Arial" panose="020B0604020202020204" pitchFamily="34" charset="0"/>
                          <a:cs typeface="Arial" panose="020B0604020202020204" pitchFamily="34" charset="0"/>
                        </a:rPr>
                        <a:t>.</a:t>
                      </a:r>
                      <a:endParaRPr lang="cs-CZ" sz="1800" kern="50" dirty="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411423126"/>
                  </a:ext>
                </a:extLst>
              </a:tr>
              <a:tr h="156210">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Твор.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2">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тем, этим</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той, этой</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Твор.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3">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теми, этими</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010868778"/>
                  </a:ext>
                </a:extLst>
              </a:tr>
              <a:tr h="156210">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Предл.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2">
                  <a:txBody>
                    <a:bodyPr/>
                    <a:lstStyle/>
                    <a:p>
                      <a:pPr algn="ctr">
                        <a:spcBef>
                          <a:spcPts val="1400"/>
                        </a:spcBef>
                        <a:spcAft>
                          <a:spcPts val="1400"/>
                        </a:spcAft>
                      </a:pPr>
                      <a:r>
                        <a:rPr lang="ru-RU" sz="1800" kern="50" dirty="0">
                          <a:effectLst/>
                          <a:latin typeface="Arial" panose="020B0604020202020204" pitchFamily="34" charset="0"/>
                          <a:cs typeface="Arial" panose="020B0604020202020204" pitchFamily="34" charset="0"/>
                        </a:rPr>
                        <a:t>том, этом</a:t>
                      </a:r>
                      <a:endParaRPr lang="cs-CZ" sz="1800" kern="50" dirty="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a:txBody>
                    <a:bodyPr/>
                    <a:lstStyle/>
                    <a:p>
                      <a:pPr algn="ctr">
                        <a:spcBef>
                          <a:spcPts val="1400"/>
                        </a:spcBef>
                        <a:spcAft>
                          <a:spcPts val="1400"/>
                        </a:spcAft>
                      </a:pPr>
                      <a:r>
                        <a:rPr lang="ru-RU" sz="1800" kern="50">
                          <a:effectLst/>
                          <a:latin typeface="Arial" panose="020B0604020202020204" pitchFamily="34" charset="0"/>
                          <a:cs typeface="Arial" panose="020B0604020202020204" pitchFamily="34" charset="0"/>
                        </a:rPr>
                        <a:t>той, этой</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vMerge="1">
                  <a:txBody>
                    <a:bodyPr/>
                    <a:lstStyle/>
                    <a:p>
                      <a:endParaRPr lang="cs-CZ"/>
                    </a:p>
                  </a:txBody>
                  <a:tcPr/>
                </a:tc>
                <a:tc>
                  <a:txBody>
                    <a:bodyPr/>
                    <a:lstStyle/>
                    <a:p>
                      <a:pPr algn="just">
                        <a:spcBef>
                          <a:spcPts val="1400"/>
                        </a:spcBef>
                        <a:spcAft>
                          <a:spcPts val="1400"/>
                        </a:spcAft>
                      </a:pPr>
                      <a:r>
                        <a:rPr lang="ru-RU" sz="1800" kern="50">
                          <a:effectLst/>
                          <a:latin typeface="Arial" panose="020B0604020202020204" pitchFamily="34" charset="0"/>
                          <a:cs typeface="Arial" panose="020B0604020202020204" pitchFamily="34" charset="0"/>
                        </a:rPr>
                        <a:t>Предл. 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3">
                  <a:txBody>
                    <a:bodyPr/>
                    <a:lstStyle/>
                    <a:p>
                      <a:pPr algn="ctr">
                        <a:spcBef>
                          <a:spcPts val="1400"/>
                        </a:spcBef>
                        <a:spcAft>
                          <a:spcPts val="1400"/>
                        </a:spcAft>
                      </a:pPr>
                      <a:r>
                        <a:rPr lang="ru-RU" sz="1800" kern="50" dirty="0">
                          <a:effectLst/>
                          <a:latin typeface="Arial" panose="020B0604020202020204" pitchFamily="34" charset="0"/>
                          <a:cs typeface="Arial" panose="020B0604020202020204" pitchFamily="34" charset="0"/>
                        </a:rPr>
                        <a:t>тех, этих</a:t>
                      </a:r>
                      <a:endParaRPr lang="cs-CZ" sz="1800" kern="50" dirty="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189973480"/>
                  </a:ext>
                </a:extLst>
              </a:tr>
            </a:tbl>
          </a:graphicData>
        </a:graphic>
      </p:graphicFrame>
      <p:pic>
        <p:nvPicPr>
          <p:cNvPr id="7" name="Obrázek 6">
            <a:extLst>
              <a:ext uri="{FF2B5EF4-FFF2-40B4-BE49-F238E27FC236}">
                <a16:creationId xmlns:a16="http://schemas.microsoft.com/office/drawing/2014/main" id="{5C229042-3929-4578-A7A4-9C44510753F0}"/>
              </a:ext>
            </a:extLst>
          </p:cNvPr>
          <p:cNvPicPr>
            <a:picLocks noChangeAspect="1"/>
          </p:cNvPicPr>
          <p:nvPr/>
        </p:nvPicPr>
        <p:blipFill>
          <a:blip r:embed="rId2"/>
          <a:stretch>
            <a:fillRect/>
          </a:stretch>
        </p:blipFill>
        <p:spPr>
          <a:xfrm>
            <a:off x="1207363" y="3887035"/>
            <a:ext cx="9986698" cy="2808759"/>
          </a:xfrm>
          <a:prstGeom prst="rect">
            <a:avLst/>
          </a:prstGeom>
        </p:spPr>
      </p:pic>
    </p:spTree>
    <p:extLst>
      <p:ext uri="{BB962C8B-B14F-4D97-AF65-F5344CB8AC3E}">
        <p14:creationId xmlns:p14="http://schemas.microsoft.com/office/powerpoint/2010/main" val="3117038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444C92C5-DB27-4F81-AF40-8868E96DEFE3}"/>
              </a:ext>
            </a:extLst>
          </p:cNvPr>
          <p:cNvSpPr txBox="1"/>
          <p:nvPr/>
        </p:nvSpPr>
        <p:spPr>
          <a:xfrm>
            <a:off x="383219" y="545794"/>
            <a:ext cx="11425561" cy="5324535"/>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С точки зрения функций </a:t>
            </a:r>
            <a:r>
              <a:rPr lang="ru-RU" sz="2000" dirty="0">
                <a:latin typeface="Arial" panose="020B0604020202020204" pitchFamily="34" charset="0"/>
                <a:cs typeface="Arial" panose="020B0604020202020204" pitchFamily="34" charset="0"/>
              </a:rPr>
              <a:t>указательных местоимений, между чешским и русским языками наблюдается сходство, т.к. для них характерны следующие функции:</a:t>
            </a:r>
            <a:endParaRPr lang="cs-CZ" sz="20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указательная, дейктическая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Покажите мне это пальто</a:t>
            </a:r>
            <a:r>
              <a:rPr lang="ru-RU" sz="2000" dirty="0">
                <a:latin typeface="Arial" panose="020B0604020202020204" pitchFamily="34" charset="0"/>
                <a:cs typeface="Arial" panose="020B0604020202020204" pitchFamily="34" charset="0"/>
              </a:rPr>
              <a:t>.);</a:t>
            </a:r>
          </a:p>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анафорическая, грамматическая</a:t>
            </a:r>
            <a:r>
              <a:rPr lang="ru-RU" sz="2000" dirty="0">
                <a:latin typeface="Arial" panose="020B0604020202020204" pitchFamily="34" charset="0"/>
                <a:cs typeface="Arial" panose="020B0604020202020204" pitchFamily="34" charset="0"/>
              </a:rPr>
              <a:t>, т.е. указательным словам в главной части сложного предложения соответствуют относительные местоимения в придаточной (</a:t>
            </a:r>
            <a:r>
              <a:rPr lang="ru-RU" sz="2000" i="1" dirty="0">
                <a:latin typeface="Arial" panose="020B0604020202020204" pitchFamily="34" charset="0"/>
                <a:cs typeface="Arial" panose="020B0604020202020204" pitchFamily="34" charset="0"/>
              </a:rPr>
              <a:t>Он мечтает о том, что поедет в отпуск</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ru-RU" sz="2000" b="1" dirty="0">
                <a:latin typeface="Arial" panose="020B0604020202020204" pitchFamily="34" charset="0"/>
                <a:cs typeface="Arial" panose="020B0604020202020204" pitchFamily="34" charset="0"/>
              </a:rPr>
              <a:t>Однако серьезные отличия имеются в самой системе указательных местоимений, т.к. в ЧЯ она трехчлена </a:t>
            </a:r>
            <a:r>
              <a:rPr lang="ru-RU" sz="2000" dirty="0">
                <a:latin typeface="Arial" panose="020B0604020202020204" pitchFamily="34" charset="0"/>
                <a:cs typeface="Arial" panose="020B0604020202020204" pitchFamily="34" charset="0"/>
              </a:rPr>
              <a:t>(</a:t>
            </a:r>
            <a:r>
              <a:rPr lang="ru-RU" sz="2000" i="1" dirty="0" err="1">
                <a:latin typeface="Arial" panose="020B0604020202020204" pitchFamily="34" charset="0"/>
                <a:cs typeface="Arial" panose="020B0604020202020204" pitchFamily="34" charset="0"/>
              </a:rPr>
              <a:t>tento</a:t>
            </a:r>
            <a:r>
              <a:rPr lang="ru-RU" sz="2000" i="1" dirty="0">
                <a:latin typeface="Arial" panose="020B0604020202020204" pitchFamily="34" charset="0"/>
                <a:cs typeface="Arial" panose="020B0604020202020204" pitchFamily="34" charset="0"/>
              </a:rPr>
              <a:t> / </a:t>
            </a:r>
            <a:r>
              <a:rPr lang="ru-RU" sz="2000" i="1" dirty="0" err="1">
                <a:latin typeface="Arial" panose="020B0604020202020204" pitchFamily="34" charset="0"/>
                <a:cs typeface="Arial" panose="020B0604020202020204" pitchFamily="34" charset="0"/>
              </a:rPr>
              <a:t>tenhle</a:t>
            </a:r>
            <a:r>
              <a:rPr lang="ru-RU" sz="2000" i="1" dirty="0">
                <a:latin typeface="Arial" panose="020B0604020202020204" pitchFamily="34" charset="0"/>
                <a:cs typeface="Arial" panose="020B0604020202020204" pitchFamily="34" charset="0"/>
              </a:rPr>
              <a:t> x </a:t>
            </a:r>
            <a:r>
              <a:rPr lang="ru-RU" sz="2000" i="1" dirty="0" err="1">
                <a:latin typeface="Arial" panose="020B0604020202020204" pitchFamily="34" charset="0"/>
                <a:cs typeface="Arial" panose="020B0604020202020204" pitchFamily="34" charset="0"/>
              </a:rPr>
              <a:t>ten</a:t>
            </a:r>
            <a:r>
              <a:rPr lang="ru-RU" sz="2000" i="1" dirty="0">
                <a:latin typeface="Arial" panose="020B0604020202020204" pitchFamily="34" charset="0"/>
                <a:cs typeface="Arial" panose="020B0604020202020204" pitchFamily="34" charset="0"/>
              </a:rPr>
              <a:t> x </a:t>
            </a:r>
            <a:r>
              <a:rPr lang="ru-RU" sz="2000" i="1" dirty="0" err="1">
                <a:latin typeface="Arial" panose="020B0604020202020204" pitchFamily="34" charset="0"/>
                <a:cs typeface="Arial" panose="020B0604020202020204" pitchFamily="34" charset="0"/>
              </a:rPr>
              <a:t>tamten</a:t>
            </a:r>
            <a:r>
              <a:rPr lang="ru-RU" sz="2000" dirty="0">
                <a:latin typeface="Arial" panose="020B0604020202020204" pitchFamily="34" charset="0"/>
                <a:cs typeface="Arial" panose="020B0604020202020204" pitchFamily="34" charset="0"/>
              </a:rPr>
              <a:t>, причем </a:t>
            </a:r>
            <a:r>
              <a:rPr lang="ru-RU" sz="2000" i="1" dirty="0" err="1">
                <a:latin typeface="Arial" panose="020B0604020202020204" pitchFamily="34" charset="0"/>
                <a:cs typeface="Arial" panose="020B0604020202020204" pitchFamily="34" charset="0"/>
              </a:rPr>
              <a:t>ten</a:t>
            </a:r>
            <a:r>
              <a:rPr lang="ru-RU" sz="2000" i="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выступает как </a:t>
            </a:r>
            <a:r>
              <a:rPr lang="ru-RU" sz="2000" dirty="0" err="1">
                <a:latin typeface="Arial" panose="020B0604020202020204" pitchFamily="34" charset="0"/>
                <a:cs typeface="Arial" panose="020B0604020202020204" pitchFamily="34" charset="0"/>
              </a:rPr>
              <a:t>пространственно</a:t>
            </a:r>
            <a:r>
              <a:rPr lang="ru-RU" sz="2000" dirty="0">
                <a:latin typeface="Arial" panose="020B0604020202020204" pitchFamily="34" charset="0"/>
                <a:cs typeface="Arial" panose="020B0604020202020204" pitchFamily="34" charset="0"/>
              </a:rPr>
              <a:t> немаркированный член), </a:t>
            </a:r>
            <a:r>
              <a:rPr lang="ru-RU" sz="2000" b="1" dirty="0">
                <a:latin typeface="Arial" panose="020B0604020202020204" pitchFamily="34" charset="0"/>
                <a:cs typeface="Arial" panose="020B0604020202020204" pitchFamily="34" charset="0"/>
              </a:rPr>
              <a:t>а в РЯ двучленна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этот х тот</a:t>
            </a:r>
            <a:r>
              <a:rPr lang="ru-RU" sz="2000" dirty="0">
                <a:latin typeface="Arial" panose="020B0604020202020204" pitchFamily="34" charset="0"/>
                <a:cs typeface="Arial" panose="020B0604020202020204" pitchFamily="34" charset="0"/>
              </a:rPr>
              <a:t>). </a:t>
            </a:r>
            <a:endParaRPr lang="cs-CZ" sz="2000"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endParaRPr lang="cs-CZ" sz="2000"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ru-RU" sz="2000" u="sng" dirty="0">
                <a:latin typeface="Arial" panose="020B0604020202020204" pitchFamily="34" charset="0"/>
                <a:cs typeface="Arial" panose="020B0604020202020204" pitchFamily="34" charset="0"/>
              </a:rPr>
              <a:t>В разговорной речи также встречаются местоимения с частицами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вот этот, вон тот</a:t>
            </a:r>
            <a:r>
              <a:rPr lang="ru-RU" sz="2000" dirty="0">
                <a:latin typeface="Arial" panose="020B0604020202020204" pitchFamily="34" charset="0"/>
                <a:cs typeface="Arial" panose="020B0604020202020204" pitchFamily="34" charset="0"/>
              </a:rPr>
              <a:t>). </a:t>
            </a:r>
          </a:p>
          <a:p>
            <a:pPr marL="342900" indent="-342900" algn="just">
              <a:buFont typeface="Wingdings" panose="05000000000000000000" pitchFamily="2" charset="2"/>
              <a:buChar char="§"/>
            </a:pPr>
            <a:endParaRPr lang="cs-CZ" sz="2000"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
            </a:pPr>
            <a:r>
              <a:rPr lang="ru-RU" sz="2000" u="sng" dirty="0">
                <a:latin typeface="Arial" panose="020B0604020202020204" pitchFamily="34" charset="0"/>
                <a:cs typeface="Arial" panose="020B0604020202020204" pitchFamily="34" charset="0"/>
              </a:rPr>
              <a:t>Чешским указательным местоимениям в деловом стиле часто соответствуют иные части речи</a:t>
            </a:r>
            <a:r>
              <a:rPr lang="ru-RU" sz="2000" dirty="0">
                <a:latin typeface="Arial" panose="020B0604020202020204" pitchFamily="34" charset="0"/>
                <a:cs typeface="Arial" panose="020B0604020202020204" pitchFamily="34" charset="0"/>
              </a:rPr>
              <a:t> в РЯ (</a:t>
            </a:r>
            <a:r>
              <a:rPr lang="ru-RU" sz="2000" i="1" dirty="0" err="1">
                <a:latin typeface="Arial" panose="020B0604020202020204" pitchFamily="34" charset="0"/>
                <a:cs typeface="Arial" panose="020B0604020202020204" pitchFamily="34" charset="0"/>
              </a:rPr>
              <a:t>tento</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dopis</a:t>
            </a:r>
            <a:r>
              <a:rPr lang="ru-RU" sz="2000" i="1" dirty="0">
                <a:latin typeface="Arial" panose="020B0604020202020204" pitchFamily="34" charset="0"/>
                <a:cs typeface="Arial" panose="020B0604020202020204" pitchFamily="34" charset="0"/>
              </a:rPr>
              <a:t> - настоящее письмо, </a:t>
            </a:r>
            <a:r>
              <a:rPr lang="ru-RU" sz="2000" i="1" dirty="0" err="1">
                <a:latin typeface="Arial" panose="020B0604020202020204" pitchFamily="34" charset="0"/>
                <a:cs typeface="Arial" panose="020B0604020202020204" pitchFamily="34" charset="0"/>
              </a:rPr>
              <a:t>tato</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otázka</a:t>
            </a:r>
            <a:r>
              <a:rPr lang="ru-RU" sz="2000" i="1" dirty="0">
                <a:latin typeface="Arial" panose="020B0604020202020204" pitchFamily="34" charset="0"/>
                <a:cs typeface="Arial" panose="020B0604020202020204" pitchFamily="34" charset="0"/>
              </a:rPr>
              <a:t> - данный вопрос, </a:t>
            </a:r>
            <a:r>
              <a:rPr lang="ru-RU" sz="2000" i="1" dirty="0" err="1">
                <a:latin typeface="Arial" panose="020B0604020202020204" pitchFamily="34" charset="0"/>
                <a:cs typeface="Arial" panose="020B0604020202020204" pitchFamily="34" charset="0"/>
              </a:rPr>
              <a:t>tyto</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okolnosti</a:t>
            </a:r>
            <a:r>
              <a:rPr lang="ru-RU" sz="2000" i="1" dirty="0">
                <a:latin typeface="Arial" panose="020B0604020202020204" pitchFamily="34" charset="0"/>
                <a:cs typeface="Arial" panose="020B0604020202020204" pitchFamily="34" charset="0"/>
              </a:rPr>
              <a:t> – следующие обстоятельства</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75407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8920CC7-D6B4-47F2-8685-683834FEDA53}"/>
              </a:ext>
            </a:extLst>
          </p:cNvPr>
          <p:cNvSpPr txBox="1"/>
          <p:nvPr/>
        </p:nvSpPr>
        <p:spPr>
          <a:xfrm>
            <a:off x="399495" y="615064"/>
            <a:ext cx="11239130" cy="5632311"/>
          </a:xfrm>
          <a:prstGeom prst="rect">
            <a:avLst/>
          </a:prstGeom>
          <a:noFill/>
        </p:spPr>
        <p:txBody>
          <a:bodyPr wrap="square">
            <a:spAutoFit/>
          </a:bodyPr>
          <a:lstStyle/>
          <a:p>
            <a:pPr marL="342900" indent="-342900" algn="just">
              <a:buFont typeface="Wingdings" panose="05000000000000000000" pitchFamily="2" charset="2"/>
              <a:buChar char="§"/>
            </a:pPr>
            <a:r>
              <a:rPr lang="ru-RU" sz="2000" u="sng" kern="50" dirty="0">
                <a:effectLst/>
                <a:latin typeface="Arial" panose="020B0604020202020204" pitchFamily="34" charset="0"/>
                <a:ea typeface="Arial Unicode MS"/>
                <a:cs typeface="Arial" panose="020B0604020202020204" pitchFamily="34" charset="0"/>
              </a:rPr>
              <a:t>Чешское идентифицирующее </a:t>
            </a:r>
            <a:r>
              <a:rPr lang="ru-RU" sz="2000" i="1" u="sng" kern="50" dirty="0" err="1">
                <a:effectLst/>
                <a:latin typeface="Arial" panose="020B0604020202020204" pitchFamily="34" charset="0"/>
                <a:ea typeface="Arial Unicode MS"/>
                <a:cs typeface="Arial" panose="020B0604020202020204" pitchFamily="34" charset="0"/>
              </a:rPr>
              <a:t>ten</a:t>
            </a:r>
            <a:r>
              <a:rPr lang="ru-RU" sz="2000" u="sng" kern="50" dirty="0">
                <a:effectLst/>
                <a:latin typeface="Arial" panose="020B0604020202020204" pitchFamily="34" charset="0"/>
                <a:ea typeface="Arial Unicode MS"/>
                <a:cs typeface="Arial" panose="020B0604020202020204" pitchFamily="34" charset="0"/>
              </a:rPr>
              <a:t> часто соответствует русскому личному местоимению 3-его лица</a:t>
            </a:r>
            <a:r>
              <a:rPr lang="ru-RU" sz="2000" kern="50" dirty="0">
                <a:effectLst/>
                <a:latin typeface="Arial" panose="020B0604020202020204" pitchFamily="34" charset="0"/>
                <a:ea typeface="Arial Unicode MS"/>
                <a:cs typeface="Arial" panose="020B0604020202020204" pitchFamily="34" charset="0"/>
              </a:rPr>
              <a:t>. (</a:t>
            </a:r>
            <a:r>
              <a:rPr lang="cs-CZ" sz="2000" i="1" kern="50" dirty="0">
                <a:effectLst/>
                <a:latin typeface="Arial" panose="020B0604020202020204" pitchFamily="34" charset="0"/>
                <a:ea typeface="Arial Unicode MS"/>
                <a:cs typeface="Arial" panose="020B0604020202020204" pitchFamily="34" charset="0"/>
              </a:rPr>
              <a:t>Požádali jsme o pomoc souseda. Ale ten nám nemohl pomoci</a:t>
            </a:r>
            <a:r>
              <a:rPr lang="cs-CZ" sz="2000" kern="50" dirty="0">
                <a:effectLst/>
                <a:latin typeface="Arial" panose="020B0604020202020204" pitchFamily="34" charset="0"/>
                <a:ea typeface="Arial Unicode MS"/>
                <a:cs typeface="Arial" panose="020B0604020202020204" pitchFamily="34" charset="0"/>
              </a:rPr>
              <a:t>. X </a:t>
            </a:r>
            <a:r>
              <a:rPr lang="ru-RU" sz="2000" i="1" kern="50" dirty="0">
                <a:effectLst/>
                <a:latin typeface="Arial" panose="020B0604020202020204" pitchFamily="34" charset="0"/>
                <a:ea typeface="Arial Unicode MS"/>
                <a:cs typeface="Arial" panose="020B0604020202020204" pitchFamily="34" charset="0"/>
              </a:rPr>
              <a:t>Мы попросили соседа о помощи, но он не мог нам помочь.</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Wingdings" panose="05000000000000000000" pitchFamily="2" charset="2"/>
              <a:buChar char="§"/>
            </a:pPr>
            <a:endParaRPr lang="cs-CZ" sz="2000" kern="50" dirty="0">
              <a:latin typeface="Arial" panose="020B0604020202020204" pitchFamily="34" charset="0"/>
              <a:ea typeface="Arial Unicode MS"/>
              <a:cs typeface="Arial" panose="020B0604020202020204" pitchFamily="34" charset="0"/>
            </a:endParaRPr>
          </a:p>
          <a:p>
            <a:pPr marL="342900" indent="-342900" algn="just">
              <a:buFont typeface="Wingdings" panose="05000000000000000000" pitchFamily="2" charset="2"/>
              <a:buChar char="§"/>
            </a:pPr>
            <a:r>
              <a:rPr lang="ru-RU" sz="2000" u="sng" kern="50" dirty="0">
                <a:effectLst/>
                <a:latin typeface="Arial" panose="020B0604020202020204" pitchFamily="34" charset="0"/>
                <a:ea typeface="Arial Unicode MS"/>
                <a:cs typeface="Arial" panose="020B0604020202020204" pitchFamily="34" charset="0"/>
              </a:rPr>
              <a:t>Чешское </a:t>
            </a:r>
            <a:r>
              <a:rPr lang="ru-RU" sz="2000" i="1" u="sng" kern="50" dirty="0" err="1">
                <a:effectLst/>
                <a:latin typeface="Arial" panose="020B0604020202020204" pitchFamily="34" charset="0"/>
                <a:ea typeface="Arial Unicode MS"/>
                <a:cs typeface="Arial" panose="020B0604020202020204" pitchFamily="34" charset="0"/>
              </a:rPr>
              <a:t>ten</a:t>
            </a:r>
            <a:r>
              <a:rPr lang="ru-RU" sz="2000" u="sng" kern="50" dirty="0">
                <a:effectLst/>
                <a:latin typeface="Arial" panose="020B0604020202020204" pitchFamily="34" charset="0"/>
                <a:ea typeface="Arial Unicode MS"/>
                <a:cs typeface="Arial" panose="020B0604020202020204" pitchFamily="34" charset="0"/>
              </a:rPr>
              <a:t>, чрезвычайно частотное в обиходно-разговорном ЧЯ </a:t>
            </a:r>
            <a:r>
              <a:rPr lang="ru-RU" sz="2000" b="1" u="sng" kern="50" dirty="0">
                <a:effectLst/>
                <a:latin typeface="Arial" panose="020B0604020202020204" pitchFamily="34" charset="0"/>
                <a:ea typeface="Arial Unicode MS"/>
                <a:cs typeface="Arial" panose="020B0604020202020204" pitchFamily="34" charset="0"/>
              </a:rPr>
              <a:t>часто не переводится на РЯ</a:t>
            </a:r>
            <a:r>
              <a:rPr lang="ru-RU" sz="2000" u="sng" kern="50" dirty="0">
                <a:effectLst/>
                <a:latin typeface="Arial" panose="020B0604020202020204" pitchFamily="34" charset="0"/>
                <a:ea typeface="Arial Unicode MS"/>
                <a:cs typeface="Arial" panose="020B0604020202020204" pitchFamily="34" charset="0"/>
              </a:rPr>
              <a:t>, если оно выступает в функции приближенной к </a:t>
            </a:r>
            <a:r>
              <a:rPr lang="ru-RU" sz="2000" u="sng" kern="50" dirty="0" err="1">
                <a:effectLst/>
                <a:latin typeface="Arial" panose="020B0604020202020204" pitchFamily="34" charset="0"/>
                <a:ea typeface="Arial Unicode MS"/>
                <a:cs typeface="Arial" panose="020B0604020202020204" pitchFamily="34" charset="0"/>
              </a:rPr>
              <a:t>артиклевой</a:t>
            </a:r>
            <a:r>
              <a:rPr lang="ru-RU" sz="2000" u="sng"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en-US" sz="2000" i="1" kern="50" dirty="0">
                <a:effectLst/>
                <a:latin typeface="Arial" panose="020B0604020202020204" pitchFamily="34" charset="0"/>
                <a:ea typeface="Arial Unicode MS"/>
                <a:cs typeface="Arial" panose="020B0604020202020204" pitchFamily="34" charset="0"/>
              </a:rPr>
              <a:t>U</a:t>
            </a:r>
            <a:r>
              <a:rPr lang="ru-RU" sz="2000" i="1" kern="50" dirty="0">
                <a:effectLst/>
                <a:latin typeface="Arial" panose="020B0604020202020204" pitchFamily="34" charset="0"/>
                <a:ea typeface="Arial Unicode MS"/>
                <a:cs typeface="Arial" panose="020B0604020202020204" pitchFamily="34" charset="0"/>
              </a:rPr>
              <a:t>ž </a:t>
            </a:r>
            <a:r>
              <a:rPr lang="en-US" sz="2000" i="1" kern="50" dirty="0" err="1">
                <a:effectLst/>
                <a:latin typeface="Arial" panose="020B0604020202020204" pitchFamily="34" charset="0"/>
                <a:ea typeface="Arial Unicode MS"/>
                <a:cs typeface="Arial" panose="020B0604020202020204" pitchFamily="34" charset="0"/>
              </a:rPr>
              <a:t>jsi</a:t>
            </a:r>
            <a:r>
              <a:rPr lang="en-US" sz="2000" i="1" kern="50" dirty="0">
                <a:effectLst/>
                <a:latin typeface="Arial" panose="020B0604020202020204" pitchFamily="34" charset="0"/>
                <a:ea typeface="Arial Unicode MS"/>
                <a:cs typeface="Arial" panose="020B0604020202020204" pitchFamily="34" charset="0"/>
              </a:rPr>
              <a:t> </a:t>
            </a:r>
            <a:r>
              <a:rPr lang="en-US" sz="2000" i="1" kern="50" dirty="0" err="1">
                <a:effectLst/>
                <a:latin typeface="Arial" panose="020B0604020202020204" pitchFamily="34" charset="0"/>
                <a:ea typeface="Arial Unicode MS"/>
                <a:cs typeface="Arial" panose="020B0604020202020204" pitchFamily="34" charset="0"/>
              </a:rPr>
              <a:t>koupil</a:t>
            </a:r>
            <a:r>
              <a:rPr lang="en-US" sz="2000" i="1" kern="50" dirty="0">
                <a:effectLst/>
                <a:latin typeface="Arial" panose="020B0604020202020204" pitchFamily="34" charset="0"/>
                <a:ea typeface="Arial Unicode MS"/>
                <a:cs typeface="Arial" panose="020B0604020202020204" pitchFamily="34" charset="0"/>
              </a:rPr>
              <a:t> ty l</a:t>
            </a:r>
            <a:r>
              <a:rPr lang="ru-RU" sz="2000" i="1" kern="50" dirty="0">
                <a:effectLst/>
                <a:latin typeface="Arial" panose="020B0604020202020204" pitchFamily="34" charset="0"/>
                <a:ea typeface="Arial Unicode MS"/>
                <a:cs typeface="Arial" panose="020B0604020202020204" pitchFamily="34" charset="0"/>
              </a:rPr>
              <a:t>í</a:t>
            </a:r>
            <a:r>
              <a:rPr lang="en-US" sz="2000" i="1" kern="50" dirty="0" err="1">
                <a:effectLst/>
                <a:latin typeface="Arial" panose="020B0604020202020204" pitchFamily="34" charset="0"/>
                <a:ea typeface="Arial Unicode MS"/>
                <a:cs typeface="Arial" panose="020B0604020202020204" pitchFamily="34" charset="0"/>
              </a:rPr>
              <a:t>stky</a:t>
            </a:r>
            <a:r>
              <a:rPr lang="en-US" sz="2000" i="1" kern="50" dirty="0">
                <a:effectLst/>
                <a:latin typeface="Arial" panose="020B0604020202020204" pitchFamily="34" charset="0"/>
                <a:ea typeface="Arial Unicode MS"/>
                <a:cs typeface="Arial" panose="020B0604020202020204" pitchFamily="34" charset="0"/>
              </a:rPr>
              <a:t> </a:t>
            </a:r>
            <a:r>
              <a:rPr lang="en-US" sz="2000" i="1" kern="50" dirty="0" err="1">
                <a:effectLst/>
                <a:latin typeface="Arial" panose="020B0604020202020204" pitchFamily="34" charset="0"/>
                <a:ea typeface="Arial Unicode MS"/>
                <a:cs typeface="Arial" panose="020B0604020202020204" pitchFamily="34" charset="0"/>
              </a:rPr>
              <a:t>na</a:t>
            </a:r>
            <a:r>
              <a:rPr lang="en-US" sz="2000" i="1" kern="50" dirty="0">
                <a:effectLst/>
                <a:latin typeface="Arial" panose="020B0604020202020204" pitchFamily="34" charset="0"/>
                <a:ea typeface="Arial Unicode MS"/>
                <a:cs typeface="Arial" panose="020B0604020202020204" pitchFamily="34" charset="0"/>
              </a:rPr>
              <a:t> ten </a:t>
            </a:r>
            <a:r>
              <a:rPr lang="en-US" sz="2000" i="1" kern="50" dirty="0" err="1">
                <a:effectLst/>
                <a:latin typeface="Arial" panose="020B0604020202020204" pitchFamily="34" charset="0"/>
                <a:ea typeface="Arial Unicode MS"/>
                <a:cs typeface="Arial" panose="020B0604020202020204" pitchFamily="34" charset="0"/>
              </a:rPr>
              <a:t>koncert</a:t>
            </a:r>
            <a:r>
              <a:rPr lang="ru-RU" sz="2000" i="1"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 Ты уже купил билеты на концерт?</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Wingdings" panose="05000000000000000000" pitchFamily="2" charset="2"/>
              <a:buChar char="§"/>
            </a:pP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Wingdings" panose="05000000000000000000" pitchFamily="2" charset="2"/>
              <a:buChar char="§"/>
            </a:pPr>
            <a:r>
              <a:rPr lang="ru-RU" sz="2000" kern="50" dirty="0">
                <a:effectLst/>
                <a:latin typeface="Arial" panose="020B0604020202020204" pitchFamily="34" charset="0"/>
                <a:ea typeface="Arial Unicode MS"/>
                <a:cs typeface="Arial" panose="020B0604020202020204" pitchFamily="34" charset="0"/>
              </a:rPr>
              <a:t>Конструкции типа: </a:t>
            </a:r>
            <a:r>
              <a:rPr lang="pl-PL" sz="2000" i="1" kern="50" dirty="0">
                <a:effectLst/>
                <a:latin typeface="Arial" panose="020B0604020202020204" pitchFamily="34" charset="0"/>
                <a:ea typeface="Arial Unicode MS"/>
                <a:cs typeface="Arial" panose="020B0604020202020204" pitchFamily="34" charset="0"/>
              </a:rPr>
              <a:t>to je mi</a:t>
            </a:r>
            <a:r>
              <a:rPr lang="ru-RU" sz="2000" i="1" kern="50" dirty="0">
                <a:effectLst/>
                <a:latin typeface="Arial" panose="020B0604020202020204" pitchFamily="34" charset="0"/>
                <a:ea typeface="Arial Unicode MS"/>
                <a:cs typeface="Arial" panose="020B0604020202020204" pitchFamily="34" charset="0"/>
              </a:rPr>
              <a:t> (</a:t>
            </a:r>
            <a:r>
              <a:rPr lang="pl-PL" sz="2000" i="1" kern="50" dirty="0">
                <a:effectLst/>
                <a:latin typeface="Arial" panose="020B0604020202020204" pitchFamily="34" charset="0"/>
                <a:ea typeface="Arial Unicode MS"/>
                <a:cs typeface="Arial" panose="020B0604020202020204" pitchFamily="34" charset="0"/>
              </a:rPr>
              <a:t>ale</a:t>
            </a:r>
            <a:r>
              <a:rPr lang="ru-RU" sz="2000" i="1"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a:t>
            </a:r>
            <a:r>
              <a:rPr lang="en-US" sz="2000" kern="50" dirty="0" err="1">
                <a:effectLst/>
                <a:latin typeface="Arial" panose="020B0604020202020204" pitchFamily="34" charset="0"/>
                <a:ea typeface="Arial Unicode MS"/>
                <a:cs typeface="Arial" panose="020B0604020202020204" pitchFamily="34" charset="0"/>
              </a:rPr>
              <a:t>dativ</a:t>
            </a:r>
            <a:r>
              <a:rPr lang="en-US" sz="2000" kern="50" dirty="0">
                <a:effectLst/>
                <a:latin typeface="Arial" panose="020B0604020202020204" pitchFamily="34" charset="0"/>
                <a:ea typeface="Arial Unicode MS"/>
                <a:cs typeface="Arial" panose="020B0604020202020204" pitchFamily="34" charset="0"/>
              </a:rPr>
              <a:t> </a:t>
            </a:r>
            <a:r>
              <a:rPr lang="en-US" sz="2000" kern="50" dirty="0" err="1">
                <a:effectLst/>
                <a:latin typeface="Arial" panose="020B0604020202020204" pitchFamily="34" charset="0"/>
                <a:ea typeface="Arial Unicode MS"/>
                <a:cs typeface="Arial" panose="020B0604020202020204" pitchFamily="34" charset="0"/>
              </a:rPr>
              <a:t>sd</a:t>
            </a:r>
            <a:r>
              <a:rPr lang="ru-RU" sz="2000" kern="50" dirty="0">
                <a:effectLst/>
                <a:latin typeface="Arial" panose="020B0604020202020204" pitchFamily="34" charset="0"/>
                <a:ea typeface="Arial Unicode MS"/>
                <a:cs typeface="Arial" panose="020B0604020202020204" pitchFamily="34" charset="0"/>
              </a:rPr>
              <a:t>í</a:t>
            </a:r>
            <a:r>
              <a:rPr lang="en-US" sz="2000" kern="50" dirty="0" err="1">
                <a:effectLst/>
                <a:latin typeface="Arial" panose="020B0604020202020204" pitchFamily="34" charset="0"/>
                <a:ea typeface="Arial Unicode MS"/>
                <a:cs typeface="Arial" panose="020B0604020202020204" pitchFamily="34" charset="0"/>
              </a:rPr>
              <a:t>lnosti</a:t>
            </a:r>
            <a:r>
              <a:rPr lang="ru-RU" sz="2000" kern="50" dirty="0">
                <a:effectLst/>
                <a:latin typeface="Arial" panose="020B0604020202020204" pitchFamily="34" charset="0"/>
                <a:ea typeface="Arial Unicode MS"/>
                <a:cs typeface="Arial" panose="020B0604020202020204" pitchFamily="34" charset="0"/>
              </a:rPr>
              <a:t>) соответствуют в РЯ выражениям </a:t>
            </a:r>
            <a:r>
              <a:rPr lang="ru-RU" sz="2000" i="1" kern="50" dirty="0">
                <a:effectLst/>
                <a:latin typeface="Arial" panose="020B0604020202020204" pitchFamily="34" charset="0"/>
                <a:ea typeface="Arial Unicode MS"/>
                <a:cs typeface="Arial" panose="020B0604020202020204" pitchFamily="34" charset="0"/>
              </a:rPr>
              <a:t>вот так, вот это, ну и </a:t>
            </a:r>
            <a:r>
              <a:rPr lang="ru-RU" sz="2000" kern="50" dirty="0">
                <a:effectLst/>
                <a:latin typeface="Arial" panose="020B0604020202020204" pitchFamily="34" charset="0"/>
                <a:ea typeface="Arial Unicode MS"/>
                <a:cs typeface="Arial" panose="020B0604020202020204" pitchFamily="34" charset="0"/>
              </a:rPr>
              <a:t>(</a:t>
            </a:r>
            <a:r>
              <a:rPr lang="de-DE" sz="2000" i="1" kern="50" dirty="0" err="1">
                <a:effectLst/>
                <a:latin typeface="Arial" panose="020B0604020202020204" pitchFamily="34" charset="0"/>
                <a:ea typeface="Arial Unicode MS"/>
                <a:cs typeface="Arial" panose="020B0604020202020204" pitchFamily="34" charset="0"/>
              </a:rPr>
              <a:t>To</a:t>
            </a:r>
            <a:r>
              <a:rPr lang="de-DE" sz="2000" i="1" kern="50" dirty="0">
                <a:effectLst/>
                <a:latin typeface="Arial" panose="020B0604020202020204" pitchFamily="34" charset="0"/>
                <a:ea typeface="Arial Unicode MS"/>
                <a:cs typeface="Arial" panose="020B0604020202020204" pitchFamily="34" charset="0"/>
              </a:rPr>
              <a:t> je mi </a:t>
            </a:r>
            <a:r>
              <a:rPr lang="de-DE" sz="2000" i="1" kern="50" dirty="0" err="1">
                <a:effectLst/>
                <a:latin typeface="Arial" panose="020B0604020202020204" pitchFamily="34" charset="0"/>
                <a:ea typeface="Arial Unicode MS"/>
                <a:cs typeface="Arial" panose="020B0604020202020204" pitchFamily="34" charset="0"/>
              </a:rPr>
              <a:t>ale</a:t>
            </a:r>
            <a:r>
              <a:rPr lang="de-DE" sz="2000" i="1" kern="50" dirty="0">
                <a:effectLst/>
                <a:latin typeface="Arial" panose="020B0604020202020204" pitchFamily="34" charset="0"/>
                <a:ea typeface="Arial Unicode MS"/>
                <a:cs typeface="Arial" panose="020B0604020202020204" pitchFamily="34" charset="0"/>
              </a:rPr>
              <a:t> </a:t>
            </a:r>
            <a:r>
              <a:rPr lang="de-DE" sz="2000" i="1" kern="50" dirty="0" err="1">
                <a:effectLst/>
                <a:latin typeface="Arial" panose="020B0604020202020204" pitchFamily="34" charset="0"/>
                <a:ea typeface="Arial Unicode MS"/>
                <a:cs typeface="Arial" panose="020B0604020202020204" pitchFamily="34" charset="0"/>
              </a:rPr>
              <a:t>novinka</a:t>
            </a:r>
            <a:r>
              <a:rPr lang="ru-RU" sz="2000" i="1"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вот так новость!, </a:t>
            </a:r>
            <a:r>
              <a:rPr lang="ru-RU" sz="2000" i="1" kern="50" dirty="0" err="1">
                <a:effectLst/>
                <a:latin typeface="Arial" panose="020B0604020202020204" pitchFamily="34" charset="0"/>
                <a:ea typeface="Arial Unicode MS"/>
                <a:cs typeface="Arial" panose="020B0604020202020204" pitchFamily="34" charset="0"/>
              </a:rPr>
              <a:t>To</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je</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ale</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lhář</a:t>
            </a:r>
            <a:r>
              <a:rPr lang="ru-RU" sz="2000" i="1"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 Ну и лгун же он!)</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Wingdings" panose="05000000000000000000" pitchFamily="2" charset="2"/>
              <a:buChar char="§"/>
            </a:pP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Wingdings" panose="05000000000000000000" pitchFamily="2" charset="2"/>
              <a:buChar char="§"/>
            </a:pPr>
            <a:r>
              <a:rPr lang="ru-RU" sz="2000" kern="50" dirty="0">
                <a:effectLst/>
                <a:latin typeface="Arial" panose="020B0604020202020204" pitchFamily="34" charset="0"/>
                <a:ea typeface="Arial Unicode MS"/>
                <a:cs typeface="Arial" panose="020B0604020202020204" pitchFamily="34" charset="0"/>
              </a:rPr>
              <a:t>Указательное местоимение </a:t>
            </a:r>
            <a:r>
              <a:rPr lang="ru-RU" sz="2000" i="1" u="sng" kern="50" dirty="0">
                <a:effectLst/>
                <a:latin typeface="Arial" panose="020B0604020202020204" pitchFamily="34" charset="0"/>
                <a:ea typeface="Arial Unicode MS"/>
                <a:cs typeface="Arial" panose="020B0604020202020204" pitchFamily="34" charset="0"/>
              </a:rPr>
              <a:t>таков</a:t>
            </a:r>
            <a:r>
              <a:rPr lang="ru-RU" sz="2000" u="sng" kern="50" dirty="0">
                <a:effectLst/>
                <a:latin typeface="Arial" panose="020B0604020202020204" pitchFamily="34" charset="0"/>
                <a:ea typeface="Arial Unicode MS"/>
                <a:cs typeface="Arial" panose="020B0604020202020204" pitchFamily="34" charset="0"/>
              </a:rPr>
              <a:t> употребляется только в им. п. и только в позиции предиката</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Таков он и есть. Такова тема доклада</a:t>
            </a:r>
            <a:r>
              <a:rPr lang="ru-RU" sz="2000" kern="50" dirty="0">
                <a:effectLst/>
                <a:latin typeface="Arial" panose="020B0604020202020204" pitchFamily="34" charset="0"/>
                <a:ea typeface="Arial Unicode MS"/>
                <a:cs typeface="Arial" panose="020B0604020202020204" pitchFamily="34" charset="0"/>
              </a:rPr>
              <a:t>.), </a:t>
            </a:r>
            <a:r>
              <a:rPr lang="ru-RU" sz="2000" u="sng" kern="50" dirty="0">
                <a:effectLst/>
                <a:latin typeface="Arial" panose="020B0604020202020204" pitchFamily="34" charset="0"/>
                <a:ea typeface="Arial Unicode MS"/>
                <a:cs typeface="Arial" panose="020B0604020202020204" pitchFamily="34" charset="0"/>
              </a:rPr>
              <a:t>в то время как местоимение </a:t>
            </a:r>
            <a:r>
              <a:rPr lang="ru-RU" sz="2000" i="1" u="sng" kern="50" dirty="0">
                <a:effectLst/>
                <a:latin typeface="Arial" panose="020B0604020202020204" pitchFamily="34" charset="0"/>
                <a:ea typeface="Arial Unicode MS"/>
                <a:cs typeface="Arial" panose="020B0604020202020204" pitchFamily="34" charset="0"/>
              </a:rPr>
              <a:t>такой</a:t>
            </a:r>
            <a:r>
              <a:rPr lang="ru-RU" sz="2000" u="sng" kern="50" dirty="0">
                <a:effectLst/>
                <a:latin typeface="Arial" panose="020B0604020202020204" pitchFamily="34" charset="0"/>
                <a:ea typeface="Arial Unicode MS"/>
                <a:cs typeface="Arial" panose="020B0604020202020204" pitchFamily="34" charset="0"/>
              </a:rPr>
              <a:t> служит для идентификации на основе признака</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Миша такой умный студент!</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Wingdings" panose="05000000000000000000" pitchFamily="2" charset="2"/>
              <a:buChar char="§"/>
            </a:pP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Wingdings" panose="05000000000000000000" pitchFamily="2" charset="2"/>
              <a:buChar char="§"/>
            </a:pPr>
            <a:r>
              <a:rPr lang="ru-RU" sz="2000" kern="50" dirty="0">
                <a:effectLst/>
                <a:latin typeface="Arial" panose="020B0604020202020204" pitchFamily="34" charset="0"/>
                <a:ea typeface="Arial Unicode MS"/>
                <a:cs typeface="Arial" panose="020B0604020202020204" pitchFamily="34" charset="0"/>
              </a:rPr>
              <a:t>В РЯ отождествляющим местоимениям типа </a:t>
            </a:r>
            <a:r>
              <a:rPr lang="ru-RU" sz="2000" i="1" kern="50" dirty="0" err="1">
                <a:effectLst/>
                <a:latin typeface="Arial" panose="020B0604020202020204" pitchFamily="34" charset="0"/>
                <a:ea typeface="Arial Unicode MS"/>
                <a:cs typeface="Arial" panose="020B0604020202020204" pitchFamily="34" charset="0"/>
              </a:rPr>
              <a:t>ten</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samý</a:t>
            </a:r>
            <a:r>
              <a:rPr lang="ru-RU" sz="2000" kern="50" dirty="0">
                <a:effectLst/>
                <a:latin typeface="Arial" panose="020B0604020202020204" pitchFamily="34" charset="0"/>
                <a:ea typeface="Arial Unicode MS"/>
                <a:cs typeface="Arial" panose="020B0604020202020204" pitchFamily="34" charset="0"/>
              </a:rPr>
              <a:t> и </a:t>
            </a:r>
            <a:r>
              <a:rPr lang="ru-RU" sz="2000" i="1" kern="50" dirty="0" err="1">
                <a:effectLst/>
                <a:latin typeface="Arial" panose="020B0604020202020204" pitchFamily="34" charset="0"/>
                <a:ea typeface="Arial Unicode MS"/>
                <a:cs typeface="Arial" panose="020B0604020202020204" pitchFamily="34" charset="0"/>
              </a:rPr>
              <a:t>týž</a:t>
            </a:r>
            <a:r>
              <a:rPr lang="ru-RU" sz="2000" i="1" kern="50" dirty="0">
                <a:effectLst/>
                <a:latin typeface="Arial" panose="020B0604020202020204" pitchFamily="34" charset="0"/>
                <a:ea typeface="Arial Unicode MS"/>
                <a:cs typeface="Arial" panose="020B0604020202020204" pitchFamily="34" charset="0"/>
              </a:rPr>
              <a:t>/</a:t>
            </a:r>
            <a:r>
              <a:rPr lang="ru-RU" sz="2000" i="1" kern="50" dirty="0" err="1">
                <a:effectLst/>
                <a:latin typeface="Arial" panose="020B0604020202020204" pitchFamily="34" charset="0"/>
                <a:ea typeface="Arial Unicode MS"/>
                <a:cs typeface="Arial" panose="020B0604020202020204" pitchFamily="34" charset="0"/>
              </a:rPr>
              <a:t>tentýž</a:t>
            </a:r>
            <a:r>
              <a:rPr lang="ru-RU" sz="2000" kern="50" dirty="0">
                <a:effectLst/>
                <a:latin typeface="Arial" panose="020B0604020202020204" pitchFamily="34" charset="0"/>
                <a:ea typeface="Arial Unicode MS"/>
                <a:cs typeface="Arial" panose="020B0604020202020204" pitchFamily="34" charset="0"/>
              </a:rPr>
              <a:t> соответствуют выражения: </a:t>
            </a:r>
            <a:r>
              <a:rPr lang="ru-RU" sz="2000" i="1" kern="50" dirty="0">
                <a:effectLst/>
                <a:latin typeface="Arial" panose="020B0604020202020204" pitchFamily="34" charset="0"/>
                <a:ea typeface="Arial Unicode MS"/>
                <a:cs typeface="Arial" panose="020B0604020202020204" pitchFamily="34" charset="0"/>
              </a:rPr>
              <a:t>тот же самый, та же самая, то же самое, те же самые.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597679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F954407-66B6-48C6-9E36-ED6F8A5395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451" y="579268"/>
            <a:ext cx="10679097" cy="569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7571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C5B6620-E4AB-4119-A043-61D28E6999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884" y="963260"/>
            <a:ext cx="10550232" cy="4931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6810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1E9A49D-E46B-4E06-9F2C-BC2AE71C6D4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736" y="286305"/>
            <a:ext cx="10484528" cy="6285390"/>
          </a:xfrm>
          <a:prstGeom prst="rect">
            <a:avLst/>
          </a:prstGeom>
          <a:noFill/>
          <a:ln>
            <a:noFill/>
          </a:ln>
        </p:spPr>
      </p:pic>
    </p:spTree>
    <p:extLst>
      <p:ext uri="{BB962C8B-B14F-4D97-AF65-F5344CB8AC3E}">
        <p14:creationId xmlns:p14="http://schemas.microsoft.com/office/powerpoint/2010/main" val="290287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7AB0ACE-6CCC-4760-947E-C836893B464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6425" y="202332"/>
            <a:ext cx="9279150" cy="6453336"/>
          </a:xfrm>
          <a:prstGeom prst="rect">
            <a:avLst/>
          </a:prstGeom>
          <a:noFill/>
          <a:ln>
            <a:noFill/>
          </a:ln>
        </p:spPr>
      </p:pic>
    </p:spTree>
    <p:extLst>
      <p:ext uri="{BB962C8B-B14F-4D97-AF65-F5344CB8AC3E}">
        <p14:creationId xmlns:p14="http://schemas.microsoft.com/office/powerpoint/2010/main" val="940823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E03F5DA-23A1-4B83-8DF9-E53F50830D7F}"/>
              </a:ext>
            </a:extLst>
          </p:cNvPr>
          <p:cNvSpPr txBox="1"/>
          <p:nvPr/>
        </p:nvSpPr>
        <p:spPr>
          <a:xfrm>
            <a:off x="2718786" y="343556"/>
            <a:ext cx="7455024" cy="400110"/>
          </a:xfrm>
          <a:prstGeom prst="rect">
            <a:avLst/>
          </a:prstGeom>
          <a:noFill/>
        </p:spPr>
        <p:txBody>
          <a:bodyPr wrap="square">
            <a:spAutoFit/>
          </a:bodyPr>
          <a:lstStyle/>
          <a:p>
            <a:pPr>
              <a:spcAft>
                <a:spcPts val="0"/>
              </a:spcAft>
            </a:pPr>
            <a:r>
              <a:rPr lang="ru-RU" sz="2000" b="1" dirty="0">
                <a:effectLst/>
                <a:latin typeface="Arial" panose="020B0604020202020204" pitchFamily="34" charset="0"/>
                <a:ea typeface="Times New Roman"/>
                <a:cs typeface="Arial" panose="020B0604020202020204" pitchFamily="34" charset="0"/>
              </a:rPr>
              <a:t>Вопросительные и относительные местоимения </a:t>
            </a:r>
            <a:endParaRPr lang="de-DE" sz="2000" dirty="0">
              <a:effectLst/>
              <a:latin typeface="Arial" panose="020B0604020202020204" pitchFamily="34" charset="0"/>
              <a:ea typeface="Times New Roman"/>
              <a:cs typeface="Arial" panose="020B0604020202020204" pitchFamily="34" charset="0"/>
            </a:endParaRPr>
          </a:p>
        </p:txBody>
      </p:sp>
      <p:graphicFrame>
        <p:nvGraphicFramePr>
          <p:cNvPr id="4" name="Tabulka 3">
            <a:extLst>
              <a:ext uri="{FF2B5EF4-FFF2-40B4-BE49-F238E27FC236}">
                <a16:creationId xmlns:a16="http://schemas.microsoft.com/office/drawing/2014/main" id="{C11EBD59-CE4A-49C4-95AD-7C867497BEA6}"/>
              </a:ext>
            </a:extLst>
          </p:cNvPr>
          <p:cNvGraphicFramePr>
            <a:graphicFrameLocks noGrp="1"/>
          </p:cNvGraphicFramePr>
          <p:nvPr>
            <p:extLst>
              <p:ext uri="{D42A27DB-BD31-4B8C-83A1-F6EECF244321}">
                <p14:modId xmlns:p14="http://schemas.microsoft.com/office/powerpoint/2010/main" val="1285652659"/>
              </p:ext>
            </p:extLst>
          </p:nvPr>
        </p:nvGraphicFramePr>
        <p:xfrm>
          <a:off x="2225971" y="2051137"/>
          <a:ext cx="3274449" cy="2250290"/>
        </p:xfrm>
        <a:graphic>
          <a:graphicData uri="http://schemas.openxmlformats.org/drawingml/2006/table">
            <a:tbl>
              <a:tblPr>
                <a:tableStyleId>{5C22544A-7EE6-4342-B048-85BDC9FD1C3A}</a:tableStyleId>
              </a:tblPr>
              <a:tblGrid>
                <a:gridCol w="1077093">
                  <a:extLst>
                    <a:ext uri="{9D8B030D-6E8A-4147-A177-3AD203B41FA5}">
                      <a16:colId xmlns:a16="http://schemas.microsoft.com/office/drawing/2014/main" val="1614492498"/>
                    </a:ext>
                  </a:extLst>
                </a:gridCol>
                <a:gridCol w="971326">
                  <a:extLst>
                    <a:ext uri="{9D8B030D-6E8A-4147-A177-3AD203B41FA5}">
                      <a16:colId xmlns:a16="http://schemas.microsoft.com/office/drawing/2014/main" val="2266135900"/>
                    </a:ext>
                  </a:extLst>
                </a:gridCol>
                <a:gridCol w="1226030">
                  <a:extLst>
                    <a:ext uri="{9D8B030D-6E8A-4147-A177-3AD203B41FA5}">
                      <a16:colId xmlns:a16="http://schemas.microsoft.com/office/drawing/2014/main" val="3446282722"/>
                    </a:ext>
                  </a:extLst>
                </a:gridCol>
              </a:tblGrid>
              <a:tr h="331198">
                <a:tc>
                  <a:txBody>
                    <a:bodyPr/>
                    <a:lstStyle/>
                    <a:p>
                      <a:pPr algn="just">
                        <a:spcBef>
                          <a:spcPts val="1400"/>
                        </a:spcBef>
                        <a:spcAft>
                          <a:spcPts val="1400"/>
                        </a:spcAft>
                      </a:pPr>
                      <a:r>
                        <a:rPr lang="ru-RU" sz="1800" kern="50">
                          <a:effectLst/>
                        </a:rPr>
                        <a:t>Им. п.</a:t>
                      </a:r>
                      <a:endParaRPr lang="cs-CZ" sz="1800" kern="5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dirty="0">
                          <a:effectLst/>
                        </a:rPr>
                        <a:t>кто</a:t>
                      </a:r>
                      <a:endParaRPr lang="cs-CZ" sz="1800" b="1" kern="50" dirty="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a:effectLst/>
                        </a:rPr>
                        <a:t>что</a:t>
                      </a:r>
                      <a:endParaRPr lang="cs-CZ" sz="1800" b="1" kern="50">
                        <a:effectLst/>
                        <a:latin typeface="Times New Roman" panose="02020603050405020304" pitchFamily="18" charset="0"/>
                        <a:ea typeface="Arial Unicode MS"/>
                        <a:cs typeface="Arial Unicode MS"/>
                      </a:endParaRPr>
                    </a:p>
                  </a:txBody>
                  <a:tcPr marL="0" marR="0" marT="0" marB="0"/>
                </a:tc>
                <a:extLst>
                  <a:ext uri="{0D108BD9-81ED-4DB2-BD59-A6C34878D82A}">
                    <a16:rowId xmlns:a16="http://schemas.microsoft.com/office/drawing/2014/main" val="1100689538"/>
                  </a:ext>
                </a:extLst>
              </a:tr>
              <a:tr h="331198">
                <a:tc>
                  <a:txBody>
                    <a:bodyPr/>
                    <a:lstStyle/>
                    <a:p>
                      <a:pPr algn="just">
                        <a:spcBef>
                          <a:spcPts val="1400"/>
                        </a:spcBef>
                        <a:spcAft>
                          <a:spcPts val="1400"/>
                        </a:spcAft>
                      </a:pPr>
                      <a:r>
                        <a:rPr lang="ru-RU" sz="1800" kern="50">
                          <a:effectLst/>
                        </a:rPr>
                        <a:t>Род. п.</a:t>
                      </a:r>
                      <a:endParaRPr lang="cs-CZ" sz="1800" kern="5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dirty="0">
                          <a:effectLst/>
                        </a:rPr>
                        <a:t>кого</a:t>
                      </a:r>
                      <a:endParaRPr lang="cs-CZ" sz="1800" b="1" kern="50" dirty="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dirty="0">
                          <a:effectLst/>
                        </a:rPr>
                        <a:t>чего</a:t>
                      </a:r>
                      <a:endParaRPr lang="cs-CZ" sz="1800" b="1" kern="50" dirty="0">
                        <a:effectLst/>
                        <a:latin typeface="Times New Roman" panose="02020603050405020304" pitchFamily="18" charset="0"/>
                        <a:ea typeface="Arial Unicode MS"/>
                        <a:cs typeface="Arial Unicode MS"/>
                      </a:endParaRPr>
                    </a:p>
                  </a:txBody>
                  <a:tcPr marL="0" marR="0" marT="0" marB="0"/>
                </a:tc>
                <a:extLst>
                  <a:ext uri="{0D108BD9-81ED-4DB2-BD59-A6C34878D82A}">
                    <a16:rowId xmlns:a16="http://schemas.microsoft.com/office/drawing/2014/main" val="3529047842"/>
                  </a:ext>
                </a:extLst>
              </a:tr>
              <a:tr h="331198">
                <a:tc>
                  <a:txBody>
                    <a:bodyPr/>
                    <a:lstStyle/>
                    <a:p>
                      <a:pPr algn="just">
                        <a:spcBef>
                          <a:spcPts val="1400"/>
                        </a:spcBef>
                        <a:spcAft>
                          <a:spcPts val="1400"/>
                        </a:spcAft>
                      </a:pPr>
                      <a:r>
                        <a:rPr lang="ru-RU" sz="1800" kern="50">
                          <a:effectLst/>
                        </a:rPr>
                        <a:t>Дат. п.</a:t>
                      </a:r>
                      <a:endParaRPr lang="cs-CZ" sz="1800" kern="5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dirty="0">
                          <a:effectLst/>
                        </a:rPr>
                        <a:t>кому</a:t>
                      </a:r>
                      <a:endParaRPr lang="cs-CZ" sz="1800" b="1" kern="50" dirty="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a:effectLst/>
                        </a:rPr>
                        <a:t>чему</a:t>
                      </a:r>
                      <a:endParaRPr lang="cs-CZ" sz="1800" b="1" kern="50">
                        <a:effectLst/>
                        <a:latin typeface="Times New Roman" panose="02020603050405020304" pitchFamily="18" charset="0"/>
                        <a:ea typeface="Arial Unicode MS"/>
                        <a:cs typeface="Arial Unicode MS"/>
                      </a:endParaRPr>
                    </a:p>
                  </a:txBody>
                  <a:tcPr marL="0" marR="0" marT="0" marB="0"/>
                </a:tc>
                <a:extLst>
                  <a:ext uri="{0D108BD9-81ED-4DB2-BD59-A6C34878D82A}">
                    <a16:rowId xmlns:a16="http://schemas.microsoft.com/office/drawing/2014/main" val="28182068"/>
                  </a:ext>
                </a:extLst>
              </a:tr>
              <a:tr h="331198">
                <a:tc>
                  <a:txBody>
                    <a:bodyPr/>
                    <a:lstStyle/>
                    <a:p>
                      <a:pPr algn="just">
                        <a:spcBef>
                          <a:spcPts val="1400"/>
                        </a:spcBef>
                        <a:spcAft>
                          <a:spcPts val="1400"/>
                        </a:spcAft>
                      </a:pPr>
                      <a:r>
                        <a:rPr lang="ru-RU" sz="1800" kern="50">
                          <a:effectLst/>
                        </a:rPr>
                        <a:t>Вин.  п.</a:t>
                      </a:r>
                      <a:endParaRPr lang="cs-CZ" sz="1800" kern="5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dirty="0">
                          <a:effectLst/>
                        </a:rPr>
                        <a:t>кого</a:t>
                      </a:r>
                      <a:endParaRPr lang="cs-CZ" sz="1800" b="1" kern="50" dirty="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dirty="0">
                          <a:effectLst/>
                        </a:rPr>
                        <a:t>что</a:t>
                      </a:r>
                      <a:endParaRPr lang="cs-CZ" sz="1800" b="1" kern="50" dirty="0">
                        <a:effectLst/>
                        <a:latin typeface="Times New Roman" panose="02020603050405020304" pitchFamily="18" charset="0"/>
                        <a:ea typeface="Arial Unicode MS"/>
                        <a:cs typeface="Arial Unicode MS"/>
                      </a:endParaRPr>
                    </a:p>
                  </a:txBody>
                  <a:tcPr marL="0" marR="0" marT="0" marB="0"/>
                </a:tc>
                <a:extLst>
                  <a:ext uri="{0D108BD9-81ED-4DB2-BD59-A6C34878D82A}">
                    <a16:rowId xmlns:a16="http://schemas.microsoft.com/office/drawing/2014/main" val="587068501"/>
                  </a:ext>
                </a:extLst>
              </a:tr>
              <a:tr h="331198">
                <a:tc>
                  <a:txBody>
                    <a:bodyPr/>
                    <a:lstStyle/>
                    <a:p>
                      <a:pPr algn="just">
                        <a:spcBef>
                          <a:spcPts val="1400"/>
                        </a:spcBef>
                        <a:spcAft>
                          <a:spcPts val="1400"/>
                        </a:spcAft>
                      </a:pPr>
                      <a:r>
                        <a:rPr lang="ru-RU" sz="1800" kern="50">
                          <a:effectLst/>
                        </a:rPr>
                        <a:t>Твор.п.</a:t>
                      </a:r>
                      <a:endParaRPr lang="cs-CZ" sz="1800" kern="5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a:effectLst/>
                        </a:rPr>
                        <a:t>кем</a:t>
                      </a:r>
                      <a:endParaRPr lang="cs-CZ" sz="1800" b="1" kern="5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dirty="0">
                          <a:effectLst/>
                        </a:rPr>
                        <a:t>чем</a:t>
                      </a:r>
                      <a:endParaRPr lang="cs-CZ" sz="1800" b="1" kern="50" dirty="0">
                        <a:effectLst/>
                        <a:latin typeface="Times New Roman" panose="02020603050405020304" pitchFamily="18" charset="0"/>
                        <a:ea typeface="Arial Unicode MS"/>
                        <a:cs typeface="Arial Unicode MS"/>
                      </a:endParaRPr>
                    </a:p>
                  </a:txBody>
                  <a:tcPr marL="0" marR="0" marT="0" marB="0"/>
                </a:tc>
                <a:extLst>
                  <a:ext uri="{0D108BD9-81ED-4DB2-BD59-A6C34878D82A}">
                    <a16:rowId xmlns:a16="http://schemas.microsoft.com/office/drawing/2014/main" val="280029109"/>
                  </a:ext>
                </a:extLst>
              </a:tr>
              <a:tr h="594300">
                <a:tc>
                  <a:txBody>
                    <a:bodyPr/>
                    <a:lstStyle/>
                    <a:p>
                      <a:pPr algn="just">
                        <a:spcBef>
                          <a:spcPts val="1400"/>
                        </a:spcBef>
                        <a:spcAft>
                          <a:spcPts val="1400"/>
                        </a:spcAft>
                      </a:pPr>
                      <a:r>
                        <a:rPr lang="ru-RU" sz="1800" kern="50">
                          <a:effectLst/>
                        </a:rPr>
                        <a:t>Предл. п.</a:t>
                      </a:r>
                      <a:endParaRPr lang="cs-CZ" sz="1800" kern="5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a:effectLst/>
                        </a:rPr>
                        <a:t>ком</a:t>
                      </a:r>
                      <a:endParaRPr lang="cs-CZ" sz="1800" b="1" kern="50">
                        <a:effectLst/>
                        <a:latin typeface="Times New Roman" panose="02020603050405020304" pitchFamily="18" charset="0"/>
                        <a:ea typeface="Arial Unicode MS"/>
                        <a:cs typeface="Arial Unicode MS"/>
                      </a:endParaRPr>
                    </a:p>
                  </a:txBody>
                  <a:tcPr marL="0" marR="0" marT="0" marB="0"/>
                </a:tc>
                <a:tc>
                  <a:txBody>
                    <a:bodyPr/>
                    <a:lstStyle/>
                    <a:p>
                      <a:pPr algn="just">
                        <a:spcBef>
                          <a:spcPts val="1400"/>
                        </a:spcBef>
                        <a:spcAft>
                          <a:spcPts val="1400"/>
                        </a:spcAft>
                      </a:pPr>
                      <a:r>
                        <a:rPr lang="ru-RU" sz="1800" b="1" kern="50" dirty="0">
                          <a:effectLst/>
                        </a:rPr>
                        <a:t>чём</a:t>
                      </a:r>
                      <a:endParaRPr lang="cs-CZ" sz="1800" b="1" kern="50" dirty="0">
                        <a:effectLst/>
                        <a:latin typeface="Times New Roman" panose="02020603050405020304" pitchFamily="18" charset="0"/>
                        <a:ea typeface="Arial Unicode MS"/>
                        <a:cs typeface="Arial Unicode MS"/>
                      </a:endParaRPr>
                    </a:p>
                  </a:txBody>
                  <a:tcPr marL="0" marR="0" marT="0" marB="0"/>
                </a:tc>
                <a:extLst>
                  <a:ext uri="{0D108BD9-81ED-4DB2-BD59-A6C34878D82A}">
                    <a16:rowId xmlns:a16="http://schemas.microsoft.com/office/drawing/2014/main" val="4157716197"/>
                  </a:ext>
                </a:extLst>
              </a:tr>
            </a:tbl>
          </a:graphicData>
        </a:graphic>
      </p:graphicFrame>
      <p:graphicFrame>
        <p:nvGraphicFramePr>
          <p:cNvPr id="5" name="Tabulka 4">
            <a:extLst>
              <a:ext uri="{FF2B5EF4-FFF2-40B4-BE49-F238E27FC236}">
                <a16:creationId xmlns:a16="http://schemas.microsoft.com/office/drawing/2014/main" id="{3D0F076C-65B2-44C4-8FF5-9FE07E939A9A}"/>
              </a:ext>
            </a:extLst>
          </p:cNvPr>
          <p:cNvGraphicFramePr>
            <a:graphicFrameLocks noGrp="1"/>
          </p:cNvGraphicFramePr>
          <p:nvPr>
            <p:extLst>
              <p:ext uri="{D42A27DB-BD31-4B8C-83A1-F6EECF244321}">
                <p14:modId xmlns:p14="http://schemas.microsoft.com/office/powerpoint/2010/main" val="1252008598"/>
              </p:ext>
            </p:extLst>
          </p:nvPr>
        </p:nvGraphicFramePr>
        <p:xfrm>
          <a:off x="6446298" y="2051137"/>
          <a:ext cx="2965141" cy="2250291"/>
        </p:xfrm>
        <a:graphic>
          <a:graphicData uri="http://schemas.openxmlformats.org/drawingml/2006/table">
            <a:tbl>
              <a:tblPr firstRow="1" firstCol="1" lastRow="1" lastCol="1" bandRow="1" bandCol="1"/>
              <a:tblGrid>
                <a:gridCol w="1279880">
                  <a:extLst>
                    <a:ext uri="{9D8B030D-6E8A-4147-A177-3AD203B41FA5}">
                      <a16:colId xmlns:a16="http://schemas.microsoft.com/office/drawing/2014/main" val="20000"/>
                    </a:ext>
                  </a:extLst>
                </a:gridCol>
                <a:gridCol w="856653">
                  <a:extLst>
                    <a:ext uri="{9D8B030D-6E8A-4147-A177-3AD203B41FA5}">
                      <a16:colId xmlns:a16="http://schemas.microsoft.com/office/drawing/2014/main" val="20001"/>
                    </a:ext>
                  </a:extLst>
                </a:gridCol>
                <a:gridCol w="828608">
                  <a:extLst>
                    <a:ext uri="{9D8B030D-6E8A-4147-A177-3AD203B41FA5}">
                      <a16:colId xmlns:a16="http://schemas.microsoft.com/office/drawing/2014/main" val="20002"/>
                    </a:ext>
                  </a:extLst>
                </a:gridCol>
              </a:tblGrid>
              <a:tr h="327369">
                <a:tc>
                  <a:txBody>
                    <a:bodyPr/>
                    <a:lstStyle/>
                    <a:p>
                      <a:pPr algn="just">
                        <a:spcAft>
                          <a:spcPts val="0"/>
                        </a:spcAft>
                      </a:pPr>
                      <a:r>
                        <a:rPr lang="ru-RU" sz="1800" b="1" dirty="0" err="1">
                          <a:effectLst/>
                          <a:latin typeface="Arial" panose="020B0604020202020204" pitchFamily="34" charset="0"/>
                          <a:ea typeface="Times New Roman"/>
                          <a:cs typeface="Arial" panose="020B0604020202020204" pitchFamily="34" charset="0"/>
                        </a:rPr>
                        <a:t>им.п</a:t>
                      </a:r>
                      <a:r>
                        <a:rPr lang="ru-RU" sz="1800" b="1" dirty="0">
                          <a:effectLst/>
                          <a:latin typeface="Arial" panose="020B0604020202020204" pitchFamily="34" charset="0"/>
                          <a:ea typeface="Times New Roman"/>
                          <a:cs typeface="Arial" panose="020B0604020202020204" pitchFamily="34" charset="0"/>
                        </a:rPr>
                        <a:t>.</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dirty="0">
                          <a:effectLst/>
                          <a:latin typeface="Arial" panose="020B0604020202020204" pitchFamily="34" charset="0"/>
                          <a:ea typeface="Times New Roman"/>
                          <a:cs typeface="Arial" panose="020B0604020202020204" pitchFamily="34" charset="0"/>
                        </a:rPr>
                        <a:t>kdo</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a:effectLst/>
                          <a:latin typeface="Arial" panose="020B0604020202020204" pitchFamily="34" charset="0"/>
                          <a:ea typeface="Times New Roman"/>
                          <a:cs typeface="Arial" panose="020B0604020202020204" pitchFamily="34" charset="0"/>
                        </a:rPr>
                        <a:t>co</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7369">
                <a:tc>
                  <a:txBody>
                    <a:bodyPr/>
                    <a:lstStyle/>
                    <a:p>
                      <a:pPr algn="just">
                        <a:spcAft>
                          <a:spcPts val="0"/>
                        </a:spcAft>
                      </a:pPr>
                      <a:r>
                        <a:rPr lang="ru-RU" sz="1800" b="1" dirty="0" err="1">
                          <a:effectLst/>
                          <a:latin typeface="Arial" panose="020B0604020202020204" pitchFamily="34" charset="0"/>
                          <a:ea typeface="Times New Roman"/>
                          <a:cs typeface="Arial" panose="020B0604020202020204" pitchFamily="34" charset="0"/>
                        </a:rPr>
                        <a:t>род.п</a:t>
                      </a:r>
                      <a:r>
                        <a:rPr lang="ru-RU" sz="1800" b="1" dirty="0">
                          <a:effectLst/>
                          <a:latin typeface="Arial" panose="020B0604020202020204" pitchFamily="34" charset="0"/>
                          <a:ea typeface="Times New Roman"/>
                          <a:cs typeface="Arial" panose="020B0604020202020204" pitchFamily="34" charset="0"/>
                        </a:rPr>
                        <a:t>.</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dirty="0">
                          <a:effectLst/>
                          <a:latin typeface="Arial" panose="020B0604020202020204" pitchFamily="34" charset="0"/>
                          <a:ea typeface="Times New Roman"/>
                          <a:cs typeface="Arial" panose="020B0604020202020204" pitchFamily="34" charset="0"/>
                        </a:rPr>
                        <a:t>koho</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a:effectLst/>
                          <a:latin typeface="Arial" panose="020B0604020202020204" pitchFamily="34" charset="0"/>
                          <a:ea typeface="Times New Roman"/>
                          <a:cs typeface="Arial" panose="020B0604020202020204" pitchFamily="34" charset="0"/>
                        </a:rPr>
                        <a:t>čeho</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9257">
                <a:tc>
                  <a:txBody>
                    <a:bodyPr/>
                    <a:lstStyle/>
                    <a:p>
                      <a:pPr algn="just">
                        <a:spcAft>
                          <a:spcPts val="0"/>
                        </a:spcAft>
                      </a:pPr>
                      <a:r>
                        <a:rPr lang="ru-RU" sz="1800" b="1">
                          <a:effectLst/>
                          <a:latin typeface="Arial" panose="020B0604020202020204" pitchFamily="34" charset="0"/>
                          <a:ea typeface="Times New Roman"/>
                          <a:cs typeface="Arial" panose="020B0604020202020204" pitchFamily="34" charset="0"/>
                        </a:rPr>
                        <a:t>дат.п.</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dirty="0">
                          <a:effectLst/>
                          <a:latin typeface="Arial" panose="020B0604020202020204" pitchFamily="34" charset="0"/>
                          <a:ea typeface="Times New Roman"/>
                          <a:cs typeface="Arial" panose="020B0604020202020204" pitchFamily="34" charset="0"/>
                        </a:rPr>
                        <a:t>komu</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dirty="0">
                          <a:effectLst/>
                          <a:latin typeface="Arial" panose="020B0604020202020204" pitchFamily="34" charset="0"/>
                          <a:ea typeface="Times New Roman"/>
                          <a:cs typeface="Arial" panose="020B0604020202020204" pitchFamily="34" charset="0"/>
                        </a:rPr>
                        <a:t>čemu</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7369">
                <a:tc>
                  <a:txBody>
                    <a:bodyPr/>
                    <a:lstStyle/>
                    <a:p>
                      <a:pPr algn="just">
                        <a:spcAft>
                          <a:spcPts val="0"/>
                        </a:spcAft>
                      </a:pPr>
                      <a:r>
                        <a:rPr lang="ru-RU" sz="1800" b="1">
                          <a:effectLst/>
                          <a:latin typeface="Arial" panose="020B0604020202020204" pitchFamily="34" charset="0"/>
                          <a:ea typeface="Times New Roman"/>
                          <a:cs typeface="Arial" panose="020B0604020202020204" pitchFamily="34" charset="0"/>
                        </a:rPr>
                        <a:t>вин.п.</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a:effectLst/>
                          <a:latin typeface="Arial" panose="020B0604020202020204" pitchFamily="34" charset="0"/>
                          <a:ea typeface="Times New Roman"/>
                          <a:cs typeface="Arial" panose="020B0604020202020204" pitchFamily="34" charset="0"/>
                        </a:rPr>
                        <a:t>koho</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dirty="0">
                          <a:effectLst/>
                          <a:latin typeface="Arial" panose="020B0604020202020204" pitchFamily="34" charset="0"/>
                          <a:ea typeface="Times New Roman"/>
                          <a:cs typeface="Arial" panose="020B0604020202020204" pitchFamily="34" charset="0"/>
                        </a:rPr>
                        <a:t>co</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51558">
                <a:tc>
                  <a:txBody>
                    <a:bodyPr/>
                    <a:lstStyle/>
                    <a:p>
                      <a:pPr algn="just">
                        <a:spcAft>
                          <a:spcPts val="0"/>
                        </a:spcAft>
                      </a:pPr>
                      <a:r>
                        <a:rPr lang="ru-RU" sz="1800" b="1">
                          <a:effectLst/>
                          <a:latin typeface="Arial" panose="020B0604020202020204" pitchFamily="34" charset="0"/>
                          <a:ea typeface="Times New Roman"/>
                          <a:cs typeface="Arial" panose="020B0604020202020204" pitchFamily="34" charset="0"/>
                        </a:rPr>
                        <a:t>тв.п.</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a:effectLst/>
                          <a:latin typeface="Arial" panose="020B0604020202020204" pitchFamily="34" charset="0"/>
                          <a:ea typeface="Times New Roman"/>
                          <a:cs typeface="Arial" panose="020B0604020202020204" pitchFamily="34" charset="0"/>
                        </a:rPr>
                        <a:t>kým</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dirty="0">
                          <a:effectLst/>
                          <a:latin typeface="Arial" panose="020B0604020202020204" pitchFamily="34" charset="0"/>
                          <a:ea typeface="Times New Roman"/>
                          <a:cs typeface="Arial" panose="020B0604020202020204" pitchFamily="34" charset="0"/>
                        </a:rPr>
                        <a:t>čím</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7369">
                <a:tc>
                  <a:txBody>
                    <a:bodyPr/>
                    <a:lstStyle/>
                    <a:p>
                      <a:pPr algn="just">
                        <a:spcAft>
                          <a:spcPts val="0"/>
                        </a:spcAft>
                      </a:pPr>
                      <a:r>
                        <a:rPr lang="ru-RU" sz="1800" b="1">
                          <a:effectLst/>
                          <a:latin typeface="Arial" panose="020B0604020202020204" pitchFamily="34" charset="0"/>
                          <a:ea typeface="Times New Roman"/>
                          <a:cs typeface="Arial" panose="020B0604020202020204" pitchFamily="34" charset="0"/>
                        </a:rPr>
                        <a:t>предл.п.</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a:effectLst/>
                          <a:latin typeface="Arial" panose="020B0604020202020204" pitchFamily="34" charset="0"/>
                          <a:ea typeface="Times New Roman"/>
                          <a:cs typeface="Arial" panose="020B0604020202020204" pitchFamily="34" charset="0"/>
                        </a:rPr>
                        <a:t>kom</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800" b="1" dirty="0">
                          <a:effectLst/>
                          <a:latin typeface="Arial" panose="020B0604020202020204" pitchFamily="34" charset="0"/>
                          <a:ea typeface="Times New Roman"/>
                          <a:cs typeface="Arial" panose="020B0604020202020204" pitchFamily="34" charset="0"/>
                        </a:rPr>
                        <a:t>čem</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30921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8690FE5-9094-46D8-ADBF-ACF8CFB54DCB}"/>
              </a:ext>
            </a:extLst>
          </p:cNvPr>
          <p:cNvSpPr txBox="1"/>
          <p:nvPr/>
        </p:nvSpPr>
        <p:spPr>
          <a:xfrm>
            <a:off x="241177" y="40749"/>
            <a:ext cx="11709646" cy="6817251"/>
          </a:xfrm>
          <a:prstGeom prst="rect">
            <a:avLst/>
          </a:prstGeom>
          <a:noFill/>
        </p:spPr>
        <p:txBody>
          <a:bodyPr wrap="square">
            <a:spAutoFit/>
          </a:bodyPr>
          <a:lstStyle/>
          <a:p>
            <a:pPr algn="just"/>
            <a:r>
              <a:rPr lang="ru-RU" sz="1900" b="1" kern="50" dirty="0">
                <a:effectLst/>
                <a:latin typeface="Arial" panose="020B0604020202020204" pitchFamily="34" charset="0"/>
                <a:ea typeface="Arial Unicode MS"/>
                <a:cs typeface="Arial" panose="020B0604020202020204" pitchFamily="34" charset="0"/>
              </a:rPr>
              <a:t>Вопросительно-относительные местоимения </a:t>
            </a:r>
            <a:r>
              <a:rPr lang="ru-RU" sz="1900" u="sng" kern="50" dirty="0">
                <a:effectLst/>
                <a:latin typeface="Arial" panose="020B0604020202020204" pitchFamily="34" charset="0"/>
                <a:ea typeface="Arial Unicode MS"/>
                <a:cs typeface="Arial" panose="020B0604020202020204" pitchFamily="34" charset="0"/>
              </a:rPr>
              <a:t>выступают как в вопросительной, так и в относительной функции в обоих языках</a:t>
            </a:r>
            <a:r>
              <a:rPr lang="ru-RU" sz="1900" kern="50" dirty="0">
                <a:effectLst/>
                <a:latin typeface="Arial" panose="020B0604020202020204" pitchFamily="34" charset="0"/>
                <a:ea typeface="Arial Unicode MS"/>
                <a:cs typeface="Arial" panose="020B0604020202020204" pitchFamily="34" charset="0"/>
              </a:rPr>
              <a:t>. </a:t>
            </a:r>
            <a:endParaRPr lang="cs-CZ" sz="1900" kern="50" dirty="0">
              <a:effectLst/>
              <a:latin typeface="Arial" panose="020B0604020202020204" pitchFamily="34" charset="0"/>
              <a:ea typeface="Arial Unicode MS"/>
              <a:cs typeface="Arial" panose="020B0604020202020204" pitchFamily="34" charset="0"/>
            </a:endParaRP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b="1" kern="50" dirty="0">
                <a:effectLst/>
                <a:latin typeface="Arial" panose="020B0604020202020204" pitchFamily="34" charset="0"/>
                <a:ea typeface="Arial Unicode MS"/>
                <a:cs typeface="Arial" panose="020B0604020202020204" pitchFamily="34" charset="0"/>
              </a:rPr>
              <a:t>Основным отличием между русскими и чешскими местоимениями типа </a:t>
            </a:r>
            <a:r>
              <a:rPr lang="ru-RU" sz="1900" b="1" i="1" kern="50" dirty="0">
                <a:effectLst/>
                <a:latin typeface="Arial" panose="020B0604020202020204" pitchFamily="34" charset="0"/>
                <a:ea typeface="Arial Unicode MS"/>
                <a:cs typeface="Arial" panose="020B0604020202020204" pitchFamily="34" charset="0"/>
              </a:rPr>
              <a:t>кто, что</a:t>
            </a:r>
            <a:r>
              <a:rPr lang="ru-RU" sz="1900" b="1" kern="50" dirty="0">
                <a:effectLst/>
                <a:latin typeface="Arial" panose="020B0604020202020204" pitchFamily="34" charset="0"/>
                <a:ea typeface="Arial Unicode MS"/>
                <a:cs typeface="Arial" panose="020B0604020202020204" pitchFamily="34" charset="0"/>
              </a:rPr>
              <a:t> можно считать их семантику. </a:t>
            </a:r>
            <a:r>
              <a:rPr lang="ru-RU" sz="1900" u="sng" kern="50" dirty="0">
                <a:effectLst/>
                <a:latin typeface="Arial" panose="020B0604020202020204" pitchFamily="34" charset="0"/>
                <a:ea typeface="Arial Unicode MS"/>
                <a:cs typeface="Arial" panose="020B0604020202020204" pitchFamily="34" charset="0"/>
              </a:rPr>
              <a:t>В ЧЯ их дистрибуция зависит от отношения к категории лица, а в РЯ от характеристики одушевленности</a:t>
            </a:r>
            <a:r>
              <a:rPr lang="ru-RU" sz="1900" kern="50" dirty="0">
                <a:effectLst/>
                <a:latin typeface="Arial" panose="020B0604020202020204" pitchFamily="34" charset="0"/>
                <a:ea typeface="Arial Unicode MS"/>
                <a:cs typeface="Arial" panose="020B0604020202020204" pitchFamily="34" charset="0"/>
              </a:rPr>
              <a:t> (</a:t>
            </a:r>
            <a:r>
              <a:rPr lang="cs-CZ" sz="1900" i="1" kern="50" dirty="0">
                <a:effectLst/>
                <a:latin typeface="Arial" panose="020B0604020202020204" pitchFamily="34" charset="0"/>
                <a:ea typeface="Arial Unicode MS"/>
                <a:cs typeface="Arial" panose="020B0604020202020204" pitchFamily="34" charset="0"/>
              </a:rPr>
              <a:t>Čím byste chtěli být?</a:t>
            </a:r>
            <a:r>
              <a:rPr lang="ru-RU" sz="1900" i="1" kern="50" dirty="0">
                <a:effectLst/>
                <a:latin typeface="Arial" panose="020B0604020202020204" pitchFamily="34" charset="0"/>
                <a:ea typeface="Arial Unicode MS"/>
                <a:cs typeface="Arial" panose="020B0604020202020204" pitchFamily="34" charset="0"/>
              </a:rPr>
              <a:t> = Кем бы вы хотели быть?</a:t>
            </a:r>
            <a:r>
              <a:rPr lang="ru-RU" sz="1900" kern="50" dirty="0">
                <a:effectLst/>
                <a:latin typeface="Arial" panose="020B0604020202020204" pitchFamily="34" charset="0"/>
                <a:ea typeface="Arial Unicode MS"/>
                <a:cs typeface="Arial" panose="020B0604020202020204" pitchFamily="34" charset="0"/>
              </a:rPr>
              <a:t>). Это значит, что </a:t>
            </a:r>
            <a:r>
              <a:rPr lang="ru-RU" sz="1900" b="1" kern="50" dirty="0">
                <a:effectLst/>
                <a:latin typeface="Arial" panose="020B0604020202020204" pitchFamily="34" charset="0"/>
                <a:ea typeface="Arial Unicode MS"/>
                <a:cs typeface="Arial" panose="020B0604020202020204" pitchFamily="34" charset="0"/>
              </a:rPr>
              <a:t>сфера применения русского </a:t>
            </a:r>
            <a:r>
              <a:rPr lang="ru-RU" sz="1900" b="1" i="1" kern="50" dirty="0">
                <a:effectLst/>
                <a:latin typeface="Arial" panose="020B0604020202020204" pitchFamily="34" charset="0"/>
                <a:ea typeface="Arial Unicode MS"/>
                <a:cs typeface="Arial" panose="020B0604020202020204" pitchFamily="34" charset="0"/>
              </a:rPr>
              <a:t>кто</a:t>
            </a:r>
            <a:r>
              <a:rPr lang="ru-RU" sz="1900" b="1" kern="50" dirty="0">
                <a:effectLst/>
                <a:latin typeface="Arial" panose="020B0604020202020204" pitchFamily="34" charset="0"/>
                <a:ea typeface="Arial Unicode MS"/>
                <a:cs typeface="Arial" panose="020B0604020202020204" pitchFamily="34" charset="0"/>
              </a:rPr>
              <a:t> значительно шире</a:t>
            </a:r>
            <a:r>
              <a:rPr lang="ru-RU" sz="1900" kern="50" dirty="0">
                <a:effectLst/>
                <a:latin typeface="Arial" panose="020B0604020202020204" pitchFamily="34" charset="0"/>
                <a:ea typeface="Arial Unicode MS"/>
                <a:cs typeface="Arial" panose="020B0604020202020204" pitchFamily="34" charset="0"/>
              </a:rPr>
              <a:t>. </a:t>
            </a:r>
            <a:endParaRPr lang="cs-CZ" sz="1900" kern="50" dirty="0">
              <a:effectLst/>
              <a:latin typeface="Arial" panose="020B0604020202020204" pitchFamily="34" charset="0"/>
              <a:ea typeface="Arial Unicode MS"/>
              <a:cs typeface="Arial" panose="020B0604020202020204" pitchFamily="34" charset="0"/>
            </a:endParaRPr>
          </a:p>
          <a:p>
            <a:pPr algn="just"/>
            <a:endParaRPr lang="cs-CZ" sz="1900" kern="50" dirty="0">
              <a:latin typeface="Arial" panose="020B0604020202020204" pitchFamily="34" charset="0"/>
              <a:ea typeface="Arial Unicode MS"/>
              <a:cs typeface="Arial" panose="020B0604020202020204" pitchFamily="34" charset="0"/>
            </a:endParaRPr>
          </a:p>
          <a:p>
            <a:pPr algn="just"/>
            <a:r>
              <a:rPr lang="ru-RU" sz="1900" u="sng" kern="50" dirty="0">
                <a:effectLst/>
                <a:latin typeface="Arial" panose="020B0604020202020204" pitchFamily="34" charset="0"/>
                <a:ea typeface="Arial Unicode MS"/>
                <a:cs typeface="Arial" panose="020B0604020202020204" pitchFamily="34" charset="0"/>
              </a:rPr>
              <a:t>В РЯ, в отличие от ЧЯ, местоимение </a:t>
            </a:r>
            <a:r>
              <a:rPr lang="ru-RU" sz="1900" i="1" u="sng" kern="50" dirty="0">
                <a:effectLst/>
                <a:latin typeface="Arial" panose="020B0604020202020204" pitchFamily="34" charset="0"/>
                <a:ea typeface="Arial Unicode MS"/>
                <a:cs typeface="Arial" panose="020B0604020202020204" pitchFamily="34" charset="0"/>
              </a:rPr>
              <a:t>кто</a:t>
            </a:r>
            <a:r>
              <a:rPr lang="ru-RU" sz="1900" u="sng" kern="50" dirty="0">
                <a:effectLst/>
                <a:latin typeface="Arial" panose="020B0604020202020204" pitchFamily="34" charset="0"/>
                <a:ea typeface="Arial Unicode MS"/>
                <a:cs typeface="Arial" panose="020B0604020202020204" pitchFamily="34" charset="0"/>
              </a:rPr>
              <a:t> также может выступать в неопределенно-дистрибутивной функции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Все занимались делом: кто убирал, кто красил, кто обои клеил</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Вопросительное местоимение </a:t>
            </a:r>
            <a:r>
              <a:rPr lang="ru-RU" sz="1900" i="1" kern="50" dirty="0">
                <a:effectLst/>
                <a:latin typeface="Arial" panose="020B0604020202020204" pitchFamily="34" charset="0"/>
                <a:ea typeface="Arial Unicode MS"/>
                <a:cs typeface="Arial" panose="020B0604020202020204" pitchFamily="34" charset="0"/>
              </a:rPr>
              <a:t>чей </a:t>
            </a:r>
            <a:r>
              <a:rPr lang="ru-RU" sz="1900" kern="50" dirty="0">
                <a:effectLst/>
                <a:latin typeface="Arial" panose="020B0604020202020204" pitchFamily="34" charset="0"/>
                <a:ea typeface="Arial Unicode MS"/>
                <a:cs typeface="Arial" panose="020B0604020202020204" pitchFamily="34" charset="0"/>
              </a:rPr>
              <a:t>склоняется по типу </a:t>
            </a:r>
            <a:r>
              <a:rPr lang="ru-RU" sz="1900" i="1" kern="50" dirty="0">
                <a:effectLst/>
                <a:latin typeface="Arial" panose="020B0604020202020204" pitchFamily="34" charset="0"/>
                <a:ea typeface="Arial Unicode MS"/>
                <a:cs typeface="Arial" panose="020B0604020202020204" pitchFamily="34" charset="0"/>
              </a:rPr>
              <a:t>волчий</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Местоимения </a:t>
            </a:r>
            <a:r>
              <a:rPr lang="ru-RU" sz="1900" i="1" kern="50" dirty="0">
                <a:effectLst/>
                <a:latin typeface="Arial" panose="020B0604020202020204" pitchFamily="34" charset="0"/>
                <a:ea typeface="Arial Unicode MS"/>
                <a:cs typeface="Arial" panose="020B0604020202020204" pitchFamily="34" charset="0"/>
              </a:rPr>
              <a:t>который</a:t>
            </a:r>
            <a:r>
              <a:rPr lang="ru-RU" sz="1900" kern="50" dirty="0">
                <a:effectLst/>
                <a:latin typeface="Arial" panose="020B0604020202020204" pitchFamily="34" charset="0"/>
                <a:ea typeface="Arial Unicode MS"/>
                <a:cs typeface="Arial" panose="020B0604020202020204" pitchFamily="34" charset="0"/>
              </a:rPr>
              <a:t> и </a:t>
            </a:r>
            <a:r>
              <a:rPr lang="ru-RU" sz="1900" i="1" kern="50" dirty="0">
                <a:effectLst/>
                <a:latin typeface="Arial" panose="020B0604020202020204" pitchFamily="34" charset="0"/>
                <a:ea typeface="Arial Unicode MS"/>
                <a:cs typeface="Arial" panose="020B0604020202020204" pitchFamily="34" charset="0"/>
              </a:rPr>
              <a:t>какой</a:t>
            </a:r>
            <a:r>
              <a:rPr lang="ru-RU" sz="1900" kern="50" dirty="0">
                <a:effectLst/>
                <a:latin typeface="Arial" panose="020B0604020202020204" pitchFamily="34" charset="0"/>
                <a:ea typeface="Arial Unicode MS"/>
                <a:cs typeface="Arial" panose="020B0604020202020204" pitchFamily="34" charset="0"/>
              </a:rPr>
              <a:t> примыкают в склонении к типу </a:t>
            </a:r>
            <a:r>
              <a:rPr lang="ru-RU" sz="1900" i="1" kern="50" dirty="0">
                <a:effectLst/>
                <a:latin typeface="Arial" panose="020B0604020202020204" pitchFamily="34" charset="0"/>
                <a:ea typeface="Arial Unicode MS"/>
                <a:cs typeface="Arial" panose="020B0604020202020204" pitchFamily="34" charset="0"/>
              </a:rPr>
              <a:t>молодой</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u="sng" kern="50" dirty="0">
                <a:effectLst/>
                <a:latin typeface="Arial" panose="020B0604020202020204" pitchFamily="34" charset="0"/>
                <a:ea typeface="Arial Unicode MS"/>
                <a:cs typeface="Arial" panose="020B0604020202020204" pitchFamily="34" charset="0"/>
              </a:rPr>
              <a:t>В области относительных местоимений наибольшим отличием между языками является использование относительных местоимений </a:t>
            </a:r>
            <a:r>
              <a:rPr lang="cs-CZ" sz="1900" i="1" u="sng" kern="50" dirty="0">
                <a:effectLst/>
                <a:latin typeface="Arial" panose="020B0604020202020204" pitchFamily="34" charset="0"/>
                <a:ea typeface="Arial Unicode MS"/>
                <a:cs typeface="Arial" panose="020B0604020202020204" pitchFamily="34" charset="0"/>
              </a:rPr>
              <a:t>který </a:t>
            </a:r>
            <a:r>
              <a:rPr lang="ru-RU" sz="1900" u="sng" kern="50" dirty="0">
                <a:effectLst/>
                <a:latin typeface="Arial" panose="020B0604020202020204" pitchFamily="34" charset="0"/>
                <a:ea typeface="Arial Unicode MS"/>
                <a:cs typeface="Arial" panose="020B0604020202020204" pitchFamily="34" charset="0"/>
              </a:rPr>
              <a:t>и </a:t>
            </a:r>
            <a:r>
              <a:rPr lang="ru-RU" sz="1900" i="1" u="sng" kern="50" dirty="0" err="1">
                <a:effectLst/>
                <a:latin typeface="Arial" panose="020B0604020202020204" pitchFamily="34" charset="0"/>
                <a:ea typeface="Arial Unicode MS"/>
                <a:cs typeface="Arial" panose="020B0604020202020204" pitchFamily="34" charset="0"/>
              </a:rPr>
              <a:t>jenž</a:t>
            </a:r>
            <a:r>
              <a:rPr lang="ru-RU" sz="1900" u="sng" kern="50" dirty="0">
                <a:effectLst/>
                <a:latin typeface="Arial" panose="020B0604020202020204" pitchFamily="34" charset="0"/>
                <a:ea typeface="Arial Unicode MS"/>
                <a:cs typeface="Arial" panose="020B0604020202020204" pitchFamily="34" charset="0"/>
              </a:rPr>
              <a:t>, </a:t>
            </a:r>
            <a:r>
              <a:rPr lang="ru-RU" sz="1900" b="1" u="sng" kern="50" dirty="0">
                <a:effectLst/>
                <a:latin typeface="Arial" panose="020B0604020202020204" pitchFamily="34" charset="0"/>
                <a:ea typeface="Arial Unicode MS"/>
                <a:cs typeface="Arial" panose="020B0604020202020204" pitchFamily="34" charset="0"/>
              </a:rPr>
              <a:t>порядок слов здесь отличается</a:t>
            </a:r>
            <a:r>
              <a:rPr lang="ru-RU" sz="1900" kern="50" dirty="0">
                <a:effectLst/>
                <a:latin typeface="Arial" panose="020B0604020202020204" pitchFamily="34" charset="0"/>
                <a:ea typeface="Arial Unicode MS"/>
                <a:cs typeface="Arial" panose="020B0604020202020204" pitchFamily="34" charset="0"/>
              </a:rPr>
              <a:t>. В ЧЯ </a:t>
            </a:r>
            <a:r>
              <a:rPr lang="ru-RU" sz="1900" i="1" kern="50" dirty="0" err="1">
                <a:effectLst/>
                <a:latin typeface="Arial" panose="020B0604020202020204" pitchFamily="34" charset="0"/>
                <a:ea typeface="Arial Unicode MS"/>
                <a:cs typeface="Arial" panose="020B0604020202020204" pitchFamily="34" charset="0"/>
              </a:rPr>
              <a:t>jenž</a:t>
            </a:r>
            <a:r>
              <a:rPr lang="ru-RU" sz="1900" kern="50" dirty="0">
                <a:effectLst/>
                <a:latin typeface="Arial" panose="020B0604020202020204" pitchFamily="34" charset="0"/>
                <a:ea typeface="Arial Unicode MS"/>
                <a:cs typeface="Arial" panose="020B0604020202020204" pitchFamily="34" charset="0"/>
              </a:rPr>
              <a:t> стоит перед существительным, в РЯ </a:t>
            </a:r>
            <a:r>
              <a:rPr lang="ru-RU" sz="1900" i="1" kern="50" dirty="0">
                <a:effectLst/>
                <a:latin typeface="Arial" panose="020B0604020202020204" pitchFamily="34" charset="0"/>
                <a:ea typeface="Arial Unicode MS"/>
                <a:cs typeface="Arial" panose="020B0604020202020204" pitchFamily="34" charset="0"/>
              </a:rPr>
              <a:t>которого </a:t>
            </a:r>
            <a:r>
              <a:rPr lang="ru-RU" sz="1900" kern="50" dirty="0">
                <a:effectLst/>
                <a:latin typeface="Arial" panose="020B0604020202020204" pitchFamily="34" charset="0"/>
                <a:ea typeface="Arial Unicode MS"/>
                <a:cs typeface="Arial" panose="020B0604020202020204" pitchFamily="34" charset="0"/>
              </a:rPr>
              <a:t>находится после существительного (</a:t>
            </a:r>
            <a:r>
              <a:rPr lang="ru-RU" sz="1900" i="1" kern="50" dirty="0">
                <a:effectLst/>
                <a:latin typeface="Arial" panose="020B0604020202020204" pitchFamily="34" charset="0"/>
                <a:ea typeface="Arial Unicode MS"/>
                <a:cs typeface="Arial" panose="020B0604020202020204" pitchFamily="34" charset="0"/>
              </a:rPr>
              <a:t>Мы говорим о певце, имя которого известно во всем мире.</a:t>
            </a:r>
            <a:r>
              <a:rPr lang="cs-CZ" sz="1900" i="1" kern="50" dirty="0">
                <a:effectLst/>
                <a:latin typeface="Arial" panose="020B0604020202020204" pitchFamily="34" charset="0"/>
                <a:ea typeface="Arial Unicode MS"/>
                <a:cs typeface="Arial" panose="020B0604020202020204" pitchFamily="34" charset="0"/>
              </a:rPr>
              <a:t> X Muzeum v Blansku, jehož stránky si najdete i na internetu, je otevřeno celoročně. Odmítl jednat s Mezinárodním měnovým fondem, jemuž Maďarsko dluží za záchranu před bankrotem.</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Местоимение </a:t>
            </a:r>
            <a:r>
              <a:rPr lang="ru-RU" sz="1900" i="1" kern="50" dirty="0">
                <a:effectLst/>
                <a:latin typeface="Arial" panose="020B0604020202020204" pitchFamily="34" charset="0"/>
                <a:ea typeface="Arial Unicode MS"/>
                <a:cs typeface="Arial" panose="020B0604020202020204" pitchFamily="34" charset="0"/>
              </a:rPr>
              <a:t>каков</a:t>
            </a:r>
            <a:r>
              <a:rPr lang="ru-RU" sz="1900" kern="50" dirty="0">
                <a:effectLst/>
                <a:latin typeface="Arial" panose="020B0604020202020204" pitchFamily="34" charset="0"/>
                <a:ea typeface="Arial Unicode MS"/>
                <a:cs typeface="Arial" panose="020B0604020202020204" pitchFamily="34" charset="0"/>
              </a:rPr>
              <a:t> выступает только в позиции предиката и имеет только форму </a:t>
            </a:r>
            <a:r>
              <a:rPr lang="ru-RU" sz="1900" kern="50" dirty="0" err="1">
                <a:effectLst/>
                <a:latin typeface="Arial" panose="020B0604020202020204" pitchFamily="34" charset="0"/>
                <a:ea typeface="Arial Unicode MS"/>
                <a:cs typeface="Arial" panose="020B0604020202020204" pitchFamily="34" charset="0"/>
              </a:rPr>
              <a:t>им.п</a:t>
            </a:r>
            <a:r>
              <a:rPr lang="ru-RU" sz="1900" kern="50" dirty="0">
                <a:effectLst/>
                <a:latin typeface="Arial" panose="020B0604020202020204" pitchFamily="34" charset="0"/>
                <a:ea typeface="Arial Unicode MS"/>
                <a:cs typeface="Arial" panose="020B0604020202020204" pitchFamily="34" charset="0"/>
              </a:rPr>
              <a:t>.  (</a:t>
            </a:r>
            <a:r>
              <a:rPr lang="ru-RU" sz="1900" i="1" kern="50" dirty="0">
                <a:effectLst/>
                <a:latin typeface="Arial" panose="020B0604020202020204" pitchFamily="34" charset="0"/>
                <a:ea typeface="Arial Unicode MS"/>
                <a:cs typeface="Arial" panose="020B0604020202020204" pitchFamily="34" charset="0"/>
              </a:rPr>
              <a:t>Каково ваше мнение?</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730245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DC29B96A-F66A-4D69-B899-1EEFACE9200A}"/>
              </a:ext>
            </a:extLst>
          </p:cNvPr>
          <p:cNvSpPr txBox="1"/>
          <p:nvPr/>
        </p:nvSpPr>
        <p:spPr>
          <a:xfrm>
            <a:off x="1137821" y="1228397"/>
            <a:ext cx="9916358" cy="4401205"/>
          </a:xfrm>
          <a:prstGeom prst="rect">
            <a:avLst/>
          </a:prstGeom>
          <a:noFill/>
        </p:spPr>
        <p:txBody>
          <a:bodyPr wrap="square">
            <a:spAutoFit/>
          </a:bodyPr>
          <a:lstStyle/>
          <a:p>
            <a:r>
              <a:rPr lang="ru-RU" sz="2000" dirty="0" err="1">
                <a:latin typeface="Arial" panose="020B0604020202020204" pitchFamily="34" charset="0"/>
                <a:cs typeface="Arial" panose="020B0604020202020204" pitchFamily="34" charset="0"/>
              </a:rPr>
              <a:t>Местоименность</a:t>
            </a:r>
            <a:r>
              <a:rPr lang="ru-RU" sz="2000" dirty="0">
                <a:latin typeface="Arial" panose="020B0604020202020204" pitchFamily="34" charset="0"/>
                <a:cs typeface="Arial" panose="020B0604020202020204" pitchFamily="34" charset="0"/>
              </a:rPr>
              <a:t>, как рамочное значение, предопределяет и </a:t>
            </a:r>
            <a:r>
              <a:rPr lang="ru-RU" sz="2000" dirty="0" err="1">
                <a:latin typeface="Arial" panose="020B0604020202020204" pitchFamily="34" charset="0"/>
                <a:cs typeface="Arial" panose="020B0604020202020204" pitchFamily="34" charset="0"/>
              </a:rPr>
              <a:t>субституирует</a:t>
            </a:r>
            <a:r>
              <a:rPr lang="ru-RU" sz="2000" dirty="0">
                <a:latin typeface="Arial" panose="020B0604020202020204" pitchFamily="34" charset="0"/>
                <a:cs typeface="Arial" panose="020B0604020202020204" pitchFamily="34" charset="0"/>
              </a:rPr>
              <a:t> характер той или иной части речи, выступая в виде:</a:t>
            </a:r>
            <a:endParaRPr lang="cs-CZ"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местоимений субстантивных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он, что</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адъективных</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чей, твой</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адвербиальных</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там, когда</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количественных</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несколько, сколько</a:t>
            </a:r>
            <a:r>
              <a:rPr lang="ru-RU" sz="2000" dirty="0">
                <a:latin typeface="Arial" panose="020B0604020202020204" pitchFamily="34" charset="0"/>
                <a:cs typeface="Arial" panose="020B0604020202020204" pitchFamily="34" charset="0"/>
              </a:rPr>
              <a:t>). </a:t>
            </a:r>
          </a:p>
          <a:p>
            <a:endParaRPr lang="cs-CZ" sz="2000" dirty="0">
              <a:latin typeface="Arial" panose="020B0604020202020204" pitchFamily="34" charset="0"/>
              <a:cs typeface="Arial" panose="020B0604020202020204" pitchFamily="34" charset="0"/>
            </a:endParaRPr>
          </a:p>
          <a:p>
            <a:r>
              <a:rPr lang="ru-RU" sz="2000" u="sng" dirty="0">
                <a:latin typeface="Arial" panose="020B0604020202020204" pitchFamily="34" charset="0"/>
                <a:cs typeface="Arial" panose="020B0604020202020204" pitchFamily="34" charset="0"/>
              </a:rPr>
              <a:t>Отсутствуют лишь вербальные местоимения, их функцию исполняют сочетания глаголов абстрактного, общего значения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десемантизированных</a:t>
            </a:r>
            <a:r>
              <a:rPr lang="ru-RU" sz="2000" dirty="0">
                <a:latin typeface="Arial" panose="020B0604020202020204" pitchFamily="34" charset="0"/>
                <a:cs typeface="Arial" panose="020B0604020202020204" pitchFamily="34" charset="0"/>
              </a:rPr>
              <a:t>, обозначающих </a:t>
            </a:r>
            <a:r>
              <a:rPr lang="ru-RU" sz="2000" dirty="0" err="1">
                <a:latin typeface="Arial" panose="020B0604020202020204" pitchFamily="34" charset="0"/>
                <a:cs typeface="Arial" panose="020B0604020202020204" pitchFamily="34" charset="0"/>
              </a:rPr>
              <a:t>процессуальность</a:t>
            </a:r>
            <a:r>
              <a:rPr lang="ru-RU" sz="2000" dirty="0">
                <a:latin typeface="Arial" panose="020B0604020202020204" pitchFamily="34" charset="0"/>
                <a:cs typeface="Arial" panose="020B0604020202020204" pitchFamily="34" charset="0"/>
              </a:rPr>
              <a:t>) с местоимениями (</a:t>
            </a:r>
            <a:r>
              <a:rPr lang="ru-RU" sz="2000" i="1" dirty="0">
                <a:latin typeface="Arial" panose="020B0604020202020204" pitchFamily="34" charset="0"/>
                <a:cs typeface="Arial" panose="020B0604020202020204" pitchFamily="34" charset="0"/>
              </a:rPr>
              <a:t>Что случилось? Ничего не делаю</a:t>
            </a:r>
            <a:r>
              <a:rPr lang="ru-RU" sz="2000" dirty="0">
                <a:latin typeface="Arial" panose="020B0604020202020204" pitchFamily="34" charset="0"/>
                <a:cs typeface="Arial" panose="020B0604020202020204" pitchFamily="34" charset="0"/>
              </a:rPr>
              <a:t>.). </a:t>
            </a:r>
            <a:endParaRPr lang="cs-CZ" sz="2000" dirty="0">
              <a:latin typeface="Arial" panose="020B0604020202020204" pitchFamily="34" charset="0"/>
              <a:cs typeface="Arial" panose="020B0604020202020204" pitchFamily="34" charset="0"/>
            </a:endParaRPr>
          </a:p>
          <a:p>
            <a:endParaRPr lang="cs-CZ"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a:t>
            </a:r>
            <a:r>
              <a:rPr lang="cs-CZ" sz="200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Таким образом, </a:t>
            </a:r>
            <a:r>
              <a:rPr lang="ru-RU" sz="2000" b="1" dirty="0">
                <a:latin typeface="Arial" panose="020B0604020202020204" pitchFamily="34" charset="0"/>
                <a:cs typeface="Arial" panose="020B0604020202020204" pitchFamily="34" charset="0"/>
              </a:rPr>
              <a:t>синтаксическая роль местоимения зависит от того, какую часть речи оно замещает</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76228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4E27A3A-A663-4DBE-B450-AB8B881D4021}"/>
              </a:ext>
            </a:extLst>
          </p:cNvPr>
          <p:cNvPicPr>
            <a:picLocks noChangeAspect="1"/>
          </p:cNvPicPr>
          <p:nvPr/>
        </p:nvPicPr>
        <p:blipFill rotWithShape="1">
          <a:blip r:embed="rId2"/>
          <a:srcRect l="34660" t="20498" r="29005" b="21238"/>
          <a:stretch/>
        </p:blipFill>
        <p:spPr>
          <a:xfrm>
            <a:off x="2743199" y="686565"/>
            <a:ext cx="6320901" cy="5484869"/>
          </a:xfrm>
          <a:prstGeom prst="rect">
            <a:avLst/>
          </a:prstGeom>
        </p:spPr>
      </p:pic>
    </p:spTree>
    <p:extLst>
      <p:ext uri="{BB962C8B-B14F-4D97-AF65-F5344CB8AC3E}">
        <p14:creationId xmlns:p14="http://schemas.microsoft.com/office/powerpoint/2010/main" val="3328304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880C572-92EC-480E-BD9A-D66A2E179EA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1348" y="175334"/>
            <a:ext cx="9277165" cy="6507332"/>
          </a:xfrm>
          <a:prstGeom prst="rect">
            <a:avLst/>
          </a:prstGeom>
          <a:noFill/>
          <a:ln>
            <a:noFill/>
          </a:ln>
        </p:spPr>
      </p:pic>
    </p:spTree>
    <p:extLst>
      <p:ext uri="{BB962C8B-B14F-4D97-AF65-F5344CB8AC3E}">
        <p14:creationId xmlns:p14="http://schemas.microsoft.com/office/powerpoint/2010/main" val="4269524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62002D3-49B0-4AEA-AAD8-3551BB11761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61965" y="213064"/>
            <a:ext cx="8185212" cy="3784038"/>
          </a:xfrm>
          <a:prstGeom prst="rect">
            <a:avLst/>
          </a:prstGeom>
          <a:noFill/>
          <a:ln>
            <a:noFill/>
          </a:ln>
        </p:spPr>
      </p:pic>
      <p:pic>
        <p:nvPicPr>
          <p:cNvPr id="3" name="Obrázek 2">
            <a:extLst>
              <a:ext uri="{FF2B5EF4-FFF2-40B4-BE49-F238E27FC236}">
                <a16:creationId xmlns:a16="http://schemas.microsoft.com/office/drawing/2014/main" id="{B9CF4DA1-667B-4251-8893-9700AB4695B9}"/>
              </a:ext>
            </a:extLst>
          </p:cNvPr>
          <p:cNvPicPr>
            <a:picLocks noChangeAspect="1"/>
          </p:cNvPicPr>
          <p:nvPr/>
        </p:nvPicPr>
        <p:blipFill>
          <a:blip r:embed="rId3"/>
          <a:stretch>
            <a:fillRect/>
          </a:stretch>
        </p:blipFill>
        <p:spPr>
          <a:xfrm>
            <a:off x="1860218" y="3675355"/>
            <a:ext cx="8471564" cy="3107185"/>
          </a:xfrm>
          <a:prstGeom prst="rect">
            <a:avLst/>
          </a:prstGeom>
        </p:spPr>
      </p:pic>
    </p:spTree>
    <p:extLst>
      <p:ext uri="{BB962C8B-B14F-4D97-AF65-F5344CB8AC3E}">
        <p14:creationId xmlns:p14="http://schemas.microsoft.com/office/powerpoint/2010/main" val="2752427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30EDACC-0049-4D39-A5EF-8154BD8F3EA6}"/>
              </a:ext>
            </a:extLst>
          </p:cNvPr>
          <p:cNvSpPr txBox="1"/>
          <p:nvPr/>
        </p:nvSpPr>
        <p:spPr>
          <a:xfrm>
            <a:off x="1109709" y="849465"/>
            <a:ext cx="10235953"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Определительные местоимения</a:t>
            </a:r>
            <a:endParaRPr lang="cs-CZ" sz="2000" b="1"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Определительные местоимения имеют лимитирующее значение и склоняются как имена прилагательные.</a:t>
            </a:r>
            <a:endParaRPr lang="cs-CZ" sz="2000" b="1"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a:p>
            <a:pPr marL="457200" indent="-457200" algn="just">
              <a:buAutoNum type="arabicPeriod"/>
            </a:pPr>
            <a:r>
              <a:rPr lang="ru-RU" sz="2000" kern="50" dirty="0">
                <a:effectLst/>
                <a:latin typeface="Arial" panose="020B0604020202020204" pitchFamily="34" charset="0"/>
                <a:ea typeface="Arial Unicode MS"/>
                <a:cs typeface="Arial" panose="020B0604020202020204" pitchFamily="34" charset="0"/>
              </a:rPr>
              <a:t>Местоимение </a:t>
            </a:r>
            <a:r>
              <a:rPr lang="ru-RU" sz="2000" b="1" i="1" kern="50" dirty="0">
                <a:effectLst/>
                <a:latin typeface="Arial" panose="020B0604020202020204" pitchFamily="34" charset="0"/>
                <a:ea typeface="Arial Unicode MS"/>
                <a:cs typeface="Arial" panose="020B0604020202020204" pitchFamily="34" charset="0"/>
              </a:rPr>
              <a:t>весь</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вся, всё, все</a:t>
            </a:r>
            <a:r>
              <a:rPr lang="ru-RU" sz="2000" kern="50" dirty="0">
                <a:effectLst/>
                <a:latin typeface="Arial" panose="020B0604020202020204" pitchFamily="34" charset="0"/>
                <a:ea typeface="Arial Unicode MS"/>
                <a:cs typeface="Arial" panose="020B0604020202020204" pitchFamily="34" charset="0"/>
              </a:rPr>
              <a:t>) является универсальными местоимением полного охвата и имеет значение «в полном составе, без исключения». </a:t>
            </a:r>
            <a:r>
              <a:rPr lang="ru-RU" sz="2000" b="1" i="1" kern="50" dirty="0">
                <a:effectLst/>
                <a:latin typeface="Arial" panose="020B0604020202020204" pitchFamily="34" charset="0"/>
                <a:ea typeface="Arial Unicode MS"/>
                <a:cs typeface="Arial" panose="020B0604020202020204" pitchFamily="34" charset="0"/>
              </a:rPr>
              <a:t>Целый</a:t>
            </a:r>
            <a:r>
              <a:rPr lang="ru-RU" sz="2000" i="1"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в свою очередь, используется для эмоционального выделения (</a:t>
            </a:r>
            <a:r>
              <a:rPr lang="ru-RU" sz="2000" i="1" kern="50" dirty="0">
                <a:effectLst/>
                <a:latin typeface="Arial" panose="020B0604020202020204" pitchFamily="34" charset="0"/>
                <a:ea typeface="Arial Unicode MS"/>
                <a:cs typeface="Arial" panose="020B0604020202020204" pitchFamily="34" charset="0"/>
              </a:rPr>
              <a:t>Я всю ночь не спал. </a:t>
            </a:r>
            <a:r>
              <a:rPr lang="ru-RU" sz="2000" kern="50" dirty="0">
                <a:effectLst/>
                <a:latin typeface="Arial" panose="020B0604020202020204" pitchFamily="34" charset="0"/>
                <a:ea typeface="Arial Unicode MS"/>
                <a:cs typeface="Arial" panose="020B0604020202020204" pitchFamily="34" charset="0"/>
              </a:rPr>
              <a:t>х</a:t>
            </a:r>
            <a:r>
              <a:rPr lang="ru-RU" sz="2000" i="1" kern="50" dirty="0">
                <a:effectLst/>
                <a:latin typeface="Arial" panose="020B0604020202020204" pitchFamily="34" charset="0"/>
                <a:ea typeface="Arial Unicode MS"/>
                <a:cs typeface="Arial" panose="020B0604020202020204" pitchFamily="34" charset="0"/>
              </a:rPr>
              <a:t> Я целую ночь не спал.</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Всё </a:t>
            </a:r>
            <a:r>
              <a:rPr lang="ru-RU" sz="2000" kern="50" dirty="0">
                <a:effectLst/>
                <a:latin typeface="Arial" panose="020B0604020202020204" pitchFamily="34" charset="0"/>
                <a:ea typeface="Arial Unicode MS"/>
                <a:cs typeface="Arial" panose="020B0604020202020204" pitchFamily="34" charset="0"/>
              </a:rPr>
              <a:t>выступает и в качестве наречия (</a:t>
            </a:r>
            <a:r>
              <a:rPr lang="ru-RU" sz="2000" i="1" kern="50" dirty="0">
                <a:effectLst/>
                <a:latin typeface="Arial" panose="020B0604020202020204" pitchFamily="34" charset="0"/>
                <a:ea typeface="Arial Unicode MS"/>
                <a:cs typeface="Arial" panose="020B0604020202020204" pitchFamily="34" charset="0"/>
              </a:rPr>
              <a:t>Он становился всё быстрее день ото дня</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marL="457200" indent="-457200" algn="just">
              <a:buAutoNum type="arabicPeriod"/>
            </a:pP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2. Местоимение </a:t>
            </a:r>
            <a:r>
              <a:rPr lang="ru-RU" sz="2000" b="1" i="1" kern="50" dirty="0">
                <a:effectLst/>
                <a:latin typeface="Arial" panose="020B0604020202020204" pitchFamily="34" charset="0"/>
                <a:ea typeface="Arial Unicode MS"/>
                <a:cs typeface="Arial" panose="020B0604020202020204" pitchFamily="34" charset="0"/>
              </a:rPr>
              <a:t>каждый</a:t>
            </a:r>
            <a:r>
              <a:rPr lang="ru-RU" sz="2000" i="1"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каждая, каждое, каждые</a:t>
            </a:r>
            <a:r>
              <a:rPr lang="ru-RU" sz="2000" kern="50" dirty="0">
                <a:effectLst/>
                <a:latin typeface="Arial" panose="020B0604020202020204" pitchFamily="34" charset="0"/>
                <a:ea typeface="Arial Unicode MS"/>
                <a:cs typeface="Arial" panose="020B0604020202020204" pitchFamily="34" charset="0"/>
              </a:rPr>
              <a:t>) имеет значение «один из всех подобных» (</a:t>
            </a:r>
            <a:r>
              <a:rPr lang="ru-RU" sz="2000" i="1" kern="50" dirty="0">
                <a:effectLst/>
                <a:latin typeface="Arial" panose="020B0604020202020204" pitchFamily="34" charset="0"/>
                <a:ea typeface="Arial Unicode MS"/>
                <a:cs typeface="Arial" panose="020B0604020202020204" pitchFamily="34" charset="0"/>
              </a:rPr>
              <a:t>Каждый день это повторялось снова и снова</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3. Местоимение </a:t>
            </a:r>
            <a:r>
              <a:rPr lang="ru-RU" sz="2000" b="1" i="1" kern="50" dirty="0">
                <a:effectLst/>
                <a:latin typeface="Arial" panose="020B0604020202020204" pitchFamily="34" charset="0"/>
                <a:ea typeface="Arial Unicode MS"/>
                <a:cs typeface="Arial" panose="020B0604020202020204" pitchFamily="34" charset="0"/>
              </a:rPr>
              <a:t>всякий</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всякая, всякое, всякие</a:t>
            </a:r>
            <a:r>
              <a:rPr lang="ru-RU" sz="2000" kern="50" dirty="0">
                <a:effectLst/>
                <a:latin typeface="Arial" panose="020B0604020202020204" pitchFamily="34" charset="0"/>
                <a:ea typeface="Arial Unicode MS"/>
                <a:cs typeface="Arial" panose="020B0604020202020204" pitchFamily="34" charset="0"/>
              </a:rPr>
              <a:t>) имеет значение «разный, один из многих» (</a:t>
            </a:r>
            <a:r>
              <a:rPr lang="ru-RU" sz="2000" i="1" kern="50" dirty="0">
                <a:effectLst/>
                <a:latin typeface="Arial" panose="020B0604020202020204" pitchFamily="34" charset="0"/>
                <a:ea typeface="Arial Unicode MS"/>
                <a:cs typeface="Arial" panose="020B0604020202020204" pitchFamily="34" charset="0"/>
              </a:rPr>
              <a:t>Ходят здесь всякие люди.</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711919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273BCEC-78BB-4C51-A6CF-B8557AFD2CE1}"/>
              </a:ext>
            </a:extLst>
          </p:cNvPr>
          <p:cNvSpPr txBox="1"/>
          <p:nvPr/>
        </p:nvSpPr>
        <p:spPr>
          <a:xfrm>
            <a:off x="727969" y="766732"/>
            <a:ext cx="10466772" cy="5324535"/>
          </a:xfrm>
          <a:prstGeom prst="rect">
            <a:avLst/>
          </a:prstGeom>
          <a:noFill/>
        </p:spPr>
        <p:txBody>
          <a:bodyPr wrap="square">
            <a:spAutoFit/>
          </a:bodyPr>
          <a:lstStyle/>
          <a:p>
            <a:pPr algn="just"/>
            <a:r>
              <a:rPr lang="cs-CZ" sz="2000" kern="50" dirty="0">
                <a:effectLst/>
                <a:latin typeface="Arial" panose="020B0604020202020204" pitchFamily="34" charset="0"/>
                <a:ea typeface="Arial Unicode MS"/>
                <a:cs typeface="Arial" panose="020B0604020202020204" pitchFamily="34" charset="0"/>
              </a:rPr>
              <a:t>4. </a:t>
            </a:r>
            <a:r>
              <a:rPr lang="ru-RU" sz="2000" u="sng" kern="50" dirty="0">
                <a:effectLst/>
                <a:latin typeface="Arial" panose="020B0604020202020204" pitchFamily="34" charset="0"/>
                <a:ea typeface="Arial Unicode MS"/>
                <a:cs typeface="Arial" panose="020B0604020202020204" pitchFamily="34" charset="0"/>
              </a:rPr>
              <a:t>Необходимо различать местоимения </a:t>
            </a:r>
            <a:r>
              <a:rPr lang="ru-RU" sz="2000" b="1" i="1" u="sng" kern="50" dirty="0">
                <a:effectLst/>
                <a:latin typeface="Arial" panose="020B0604020202020204" pitchFamily="34" charset="0"/>
                <a:ea typeface="Arial Unicode MS"/>
                <a:cs typeface="Arial" panose="020B0604020202020204" pitchFamily="34" charset="0"/>
              </a:rPr>
              <a:t>сам</a:t>
            </a:r>
            <a:r>
              <a:rPr lang="ru-RU" sz="2000" u="sng"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сама, само, сами</a:t>
            </a:r>
            <a:r>
              <a:rPr lang="ru-RU" sz="2000" kern="50" dirty="0">
                <a:effectLst/>
                <a:latin typeface="Arial" panose="020B0604020202020204" pitchFamily="34" charset="0"/>
                <a:ea typeface="Arial Unicode MS"/>
                <a:cs typeface="Arial" panose="020B0604020202020204" pitchFamily="34" charset="0"/>
              </a:rPr>
              <a:t>) </a:t>
            </a:r>
            <a:r>
              <a:rPr lang="ru-RU" sz="2000" u="sng" kern="50" dirty="0">
                <a:effectLst/>
                <a:latin typeface="Arial" panose="020B0604020202020204" pitchFamily="34" charset="0"/>
                <a:ea typeface="Arial Unicode MS"/>
                <a:cs typeface="Arial" panose="020B0604020202020204" pitchFamily="34" charset="0"/>
              </a:rPr>
              <a:t>и </a:t>
            </a:r>
            <a:r>
              <a:rPr lang="ru-RU" sz="2000" b="1" i="1" u="sng" kern="50" dirty="0">
                <a:effectLst/>
                <a:latin typeface="Arial" panose="020B0604020202020204" pitchFamily="34" charset="0"/>
                <a:ea typeface="Arial Unicode MS"/>
                <a:cs typeface="Arial" panose="020B0604020202020204" pitchFamily="34" charset="0"/>
              </a:rPr>
              <a:t>самый</a:t>
            </a:r>
            <a:r>
              <a:rPr lang="ru-RU" sz="2000" i="1"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самая, самое, самые</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Различия в склонении этих местоимений кроются в ударении (с</a:t>
            </a:r>
            <a:r>
              <a:rPr lang="ru-RU" sz="2000" u="sng" kern="50" dirty="0">
                <a:effectLst/>
                <a:latin typeface="Arial" panose="020B0604020202020204" pitchFamily="34" charset="0"/>
                <a:ea typeface="Arial Unicode MS"/>
                <a:cs typeface="Arial" panose="020B0604020202020204" pitchFamily="34" charset="0"/>
              </a:rPr>
              <a:t>а</a:t>
            </a:r>
            <a:r>
              <a:rPr lang="ru-RU" sz="2000" kern="50" dirty="0">
                <a:effectLst/>
                <a:latin typeface="Arial" panose="020B0604020202020204" pitchFamily="34" charset="0"/>
                <a:ea typeface="Arial Unicode MS"/>
                <a:cs typeface="Arial" panose="020B0604020202020204" pitchFamily="34" charset="0"/>
              </a:rPr>
              <a:t>м, самог</a:t>
            </a:r>
            <a:r>
              <a:rPr lang="ru-RU" sz="2000" u="sng" kern="50" dirty="0">
                <a:effectLst/>
                <a:latin typeface="Arial" panose="020B0604020202020204" pitchFamily="34" charset="0"/>
                <a:ea typeface="Arial Unicode MS"/>
                <a:cs typeface="Arial" panose="020B0604020202020204" pitchFamily="34" charset="0"/>
              </a:rPr>
              <a:t>о</a:t>
            </a:r>
            <a:r>
              <a:rPr lang="ru-RU" sz="2000" kern="50" dirty="0">
                <a:effectLst/>
                <a:latin typeface="Arial" panose="020B0604020202020204" pitchFamily="34" charset="0"/>
                <a:ea typeface="Arial Unicode MS"/>
                <a:cs typeface="Arial" panose="020B0604020202020204" pitchFamily="34" charset="0"/>
              </a:rPr>
              <a:t>, самом</a:t>
            </a:r>
            <a:r>
              <a:rPr lang="ru-RU" sz="2000" u="sng" kern="50" dirty="0">
                <a:effectLst/>
                <a:latin typeface="Arial" panose="020B0604020202020204" pitchFamily="34" charset="0"/>
                <a:ea typeface="Arial Unicode MS"/>
                <a:cs typeface="Arial" panose="020B0604020202020204" pitchFamily="34" charset="0"/>
              </a:rPr>
              <a:t>у</a:t>
            </a:r>
            <a:r>
              <a:rPr lang="ru-RU" sz="2000" kern="50" dirty="0">
                <a:effectLst/>
                <a:latin typeface="Arial" panose="020B0604020202020204" pitchFamily="34" charset="0"/>
                <a:ea typeface="Arial Unicode MS"/>
                <a:cs typeface="Arial" panose="020B0604020202020204" pitchFamily="34" charset="0"/>
              </a:rPr>
              <a:t>, сам</a:t>
            </a:r>
            <a:r>
              <a:rPr lang="ru-RU" sz="2000" u="sng" kern="50" dirty="0">
                <a:effectLst/>
                <a:latin typeface="Arial" panose="020B0604020202020204" pitchFamily="34" charset="0"/>
                <a:ea typeface="Arial Unicode MS"/>
                <a:cs typeface="Arial" panose="020B0604020202020204" pitchFamily="34" charset="0"/>
              </a:rPr>
              <a:t>и</a:t>
            </a:r>
            <a:r>
              <a:rPr lang="ru-RU" sz="2000" kern="50" dirty="0">
                <a:effectLst/>
                <a:latin typeface="Arial" panose="020B0604020202020204" pitchFamily="34" charset="0"/>
                <a:ea typeface="Arial Unicode MS"/>
                <a:cs typeface="Arial" panose="020B0604020202020204" pitchFamily="34" charset="0"/>
              </a:rPr>
              <a:t>м, о сам</a:t>
            </a:r>
            <a:r>
              <a:rPr lang="ru-RU" sz="2000" u="sng" kern="50" dirty="0">
                <a:effectLst/>
                <a:latin typeface="Arial" panose="020B0604020202020204" pitchFamily="34" charset="0"/>
                <a:ea typeface="Arial Unicode MS"/>
                <a:cs typeface="Arial" panose="020B0604020202020204" pitchFamily="34" charset="0"/>
              </a:rPr>
              <a:t>о</a:t>
            </a:r>
            <a:r>
              <a:rPr lang="ru-RU" sz="2000" kern="50" dirty="0">
                <a:effectLst/>
                <a:latin typeface="Arial" panose="020B0604020202020204" pitchFamily="34" charset="0"/>
                <a:ea typeface="Arial Unicode MS"/>
                <a:cs typeface="Arial" panose="020B0604020202020204" pitchFamily="34" charset="0"/>
              </a:rPr>
              <a:t>м х с</a:t>
            </a:r>
            <a:r>
              <a:rPr lang="ru-RU" sz="2000" u="sng" kern="50" dirty="0">
                <a:effectLst/>
                <a:latin typeface="Arial" panose="020B0604020202020204" pitchFamily="34" charset="0"/>
                <a:ea typeface="Arial Unicode MS"/>
                <a:cs typeface="Arial" panose="020B0604020202020204" pitchFamily="34" charset="0"/>
              </a:rPr>
              <a:t>а</a:t>
            </a:r>
            <a:r>
              <a:rPr lang="ru-RU" sz="2000" kern="50" dirty="0">
                <a:effectLst/>
                <a:latin typeface="Arial" panose="020B0604020202020204" pitchFamily="34" charset="0"/>
                <a:ea typeface="Arial Unicode MS"/>
                <a:cs typeface="Arial" panose="020B0604020202020204" pitchFamily="34" charset="0"/>
              </a:rPr>
              <a:t>мый, с</a:t>
            </a:r>
            <a:r>
              <a:rPr lang="ru-RU" sz="2000" u="sng" kern="50" dirty="0">
                <a:effectLst/>
                <a:latin typeface="Arial" panose="020B0604020202020204" pitchFamily="34" charset="0"/>
                <a:ea typeface="Arial Unicode MS"/>
                <a:cs typeface="Arial" panose="020B0604020202020204" pitchFamily="34" charset="0"/>
              </a:rPr>
              <a:t>а</a:t>
            </a:r>
            <a:r>
              <a:rPr lang="ru-RU" sz="2000" kern="50" dirty="0">
                <a:effectLst/>
                <a:latin typeface="Arial" panose="020B0604020202020204" pitchFamily="34" charset="0"/>
                <a:ea typeface="Arial Unicode MS"/>
                <a:cs typeface="Arial" panose="020B0604020202020204" pitchFamily="34" charset="0"/>
              </a:rPr>
              <a:t>мого, с</a:t>
            </a:r>
            <a:r>
              <a:rPr lang="ru-RU" sz="2000" u="sng" kern="50" dirty="0">
                <a:effectLst/>
                <a:latin typeface="Arial" panose="020B0604020202020204" pitchFamily="34" charset="0"/>
                <a:ea typeface="Arial Unicode MS"/>
                <a:cs typeface="Arial" panose="020B0604020202020204" pitchFamily="34" charset="0"/>
              </a:rPr>
              <a:t>а</a:t>
            </a:r>
            <a:r>
              <a:rPr lang="ru-RU" sz="2000" kern="50" dirty="0">
                <a:effectLst/>
                <a:latin typeface="Arial" panose="020B0604020202020204" pitchFamily="34" charset="0"/>
                <a:ea typeface="Arial Unicode MS"/>
                <a:cs typeface="Arial" panose="020B0604020202020204" pitchFamily="34" charset="0"/>
              </a:rPr>
              <a:t>мому, с</a:t>
            </a:r>
            <a:r>
              <a:rPr lang="ru-RU" sz="2000" u="sng" kern="50" dirty="0">
                <a:effectLst/>
                <a:latin typeface="Arial" panose="020B0604020202020204" pitchFamily="34" charset="0"/>
                <a:ea typeface="Arial Unicode MS"/>
                <a:cs typeface="Arial" panose="020B0604020202020204" pitchFamily="34" charset="0"/>
              </a:rPr>
              <a:t>а</a:t>
            </a:r>
            <a:r>
              <a:rPr lang="ru-RU" sz="2000" kern="50" dirty="0">
                <a:effectLst/>
                <a:latin typeface="Arial" panose="020B0604020202020204" pitchFamily="34" charset="0"/>
                <a:ea typeface="Arial Unicode MS"/>
                <a:cs typeface="Arial" panose="020B0604020202020204" pitchFamily="34" charset="0"/>
              </a:rPr>
              <a:t>мым, о с</a:t>
            </a:r>
            <a:r>
              <a:rPr lang="ru-RU" sz="2000" u="sng" kern="50" dirty="0">
                <a:effectLst/>
                <a:latin typeface="Arial" panose="020B0604020202020204" pitchFamily="34" charset="0"/>
                <a:ea typeface="Arial Unicode MS"/>
                <a:cs typeface="Arial" panose="020B0604020202020204" pitchFamily="34" charset="0"/>
              </a:rPr>
              <a:t>а</a:t>
            </a:r>
            <a:r>
              <a:rPr lang="ru-RU" sz="2000" kern="50" dirty="0">
                <a:effectLst/>
                <a:latin typeface="Arial" panose="020B0604020202020204" pitchFamily="34" charset="0"/>
                <a:ea typeface="Arial Unicode MS"/>
                <a:cs typeface="Arial" panose="020B0604020202020204" pitchFamily="34" charset="0"/>
              </a:rPr>
              <a:t>мом). </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i="1" kern="50" dirty="0">
              <a:latin typeface="Arial" panose="020B0604020202020204" pitchFamily="34" charset="0"/>
              <a:ea typeface="Arial Unicode MS"/>
              <a:cs typeface="Arial" panose="020B0604020202020204" pitchFamily="34" charset="0"/>
            </a:endParaRPr>
          </a:p>
          <a:p>
            <a:pPr algn="just"/>
            <a:r>
              <a:rPr lang="ru-RU" sz="2000" b="1" i="1" kern="50" dirty="0">
                <a:effectLst/>
                <a:latin typeface="Arial" panose="020B0604020202020204" pitchFamily="34" charset="0"/>
                <a:ea typeface="Arial Unicode MS"/>
                <a:cs typeface="Arial" panose="020B0604020202020204" pitchFamily="34" charset="0"/>
              </a:rPr>
              <a:t>Сам</a:t>
            </a:r>
            <a:r>
              <a:rPr lang="ru-RU" sz="2000" i="1"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означает «без посторонней помощи, лично», или подчеркивает значение именно данного субъекта. В отличие от чешского </a:t>
            </a:r>
            <a:r>
              <a:rPr lang="ru-RU" sz="2000" i="1" kern="50" dirty="0" err="1">
                <a:effectLst/>
                <a:latin typeface="Arial" panose="020B0604020202020204" pitchFamily="34" charset="0"/>
                <a:ea typeface="Arial Unicode MS"/>
                <a:cs typeface="Arial" panose="020B0604020202020204" pitchFamily="34" charset="0"/>
              </a:rPr>
              <a:t>sám</a:t>
            </a:r>
            <a:r>
              <a:rPr lang="ru-RU" sz="2000" kern="50" dirty="0">
                <a:effectLst/>
                <a:latin typeface="Arial" panose="020B0604020202020204" pitchFamily="34" charset="0"/>
                <a:ea typeface="Arial Unicode MS"/>
                <a:cs typeface="Arial" panose="020B0604020202020204" pitchFamily="34" charset="0"/>
              </a:rPr>
              <a:t>, русское </a:t>
            </a:r>
            <a:r>
              <a:rPr lang="ru-RU" sz="2000" i="1" kern="50" dirty="0">
                <a:effectLst/>
                <a:latin typeface="Arial" panose="020B0604020202020204" pitchFamily="34" charset="0"/>
                <a:ea typeface="Arial Unicode MS"/>
                <a:cs typeface="Arial" panose="020B0604020202020204" pitchFamily="34" charset="0"/>
              </a:rPr>
              <a:t>сам</a:t>
            </a:r>
            <a:r>
              <a:rPr lang="ru-RU" sz="2000" kern="50" dirty="0">
                <a:effectLst/>
                <a:latin typeface="Arial" panose="020B0604020202020204" pitchFamily="34" charset="0"/>
                <a:ea typeface="Arial Unicode MS"/>
                <a:cs typeface="Arial" panose="020B0604020202020204" pitchFamily="34" charset="0"/>
              </a:rPr>
              <a:t> не выражает значения «без других людей», поэтому в данном значении употребляется </a:t>
            </a:r>
            <a:r>
              <a:rPr lang="ru-RU" sz="2000" i="1" kern="50" dirty="0">
                <a:effectLst/>
                <a:latin typeface="Arial" panose="020B0604020202020204" pitchFamily="34" charset="0"/>
                <a:ea typeface="Arial Unicode MS"/>
                <a:cs typeface="Arial" panose="020B0604020202020204" pitchFamily="34" charset="0"/>
              </a:rPr>
              <a:t>один</a:t>
            </a:r>
            <a:r>
              <a:rPr lang="ru-RU" sz="2000"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Zůstal</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jsem</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doma</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sám</a:t>
            </a:r>
            <a:r>
              <a:rPr lang="ru-RU" sz="2000" kern="50" dirty="0">
                <a:effectLst/>
                <a:latin typeface="Arial" panose="020B0604020202020204" pitchFamily="34" charset="0"/>
                <a:ea typeface="Arial Unicode MS"/>
                <a:cs typeface="Arial" panose="020B0604020202020204" pitchFamily="34" charset="0"/>
              </a:rPr>
              <a:t>. = </a:t>
            </a:r>
            <a:r>
              <a:rPr lang="ru-RU" sz="2000" i="1" kern="50" dirty="0">
                <a:effectLst/>
                <a:latin typeface="Arial" panose="020B0604020202020204" pitchFamily="34" charset="0"/>
                <a:ea typeface="Arial Unicode MS"/>
                <a:cs typeface="Arial" panose="020B0604020202020204" pitchFamily="34" charset="0"/>
              </a:rPr>
              <a:t>Я остался дома один.) </a:t>
            </a:r>
            <a:endParaRPr lang="cs-CZ" sz="2000" i="1" kern="50" dirty="0">
              <a:effectLst/>
              <a:latin typeface="Arial" panose="020B0604020202020204" pitchFamily="34" charset="0"/>
              <a:ea typeface="Arial Unicode MS"/>
              <a:cs typeface="Arial" panose="020B0604020202020204" pitchFamily="34" charset="0"/>
            </a:endParaRPr>
          </a:p>
          <a:p>
            <a:pPr algn="just"/>
            <a:endParaRPr lang="cs-CZ" sz="2000" i="1" kern="50" dirty="0">
              <a:latin typeface="Arial" panose="020B0604020202020204" pitchFamily="34" charset="0"/>
              <a:ea typeface="Arial Unicode MS"/>
              <a:cs typeface="Arial" panose="020B0604020202020204" pitchFamily="34" charset="0"/>
            </a:endParaRPr>
          </a:p>
          <a:p>
            <a:pPr algn="just"/>
            <a:r>
              <a:rPr lang="ru-RU" sz="2000" b="1" i="1" kern="50" dirty="0">
                <a:effectLst/>
                <a:latin typeface="Arial" panose="020B0604020202020204" pitchFamily="34" charset="0"/>
                <a:ea typeface="Arial Unicode MS"/>
                <a:cs typeface="Arial" panose="020B0604020202020204" pitchFamily="34" charset="0"/>
              </a:rPr>
              <a:t>Самый</a:t>
            </a:r>
            <a:r>
              <a:rPr lang="ru-RU" sz="2000" b="1"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имеет два значения: </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kern="50" dirty="0">
                <a:effectLst/>
                <a:latin typeface="Arial" panose="020B0604020202020204" pitchFamily="34" charset="0"/>
                <a:ea typeface="Arial Unicode MS"/>
                <a:cs typeface="Arial" panose="020B0604020202020204" pitchFamily="34" charset="0"/>
              </a:rPr>
              <a:t>местоимение используется при образовании превосходной степени сравнения прилагательных со значением максимального проявления признака (</a:t>
            </a:r>
            <a:r>
              <a:rPr lang="ru-RU" sz="2000" i="1" kern="50" dirty="0">
                <a:effectLst/>
                <a:latin typeface="Arial" panose="020B0604020202020204" pitchFamily="34" charset="0"/>
                <a:ea typeface="Arial Unicode MS"/>
                <a:cs typeface="Arial" panose="020B0604020202020204" pitchFamily="34" charset="0"/>
              </a:rPr>
              <a:t>Прошлое лето было самым теплым.</a:t>
            </a:r>
            <a:r>
              <a:rPr lang="ru-RU" sz="2000" kern="50" dirty="0">
                <a:effectLst/>
                <a:latin typeface="Arial" panose="020B0604020202020204" pitchFamily="34" charset="0"/>
                <a:ea typeface="Arial Unicode MS"/>
                <a:cs typeface="Arial" panose="020B0604020202020204" pitchFamily="34" charset="0"/>
              </a:rPr>
              <a:t>) и </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kern="50" dirty="0">
                <a:effectLst/>
                <a:latin typeface="Arial" panose="020B0604020202020204" pitchFamily="34" charset="0"/>
                <a:ea typeface="Arial Unicode MS"/>
                <a:cs typeface="Arial" panose="020B0604020202020204" pitchFamily="34" charset="0"/>
              </a:rPr>
              <a:t>для обозначения тесной близости, крайней границы (</a:t>
            </a:r>
            <a:r>
              <a:rPr lang="ru-RU" sz="2000" i="1" kern="50" dirty="0">
                <a:effectLst/>
                <a:latin typeface="Arial" panose="020B0604020202020204" pitchFamily="34" charset="0"/>
                <a:ea typeface="Arial Unicode MS"/>
                <a:cs typeface="Arial" panose="020B0604020202020204" pitchFamily="34" charset="0"/>
              </a:rPr>
              <a:t>Перед самыми экзаменами он заболел</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9789970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B1F5E8B-4183-432E-873F-2423E8C2EF9A}"/>
              </a:ext>
            </a:extLst>
          </p:cNvPr>
          <p:cNvPicPr>
            <a:picLocks noChangeAspect="1"/>
          </p:cNvPicPr>
          <p:nvPr/>
        </p:nvPicPr>
        <p:blipFill rotWithShape="1">
          <a:blip r:embed="rId2"/>
          <a:srcRect l="31384" t="19421" r="15898" b="15452"/>
          <a:stretch/>
        </p:blipFill>
        <p:spPr>
          <a:xfrm>
            <a:off x="2015231" y="642613"/>
            <a:ext cx="8336132" cy="5572774"/>
          </a:xfrm>
          <a:prstGeom prst="rect">
            <a:avLst/>
          </a:prstGeom>
        </p:spPr>
      </p:pic>
    </p:spTree>
    <p:extLst>
      <p:ext uri="{BB962C8B-B14F-4D97-AF65-F5344CB8AC3E}">
        <p14:creationId xmlns:p14="http://schemas.microsoft.com/office/powerpoint/2010/main" val="3927525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19E2FEE-E84A-404F-A9CF-FC8FFAFC38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863" y="1529137"/>
            <a:ext cx="10340921" cy="3628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92834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03FAA17-B4C7-4D57-B380-B71A1B3839D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418859">
            <a:off x="1569974" y="869207"/>
            <a:ext cx="9200014" cy="4866572"/>
          </a:xfrm>
          <a:prstGeom prst="rect">
            <a:avLst/>
          </a:prstGeom>
          <a:noFill/>
          <a:ln>
            <a:noFill/>
          </a:ln>
        </p:spPr>
      </p:pic>
    </p:spTree>
    <p:extLst>
      <p:ext uri="{BB962C8B-B14F-4D97-AF65-F5344CB8AC3E}">
        <p14:creationId xmlns:p14="http://schemas.microsoft.com/office/powerpoint/2010/main" val="18250572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AFAE446-6F80-4AF4-A600-183D064B7E6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9196" y="0"/>
            <a:ext cx="10333608" cy="6747029"/>
          </a:xfrm>
          <a:prstGeom prst="rect">
            <a:avLst/>
          </a:prstGeom>
          <a:noFill/>
          <a:ln>
            <a:noFill/>
          </a:ln>
        </p:spPr>
      </p:pic>
    </p:spTree>
    <p:extLst>
      <p:ext uri="{BB962C8B-B14F-4D97-AF65-F5344CB8AC3E}">
        <p14:creationId xmlns:p14="http://schemas.microsoft.com/office/powerpoint/2010/main" val="24679320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75177BB-CD9A-4FC6-A7D3-FF26342B48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838" y="180424"/>
            <a:ext cx="9992324" cy="6497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7772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F1EF45B6-9C43-4BF4-AE6F-5D34310FC7DF}"/>
              </a:ext>
            </a:extLst>
          </p:cNvPr>
          <p:cNvSpPr txBox="1"/>
          <p:nvPr/>
        </p:nvSpPr>
        <p:spPr>
          <a:xfrm>
            <a:off x="1520301" y="1298684"/>
            <a:ext cx="9488010" cy="4401205"/>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Классификация местоимений в РЯ</a:t>
            </a:r>
            <a:endParaRPr lang="cs-CZ" sz="2000" b="1"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В РЯ имеются следующие типы местоимений:</a:t>
            </a:r>
            <a:endParaRPr lang="cs-CZ"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личные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я, мы, ты, вы, он, она, оно, они</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возвратное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себя</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притяжательные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мой, твой, ваш, наш, свой, ее, их, его</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указательные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тот, этот, такой, таков, столько</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вопросительные и относительные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кто, что, какой, чей, который, сколько</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определительные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весь, всякий, каждый, иной, любой, другой, сам, самый</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отрицательные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никто, ничто, никакой, ничей, некого, нечего</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неопределенные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некто, кое-что, какой-то, куда-либо, чей-нибудь</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756572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52B3798-9127-4B88-A3CB-C430D1521C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4940" y="318208"/>
            <a:ext cx="9642120" cy="6221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78742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77B8F53-05B2-42F3-8217-F245DE2773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3303" y="208322"/>
            <a:ext cx="9831540" cy="6441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6413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14D4C61-3183-49C0-BAF3-A6BA7AF4AA4A}"/>
              </a:ext>
            </a:extLst>
          </p:cNvPr>
          <p:cNvSpPr txBox="1"/>
          <p:nvPr/>
        </p:nvSpPr>
        <p:spPr>
          <a:xfrm>
            <a:off x="550416" y="766732"/>
            <a:ext cx="10750858"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Неопределенные местоимения </a:t>
            </a:r>
            <a:endParaRPr lang="cs-CZ" sz="2000" b="1"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b="1" kern="50" dirty="0">
                <a:effectLst/>
                <a:latin typeface="Arial" panose="020B0604020202020204" pitchFamily="34" charset="0"/>
                <a:ea typeface="Arial Unicode MS"/>
                <a:cs typeface="Arial" panose="020B0604020202020204" pitchFamily="34" charset="0"/>
              </a:rPr>
              <a:t>Система неопределенных местоимений в ЧЯ </a:t>
            </a:r>
            <a:r>
              <a:rPr lang="ru-RU" sz="2000" kern="50" dirty="0">
                <a:effectLst/>
                <a:latin typeface="Arial" panose="020B0604020202020204" pitchFamily="34" charset="0"/>
                <a:ea typeface="Arial Unicode MS"/>
                <a:cs typeface="Arial" panose="020B0604020202020204" pitchFamily="34" charset="0"/>
              </a:rPr>
              <a:t>базируется на оппозиции с одной стороны местоимений, выражающих </a:t>
            </a:r>
            <a:r>
              <a:rPr lang="ru-RU" sz="2000" u="sng" kern="50" dirty="0">
                <a:effectLst/>
                <a:latin typeface="Arial" panose="020B0604020202020204" pitchFamily="34" charset="0"/>
                <a:ea typeface="Arial Unicode MS"/>
                <a:cs typeface="Arial" panose="020B0604020202020204" pitchFamily="34" charset="0"/>
              </a:rPr>
              <a:t>значение неопределенности и конкретности</a:t>
            </a:r>
            <a:r>
              <a:rPr lang="ru-RU" sz="2000"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kdosi</a:t>
            </a:r>
            <a:r>
              <a:rPr lang="ru-RU" sz="2000" kern="50" dirty="0">
                <a:effectLst/>
                <a:latin typeface="Arial" panose="020B0604020202020204" pitchFamily="34" charset="0"/>
                <a:ea typeface="Arial Unicode MS"/>
                <a:cs typeface="Arial" panose="020B0604020202020204" pitchFamily="34" charset="0"/>
              </a:rPr>
              <a:t>), и с другой стороны местоимений </a:t>
            </a:r>
            <a:r>
              <a:rPr lang="ru-RU" sz="2000" u="sng" kern="50" dirty="0">
                <a:effectLst/>
                <a:latin typeface="Arial" panose="020B0604020202020204" pitchFamily="34" charset="0"/>
                <a:ea typeface="Arial Unicode MS"/>
                <a:cs typeface="Arial" panose="020B0604020202020204" pitchFamily="34" charset="0"/>
              </a:rPr>
              <a:t>немаркированных по этим признакам</a:t>
            </a:r>
            <a:r>
              <a:rPr lang="ru-RU" sz="2000"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někdo</a:t>
            </a:r>
            <a:r>
              <a:rPr lang="ru-RU" sz="2000" kern="50" dirty="0">
                <a:effectLst/>
                <a:latin typeface="Arial" panose="020B0604020202020204" pitchFamily="34" charset="0"/>
                <a:ea typeface="Arial Unicode MS"/>
                <a:cs typeface="Arial" panose="020B0604020202020204" pitchFamily="34" charset="0"/>
              </a:rPr>
              <a:t>)</a:t>
            </a:r>
            <a:r>
              <a:rPr lang="cs-CZ" sz="2000" kern="50" dirty="0">
                <a:latin typeface="Arial" panose="020B0604020202020204" pitchFamily="34" charset="0"/>
                <a:ea typeface="Arial Unicode MS"/>
                <a:cs typeface="Arial" panose="020B0604020202020204" pitchFamily="34" charset="0"/>
              </a:rPr>
              <a:t>.</a:t>
            </a:r>
          </a:p>
          <a:p>
            <a:pPr marL="342900" indent="-342900" algn="just">
              <a:buFont typeface="Arial" panose="020B0604020202020204" pitchFamily="34" charset="0"/>
              <a:buChar char="•"/>
            </a:pP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kern="50" dirty="0">
                <a:effectLst/>
                <a:latin typeface="Arial" panose="020B0604020202020204" pitchFamily="34" charset="0"/>
                <a:ea typeface="Arial Unicode MS"/>
                <a:cs typeface="Arial" panose="020B0604020202020204" pitchFamily="34" charset="0"/>
              </a:rPr>
              <a:t>В то время как </a:t>
            </a:r>
            <a:r>
              <a:rPr lang="ru-RU" sz="2000" b="1" kern="50" dirty="0">
                <a:effectLst/>
                <a:latin typeface="Arial" panose="020B0604020202020204" pitchFamily="34" charset="0"/>
                <a:ea typeface="Arial Unicode MS"/>
                <a:cs typeface="Arial" panose="020B0604020202020204" pitchFamily="34" charset="0"/>
              </a:rPr>
              <a:t>в РЯ оппозиция </a:t>
            </a:r>
            <a:r>
              <a:rPr lang="ru-RU" sz="2000" kern="50" dirty="0">
                <a:effectLst/>
                <a:latin typeface="Arial" panose="020B0604020202020204" pitchFamily="34" charset="0"/>
                <a:ea typeface="Arial Unicode MS"/>
                <a:cs typeface="Arial" panose="020B0604020202020204" pitchFamily="34" charset="0"/>
              </a:rPr>
              <a:t>основана на противопоставлении </a:t>
            </a:r>
            <a:r>
              <a:rPr lang="ru-RU" sz="2000" u="sng" kern="50" dirty="0">
                <a:effectLst/>
                <a:latin typeface="Arial" panose="020B0604020202020204" pitchFamily="34" charset="0"/>
                <a:ea typeface="Arial Unicode MS"/>
                <a:cs typeface="Arial" panose="020B0604020202020204" pitchFamily="34" charset="0"/>
              </a:rPr>
              <a:t>местоимений с признаками неопределенности и неконкретности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кто-нибудь, кто-либо</a:t>
            </a:r>
            <a:r>
              <a:rPr lang="ru-RU" sz="2000" kern="50" dirty="0">
                <a:effectLst/>
                <a:latin typeface="Arial" panose="020B0604020202020204" pitchFamily="34" charset="0"/>
                <a:ea typeface="Arial Unicode MS"/>
                <a:cs typeface="Arial" panose="020B0604020202020204" pitchFamily="34" charset="0"/>
              </a:rPr>
              <a:t>) и </a:t>
            </a:r>
            <a:r>
              <a:rPr lang="ru-RU" sz="2000" u="sng" kern="50" dirty="0">
                <a:effectLst/>
                <a:latin typeface="Arial" panose="020B0604020202020204" pitchFamily="34" charset="0"/>
                <a:ea typeface="Arial Unicode MS"/>
                <a:cs typeface="Arial" panose="020B0604020202020204" pitchFamily="34" charset="0"/>
              </a:rPr>
              <a:t>местоимений с признаками неопределенности и возможной конкретности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кто-то</a:t>
            </a:r>
            <a:r>
              <a:rPr lang="ru-RU" sz="2000" kern="50" dirty="0">
                <a:effectLst/>
                <a:latin typeface="Arial" panose="020B0604020202020204" pitchFamily="34" charset="0"/>
                <a:ea typeface="Arial Unicode MS"/>
                <a:cs typeface="Arial" panose="020B0604020202020204" pitchFamily="34" charset="0"/>
              </a:rPr>
              <a:t>). + Тип </a:t>
            </a:r>
            <a:r>
              <a:rPr lang="ru-RU" sz="2000" i="1" kern="50" dirty="0">
                <a:effectLst/>
                <a:latin typeface="Arial" panose="020B0604020202020204" pitchFamily="34" charset="0"/>
                <a:ea typeface="Arial Unicode MS"/>
                <a:cs typeface="Arial" panose="020B0604020202020204" pitchFamily="34" charset="0"/>
              </a:rPr>
              <a:t>кое-кто</a:t>
            </a:r>
            <a:r>
              <a:rPr lang="ru-RU" sz="2000" kern="50" dirty="0">
                <a:effectLst/>
                <a:latin typeface="Arial" panose="020B0604020202020204" pitchFamily="34" charset="0"/>
                <a:ea typeface="Arial Unicode MS"/>
                <a:cs typeface="Arial" panose="020B0604020202020204" pitchFamily="34" charset="0"/>
              </a:rPr>
              <a:t> не маркирован по признакам конкретности / неопределенности, т.е. </a:t>
            </a:r>
            <a:r>
              <a:rPr lang="ru-RU" sz="2000" u="sng" kern="50" dirty="0">
                <a:effectLst/>
                <a:latin typeface="Arial" panose="020B0604020202020204" pitchFamily="34" charset="0"/>
                <a:ea typeface="Arial Unicode MS"/>
                <a:cs typeface="Arial" panose="020B0604020202020204" pitchFamily="34" charset="0"/>
              </a:rPr>
              <a:t>в РЯ наблюдается определенная асимметрия. </a:t>
            </a:r>
          </a:p>
          <a:p>
            <a:pPr marL="342900" indent="-342900" algn="just">
              <a:buFont typeface="Arial" panose="020B0604020202020204" pitchFamily="34" charset="0"/>
              <a:buChar char="•"/>
            </a:pPr>
            <a:endParaRPr lang="cs-CZ" sz="2000" u="sng"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kern="50" dirty="0">
                <a:effectLst/>
                <a:latin typeface="Arial" panose="020B0604020202020204" pitchFamily="34" charset="0"/>
                <a:ea typeface="Arial Unicode MS"/>
                <a:cs typeface="Arial" panose="020B0604020202020204" pitchFamily="34" charset="0"/>
              </a:rPr>
              <a:t>Признак произвольности отражен в местоимениях типа </a:t>
            </a:r>
            <a:r>
              <a:rPr lang="ru-RU" sz="2000" i="1" kern="50" dirty="0">
                <a:effectLst/>
                <a:latin typeface="Arial" panose="020B0604020202020204" pitchFamily="34" charset="0"/>
                <a:ea typeface="Arial Unicode MS"/>
                <a:cs typeface="Arial" panose="020B0604020202020204" pitchFamily="34" charset="0"/>
              </a:rPr>
              <a:t>кто угодно.</a:t>
            </a:r>
          </a:p>
          <a:p>
            <a:pPr marL="342900" indent="-342900" algn="just">
              <a:buFont typeface="Arial" panose="020B0604020202020204" pitchFamily="34" charset="0"/>
              <a:buChar char="•"/>
            </a:pP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kern="50" dirty="0">
                <a:effectLst/>
                <a:latin typeface="Arial" panose="020B0604020202020204" pitchFamily="34" charset="0"/>
                <a:ea typeface="Arial Unicode MS"/>
                <a:cs typeface="Arial" panose="020B0604020202020204" pitchFamily="34" charset="0"/>
              </a:rPr>
              <a:t>Морфологически формообразование местоимений совпадает с формообразованием соответствующих вопросительно-относительных местоимений.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905019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D70A75B-F34F-483C-9726-C33536684257}"/>
              </a:ext>
            </a:extLst>
          </p:cNvPr>
          <p:cNvSpPr txBox="1"/>
          <p:nvPr/>
        </p:nvSpPr>
        <p:spPr>
          <a:xfrm>
            <a:off x="268549" y="166568"/>
            <a:ext cx="11654901" cy="6524863"/>
          </a:xfrm>
          <a:prstGeom prst="rect">
            <a:avLst/>
          </a:prstGeom>
          <a:noFill/>
        </p:spPr>
        <p:txBody>
          <a:bodyPr wrap="square">
            <a:spAutoFit/>
          </a:bodyPr>
          <a:lstStyle/>
          <a:p>
            <a:pPr algn="just">
              <a:spcAft>
                <a:spcPts val="0"/>
              </a:spcAft>
            </a:pPr>
            <a:r>
              <a:rPr lang="ru-RU" sz="1900" dirty="0">
                <a:effectLst/>
                <a:latin typeface="Arial" panose="020B0604020202020204" pitchFamily="34" charset="0"/>
                <a:ea typeface="Times New Roman"/>
                <a:cs typeface="Arial" panose="020B0604020202020204" pitchFamily="34" charset="0"/>
              </a:rPr>
              <a:t>1. С помощью аффикса </a:t>
            </a:r>
            <a:r>
              <a:rPr lang="ru-RU" sz="1900" b="1" dirty="0" err="1">
                <a:effectLst/>
                <a:latin typeface="Arial" panose="020B0604020202020204" pitchFamily="34" charset="0"/>
                <a:ea typeface="Times New Roman"/>
                <a:cs typeface="Arial" panose="020B0604020202020204" pitchFamily="34" charset="0"/>
              </a:rPr>
              <a:t>не-</a:t>
            </a:r>
            <a:r>
              <a:rPr lang="ru-RU" sz="1900" dirty="0">
                <a:effectLst/>
                <a:latin typeface="Arial" panose="020B0604020202020204" pitchFamily="34" charset="0"/>
                <a:ea typeface="Times New Roman"/>
                <a:cs typeface="Arial" panose="020B0604020202020204" pitchFamily="34" charset="0"/>
              </a:rPr>
              <a:t> образуются местоимения </a:t>
            </a:r>
            <a:r>
              <a:rPr lang="ru-RU" sz="1900" i="1" dirty="0">
                <a:effectLst/>
                <a:latin typeface="Arial" panose="020B0604020202020204" pitchFamily="34" charset="0"/>
                <a:ea typeface="Times New Roman"/>
                <a:cs typeface="Arial" panose="020B0604020202020204" pitchFamily="34" charset="0"/>
              </a:rPr>
              <a:t>некто, нечто </a:t>
            </a:r>
            <a:r>
              <a:rPr lang="ru-RU" sz="1900" dirty="0">
                <a:effectLst/>
                <a:latin typeface="Arial" panose="020B0604020202020204" pitchFamily="34" charset="0"/>
                <a:ea typeface="Times New Roman"/>
                <a:cs typeface="Arial" panose="020B0604020202020204" pitchFamily="34" charset="0"/>
              </a:rPr>
              <a:t>(только </a:t>
            </a:r>
            <a:r>
              <a:rPr lang="ru-RU" sz="1900" dirty="0" err="1">
                <a:effectLst/>
                <a:latin typeface="Arial" panose="020B0604020202020204" pitchFamily="34" charset="0"/>
                <a:ea typeface="Times New Roman"/>
                <a:cs typeface="Arial" panose="020B0604020202020204" pitchFamily="34" charset="0"/>
              </a:rPr>
              <a:t>им.п</a:t>
            </a:r>
            <a:r>
              <a:rPr lang="ru-RU" sz="1900" dirty="0">
                <a:effectLst/>
                <a:latin typeface="Arial" panose="020B0604020202020204" pitchFamily="34" charset="0"/>
                <a:ea typeface="Times New Roman"/>
                <a:cs typeface="Arial" panose="020B0604020202020204" pitchFamily="34" charset="0"/>
              </a:rPr>
              <a:t>. </a:t>
            </a:r>
            <a:r>
              <a:rPr lang="ru-RU" sz="1900" dirty="0" err="1">
                <a:effectLst/>
                <a:latin typeface="Arial" panose="020B0604020202020204" pitchFamily="34" charset="0"/>
                <a:ea typeface="Times New Roman"/>
                <a:cs typeface="Arial" panose="020B0604020202020204" pitchFamily="34" charset="0"/>
              </a:rPr>
              <a:t>ед.ч</a:t>
            </a:r>
            <a:r>
              <a:rPr lang="ru-RU" sz="1900" dirty="0">
                <a:effectLst/>
                <a:latin typeface="Arial" panose="020B0604020202020204" pitchFamily="34" charset="0"/>
                <a:ea typeface="Times New Roman"/>
                <a:cs typeface="Arial" panose="020B0604020202020204" pitchFamily="34" charset="0"/>
              </a:rPr>
              <a:t>.), </a:t>
            </a:r>
            <a:r>
              <a:rPr lang="ru-RU" sz="1900" i="1" dirty="0">
                <a:effectLst/>
                <a:latin typeface="Arial" panose="020B0604020202020204" pitchFamily="34" charset="0"/>
                <a:ea typeface="Times New Roman"/>
                <a:cs typeface="Arial" panose="020B0604020202020204" pitchFamily="34" charset="0"/>
              </a:rPr>
              <a:t>некий, некоторый, несколько</a:t>
            </a:r>
            <a:r>
              <a:rPr lang="ru-RU" sz="1900" dirty="0">
                <a:effectLst/>
                <a:latin typeface="Arial" panose="020B0604020202020204" pitchFamily="34" charset="0"/>
                <a:ea typeface="Times New Roman"/>
                <a:cs typeface="Arial" panose="020B0604020202020204" pitchFamily="34" charset="0"/>
              </a:rPr>
              <a:t>. </a:t>
            </a:r>
            <a:r>
              <a:rPr lang="ru-RU" sz="1900" i="1" dirty="0">
                <a:effectLst/>
                <a:latin typeface="Arial" panose="020B0604020202020204" pitchFamily="34" charset="0"/>
                <a:ea typeface="Times New Roman"/>
                <a:cs typeface="Arial" panose="020B0604020202020204" pitchFamily="34" charset="0"/>
              </a:rPr>
              <a:t>Некто</a:t>
            </a:r>
            <a:r>
              <a:rPr lang="ru-RU" sz="1900" dirty="0">
                <a:effectLst/>
                <a:latin typeface="Arial" panose="020B0604020202020204" pitchFamily="34" charset="0"/>
                <a:ea typeface="Times New Roman"/>
                <a:cs typeface="Arial" panose="020B0604020202020204" pitchFamily="34" charset="0"/>
              </a:rPr>
              <a:t> и </a:t>
            </a:r>
            <a:r>
              <a:rPr lang="ru-RU" sz="1900" i="1" dirty="0">
                <a:effectLst/>
                <a:latin typeface="Arial" panose="020B0604020202020204" pitchFamily="34" charset="0"/>
                <a:ea typeface="Times New Roman"/>
                <a:cs typeface="Arial" panose="020B0604020202020204" pitchFamily="34" charset="0"/>
              </a:rPr>
              <a:t>нечто</a:t>
            </a:r>
            <a:r>
              <a:rPr lang="ru-RU" sz="1900" dirty="0">
                <a:effectLst/>
                <a:latin typeface="Arial" panose="020B0604020202020204" pitchFamily="34" charset="0"/>
                <a:ea typeface="Times New Roman"/>
                <a:cs typeface="Arial" panose="020B0604020202020204" pitchFamily="34" charset="0"/>
              </a:rPr>
              <a:t> употребляются только в сочетании с детерминантом. </a:t>
            </a:r>
            <a:r>
              <a:rPr lang="ru-RU" sz="1900" i="1" dirty="0">
                <a:effectLst/>
                <a:latin typeface="Arial" panose="020B0604020202020204" pitchFamily="34" charset="0"/>
                <a:ea typeface="Times New Roman"/>
                <a:cs typeface="Arial" panose="020B0604020202020204" pitchFamily="34" charset="0"/>
              </a:rPr>
              <a:t>Нечто интересное, некто Иванов, некий Иванов (оттенок пренебрежения).</a:t>
            </a:r>
          </a:p>
          <a:p>
            <a:pPr marL="457200" indent="-457200" algn="just">
              <a:spcAft>
                <a:spcPts val="0"/>
              </a:spcAft>
              <a:buAutoNum type="arabicPeriod"/>
            </a:pPr>
            <a:endParaRPr lang="de-DE" sz="1900" dirty="0">
              <a:effectLst/>
              <a:latin typeface="Arial" panose="020B0604020202020204" pitchFamily="34" charset="0"/>
              <a:ea typeface="Times New Roman"/>
              <a:cs typeface="Arial" panose="020B0604020202020204" pitchFamily="34" charset="0"/>
            </a:endParaRPr>
          </a:p>
          <a:p>
            <a:pPr algn="just">
              <a:spcAft>
                <a:spcPts val="0"/>
              </a:spcAft>
            </a:pPr>
            <a:r>
              <a:rPr lang="ru-RU" sz="1900" dirty="0">
                <a:effectLst/>
                <a:latin typeface="Arial" panose="020B0604020202020204" pitchFamily="34" charset="0"/>
                <a:ea typeface="Times New Roman"/>
                <a:cs typeface="Arial" panose="020B0604020202020204" pitchFamily="34" charset="0"/>
              </a:rPr>
              <a:t>2. Аффикс </a:t>
            </a:r>
            <a:r>
              <a:rPr lang="ru-RU" sz="1900" b="1" dirty="0">
                <a:effectLst/>
                <a:latin typeface="Arial" panose="020B0604020202020204" pitchFamily="34" charset="0"/>
                <a:ea typeface="Times New Roman"/>
                <a:cs typeface="Arial" panose="020B0604020202020204" pitchFamily="34" charset="0"/>
              </a:rPr>
              <a:t>–то</a:t>
            </a:r>
            <a:r>
              <a:rPr lang="ru-RU" sz="1900" dirty="0">
                <a:effectLst/>
                <a:latin typeface="Arial" panose="020B0604020202020204" pitchFamily="34" charset="0"/>
                <a:ea typeface="Times New Roman"/>
                <a:cs typeface="Arial" panose="020B0604020202020204" pitchFamily="34" charset="0"/>
              </a:rPr>
              <a:t> имеет значение: </a:t>
            </a:r>
            <a:r>
              <a:rPr lang="ru-RU" sz="1900" u="sng" dirty="0">
                <a:effectLst/>
                <a:latin typeface="Arial" panose="020B0604020202020204" pitchFamily="34" charset="0"/>
                <a:ea typeface="Times New Roman"/>
                <a:cs typeface="Arial" panose="020B0604020202020204" pitchFamily="34" charset="0"/>
              </a:rPr>
              <a:t>конкретно определенный, выбранный, но неизвестный или неназванный</a:t>
            </a:r>
            <a:r>
              <a:rPr lang="ru-RU" sz="1900" dirty="0">
                <a:effectLst/>
                <a:latin typeface="Arial" panose="020B0604020202020204" pitchFamily="34" charset="0"/>
                <a:ea typeface="Times New Roman"/>
                <a:cs typeface="Arial" panose="020B0604020202020204" pitchFamily="34" charset="0"/>
              </a:rPr>
              <a:t>. Значение связано с реальным действием, предметом, состоянием. </a:t>
            </a:r>
            <a:r>
              <a:rPr lang="ru-RU" sz="1900" i="1" dirty="0">
                <a:effectLst/>
                <a:latin typeface="Arial" panose="020B0604020202020204" pitchFamily="34" charset="0"/>
                <a:ea typeface="Times New Roman"/>
                <a:cs typeface="Arial" panose="020B0604020202020204" pitchFamily="34" charset="0"/>
              </a:rPr>
              <a:t>Вас ждет какой-то человек. Кто-то</a:t>
            </a:r>
            <a:r>
              <a:rPr lang="ru-RU" sz="1900" dirty="0">
                <a:effectLst/>
                <a:latin typeface="Arial" panose="020B0604020202020204" pitchFamily="34" charset="0"/>
                <a:ea typeface="Times New Roman"/>
                <a:cs typeface="Arial" panose="020B0604020202020204" pitchFamily="34" charset="0"/>
              </a:rPr>
              <a:t> (</a:t>
            </a:r>
            <a:r>
              <a:rPr lang="cs-CZ" sz="1900" b="1" dirty="0">
                <a:effectLst/>
                <a:latin typeface="Arial" panose="020B0604020202020204" pitchFamily="34" charset="0"/>
                <a:ea typeface="Times New Roman"/>
                <a:cs typeface="Arial" panose="020B0604020202020204" pitchFamily="34" charset="0"/>
              </a:rPr>
              <a:t>někdo, kdosi</a:t>
            </a:r>
            <a:r>
              <a:rPr lang="ru-RU" sz="1900" dirty="0">
                <a:effectLst/>
                <a:latin typeface="Arial" panose="020B0604020202020204" pitchFamily="34" charset="0"/>
                <a:ea typeface="Times New Roman"/>
                <a:cs typeface="Arial" panose="020B0604020202020204" pitchFamily="34" charset="0"/>
              </a:rPr>
              <a:t>)</a:t>
            </a:r>
          </a:p>
          <a:p>
            <a:pPr algn="just">
              <a:spcAft>
                <a:spcPts val="0"/>
              </a:spcAft>
            </a:pPr>
            <a:endParaRPr lang="de-DE" sz="1900" dirty="0">
              <a:effectLst/>
              <a:latin typeface="Arial" panose="020B0604020202020204" pitchFamily="34" charset="0"/>
              <a:ea typeface="Times New Roman"/>
              <a:cs typeface="Arial" panose="020B0604020202020204" pitchFamily="34" charset="0"/>
            </a:endParaRPr>
          </a:p>
          <a:p>
            <a:pPr algn="just">
              <a:spcAft>
                <a:spcPts val="0"/>
              </a:spcAft>
            </a:pPr>
            <a:r>
              <a:rPr lang="cs-CZ" sz="1900" dirty="0">
                <a:effectLst/>
                <a:latin typeface="Arial" panose="020B0604020202020204" pitchFamily="34" charset="0"/>
                <a:ea typeface="Times New Roman"/>
                <a:cs typeface="Arial" panose="020B0604020202020204" pitchFamily="34" charset="0"/>
              </a:rPr>
              <a:t>3. </a:t>
            </a:r>
            <a:r>
              <a:rPr lang="ru-RU" sz="1900" dirty="0">
                <a:effectLst/>
                <a:latin typeface="Arial" panose="020B0604020202020204" pitchFamily="34" charset="0"/>
                <a:ea typeface="Times New Roman"/>
                <a:cs typeface="Arial" panose="020B0604020202020204" pitchFamily="34" charset="0"/>
              </a:rPr>
              <a:t>Аффикс </a:t>
            </a:r>
            <a:r>
              <a:rPr lang="ru-RU" sz="1900" b="1" dirty="0">
                <a:effectLst/>
                <a:latin typeface="Arial" panose="020B0604020202020204" pitchFamily="34" charset="0"/>
                <a:ea typeface="Times New Roman"/>
                <a:cs typeface="Arial" panose="020B0604020202020204" pitchFamily="34" charset="0"/>
              </a:rPr>
              <a:t>–</a:t>
            </a:r>
            <a:r>
              <a:rPr lang="ru-RU" sz="1900" b="1" dirty="0" err="1">
                <a:effectLst/>
                <a:latin typeface="Arial" panose="020B0604020202020204" pitchFamily="34" charset="0"/>
                <a:ea typeface="Times New Roman"/>
                <a:cs typeface="Arial" panose="020B0604020202020204" pitchFamily="34" charset="0"/>
              </a:rPr>
              <a:t>нибудь</a:t>
            </a:r>
            <a:r>
              <a:rPr lang="ru-RU" sz="1900" dirty="0">
                <a:effectLst/>
                <a:latin typeface="Arial" panose="020B0604020202020204" pitchFamily="34" charset="0"/>
                <a:ea typeface="Times New Roman"/>
                <a:cs typeface="Arial" panose="020B0604020202020204" pitchFamily="34" charset="0"/>
              </a:rPr>
              <a:t> имеет значение: </a:t>
            </a:r>
            <a:r>
              <a:rPr lang="ru-RU" sz="1900" u="sng" dirty="0">
                <a:effectLst/>
                <a:latin typeface="Arial" panose="020B0604020202020204" pitchFamily="34" charset="0"/>
                <a:ea typeface="Times New Roman"/>
                <a:cs typeface="Arial" panose="020B0604020202020204" pitchFamily="34" charset="0"/>
              </a:rPr>
              <a:t>безразлично, все равно кто, что, еще не выбранный, конкретно не определенный, пока неизвестный</a:t>
            </a:r>
            <a:r>
              <a:rPr lang="ru-RU" sz="1900" dirty="0">
                <a:effectLst/>
                <a:latin typeface="Arial" panose="020B0604020202020204" pitchFamily="34" charset="0"/>
                <a:ea typeface="Times New Roman"/>
                <a:cs typeface="Arial" panose="020B0604020202020204" pitchFamily="34" charset="0"/>
              </a:rPr>
              <a:t>. </a:t>
            </a:r>
            <a:r>
              <a:rPr lang="ru-RU" sz="1900" i="1" dirty="0">
                <a:effectLst/>
                <a:latin typeface="Arial" panose="020B0604020202020204" pitchFamily="34" charset="0"/>
                <a:ea typeface="Times New Roman"/>
                <a:cs typeface="Arial" panose="020B0604020202020204" pitchFamily="34" charset="0"/>
              </a:rPr>
              <a:t>Посоветуйся с кем-нибудь. Кто-нибудь </a:t>
            </a:r>
            <a:r>
              <a:rPr lang="ru-RU" sz="1900" dirty="0">
                <a:effectLst/>
                <a:latin typeface="Arial" panose="020B0604020202020204" pitchFamily="34" charset="0"/>
                <a:ea typeface="Times New Roman"/>
                <a:cs typeface="Arial" panose="020B0604020202020204" pitchFamily="34" charset="0"/>
              </a:rPr>
              <a:t>(</a:t>
            </a:r>
            <a:r>
              <a:rPr lang="cs-CZ" sz="1900" b="1" dirty="0">
                <a:effectLst/>
                <a:latin typeface="Arial" panose="020B0604020202020204" pitchFamily="34" charset="0"/>
                <a:ea typeface="Times New Roman"/>
                <a:cs typeface="Arial" panose="020B0604020202020204" pitchFamily="34" charset="0"/>
              </a:rPr>
              <a:t>někdo</a:t>
            </a:r>
            <a:r>
              <a:rPr lang="ru-RU" sz="1900" dirty="0">
                <a:effectLst/>
                <a:latin typeface="Arial" panose="020B0604020202020204" pitchFamily="34" charset="0"/>
                <a:ea typeface="Times New Roman"/>
                <a:cs typeface="Arial" panose="020B0604020202020204" pitchFamily="34" charset="0"/>
              </a:rPr>
              <a:t>)</a:t>
            </a:r>
            <a:endParaRPr lang="de-DE" sz="1900" dirty="0">
              <a:effectLst/>
              <a:latin typeface="Arial" panose="020B0604020202020204" pitchFamily="34" charset="0"/>
              <a:ea typeface="Times New Roman"/>
              <a:cs typeface="Arial" panose="020B0604020202020204" pitchFamily="34" charset="0"/>
            </a:endParaRPr>
          </a:p>
          <a:p>
            <a:pPr algn="just">
              <a:spcAft>
                <a:spcPts val="0"/>
              </a:spcAft>
            </a:pPr>
            <a:endParaRPr lang="ru-RU" sz="1900" dirty="0">
              <a:effectLst/>
              <a:latin typeface="Arial" panose="020B0604020202020204" pitchFamily="34" charset="0"/>
              <a:ea typeface="Times New Roman"/>
              <a:cs typeface="Arial" panose="020B0604020202020204" pitchFamily="34" charset="0"/>
            </a:endParaRPr>
          </a:p>
          <a:p>
            <a:pPr algn="just">
              <a:spcAft>
                <a:spcPts val="0"/>
              </a:spcAft>
            </a:pPr>
            <a:r>
              <a:rPr lang="ru-RU" sz="1900" dirty="0">
                <a:effectLst/>
                <a:latin typeface="Arial" panose="020B0604020202020204" pitchFamily="34" charset="0"/>
                <a:ea typeface="Times New Roman"/>
                <a:cs typeface="Arial" panose="020B0604020202020204" pitchFamily="34" charset="0"/>
              </a:rPr>
              <a:t>4. Аффикс </a:t>
            </a:r>
            <a:r>
              <a:rPr lang="ru-RU" sz="1900" b="1" dirty="0">
                <a:effectLst/>
                <a:latin typeface="Arial" panose="020B0604020202020204" pitchFamily="34" charset="0"/>
                <a:ea typeface="Times New Roman"/>
                <a:cs typeface="Arial" panose="020B0604020202020204" pitchFamily="34" charset="0"/>
              </a:rPr>
              <a:t>–либо</a:t>
            </a:r>
            <a:r>
              <a:rPr lang="ru-RU" sz="1900" dirty="0">
                <a:effectLst/>
                <a:latin typeface="Arial" panose="020B0604020202020204" pitchFamily="34" charset="0"/>
                <a:ea typeface="Times New Roman"/>
                <a:cs typeface="Arial" panose="020B0604020202020204" pitchFamily="34" charset="0"/>
              </a:rPr>
              <a:t> практически совпадает по значению с аффиксом </a:t>
            </a:r>
            <a:r>
              <a:rPr lang="ru-RU" sz="1900" b="1" dirty="0">
                <a:effectLst/>
                <a:latin typeface="Arial" panose="020B0604020202020204" pitchFamily="34" charset="0"/>
                <a:ea typeface="Times New Roman"/>
                <a:cs typeface="Arial" panose="020B0604020202020204" pitchFamily="34" charset="0"/>
              </a:rPr>
              <a:t>–</a:t>
            </a:r>
            <a:r>
              <a:rPr lang="ru-RU" sz="1900" b="1" dirty="0" err="1">
                <a:effectLst/>
                <a:latin typeface="Arial" panose="020B0604020202020204" pitchFamily="34" charset="0"/>
                <a:ea typeface="Times New Roman"/>
                <a:cs typeface="Arial" panose="020B0604020202020204" pitchFamily="34" charset="0"/>
              </a:rPr>
              <a:t>нибудь</a:t>
            </a:r>
            <a:r>
              <a:rPr lang="ru-RU" sz="1900" dirty="0">
                <a:effectLst/>
                <a:latin typeface="Arial" panose="020B0604020202020204" pitchFamily="34" charset="0"/>
                <a:ea typeface="Times New Roman"/>
                <a:cs typeface="Arial" panose="020B0604020202020204" pitchFamily="34" charset="0"/>
              </a:rPr>
              <a:t>, но </a:t>
            </a:r>
            <a:r>
              <a:rPr lang="ru-RU" sz="1900" u="sng" dirty="0">
                <a:effectLst/>
                <a:latin typeface="Arial" panose="020B0604020202020204" pitchFamily="34" charset="0"/>
                <a:ea typeface="Times New Roman"/>
                <a:cs typeface="Arial" panose="020B0604020202020204" pitchFamily="34" charset="0"/>
              </a:rPr>
              <a:t>безразличность выбора выражена ярче</a:t>
            </a:r>
            <a:r>
              <a:rPr lang="ru-RU" sz="1900" dirty="0">
                <a:effectLst/>
                <a:latin typeface="Arial" panose="020B0604020202020204" pitchFamily="34" charset="0"/>
                <a:ea typeface="Times New Roman"/>
                <a:cs typeface="Arial" panose="020B0604020202020204" pitchFamily="34" charset="0"/>
              </a:rPr>
              <a:t>. </a:t>
            </a:r>
            <a:r>
              <a:rPr lang="ru-RU" sz="1900" i="1" dirty="0">
                <a:effectLst/>
                <a:latin typeface="Arial" panose="020B0604020202020204" pitchFamily="34" charset="0"/>
                <a:ea typeface="Times New Roman"/>
                <a:cs typeface="Arial" panose="020B0604020202020204" pitchFamily="34" charset="0"/>
              </a:rPr>
              <a:t>Купи какой-либо торт</a:t>
            </a:r>
            <a:r>
              <a:rPr lang="ru-RU" sz="1900" dirty="0">
                <a:effectLst/>
                <a:latin typeface="Arial" panose="020B0604020202020204" pitchFamily="34" charset="0"/>
                <a:ea typeface="Times New Roman"/>
                <a:cs typeface="Arial" panose="020B0604020202020204" pitchFamily="34" charset="0"/>
              </a:rPr>
              <a:t>. Кто-либо (</a:t>
            </a:r>
            <a:r>
              <a:rPr lang="cs-CZ" sz="1900" b="1" dirty="0">
                <a:effectLst/>
                <a:latin typeface="Arial" panose="020B0604020202020204" pitchFamily="34" charset="0"/>
                <a:ea typeface="Times New Roman"/>
                <a:cs typeface="Arial" panose="020B0604020202020204" pitchFamily="34" charset="0"/>
              </a:rPr>
              <a:t>někdo</a:t>
            </a:r>
            <a:r>
              <a:rPr lang="ru-RU" sz="1900" dirty="0">
                <a:effectLst/>
                <a:latin typeface="Arial" panose="020B0604020202020204" pitchFamily="34" charset="0"/>
                <a:ea typeface="Times New Roman"/>
                <a:cs typeface="Arial" panose="020B0604020202020204" pitchFamily="34" charset="0"/>
              </a:rPr>
              <a:t>)</a:t>
            </a:r>
            <a:endParaRPr lang="de-DE" sz="1900" dirty="0">
              <a:effectLst/>
              <a:latin typeface="Arial" panose="020B0604020202020204" pitchFamily="34" charset="0"/>
              <a:ea typeface="Times New Roman"/>
              <a:cs typeface="Arial" panose="020B0604020202020204" pitchFamily="34" charset="0"/>
            </a:endParaRPr>
          </a:p>
          <a:p>
            <a:pPr algn="just">
              <a:spcAft>
                <a:spcPts val="0"/>
              </a:spcAft>
            </a:pPr>
            <a:endParaRPr lang="ru-RU" sz="1900" dirty="0">
              <a:effectLst/>
              <a:latin typeface="Arial" panose="020B0604020202020204" pitchFamily="34" charset="0"/>
              <a:ea typeface="Times New Roman"/>
              <a:cs typeface="Arial" panose="020B0604020202020204" pitchFamily="34" charset="0"/>
            </a:endParaRPr>
          </a:p>
          <a:p>
            <a:pPr algn="just">
              <a:spcAft>
                <a:spcPts val="0"/>
              </a:spcAft>
            </a:pPr>
            <a:r>
              <a:rPr lang="ru-RU" sz="1900" dirty="0">
                <a:effectLst/>
                <a:latin typeface="Arial" panose="020B0604020202020204" pitchFamily="34" charset="0"/>
                <a:ea typeface="Times New Roman"/>
                <a:cs typeface="Arial" panose="020B0604020202020204" pitchFamily="34" charset="0"/>
              </a:rPr>
              <a:t>5. Аффикс </a:t>
            </a:r>
            <a:r>
              <a:rPr lang="ru-RU" sz="1900" b="1" dirty="0">
                <a:effectLst/>
                <a:latin typeface="Arial" panose="020B0604020202020204" pitchFamily="34" charset="0"/>
                <a:ea typeface="Times New Roman"/>
                <a:cs typeface="Arial" panose="020B0604020202020204" pitchFamily="34" charset="0"/>
              </a:rPr>
              <a:t>кое-</a:t>
            </a:r>
            <a:r>
              <a:rPr lang="ru-RU" sz="1900" dirty="0">
                <a:effectLst/>
                <a:latin typeface="Arial" panose="020B0604020202020204" pitchFamily="34" charset="0"/>
                <a:ea typeface="Times New Roman"/>
                <a:cs typeface="Arial" panose="020B0604020202020204" pitchFamily="34" charset="0"/>
              </a:rPr>
              <a:t> выражает или </a:t>
            </a:r>
            <a:r>
              <a:rPr lang="ru-RU" sz="1900" b="1" dirty="0">
                <a:effectLst/>
                <a:latin typeface="Arial" panose="020B0604020202020204" pitchFamily="34" charset="0"/>
                <a:ea typeface="Times New Roman"/>
                <a:cs typeface="Arial" panose="020B0604020202020204" pitchFamily="34" charset="0"/>
              </a:rPr>
              <a:t>не все</a:t>
            </a:r>
            <a:r>
              <a:rPr lang="ru-RU" sz="1900" dirty="0">
                <a:effectLst/>
                <a:latin typeface="Arial" panose="020B0604020202020204" pitchFamily="34" charset="0"/>
                <a:ea typeface="Times New Roman"/>
                <a:cs typeface="Arial" panose="020B0604020202020204" pitchFamily="34" charset="0"/>
              </a:rPr>
              <a:t> или </a:t>
            </a:r>
            <a:r>
              <a:rPr lang="ru-RU" sz="1900" b="1" dirty="0">
                <a:effectLst/>
                <a:latin typeface="Arial" panose="020B0604020202020204" pitchFamily="34" charset="0"/>
                <a:ea typeface="Times New Roman"/>
                <a:cs typeface="Arial" panose="020B0604020202020204" pitchFamily="34" charset="0"/>
              </a:rPr>
              <a:t>ассиметричную неизвестность</a:t>
            </a:r>
            <a:r>
              <a:rPr lang="ru-RU" sz="1900" dirty="0">
                <a:effectLst/>
                <a:latin typeface="Arial" panose="020B0604020202020204" pitchFamily="34" charset="0"/>
                <a:ea typeface="Times New Roman"/>
                <a:cs typeface="Arial" panose="020B0604020202020204" pitchFamily="34" charset="0"/>
              </a:rPr>
              <a:t>. </a:t>
            </a:r>
            <a:r>
              <a:rPr lang="ru-RU" sz="1900" i="1" dirty="0">
                <a:effectLst/>
                <a:latin typeface="Arial" panose="020B0604020202020204" pitchFamily="34" charset="0"/>
                <a:ea typeface="Times New Roman"/>
                <a:cs typeface="Arial" panose="020B0604020202020204" pitchFamily="34" charset="0"/>
              </a:rPr>
              <a:t>Я тебе кое-что принес. Кое-что я успела записать.</a:t>
            </a:r>
            <a:endParaRPr lang="de-DE" sz="1900" dirty="0">
              <a:effectLst/>
              <a:latin typeface="Arial" panose="020B0604020202020204" pitchFamily="34" charset="0"/>
              <a:ea typeface="Times New Roman"/>
              <a:cs typeface="Arial" panose="020B0604020202020204" pitchFamily="34" charset="0"/>
            </a:endParaRPr>
          </a:p>
          <a:p>
            <a:pPr algn="just">
              <a:spcAft>
                <a:spcPts val="0"/>
              </a:spcAft>
            </a:pPr>
            <a:r>
              <a:rPr lang="ru-RU" sz="1900" u="sng" dirty="0">
                <a:effectLst/>
                <a:latin typeface="Arial" panose="020B0604020202020204" pitchFamily="34" charset="0"/>
                <a:ea typeface="Times New Roman"/>
                <a:cs typeface="Arial" panose="020B0604020202020204" pitchFamily="34" charset="0"/>
              </a:rPr>
              <a:t>При употреблении с предлогом предлог находится между частицей кое и местоимением</a:t>
            </a:r>
            <a:r>
              <a:rPr lang="ru-RU" sz="1900" dirty="0">
                <a:effectLst/>
                <a:latin typeface="Arial" panose="020B0604020202020204" pitchFamily="34" charset="0"/>
                <a:ea typeface="Times New Roman"/>
                <a:cs typeface="Arial" panose="020B0604020202020204" pitchFamily="34" charset="0"/>
              </a:rPr>
              <a:t>.</a:t>
            </a:r>
            <a:endParaRPr lang="de-DE" sz="1900" dirty="0">
              <a:effectLst/>
              <a:latin typeface="Arial" panose="020B0604020202020204" pitchFamily="34" charset="0"/>
              <a:ea typeface="Times New Roman"/>
              <a:cs typeface="Arial" panose="020B0604020202020204" pitchFamily="34" charset="0"/>
            </a:endParaRPr>
          </a:p>
          <a:p>
            <a:pPr algn="just">
              <a:spcAft>
                <a:spcPts val="0"/>
              </a:spcAft>
            </a:pPr>
            <a:endParaRPr lang="ru-RU" sz="1900" dirty="0">
              <a:effectLst/>
              <a:latin typeface="Arial" panose="020B0604020202020204" pitchFamily="34" charset="0"/>
              <a:ea typeface="Times New Roman"/>
              <a:cs typeface="Arial" panose="020B0604020202020204" pitchFamily="34" charset="0"/>
            </a:endParaRPr>
          </a:p>
          <a:p>
            <a:pPr algn="just">
              <a:spcAft>
                <a:spcPts val="0"/>
              </a:spcAft>
            </a:pPr>
            <a:r>
              <a:rPr lang="ru-RU" sz="1900" dirty="0">
                <a:effectLst/>
                <a:latin typeface="Arial" panose="020B0604020202020204" pitchFamily="34" charset="0"/>
                <a:ea typeface="Times New Roman"/>
                <a:cs typeface="Arial" panose="020B0604020202020204" pitchFamily="34" charset="0"/>
              </a:rPr>
              <a:t>6. Чешский аффикс -</a:t>
            </a:r>
            <a:r>
              <a:rPr lang="ru-RU" sz="1900" b="1" dirty="0" err="1">
                <a:effectLst/>
                <a:latin typeface="Arial" panose="020B0604020202020204" pitchFamily="34" charset="0"/>
                <a:ea typeface="Times New Roman"/>
                <a:cs typeface="Arial" panose="020B0604020202020204" pitchFamily="34" charset="0"/>
              </a:rPr>
              <a:t>koli</a:t>
            </a:r>
            <a:r>
              <a:rPr lang="ru-RU" sz="1900" dirty="0">
                <a:effectLst/>
                <a:latin typeface="Arial" panose="020B0604020202020204" pitchFamily="34" charset="0"/>
                <a:ea typeface="Times New Roman"/>
                <a:cs typeface="Arial" panose="020B0604020202020204" pitchFamily="34" charset="0"/>
              </a:rPr>
              <a:t> акцентирует возможность выбора и переводится на РЯ:</a:t>
            </a:r>
            <a:endParaRPr lang="de-DE" sz="1900" dirty="0">
              <a:effectLst/>
              <a:latin typeface="Arial" panose="020B0604020202020204" pitchFamily="34" charset="0"/>
              <a:ea typeface="Times New Roman"/>
              <a:cs typeface="Arial" panose="020B0604020202020204" pitchFamily="34" charset="0"/>
            </a:endParaRPr>
          </a:p>
          <a:p>
            <a:pPr marL="285750" indent="-285750" algn="just">
              <a:spcAft>
                <a:spcPts val="0"/>
              </a:spcAft>
              <a:buFont typeface="Arial" panose="020B0604020202020204" pitchFamily="34" charset="0"/>
              <a:buChar char="•"/>
            </a:pPr>
            <a:r>
              <a:rPr lang="ru-RU" sz="1900" dirty="0">
                <a:effectLst/>
                <a:latin typeface="Arial" panose="020B0604020202020204" pitchFamily="34" charset="0"/>
                <a:ea typeface="Times New Roman"/>
                <a:cs typeface="Arial" panose="020B0604020202020204" pitchFamily="34" charset="0"/>
              </a:rPr>
              <a:t>С помощью слова </a:t>
            </a:r>
            <a:r>
              <a:rPr lang="ru-RU" sz="1900" i="1" dirty="0">
                <a:effectLst/>
                <a:latin typeface="Arial" panose="020B0604020202020204" pitchFamily="34" charset="0"/>
                <a:ea typeface="Times New Roman"/>
                <a:cs typeface="Arial" panose="020B0604020202020204" pitchFamily="34" charset="0"/>
              </a:rPr>
              <a:t>угодно</a:t>
            </a:r>
            <a:r>
              <a:rPr lang="ru-RU" sz="1900" dirty="0">
                <a:effectLst/>
                <a:latin typeface="Arial" panose="020B0604020202020204" pitchFamily="34" charset="0"/>
                <a:ea typeface="Times New Roman"/>
                <a:cs typeface="Arial" panose="020B0604020202020204" pitchFamily="34" charset="0"/>
              </a:rPr>
              <a:t>. </a:t>
            </a:r>
            <a:r>
              <a:rPr lang="ru-RU" sz="1900" i="1" dirty="0">
                <a:effectLst/>
                <a:latin typeface="Arial" panose="020B0604020202020204" pitchFamily="34" charset="0"/>
                <a:ea typeface="Times New Roman"/>
                <a:cs typeface="Arial" panose="020B0604020202020204" pitchFamily="34" charset="0"/>
              </a:rPr>
              <a:t>Читайте что</a:t>
            </a:r>
            <a:r>
              <a:rPr lang="cs-CZ" sz="1900" i="1" dirty="0">
                <a:effectLst/>
                <a:latin typeface="Arial" panose="020B0604020202020204" pitchFamily="34" charset="0"/>
                <a:ea typeface="Times New Roman"/>
                <a:cs typeface="Arial" panose="020B0604020202020204" pitchFamily="34" charset="0"/>
              </a:rPr>
              <a:t> </a:t>
            </a:r>
            <a:r>
              <a:rPr lang="ru-RU" sz="1900" i="1" dirty="0">
                <a:effectLst/>
                <a:latin typeface="Arial" panose="020B0604020202020204" pitchFamily="34" charset="0"/>
                <a:ea typeface="Times New Roman"/>
                <a:cs typeface="Arial" panose="020B0604020202020204" pitchFamily="34" charset="0"/>
              </a:rPr>
              <a:t>угодно</a:t>
            </a:r>
            <a:r>
              <a:rPr lang="ru-RU" sz="1900" dirty="0">
                <a:effectLst/>
                <a:latin typeface="Arial" panose="020B0604020202020204" pitchFamily="34" charset="0"/>
                <a:ea typeface="Times New Roman"/>
                <a:cs typeface="Arial" panose="020B0604020202020204" pitchFamily="34" charset="0"/>
              </a:rPr>
              <a:t>.</a:t>
            </a:r>
            <a:endParaRPr lang="de-DE" sz="1900" dirty="0">
              <a:effectLst/>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1900" dirty="0">
                <a:effectLst/>
                <a:latin typeface="Arial" panose="020B0604020202020204" pitchFamily="34" charset="0"/>
                <a:ea typeface="Times New Roman"/>
                <a:cs typeface="Arial" panose="020B0604020202020204" pitchFamily="34" charset="0"/>
              </a:rPr>
              <a:t>С помощью конструкции </a:t>
            </a:r>
            <a:r>
              <a:rPr lang="ru-RU" sz="1900" b="1" i="1" dirty="0">
                <a:effectLst/>
                <a:latin typeface="Arial" panose="020B0604020202020204" pitchFamily="34" charset="0"/>
                <a:ea typeface="Times New Roman"/>
                <a:cs typeface="Arial" panose="020B0604020202020204" pitchFamily="34" charset="0"/>
              </a:rPr>
              <a:t>кто бы ни</a:t>
            </a:r>
            <a:r>
              <a:rPr lang="ru-RU" sz="1900" dirty="0">
                <a:effectLst/>
                <a:latin typeface="Arial" panose="020B0604020202020204" pitchFamily="34" charset="0"/>
                <a:ea typeface="Times New Roman"/>
                <a:cs typeface="Arial" panose="020B0604020202020204" pitchFamily="34" charset="0"/>
              </a:rPr>
              <a:t>. </a:t>
            </a:r>
            <a:r>
              <a:rPr lang="ru-RU" sz="1900" i="1" dirty="0">
                <a:effectLst/>
                <a:latin typeface="Arial" panose="020B0604020202020204" pitchFamily="34" charset="0"/>
                <a:ea typeface="Times New Roman"/>
                <a:cs typeface="Arial" panose="020B0604020202020204" pitchFamily="34" charset="0"/>
              </a:rPr>
              <a:t>Кто бы ни пришел, он каждому поможет. </a:t>
            </a:r>
            <a:r>
              <a:rPr lang="cs-CZ" sz="1900" i="1" dirty="0">
                <a:effectLst/>
                <a:latin typeface="Arial" panose="020B0604020202020204" pitchFamily="34" charset="0"/>
                <a:ea typeface="Times New Roman"/>
                <a:cs typeface="Arial" panose="020B0604020202020204" pitchFamily="34" charset="0"/>
              </a:rPr>
              <a:t>Ať k němu přijde kdokoli, každému pomůže.</a:t>
            </a:r>
            <a:endParaRPr lang="de-DE"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44602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D012772-D94F-4320-A0AA-EB036ECAE8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8644" y="231185"/>
            <a:ext cx="8693007" cy="6395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1672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E4D9BF9-8C96-4489-A150-6A7A89D362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260" y="0"/>
            <a:ext cx="9907480" cy="6858000"/>
          </a:xfrm>
          <a:prstGeom prst="rect">
            <a:avLst/>
          </a:prstGeom>
          <a:noFill/>
          <a:ln>
            <a:noFill/>
          </a:ln>
        </p:spPr>
      </p:pic>
    </p:spTree>
    <p:extLst>
      <p:ext uri="{BB962C8B-B14F-4D97-AF65-F5344CB8AC3E}">
        <p14:creationId xmlns:p14="http://schemas.microsoft.com/office/powerpoint/2010/main" val="15047503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5179EC2-C5D1-4F40-A8D5-AAA866C7CCF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4614" y="206406"/>
            <a:ext cx="9179509" cy="6445187"/>
          </a:xfrm>
          <a:prstGeom prst="rect">
            <a:avLst/>
          </a:prstGeom>
          <a:noFill/>
          <a:ln>
            <a:noFill/>
          </a:ln>
        </p:spPr>
      </p:pic>
    </p:spTree>
    <p:extLst>
      <p:ext uri="{BB962C8B-B14F-4D97-AF65-F5344CB8AC3E}">
        <p14:creationId xmlns:p14="http://schemas.microsoft.com/office/powerpoint/2010/main" val="16673853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1F99A2D-07F1-4678-B13D-C537845300D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0326" y="408373"/>
            <a:ext cx="9445841" cy="6169980"/>
          </a:xfrm>
          <a:prstGeom prst="rect">
            <a:avLst/>
          </a:prstGeom>
          <a:noFill/>
          <a:ln>
            <a:noFill/>
          </a:ln>
        </p:spPr>
      </p:pic>
    </p:spTree>
    <p:extLst>
      <p:ext uri="{BB962C8B-B14F-4D97-AF65-F5344CB8AC3E}">
        <p14:creationId xmlns:p14="http://schemas.microsoft.com/office/powerpoint/2010/main" val="28961678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57D1E07-8002-4E5D-933E-EE642A227B76}"/>
              </a:ext>
            </a:extLst>
          </p:cNvPr>
          <p:cNvSpPr txBox="1"/>
          <p:nvPr/>
        </p:nvSpPr>
        <p:spPr>
          <a:xfrm>
            <a:off x="241176" y="186432"/>
            <a:ext cx="11709647" cy="7109639"/>
          </a:xfrm>
          <a:prstGeom prst="rect">
            <a:avLst/>
          </a:prstGeom>
          <a:noFill/>
        </p:spPr>
        <p:txBody>
          <a:bodyPr wrap="square">
            <a:spAutoFit/>
          </a:bodyPr>
          <a:lstStyle/>
          <a:p>
            <a:pPr algn="just"/>
            <a:r>
              <a:rPr lang="ru-RU" sz="1900" b="1" kern="50" dirty="0">
                <a:effectLst/>
                <a:latin typeface="Arial" panose="020B0604020202020204" pitchFamily="34" charset="0"/>
                <a:ea typeface="Arial Unicode MS"/>
                <a:cs typeface="Arial" panose="020B0604020202020204" pitchFamily="34" charset="0"/>
              </a:rPr>
              <a:t>Отрицательные местоимения</a:t>
            </a: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Морфологически </a:t>
            </a:r>
            <a:r>
              <a:rPr lang="ru-RU" sz="1900" u="sng" kern="50" dirty="0">
                <a:effectLst/>
                <a:latin typeface="Arial" panose="020B0604020202020204" pitchFamily="34" charset="0"/>
                <a:ea typeface="Arial Unicode MS"/>
                <a:cs typeface="Arial" panose="020B0604020202020204" pitchFamily="34" charset="0"/>
              </a:rPr>
              <a:t>формообразование отрицательных местоимений совпадает с формообразованием соответствующих вопросительно-относительных местоимений</a:t>
            </a:r>
            <a:r>
              <a:rPr lang="ru-RU" sz="1900" kern="50" dirty="0">
                <a:effectLst/>
                <a:latin typeface="Arial" panose="020B0604020202020204" pitchFamily="34" charset="0"/>
                <a:ea typeface="Arial Unicode MS"/>
                <a:cs typeface="Arial" panose="020B0604020202020204" pitchFamily="34" charset="0"/>
              </a:rPr>
              <a:t>. </a:t>
            </a:r>
          </a:p>
          <a:p>
            <a:pPr algn="just"/>
            <a:endParaRPr lang="ru-RU" sz="1900" kern="50" dirty="0">
              <a:latin typeface="Arial" panose="020B0604020202020204" pitchFamily="34" charset="0"/>
              <a:ea typeface="Arial Unicode MS"/>
              <a:cs typeface="Arial" panose="020B0604020202020204" pitchFamily="34" charset="0"/>
            </a:endParaRPr>
          </a:p>
          <a:p>
            <a:pPr algn="just"/>
            <a:r>
              <a:rPr lang="ru-RU" sz="1900" u="sng" kern="50" dirty="0">
                <a:effectLst/>
                <a:latin typeface="Arial" panose="020B0604020202020204" pitchFamily="34" charset="0"/>
                <a:ea typeface="Arial Unicode MS"/>
                <a:cs typeface="Arial" panose="020B0604020202020204" pitchFamily="34" charset="0"/>
              </a:rPr>
              <a:t>При употреблении с предлогом в РЯ, предлог ставится между отрицательной частицей и местоимением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Мне не о чем беспокоиться. Он ни к кому не обращался.</a:t>
            </a:r>
            <a:r>
              <a:rPr lang="ru-RU" sz="1900" kern="50" dirty="0">
                <a:effectLst/>
                <a:latin typeface="Arial" panose="020B0604020202020204" pitchFamily="34" charset="0"/>
                <a:ea typeface="Arial Unicode MS"/>
                <a:cs typeface="Arial" panose="020B0604020202020204" pitchFamily="34" charset="0"/>
              </a:rPr>
              <a:t>).</a:t>
            </a: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b="1" kern="50" dirty="0">
                <a:effectLst/>
                <a:latin typeface="Arial" panose="020B0604020202020204" pitchFamily="34" charset="0"/>
                <a:ea typeface="Arial Unicode MS"/>
                <a:cs typeface="Arial" panose="020B0604020202020204" pitchFamily="34" charset="0"/>
              </a:rPr>
              <a:t>Русские отрицательные местоимения состоят из вопросительно-относительных местоимений и аффиксов </a:t>
            </a:r>
            <a:r>
              <a:rPr lang="ru-RU" sz="1900" b="1" i="1" kern="50" dirty="0">
                <a:effectLst/>
                <a:latin typeface="Arial" panose="020B0604020202020204" pitchFamily="34" charset="0"/>
                <a:ea typeface="Arial Unicode MS"/>
                <a:cs typeface="Arial" panose="020B0604020202020204" pitchFamily="34" charset="0"/>
              </a:rPr>
              <a:t>ни-, </a:t>
            </a:r>
            <a:r>
              <a:rPr lang="ru-RU" sz="1900" b="1" i="1" kern="50" dirty="0" err="1">
                <a:effectLst/>
                <a:latin typeface="Arial" panose="020B0604020202020204" pitchFamily="34" charset="0"/>
                <a:ea typeface="Arial Unicode MS"/>
                <a:cs typeface="Arial" panose="020B0604020202020204" pitchFamily="34" charset="0"/>
              </a:rPr>
              <a:t>не-</a:t>
            </a:r>
            <a:r>
              <a:rPr lang="ru-RU" sz="1900" b="1" i="1" kern="50" dirty="0">
                <a:effectLst/>
                <a:latin typeface="Arial" panose="020B0604020202020204" pitchFamily="34" charset="0"/>
                <a:ea typeface="Arial Unicode MS"/>
                <a:cs typeface="Arial" panose="020B0604020202020204" pitchFamily="34" charset="0"/>
              </a:rPr>
              <a:t>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Ему некуда идти, негде жить и нечего есть. </a:t>
            </a:r>
            <a:r>
              <a:rPr lang="ru-RU" sz="1900" kern="50" dirty="0">
                <a:effectLst/>
                <a:latin typeface="Arial" panose="020B0604020202020204" pitchFamily="34" charset="0"/>
                <a:ea typeface="Arial Unicode MS"/>
                <a:cs typeface="Arial" panose="020B0604020202020204" pitchFamily="34" charset="0"/>
              </a:rPr>
              <a:t>х</a:t>
            </a:r>
            <a:r>
              <a:rPr lang="ru-RU" sz="1900" i="1" kern="50" dirty="0">
                <a:effectLst/>
                <a:latin typeface="Arial" panose="020B0604020202020204" pitchFamily="34" charset="0"/>
                <a:ea typeface="Arial Unicode MS"/>
                <a:cs typeface="Arial" panose="020B0604020202020204" pitchFamily="34" charset="0"/>
              </a:rPr>
              <a:t> Он никуда не ходит, нигде не живет и ничего не ест</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 </a:t>
            </a:r>
          </a:p>
          <a:p>
            <a:pPr algn="just"/>
            <a:endParaRPr lang="ru-RU" sz="1900" i="1" kern="50" dirty="0">
              <a:latin typeface="Arial" panose="020B0604020202020204" pitchFamily="34" charset="0"/>
              <a:ea typeface="Arial Unicode MS"/>
              <a:cs typeface="Arial" panose="020B0604020202020204" pitchFamily="34" charset="0"/>
            </a:endParaRPr>
          </a:p>
          <a:p>
            <a:pPr algn="just"/>
            <a:r>
              <a:rPr lang="ru-RU" sz="1900" u="sng" kern="50" dirty="0">
                <a:effectLst/>
                <a:latin typeface="Arial" panose="020B0604020202020204" pitchFamily="34" charset="0"/>
                <a:ea typeface="Arial Unicode MS"/>
                <a:cs typeface="Arial" panose="020B0604020202020204" pitchFamily="34" charset="0"/>
              </a:rPr>
              <a:t>Выбор частицы </a:t>
            </a:r>
            <a:r>
              <a:rPr lang="ru-RU" sz="1900" i="1" u="sng" kern="50" dirty="0">
                <a:effectLst/>
                <a:latin typeface="Arial" panose="020B0604020202020204" pitchFamily="34" charset="0"/>
                <a:ea typeface="Arial Unicode MS"/>
                <a:cs typeface="Arial" panose="020B0604020202020204" pitchFamily="34" charset="0"/>
              </a:rPr>
              <a:t>не </a:t>
            </a:r>
            <a:r>
              <a:rPr lang="ru-RU" sz="1900" u="sng" kern="50" dirty="0">
                <a:effectLst/>
                <a:latin typeface="Arial" panose="020B0604020202020204" pitchFamily="34" charset="0"/>
                <a:ea typeface="Arial Unicode MS"/>
                <a:cs typeface="Arial" panose="020B0604020202020204" pitchFamily="34" charset="0"/>
              </a:rPr>
              <a:t>или </a:t>
            </a:r>
            <a:r>
              <a:rPr lang="ru-RU" sz="1900" i="1" u="sng" kern="50" dirty="0">
                <a:effectLst/>
                <a:latin typeface="Arial" panose="020B0604020202020204" pitchFamily="34" charset="0"/>
                <a:ea typeface="Arial Unicode MS"/>
                <a:cs typeface="Arial" panose="020B0604020202020204" pitchFamily="34" charset="0"/>
              </a:rPr>
              <a:t>ни</a:t>
            </a:r>
            <a:r>
              <a:rPr lang="ru-RU" sz="1900" u="sng" kern="50" dirty="0">
                <a:effectLst/>
                <a:latin typeface="Arial" panose="020B0604020202020204" pitchFamily="34" charset="0"/>
                <a:ea typeface="Arial Unicode MS"/>
                <a:cs typeface="Arial" panose="020B0604020202020204" pitchFamily="34" charset="0"/>
              </a:rPr>
              <a:t> зависит от семантики и от синтаксической конструкции. </a:t>
            </a:r>
            <a:r>
              <a:rPr lang="ru-RU" sz="1900" kern="50" dirty="0">
                <a:effectLst/>
                <a:latin typeface="Arial" panose="020B0604020202020204" pitchFamily="34" charset="0"/>
                <a:ea typeface="Arial Unicode MS"/>
                <a:cs typeface="Arial" panose="020B0604020202020204" pitchFamily="34" charset="0"/>
              </a:rPr>
              <a:t>В двусоставном предложении с подлежащим используется форма с </a:t>
            </a:r>
            <a:r>
              <a:rPr lang="ru-RU" sz="1900" i="1" kern="50" dirty="0">
                <a:effectLst/>
                <a:latin typeface="Arial" panose="020B0604020202020204" pitchFamily="34" charset="0"/>
                <a:ea typeface="Arial Unicode MS"/>
                <a:cs typeface="Arial" panose="020B0604020202020204" pitchFamily="34" charset="0"/>
              </a:rPr>
              <a:t>ни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Я никуда не поеду</a:t>
            </a:r>
            <a:r>
              <a:rPr lang="ru-RU" sz="1900" kern="50" dirty="0">
                <a:effectLst/>
                <a:latin typeface="Arial" panose="020B0604020202020204" pitchFamily="34" charset="0"/>
                <a:ea typeface="Arial Unicode MS"/>
                <a:cs typeface="Arial" panose="020B0604020202020204" pitchFamily="34" charset="0"/>
              </a:rPr>
              <a:t>. = Я не совершу это действие). Однако в односоставном предложении с инфинитивом и косвенным субъектом используется форма с </a:t>
            </a:r>
            <a:r>
              <a:rPr lang="ru-RU" sz="1900" i="1" kern="50" dirty="0">
                <a:effectLst/>
                <a:latin typeface="Arial" panose="020B0604020202020204" pitchFamily="34" charset="0"/>
                <a:ea typeface="Arial Unicode MS"/>
                <a:cs typeface="Arial" panose="020B0604020202020204" pitchFamily="34" charset="0"/>
              </a:rPr>
              <a:t>не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Мне некуда ехать</a:t>
            </a:r>
            <a:r>
              <a:rPr lang="ru-RU" sz="1900" kern="50" dirty="0">
                <a:effectLst/>
                <a:latin typeface="Arial" panose="020B0604020202020204" pitchFamily="34" charset="0"/>
                <a:ea typeface="Arial Unicode MS"/>
                <a:cs typeface="Arial" panose="020B0604020202020204" pitchFamily="34" charset="0"/>
              </a:rPr>
              <a:t>. = Я не могу совершить это действие по внешним причинам.).</a:t>
            </a:r>
            <a:endParaRPr lang="cs-CZ" sz="1900" kern="50" dirty="0">
              <a:effectLst/>
              <a:latin typeface="Arial" panose="020B0604020202020204" pitchFamily="34" charset="0"/>
              <a:ea typeface="Arial Unicode MS"/>
              <a:cs typeface="Arial" panose="020B0604020202020204" pitchFamily="34" charset="0"/>
            </a:endParaRPr>
          </a:p>
          <a:p>
            <a:pPr algn="just"/>
            <a:endParaRPr lang="ru-RU" sz="1900" kern="50" dirty="0">
              <a:effectLst/>
              <a:latin typeface="Arial" panose="020B0604020202020204" pitchFamily="34" charset="0"/>
              <a:ea typeface="Arial Unicode MS"/>
              <a:cs typeface="Arial" panose="020B0604020202020204" pitchFamily="34" charset="0"/>
            </a:endParaRPr>
          </a:p>
          <a:p>
            <a:pPr algn="just"/>
            <a:r>
              <a:rPr lang="ru-RU" sz="1900" u="sng" kern="50" dirty="0">
                <a:effectLst/>
                <a:latin typeface="Arial" panose="020B0604020202020204" pitchFamily="34" charset="0"/>
                <a:ea typeface="Arial Unicode MS"/>
                <a:cs typeface="Arial" panose="020B0604020202020204" pitchFamily="34" charset="0"/>
              </a:rPr>
              <a:t>Отрицательные местоимения типа </a:t>
            </a:r>
            <a:r>
              <a:rPr lang="ru-RU" sz="1900" i="1" u="sng" kern="50" dirty="0">
                <a:effectLst/>
                <a:latin typeface="Arial" panose="020B0604020202020204" pitchFamily="34" charset="0"/>
                <a:ea typeface="Arial Unicode MS"/>
                <a:cs typeface="Arial" panose="020B0604020202020204" pitchFamily="34" charset="0"/>
              </a:rPr>
              <a:t>некого </a:t>
            </a:r>
            <a:r>
              <a:rPr lang="ru-RU" sz="1900" u="sng" kern="50" dirty="0">
                <a:effectLst/>
                <a:latin typeface="Arial" panose="020B0604020202020204" pitchFamily="34" charset="0"/>
                <a:ea typeface="Arial Unicode MS"/>
                <a:cs typeface="Arial" panose="020B0604020202020204" pitchFamily="34" charset="0"/>
              </a:rPr>
              <a:t>не имеют им. п. </a:t>
            </a:r>
            <a:r>
              <a:rPr lang="ru-RU" sz="1900" kern="50" dirty="0">
                <a:effectLst/>
                <a:latin typeface="Arial" panose="020B0604020202020204" pitchFamily="34" charset="0"/>
                <a:ea typeface="Arial Unicode MS"/>
                <a:cs typeface="Arial" panose="020B0604020202020204" pitchFamily="34" charset="0"/>
              </a:rPr>
              <a:t>(форма </a:t>
            </a:r>
            <a:r>
              <a:rPr lang="ru-RU" sz="1900" i="1" kern="50" dirty="0">
                <a:effectLst/>
                <a:latin typeface="Arial" panose="020B0604020202020204" pitchFamily="34" charset="0"/>
                <a:ea typeface="Arial Unicode MS"/>
                <a:cs typeface="Arial" panose="020B0604020202020204" pitchFamily="34" charset="0"/>
              </a:rPr>
              <a:t>некто </a:t>
            </a:r>
            <a:r>
              <a:rPr lang="ru-RU" sz="1900" kern="50" dirty="0">
                <a:effectLst/>
                <a:latin typeface="Arial" panose="020B0604020202020204" pitchFamily="34" charset="0"/>
                <a:ea typeface="Arial Unicode MS"/>
                <a:cs typeface="Arial" panose="020B0604020202020204" pitchFamily="34" charset="0"/>
              </a:rPr>
              <a:t>/ </a:t>
            </a:r>
            <a:r>
              <a:rPr lang="ru-RU" sz="1900" i="1" kern="50" dirty="0">
                <a:effectLst/>
                <a:latin typeface="Arial" panose="020B0604020202020204" pitchFamily="34" charset="0"/>
                <a:ea typeface="Arial Unicode MS"/>
                <a:cs typeface="Arial" panose="020B0604020202020204" pitchFamily="34" charset="0"/>
              </a:rPr>
              <a:t>нечто</a:t>
            </a:r>
            <a:r>
              <a:rPr lang="ru-RU" sz="1900" kern="50" dirty="0">
                <a:effectLst/>
                <a:latin typeface="Arial" panose="020B0604020202020204" pitchFamily="34" charset="0"/>
                <a:ea typeface="Arial Unicode MS"/>
                <a:cs typeface="Arial" panose="020B0604020202020204" pitchFamily="34" charset="0"/>
              </a:rPr>
              <a:t> представляет из себя неопределенное несклоняемое местоимение). </a:t>
            </a:r>
            <a:r>
              <a:rPr lang="ru-RU" sz="1900" b="1" kern="50" dirty="0">
                <a:effectLst/>
                <a:latin typeface="Arial" panose="020B0604020202020204" pitchFamily="34" charset="0"/>
                <a:ea typeface="Arial Unicode MS"/>
                <a:cs typeface="Arial" panose="020B0604020202020204" pitchFamily="34" charset="0"/>
              </a:rPr>
              <a:t>Русские отрицательные местоимения типа </a:t>
            </a:r>
            <a:r>
              <a:rPr lang="ru-RU" sz="1900" b="1" i="1" kern="50" dirty="0">
                <a:effectLst/>
                <a:latin typeface="Arial" panose="020B0604020202020204" pitchFamily="34" charset="0"/>
                <a:ea typeface="Arial Unicode MS"/>
                <a:cs typeface="Arial" panose="020B0604020202020204" pitchFamily="34" charset="0"/>
              </a:rPr>
              <a:t>некого</a:t>
            </a:r>
            <a:r>
              <a:rPr lang="ru-RU" sz="1900" b="1" kern="50" dirty="0">
                <a:effectLst/>
                <a:latin typeface="Arial" panose="020B0604020202020204" pitchFamily="34" charset="0"/>
                <a:ea typeface="Arial Unicode MS"/>
                <a:cs typeface="Arial" panose="020B0604020202020204" pitchFamily="34" charset="0"/>
              </a:rPr>
              <a:t> соответствуют чешским конструкциям, включающим вспомогательный глагол или глагол иметь</a:t>
            </a:r>
            <a:r>
              <a:rPr lang="ru-RU" sz="1900" kern="50" dirty="0">
                <a:effectLst/>
                <a:latin typeface="Arial" panose="020B0604020202020204" pitchFamily="34" charset="0"/>
                <a:ea typeface="Arial Unicode MS"/>
                <a:cs typeface="Arial" panose="020B0604020202020204" pitchFamily="34" charset="0"/>
              </a:rPr>
              <a:t> (</a:t>
            </a:r>
            <a:r>
              <a:rPr lang="ru-RU" sz="1900" i="1" kern="50" dirty="0">
                <a:effectLst/>
                <a:latin typeface="Arial" panose="020B0604020202020204" pitchFamily="34" charset="0"/>
                <a:ea typeface="Arial Unicode MS"/>
                <a:cs typeface="Arial" panose="020B0604020202020204" pitchFamily="34" charset="0"/>
              </a:rPr>
              <a:t>Нечего бояться.</a:t>
            </a:r>
            <a:r>
              <a:rPr lang="ru-RU" sz="1900" kern="50" dirty="0">
                <a:effectLst/>
                <a:latin typeface="Arial" panose="020B0604020202020204" pitchFamily="34" charset="0"/>
                <a:ea typeface="Arial Unicode MS"/>
                <a:cs typeface="Arial" panose="020B0604020202020204" pitchFamily="34" charset="0"/>
              </a:rPr>
              <a:t> = </a:t>
            </a:r>
            <a:r>
              <a:rPr lang="cs-CZ" sz="1900" i="1" kern="50" dirty="0">
                <a:effectLst/>
                <a:latin typeface="Arial" panose="020B0604020202020204" pitchFamily="34" charset="0"/>
                <a:ea typeface="Arial Unicode MS"/>
                <a:cs typeface="Arial" panose="020B0604020202020204" pitchFamily="34" charset="0"/>
              </a:rPr>
              <a:t>Není se čeho bát</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a:p>
            <a:br>
              <a:rPr lang="cs-CZ" sz="1900" b="1"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06408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0C87802-B303-489E-80BC-5D688152EAEA}"/>
              </a:ext>
            </a:extLst>
          </p:cNvPr>
          <p:cNvPicPr>
            <a:picLocks noChangeAspect="1"/>
          </p:cNvPicPr>
          <p:nvPr/>
        </p:nvPicPr>
        <p:blipFill>
          <a:blip r:embed="rId2"/>
          <a:stretch>
            <a:fillRect/>
          </a:stretch>
        </p:blipFill>
        <p:spPr>
          <a:xfrm>
            <a:off x="3208041" y="246238"/>
            <a:ext cx="6291066" cy="2200956"/>
          </a:xfrm>
          <a:prstGeom prst="rect">
            <a:avLst/>
          </a:prstGeom>
        </p:spPr>
      </p:pic>
      <p:sp>
        <p:nvSpPr>
          <p:cNvPr id="4" name="TextovéPole 3">
            <a:extLst>
              <a:ext uri="{FF2B5EF4-FFF2-40B4-BE49-F238E27FC236}">
                <a16:creationId xmlns:a16="http://schemas.microsoft.com/office/drawing/2014/main" id="{FF263675-581A-4A30-94A2-806D24187688}"/>
              </a:ext>
            </a:extLst>
          </p:cNvPr>
          <p:cNvSpPr txBox="1"/>
          <p:nvPr/>
        </p:nvSpPr>
        <p:spPr>
          <a:xfrm>
            <a:off x="374342" y="2826110"/>
            <a:ext cx="11443316" cy="3785652"/>
          </a:xfrm>
          <a:prstGeom prst="rect">
            <a:avLst/>
          </a:prstGeom>
          <a:noFill/>
        </p:spPr>
        <p:txBody>
          <a:bodyPr wrap="square">
            <a:spAutoFit/>
          </a:bodyPr>
          <a:lstStyle/>
          <a:p>
            <a:r>
              <a:rPr lang="ru-RU" sz="2000" b="1" i="1" kern="50" dirty="0">
                <a:solidFill>
                  <a:srgbClr val="000000"/>
                </a:solidFill>
                <a:effectLst/>
                <a:latin typeface="Arial" panose="020B0604020202020204" pitchFamily="34" charset="0"/>
                <a:ea typeface="Times" panose="02020603050405020304" pitchFamily="18" charset="0"/>
                <a:cs typeface="Arial" panose="020B0604020202020204" pitchFamily="34" charset="0"/>
              </a:rPr>
              <a:t>Различайте:</a:t>
            </a:r>
          </a:p>
          <a:p>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i="1" u="sng"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Никто</a:t>
            </a:r>
            <a:r>
              <a:rPr lang="ru-RU" sz="2000" b="1" u="sng"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ru-RU" sz="2000" u="sng"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отрицательное местоимение, указывающее на предмет, но не называющее его. Ударение падает на второй слог.</a:t>
            </a:r>
          </a:p>
          <a:p>
            <a:pPr algn="just"/>
            <a:endParaRPr lang="ru-RU" sz="2000" u="sng" kern="50" dirty="0">
              <a:effectLst/>
              <a:latin typeface="Arial" panose="020B0604020202020204" pitchFamily="34" charset="0"/>
              <a:ea typeface="Arial Unicode MS"/>
              <a:cs typeface="Arial" panose="020B0604020202020204" pitchFamily="34" charset="0"/>
            </a:endParaRPr>
          </a:p>
          <a:p>
            <a:pPr algn="just"/>
            <a:r>
              <a:rPr lang="ru-RU" sz="2000" b="1" i="1" u="sng"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Некто</a:t>
            </a:r>
            <a:r>
              <a:rPr lang="ru-RU" sz="2000" b="1" u="sng"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ru-RU" sz="2000" u="sng"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неопределенное местоимение (значение — «некий человек», «кто-то незнакомый»).  Ударение падает на первый слог. В разговорной речи употребляется редко, чаще встречается в официальной документации.</a:t>
            </a:r>
          </a:p>
          <a:p>
            <a:pPr algn="just"/>
            <a:endParaRPr lang="ru-RU" sz="2000" u="sng" kern="50" dirty="0">
              <a:effectLst/>
              <a:latin typeface="Arial" panose="020B0604020202020204" pitchFamily="34" charset="0"/>
              <a:ea typeface="Arial Unicode MS"/>
              <a:cs typeface="Arial" panose="020B0604020202020204" pitchFamily="34" charset="0"/>
            </a:endParaRPr>
          </a:p>
          <a:p>
            <a:pPr algn="just"/>
            <a:r>
              <a:rPr lang="ru-RU" sz="2000" b="1" u="sng"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Написание НЕ и НИ с местоимениями может полностью изменить смысл высказывания на противоположный</a:t>
            </a:r>
            <a:r>
              <a:rPr lang="ru-RU" sz="2000" u="sng"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ru-RU" sz="2000" i="1" u="sng"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ни разу (= вообще никогда) – не раз (= много раз), ни один (= вообще никто) – не один (= многие).</a:t>
            </a:r>
            <a:endParaRPr lang="ru-RU" sz="2000" u="sng"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960424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BCEF78B-C3B7-4BD3-B166-AA5537637835}"/>
              </a:ext>
            </a:extLst>
          </p:cNvPr>
          <p:cNvPicPr>
            <a:picLocks noChangeAspect="1"/>
          </p:cNvPicPr>
          <p:nvPr/>
        </p:nvPicPr>
        <p:blipFill>
          <a:blip r:embed="rId2"/>
          <a:stretch>
            <a:fillRect/>
          </a:stretch>
        </p:blipFill>
        <p:spPr>
          <a:xfrm>
            <a:off x="2755102" y="911134"/>
            <a:ext cx="6681795" cy="5035732"/>
          </a:xfrm>
          <a:prstGeom prst="rect">
            <a:avLst/>
          </a:prstGeom>
        </p:spPr>
      </p:pic>
    </p:spTree>
    <p:extLst>
      <p:ext uri="{BB962C8B-B14F-4D97-AF65-F5344CB8AC3E}">
        <p14:creationId xmlns:p14="http://schemas.microsoft.com/office/powerpoint/2010/main" val="1551711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590493A6-0617-467E-A5A0-2A810C4C340E}"/>
              </a:ext>
            </a:extLst>
          </p:cNvPr>
          <p:cNvGraphicFramePr>
            <a:graphicFrameLocks noGrp="1"/>
          </p:cNvGraphicFramePr>
          <p:nvPr>
            <p:extLst>
              <p:ext uri="{D42A27DB-BD31-4B8C-83A1-F6EECF244321}">
                <p14:modId xmlns:p14="http://schemas.microsoft.com/office/powerpoint/2010/main" val="1865962610"/>
              </p:ext>
            </p:extLst>
          </p:nvPr>
        </p:nvGraphicFramePr>
        <p:xfrm>
          <a:off x="1" y="0"/>
          <a:ext cx="12191999" cy="6857997"/>
        </p:xfrm>
        <a:graphic>
          <a:graphicData uri="http://schemas.openxmlformats.org/drawingml/2006/table">
            <a:tbl>
              <a:tblPr>
                <a:tableStyleId>{5C22544A-7EE6-4342-B048-85BDC9FD1C3A}</a:tableStyleId>
              </a:tblPr>
              <a:tblGrid>
                <a:gridCol w="656776">
                  <a:extLst>
                    <a:ext uri="{9D8B030D-6E8A-4147-A177-3AD203B41FA5}">
                      <a16:colId xmlns:a16="http://schemas.microsoft.com/office/drawing/2014/main" val="326260"/>
                    </a:ext>
                  </a:extLst>
                </a:gridCol>
                <a:gridCol w="6658424">
                  <a:extLst>
                    <a:ext uri="{9D8B030D-6E8A-4147-A177-3AD203B41FA5}">
                      <a16:colId xmlns:a16="http://schemas.microsoft.com/office/drawing/2014/main" val="2952408173"/>
                    </a:ext>
                  </a:extLst>
                </a:gridCol>
                <a:gridCol w="4876799">
                  <a:extLst>
                    <a:ext uri="{9D8B030D-6E8A-4147-A177-3AD203B41FA5}">
                      <a16:colId xmlns:a16="http://schemas.microsoft.com/office/drawing/2014/main" val="1972185784"/>
                    </a:ext>
                  </a:extLst>
                </a:gridCol>
              </a:tblGrid>
              <a:tr h="476314">
                <a:tc rowSpan="4">
                  <a:txBody>
                    <a:bodyPr/>
                    <a:lstStyle/>
                    <a:p>
                      <a:r>
                        <a:rPr lang="cs-CZ" sz="1500" b="1" kern="50" dirty="0" err="1">
                          <a:effectLst/>
                          <a:latin typeface="Arial" panose="020B0604020202020204" pitchFamily="34" charset="0"/>
                          <a:cs typeface="Arial" panose="020B0604020202020204" pitchFamily="34" charset="0"/>
                        </a:rPr>
                        <a:t>не</a:t>
                      </a:r>
                      <a:endParaRPr lang="cs-CZ" sz="1500" b="1" kern="50" dirty="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dirty="0">
                          <a:effectLst/>
                          <a:latin typeface="Arial" panose="020B0604020202020204" pitchFamily="34" charset="0"/>
                          <a:cs typeface="Arial" panose="020B0604020202020204" pitchFamily="34" charset="0"/>
                        </a:rPr>
                        <a:t>1. НЕ </a:t>
                      </a:r>
                      <a:r>
                        <a:rPr lang="cs-CZ" sz="1500" kern="50" dirty="0" err="1">
                          <a:effectLst/>
                          <a:latin typeface="Arial" panose="020B0604020202020204" pitchFamily="34" charset="0"/>
                          <a:cs typeface="Arial" panose="020B0604020202020204" pitchFamily="34" charset="0"/>
                        </a:rPr>
                        <a:t>пишется</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под</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ударением</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слитно</a:t>
                      </a:r>
                      <a:r>
                        <a:rPr lang="cs-CZ" sz="1500" kern="50" dirty="0">
                          <a:effectLst/>
                          <a:latin typeface="Arial" panose="020B0604020202020204" pitchFamily="34" charset="0"/>
                          <a:cs typeface="Arial" panose="020B0604020202020204" pitchFamily="34" charset="0"/>
                        </a:rPr>
                        <a:t> у </a:t>
                      </a:r>
                      <a:r>
                        <a:rPr lang="cs-CZ" sz="1500" kern="50" dirty="0" err="1">
                          <a:effectLst/>
                          <a:latin typeface="Arial" panose="020B0604020202020204" pitchFamily="34" charset="0"/>
                          <a:cs typeface="Arial" panose="020B0604020202020204" pitchFamily="34" charset="0"/>
                        </a:rPr>
                        <a:t>неопределенных</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местоимений</a:t>
                      </a:r>
                      <a:r>
                        <a:rPr lang="cs-CZ" sz="1500" kern="50" dirty="0">
                          <a:effectLst/>
                          <a:latin typeface="Arial" panose="020B0604020202020204" pitchFamily="34" charset="0"/>
                          <a:cs typeface="Arial" panose="020B0604020202020204" pitchFamily="34" charset="0"/>
                        </a:rPr>
                        <a:t> </a:t>
                      </a:r>
                      <a:endParaRPr lang="cs-CZ" sz="1500" kern="50" dirty="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некто, нечто, некоторый</a:t>
                      </a:r>
                    </a:p>
                    <a:p>
                      <a:r>
                        <a:rPr lang="cs-CZ" sz="1500" kern="50">
                          <a:effectLst/>
                          <a:latin typeface="Arial" panose="020B0604020202020204" pitchFamily="34" charset="0"/>
                          <a:cs typeface="Arial" panose="020B0604020202020204" pitchFamily="34" charset="0"/>
                        </a:rPr>
                        <a:t>(ударение падает на приставку НЕ)</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2375357657"/>
                  </a:ext>
                </a:extLst>
              </a:tr>
              <a:tr h="619092">
                <a:tc vMerge="1">
                  <a:txBody>
                    <a:bodyPr/>
                    <a:lstStyle/>
                    <a:p>
                      <a:endParaRPr lang="cs-CZ"/>
                    </a:p>
                  </a:txBody>
                  <a:tcPr/>
                </a:tc>
                <a:tc>
                  <a:txBody>
                    <a:bodyPr/>
                    <a:lstStyle/>
                    <a:p>
                      <a:r>
                        <a:rPr lang="cs-CZ" sz="1500" kern="50">
                          <a:effectLst/>
                          <a:latin typeface="Arial" panose="020B0604020202020204" pitchFamily="34" charset="0"/>
                          <a:cs typeface="Arial" panose="020B0604020202020204" pitchFamily="34" charset="0"/>
                        </a:rPr>
                        <a:t>2. НЕ пишется раздельно в сочетаниях местоимения с предлогом </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не у кого, не с кем, не к кому, не о ком, не с чем</a:t>
                      </a:r>
                      <a:br>
                        <a:rPr lang="cs-CZ" sz="1500" kern="50">
                          <a:effectLst/>
                          <a:latin typeface="Arial" panose="020B0604020202020204" pitchFamily="34" charset="0"/>
                          <a:cs typeface="Arial" panose="020B0604020202020204" pitchFamily="34" charset="0"/>
                        </a:rPr>
                      </a:br>
                      <a:r>
                        <a:rPr lang="cs-CZ" sz="1500" kern="50">
                          <a:effectLst/>
                          <a:latin typeface="Arial" panose="020B0604020202020204" pitchFamily="34" charset="0"/>
                          <a:cs typeface="Arial" panose="020B0604020202020204" pitchFamily="34" charset="0"/>
                        </a:rPr>
                        <a:t>(ударение падает на частицу НЕ)</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1339929570"/>
                  </a:ext>
                </a:extLst>
              </a:tr>
              <a:tr h="1238186">
                <a:tc vMerge="1">
                  <a:txBody>
                    <a:bodyPr/>
                    <a:lstStyle/>
                    <a:p>
                      <a:endParaRPr lang="cs-CZ"/>
                    </a:p>
                  </a:txBody>
                  <a:tcPr/>
                </a:tc>
                <a:tc>
                  <a:txBody>
                    <a:bodyPr/>
                    <a:lstStyle/>
                    <a:p>
                      <a:r>
                        <a:rPr lang="cs-CZ" sz="1500" kern="50">
                          <a:effectLst/>
                          <a:latin typeface="Arial" panose="020B0604020202020204" pitchFamily="34" charset="0"/>
                          <a:cs typeface="Arial" panose="020B0604020202020204" pitchFamily="34" charset="0"/>
                        </a:rPr>
                        <a:t>3. НЕ пишется раздельно с остальными разрядами местоимений</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с личными - не я, не она, не мы; </a:t>
                      </a:r>
                    </a:p>
                    <a:p>
                      <a:r>
                        <a:rPr lang="cs-CZ" sz="1500" kern="50">
                          <a:effectLst/>
                          <a:latin typeface="Arial" panose="020B0604020202020204" pitchFamily="34" charset="0"/>
                          <a:cs typeface="Arial" panose="020B0604020202020204" pitchFamily="34" charset="0"/>
                        </a:rPr>
                        <a:t>с возвратным - не себя; </a:t>
                      </a:r>
                    </a:p>
                    <a:p>
                      <a:r>
                        <a:rPr lang="cs-CZ" sz="1500" kern="50">
                          <a:effectLst/>
                          <a:latin typeface="Arial" panose="020B0604020202020204" pitchFamily="34" charset="0"/>
                          <a:cs typeface="Arial" panose="020B0604020202020204" pitchFamily="34" charset="0"/>
                        </a:rPr>
                        <a:t>с притяжательными - не мой, не твой; </a:t>
                      </a:r>
                    </a:p>
                    <a:p>
                      <a:r>
                        <a:rPr lang="cs-CZ" sz="1500" kern="50">
                          <a:effectLst/>
                          <a:latin typeface="Arial" panose="020B0604020202020204" pitchFamily="34" charset="0"/>
                          <a:cs typeface="Arial" panose="020B0604020202020204" pitchFamily="34" charset="0"/>
                        </a:rPr>
                        <a:t>с определительными - не сам, не любой, не иной; </a:t>
                      </a:r>
                    </a:p>
                    <a:p>
                      <a:r>
                        <a:rPr lang="cs-CZ" sz="1500" kern="50">
                          <a:effectLst/>
                          <a:latin typeface="Arial" panose="020B0604020202020204" pitchFamily="34" charset="0"/>
                          <a:cs typeface="Arial" panose="020B0604020202020204" pitchFamily="34" charset="0"/>
                        </a:rPr>
                        <a:t>с указательными - не этот, не тот. </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4038523772"/>
                  </a:ext>
                </a:extLst>
              </a:tr>
              <a:tr h="412728">
                <a:tc vMerge="1">
                  <a:txBody>
                    <a:bodyPr/>
                    <a:lstStyle/>
                    <a:p>
                      <a:endParaRPr lang="cs-CZ"/>
                    </a:p>
                  </a:txBody>
                  <a:tcPr/>
                </a:tc>
                <a:tc>
                  <a:txBody>
                    <a:bodyPr/>
                    <a:lstStyle/>
                    <a:p>
                      <a:r>
                        <a:rPr lang="cs-CZ" sz="1500" kern="50">
                          <a:effectLst/>
                          <a:latin typeface="Arial" panose="020B0604020202020204" pitchFamily="34" charset="0"/>
                          <a:cs typeface="Arial" panose="020B0604020202020204" pitchFamily="34" charset="0"/>
                        </a:rPr>
                        <a:t>4. Не кто иной, как; не что иное, как</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Это был не кто иной, как известный актер.</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1621397192"/>
                  </a:ext>
                </a:extLst>
              </a:tr>
              <a:tr h="476314">
                <a:tc rowSpan="8">
                  <a:txBody>
                    <a:bodyPr/>
                    <a:lstStyle/>
                    <a:p>
                      <a:r>
                        <a:rPr lang="cs-CZ" sz="1500" b="1" kern="50" dirty="0" err="1">
                          <a:effectLst/>
                          <a:latin typeface="Arial" panose="020B0604020202020204" pitchFamily="34" charset="0"/>
                          <a:cs typeface="Arial" panose="020B0604020202020204" pitchFamily="34" charset="0"/>
                        </a:rPr>
                        <a:t>ни</a:t>
                      </a:r>
                      <a:endParaRPr lang="cs-CZ" sz="1500" b="1" kern="50" dirty="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1. НИ — пишется в безударном положении у отрицательных местоимений </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никто, ничто, никакой, ничей</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2244381965"/>
                  </a:ext>
                </a:extLst>
              </a:tr>
              <a:tr h="412728">
                <a:tc vMerge="1">
                  <a:txBody>
                    <a:bodyPr/>
                    <a:lstStyle/>
                    <a:p>
                      <a:endParaRPr lang="cs-CZ"/>
                    </a:p>
                  </a:txBody>
                  <a:tcPr/>
                </a:tc>
                <a:tc>
                  <a:txBody>
                    <a:bodyPr/>
                    <a:lstStyle/>
                    <a:p>
                      <a:r>
                        <a:rPr lang="cs-CZ" sz="1500" kern="50">
                          <a:effectLst/>
                          <a:latin typeface="Arial" panose="020B0604020202020204" pitchFamily="34" charset="0"/>
                          <a:cs typeface="Arial" panose="020B0604020202020204" pitchFamily="34" charset="0"/>
                        </a:rPr>
                        <a:t>2. НИ пишется раздельно в сочетаниях местоимения с предлогом </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dirty="0" err="1">
                          <a:effectLst/>
                          <a:latin typeface="Arial" panose="020B0604020202020204" pitchFamily="34" charset="0"/>
                          <a:cs typeface="Arial" panose="020B0604020202020204" pitchFamily="34" charset="0"/>
                        </a:rPr>
                        <a:t>ни</a:t>
                      </a:r>
                      <a:r>
                        <a:rPr lang="cs-CZ" sz="1500" kern="50" dirty="0">
                          <a:effectLst/>
                          <a:latin typeface="Arial" panose="020B0604020202020204" pitchFamily="34" charset="0"/>
                          <a:cs typeface="Arial" panose="020B0604020202020204" pitchFamily="34" charset="0"/>
                        </a:rPr>
                        <a:t> у </a:t>
                      </a:r>
                      <a:r>
                        <a:rPr lang="cs-CZ" sz="1500" kern="50" dirty="0" err="1">
                          <a:effectLst/>
                          <a:latin typeface="Arial" panose="020B0604020202020204" pitchFamily="34" charset="0"/>
                          <a:cs typeface="Arial" panose="020B0604020202020204" pitchFamily="34" charset="0"/>
                        </a:rPr>
                        <a:t>кого</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ни</a:t>
                      </a:r>
                      <a:r>
                        <a:rPr lang="cs-CZ" sz="1500" kern="50" dirty="0">
                          <a:effectLst/>
                          <a:latin typeface="Arial" panose="020B0604020202020204" pitchFamily="34" charset="0"/>
                          <a:cs typeface="Arial" panose="020B0604020202020204" pitchFamily="34" charset="0"/>
                        </a:rPr>
                        <a:t> с </a:t>
                      </a:r>
                      <a:r>
                        <a:rPr lang="cs-CZ" sz="1500" kern="50" dirty="0" err="1">
                          <a:effectLst/>
                          <a:latin typeface="Arial" panose="020B0604020202020204" pitchFamily="34" charset="0"/>
                          <a:cs typeface="Arial" panose="020B0604020202020204" pitchFamily="34" charset="0"/>
                        </a:rPr>
                        <a:t>кем</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ни</a:t>
                      </a:r>
                      <a:r>
                        <a:rPr lang="cs-CZ" sz="1500" kern="50" dirty="0">
                          <a:effectLst/>
                          <a:latin typeface="Arial" panose="020B0604020202020204" pitchFamily="34" charset="0"/>
                          <a:cs typeface="Arial" panose="020B0604020202020204" pitchFamily="34" charset="0"/>
                        </a:rPr>
                        <a:t> к </a:t>
                      </a:r>
                      <a:r>
                        <a:rPr lang="cs-CZ" sz="1500" kern="50" dirty="0" err="1">
                          <a:effectLst/>
                          <a:latin typeface="Arial" panose="020B0604020202020204" pitchFamily="34" charset="0"/>
                          <a:cs typeface="Arial" panose="020B0604020202020204" pitchFamily="34" charset="0"/>
                        </a:rPr>
                        <a:t>кому</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ни</a:t>
                      </a:r>
                      <a:r>
                        <a:rPr lang="cs-CZ" sz="1500" kern="50" dirty="0">
                          <a:effectLst/>
                          <a:latin typeface="Arial" panose="020B0604020202020204" pitchFamily="34" charset="0"/>
                          <a:cs typeface="Arial" panose="020B0604020202020204" pitchFamily="34" charset="0"/>
                        </a:rPr>
                        <a:t> о </a:t>
                      </a:r>
                      <a:r>
                        <a:rPr lang="cs-CZ" sz="1500" kern="50" dirty="0" err="1">
                          <a:effectLst/>
                          <a:latin typeface="Arial" panose="020B0604020202020204" pitchFamily="34" charset="0"/>
                          <a:cs typeface="Arial" panose="020B0604020202020204" pitchFamily="34" charset="0"/>
                        </a:rPr>
                        <a:t>ком</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ни</a:t>
                      </a:r>
                      <a:r>
                        <a:rPr lang="cs-CZ" sz="1500" kern="50" dirty="0">
                          <a:effectLst/>
                          <a:latin typeface="Arial" panose="020B0604020202020204" pitchFamily="34" charset="0"/>
                          <a:cs typeface="Arial" panose="020B0604020202020204" pitchFamily="34" charset="0"/>
                        </a:rPr>
                        <a:t> с </a:t>
                      </a:r>
                      <a:r>
                        <a:rPr lang="cs-CZ" sz="1500" kern="50" dirty="0" err="1">
                          <a:effectLst/>
                          <a:latin typeface="Arial" panose="020B0604020202020204" pitchFamily="34" charset="0"/>
                          <a:cs typeface="Arial" panose="020B0604020202020204" pitchFamily="34" charset="0"/>
                        </a:rPr>
                        <a:t>чем</a:t>
                      </a:r>
                      <a:endParaRPr lang="cs-CZ" sz="1500" kern="50" dirty="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485466747"/>
                  </a:ext>
                </a:extLst>
              </a:tr>
              <a:tr h="825459">
                <a:tc vMerge="1">
                  <a:txBody>
                    <a:bodyPr/>
                    <a:lstStyle/>
                    <a:p>
                      <a:endParaRPr lang="cs-CZ"/>
                    </a:p>
                  </a:txBody>
                  <a:tcPr/>
                </a:tc>
                <a:tc>
                  <a:txBody>
                    <a:bodyPr/>
                    <a:lstStyle/>
                    <a:p>
                      <a:r>
                        <a:rPr lang="cs-CZ" sz="1500" kern="50" dirty="0">
                          <a:effectLst/>
                          <a:latin typeface="Arial" panose="020B0604020202020204" pitchFamily="34" charset="0"/>
                          <a:cs typeface="Arial" panose="020B0604020202020204" pitchFamily="34" charset="0"/>
                        </a:rPr>
                        <a:t>3. </a:t>
                      </a:r>
                      <a:r>
                        <a:rPr lang="cs-CZ" sz="1500" kern="50" dirty="0" err="1">
                          <a:effectLst/>
                          <a:latin typeface="Arial" panose="020B0604020202020204" pitchFamily="34" charset="0"/>
                          <a:cs typeface="Arial" panose="020B0604020202020204" pitchFamily="34" charset="0"/>
                        </a:rPr>
                        <a:t>Частица</a:t>
                      </a:r>
                      <a:r>
                        <a:rPr lang="cs-CZ" sz="1500" kern="50" dirty="0">
                          <a:effectLst/>
                          <a:latin typeface="Arial" panose="020B0604020202020204" pitchFamily="34" charset="0"/>
                          <a:cs typeface="Arial" panose="020B0604020202020204" pitchFamily="34" charset="0"/>
                        </a:rPr>
                        <a:t> НИ </a:t>
                      </a:r>
                      <a:r>
                        <a:rPr lang="cs-CZ" sz="1500" kern="50" dirty="0" err="1">
                          <a:effectLst/>
                          <a:latin typeface="Arial" panose="020B0604020202020204" pitchFamily="34" charset="0"/>
                          <a:cs typeface="Arial" panose="020B0604020202020204" pitchFamily="34" charset="0"/>
                        </a:rPr>
                        <a:t>пишется</a:t>
                      </a:r>
                      <a:r>
                        <a:rPr lang="cs-CZ" sz="1500" kern="50" dirty="0">
                          <a:effectLst/>
                          <a:latin typeface="Arial" panose="020B0604020202020204" pitchFamily="34" charset="0"/>
                          <a:cs typeface="Arial" panose="020B0604020202020204" pitchFamily="34" charset="0"/>
                        </a:rPr>
                        <a:t> в </a:t>
                      </a:r>
                      <a:r>
                        <a:rPr lang="cs-CZ" sz="1500" kern="50" dirty="0" err="1">
                          <a:effectLst/>
                          <a:latin typeface="Arial" panose="020B0604020202020204" pitchFamily="34" charset="0"/>
                          <a:cs typeface="Arial" panose="020B0604020202020204" pitchFamily="34" charset="0"/>
                        </a:rPr>
                        <a:t>постпозиции</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если</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придаточные</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предложения</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начинаются</a:t>
                      </a:r>
                      <a:r>
                        <a:rPr lang="cs-CZ" sz="1500" kern="50" dirty="0">
                          <a:effectLst/>
                          <a:latin typeface="Arial" panose="020B0604020202020204" pitchFamily="34" charset="0"/>
                          <a:cs typeface="Arial" panose="020B0604020202020204" pitchFamily="34" charset="0"/>
                        </a:rPr>
                        <a:t> с </a:t>
                      </a:r>
                      <a:r>
                        <a:rPr lang="cs-CZ" sz="1500" kern="50" dirty="0" err="1">
                          <a:effectLst/>
                          <a:latin typeface="Arial" panose="020B0604020202020204" pitchFamily="34" charset="0"/>
                          <a:cs typeface="Arial" panose="020B0604020202020204" pitchFamily="34" charset="0"/>
                        </a:rPr>
                        <a:t>данных</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сочетаний</a:t>
                      </a:r>
                      <a:r>
                        <a:rPr lang="cs-CZ" sz="1500" kern="50" dirty="0">
                          <a:effectLst/>
                          <a:latin typeface="Arial" panose="020B0604020202020204" pitchFamily="34" charset="0"/>
                          <a:cs typeface="Arial" panose="020B0604020202020204" pitchFamily="34" charset="0"/>
                        </a:rPr>
                        <a:t>.</a:t>
                      </a:r>
                      <a:endParaRPr lang="cs-CZ" sz="1500" kern="50" dirty="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кто ни, кто бы ни, что ни, что бы ни, как ни, как бы ни, сколько ни, сколько бы ни, куда ни, куда бы ни, чей ни, чей бы ни, какой ни, какой бы ни и т. п.</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1643079089"/>
                  </a:ext>
                </a:extLst>
              </a:tr>
              <a:tr h="619092">
                <a:tc vMerge="1">
                  <a:txBody>
                    <a:bodyPr/>
                    <a:lstStyle/>
                    <a:p>
                      <a:endParaRPr lang="cs-CZ"/>
                    </a:p>
                  </a:txBody>
                  <a:tcPr/>
                </a:tc>
                <a:tc>
                  <a:txBody>
                    <a:bodyPr/>
                    <a:lstStyle/>
                    <a:p>
                      <a:r>
                        <a:rPr lang="cs-CZ" sz="1500" kern="50">
                          <a:effectLst/>
                          <a:latin typeface="Arial" panose="020B0604020202020204" pitchFamily="34" charset="0"/>
                          <a:cs typeface="Arial" panose="020B0604020202020204" pitchFamily="34" charset="0"/>
                        </a:rPr>
                        <a:t>4.  Частица НИ пишется в придаточных предложениях уступки</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Кем бы ты ни был, нужно соблюдать эти правила. Что бы он ни говорил, не поддавайся на провокацию.</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836176072"/>
                  </a:ext>
                </a:extLst>
              </a:tr>
              <a:tr h="412728">
                <a:tc vMerge="1">
                  <a:txBody>
                    <a:bodyPr/>
                    <a:lstStyle/>
                    <a:p>
                      <a:endParaRPr lang="cs-CZ"/>
                    </a:p>
                  </a:txBody>
                  <a:tcPr/>
                </a:tc>
                <a:tc>
                  <a:txBody>
                    <a:bodyPr/>
                    <a:lstStyle/>
                    <a:p>
                      <a:r>
                        <a:rPr lang="cs-CZ" sz="1500" kern="50">
                          <a:effectLst/>
                          <a:latin typeface="Arial" panose="020B0604020202020204" pitchFamily="34" charset="0"/>
                          <a:cs typeface="Arial" panose="020B0604020202020204" pitchFamily="34" charset="0"/>
                        </a:rPr>
                        <a:t>5. Никто иной, ничто иное</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Никто иной не мог ответить на этот вопрос.</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3126893680"/>
                  </a:ext>
                </a:extLst>
              </a:tr>
              <a:tr h="476314">
                <a:tc vMerge="1">
                  <a:txBody>
                    <a:bodyPr/>
                    <a:lstStyle/>
                    <a:p>
                      <a:endParaRPr lang="cs-CZ"/>
                    </a:p>
                  </a:txBody>
                  <a:tcPr/>
                </a:tc>
                <a:tc>
                  <a:txBody>
                    <a:bodyPr/>
                    <a:lstStyle/>
                    <a:p>
                      <a:r>
                        <a:rPr lang="cs-CZ" sz="1500" kern="50">
                          <a:effectLst/>
                          <a:latin typeface="Arial" panose="020B0604020202020204" pitchFamily="34" charset="0"/>
                          <a:cs typeface="Arial" panose="020B0604020202020204" pitchFamily="34" charset="0"/>
                        </a:rPr>
                        <a:t>6. Быть ни при чем, остался ни с чем, ни за что; ни то ни се</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Он остался ни при чем и ни с чем.</a:t>
                      </a:r>
                    </a:p>
                    <a:p>
                      <a:r>
                        <a:rPr lang="cs-CZ" sz="1500" kern="50">
                          <a:effectLst/>
                          <a:latin typeface="Arial" panose="020B0604020202020204" pitchFamily="34" charset="0"/>
                          <a:cs typeface="Arial" panose="020B0604020202020204" pitchFamily="34" charset="0"/>
                        </a:rPr>
                        <a:t>Её обидели ни за что.</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191822348"/>
                  </a:ext>
                </a:extLst>
              </a:tr>
              <a:tr h="412728">
                <a:tc vMerge="1">
                  <a:txBody>
                    <a:bodyPr/>
                    <a:lstStyle/>
                    <a:p>
                      <a:endParaRPr lang="cs-CZ"/>
                    </a:p>
                  </a:txBody>
                  <a:tcPr/>
                </a:tc>
                <a:tc>
                  <a:txBody>
                    <a:bodyPr/>
                    <a:lstStyle/>
                    <a:p>
                      <a:r>
                        <a:rPr lang="cs-CZ" sz="1500" kern="50">
                          <a:effectLst/>
                          <a:latin typeface="Arial" panose="020B0604020202020204" pitchFamily="34" charset="0"/>
                          <a:cs typeface="Arial" panose="020B0604020202020204" pitchFamily="34" charset="0"/>
                        </a:rPr>
                        <a:t>7. Сколько бы ни (значение усиления)</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a:effectLst/>
                          <a:latin typeface="Arial" panose="020B0604020202020204" pitchFamily="34" charset="0"/>
                          <a:cs typeface="Arial" panose="020B0604020202020204" pitchFamily="34" charset="0"/>
                        </a:rPr>
                        <a:t>Сколько я ни старался, у меня ничего не получилось.</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1698379598"/>
                  </a:ext>
                </a:extLst>
              </a:tr>
              <a:tr h="476314">
                <a:tc vMerge="1">
                  <a:txBody>
                    <a:bodyPr/>
                    <a:lstStyle/>
                    <a:p>
                      <a:endParaRPr lang="cs-CZ"/>
                    </a:p>
                  </a:txBody>
                  <a:tcPr/>
                </a:tc>
                <a:tc>
                  <a:txBody>
                    <a:bodyPr/>
                    <a:lstStyle/>
                    <a:p>
                      <a:r>
                        <a:rPr lang="cs-CZ" sz="1500" kern="50">
                          <a:effectLst/>
                          <a:latin typeface="Arial" panose="020B0604020202020204" pitchFamily="34" charset="0"/>
                          <a:cs typeface="Arial" panose="020B0604020202020204" pitchFamily="34" charset="0"/>
                        </a:rPr>
                        <a:t>8. В восклицательных предложениях с утвердительным смыслом</a:t>
                      </a:r>
                      <a:endParaRPr lang="cs-CZ" sz="1500" kern="50">
                        <a:effectLst/>
                        <a:latin typeface="Arial" panose="020B0604020202020204" pitchFamily="34" charset="0"/>
                        <a:ea typeface="Arial Unicode MS"/>
                        <a:cs typeface="Arial" panose="020B0604020202020204" pitchFamily="34" charset="0"/>
                      </a:endParaRPr>
                    </a:p>
                  </a:txBody>
                  <a:tcPr marL="46081" marR="46081" marT="0" marB="0"/>
                </a:tc>
                <a:tc>
                  <a:txBody>
                    <a:bodyPr/>
                    <a:lstStyle/>
                    <a:p>
                      <a:r>
                        <a:rPr lang="cs-CZ" sz="1500" kern="50" dirty="0" err="1">
                          <a:effectLst/>
                          <a:latin typeface="Arial" panose="020B0604020202020204" pitchFamily="34" charset="0"/>
                          <a:cs typeface="Arial" panose="020B0604020202020204" pitchFamily="34" charset="0"/>
                        </a:rPr>
                        <a:t>Кто</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только</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ни</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спорил</a:t>
                      </a:r>
                      <a:r>
                        <a:rPr lang="cs-CZ" sz="1500" kern="50" dirty="0">
                          <a:effectLst/>
                          <a:latin typeface="Arial" panose="020B0604020202020204" pitchFamily="34" charset="0"/>
                          <a:cs typeface="Arial" panose="020B0604020202020204" pitchFamily="34" charset="0"/>
                        </a:rPr>
                        <a:t> с </a:t>
                      </a:r>
                      <a:r>
                        <a:rPr lang="cs-CZ" sz="1500" kern="50" dirty="0" err="1">
                          <a:effectLst/>
                          <a:latin typeface="Arial" panose="020B0604020202020204" pitchFamily="34" charset="0"/>
                          <a:cs typeface="Arial" panose="020B0604020202020204" pitchFamily="34" charset="0"/>
                        </a:rPr>
                        <a:t>ним</a:t>
                      </a:r>
                      <a:r>
                        <a:rPr lang="cs-CZ" sz="1500" kern="50" dirty="0">
                          <a:effectLst/>
                          <a:latin typeface="Arial" panose="020B0604020202020204" pitchFamily="34" charset="0"/>
                          <a:cs typeface="Arial" panose="020B0604020202020204" pitchFamily="34" charset="0"/>
                        </a:rPr>
                        <a:t>!</a:t>
                      </a:r>
                    </a:p>
                    <a:p>
                      <a:r>
                        <a:rPr lang="cs-CZ" sz="1500" kern="50" dirty="0" err="1">
                          <a:effectLst/>
                          <a:latin typeface="Arial" panose="020B0604020202020204" pitchFamily="34" charset="0"/>
                          <a:cs typeface="Arial" panose="020B0604020202020204" pitchFamily="34" charset="0"/>
                        </a:rPr>
                        <a:t>Что</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бы</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это</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ни</a:t>
                      </a:r>
                      <a:r>
                        <a:rPr lang="cs-CZ" sz="1500" kern="50" dirty="0">
                          <a:effectLst/>
                          <a:latin typeface="Arial" panose="020B0604020202020204" pitchFamily="34" charset="0"/>
                          <a:cs typeface="Arial" panose="020B0604020202020204" pitchFamily="34" charset="0"/>
                        </a:rPr>
                        <a:t> </a:t>
                      </a:r>
                      <a:r>
                        <a:rPr lang="cs-CZ" sz="1500" kern="50" dirty="0" err="1">
                          <a:effectLst/>
                          <a:latin typeface="Arial" panose="020B0604020202020204" pitchFamily="34" charset="0"/>
                          <a:cs typeface="Arial" panose="020B0604020202020204" pitchFamily="34" charset="0"/>
                        </a:rPr>
                        <a:t>значило</a:t>
                      </a:r>
                      <a:r>
                        <a:rPr lang="cs-CZ" sz="1500" kern="50" dirty="0">
                          <a:effectLst/>
                          <a:latin typeface="Arial" panose="020B0604020202020204" pitchFamily="34" charset="0"/>
                          <a:cs typeface="Arial" panose="020B0604020202020204" pitchFamily="34" charset="0"/>
                        </a:rPr>
                        <a:t>!</a:t>
                      </a:r>
                      <a:endParaRPr lang="cs-CZ" sz="1500" kern="50" dirty="0">
                        <a:effectLst/>
                        <a:latin typeface="Arial" panose="020B0604020202020204" pitchFamily="34" charset="0"/>
                        <a:ea typeface="Arial Unicode MS"/>
                        <a:cs typeface="Arial" panose="020B0604020202020204" pitchFamily="34" charset="0"/>
                      </a:endParaRPr>
                    </a:p>
                  </a:txBody>
                  <a:tcPr marL="46081" marR="46081" marT="0" marB="0"/>
                </a:tc>
                <a:extLst>
                  <a:ext uri="{0D108BD9-81ED-4DB2-BD59-A6C34878D82A}">
                    <a16:rowId xmlns:a16="http://schemas.microsoft.com/office/drawing/2014/main" val="1976247385"/>
                  </a:ext>
                </a:extLst>
              </a:tr>
            </a:tbl>
          </a:graphicData>
        </a:graphic>
      </p:graphicFrame>
    </p:spTree>
    <p:extLst>
      <p:ext uri="{BB962C8B-B14F-4D97-AF65-F5344CB8AC3E}">
        <p14:creationId xmlns:p14="http://schemas.microsoft.com/office/powerpoint/2010/main" val="33996915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7A0E432-3B50-4C88-962B-CAE96E5B8C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481" y="1988598"/>
            <a:ext cx="9745037" cy="3222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5389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6E1D184-667B-4069-8F30-159D79213768}"/>
              </a:ext>
            </a:extLst>
          </p:cNvPr>
          <p:cNvPicPr>
            <a:picLocks noChangeAspect="1"/>
          </p:cNvPicPr>
          <p:nvPr/>
        </p:nvPicPr>
        <p:blipFill rotWithShape="1">
          <a:blip r:embed="rId2"/>
          <a:srcRect l="24684" t="20229" r="14587" b="14780"/>
          <a:stretch/>
        </p:blipFill>
        <p:spPr>
          <a:xfrm>
            <a:off x="1675841" y="796771"/>
            <a:ext cx="9090181" cy="5264458"/>
          </a:xfrm>
          <a:prstGeom prst="rect">
            <a:avLst/>
          </a:prstGeom>
        </p:spPr>
      </p:pic>
    </p:spTree>
    <p:extLst>
      <p:ext uri="{BB962C8B-B14F-4D97-AF65-F5344CB8AC3E}">
        <p14:creationId xmlns:p14="http://schemas.microsoft.com/office/powerpoint/2010/main" val="19800040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AA6BF99-E1D1-459B-80CE-78A048D0482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79359" y="676922"/>
            <a:ext cx="8833281" cy="5504155"/>
          </a:xfrm>
          <a:prstGeom prst="rect">
            <a:avLst/>
          </a:prstGeom>
          <a:noFill/>
          <a:ln>
            <a:noFill/>
          </a:ln>
        </p:spPr>
      </p:pic>
    </p:spTree>
    <p:extLst>
      <p:ext uri="{BB962C8B-B14F-4D97-AF65-F5344CB8AC3E}">
        <p14:creationId xmlns:p14="http://schemas.microsoft.com/office/powerpoint/2010/main" val="15594554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3E305EC-B2C7-4E07-8B82-F7AB8664C76B}"/>
              </a:ext>
            </a:extLst>
          </p:cNvPr>
          <p:cNvPicPr>
            <a:picLocks noChangeAspect="1"/>
          </p:cNvPicPr>
          <p:nvPr/>
        </p:nvPicPr>
        <p:blipFill>
          <a:blip r:embed="rId2"/>
          <a:stretch>
            <a:fillRect/>
          </a:stretch>
        </p:blipFill>
        <p:spPr>
          <a:xfrm>
            <a:off x="1891109" y="10262"/>
            <a:ext cx="8699951" cy="6727889"/>
          </a:xfrm>
          <a:prstGeom prst="rect">
            <a:avLst/>
          </a:prstGeom>
        </p:spPr>
      </p:pic>
    </p:spTree>
    <p:extLst>
      <p:ext uri="{BB962C8B-B14F-4D97-AF65-F5344CB8AC3E}">
        <p14:creationId xmlns:p14="http://schemas.microsoft.com/office/powerpoint/2010/main" val="1757719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794A938-7341-40D1-8682-F55BB54AC0AB}"/>
              </a:ext>
            </a:extLst>
          </p:cNvPr>
          <p:cNvSpPr txBox="1"/>
          <p:nvPr/>
        </p:nvSpPr>
        <p:spPr>
          <a:xfrm>
            <a:off x="745725" y="851178"/>
            <a:ext cx="10972800" cy="5016758"/>
          </a:xfrm>
          <a:prstGeom prst="rect">
            <a:avLst/>
          </a:prstGeom>
          <a:noFill/>
        </p:spPr>
        <p:txBody>
          <a:bodyPr wrap="square">
            <a:spAutoFit/>
          </a:bodyPr>
          <a:lstStyle/>
          <a:p>
            <a:r>
              <a:rPr lang="ru-RU" sz="2000" b="1" dirty="0">
                <a:latin typeface="Arial" panose="020B0604020202020204" pitchFamily="34" charset="0"/>
                <a:ea typeface="Calibri"/>
                <a:cs typeface="Arial" panose="020B0604020202020204" pitchFamily="34" charset="0"/>
              </a:rPr>
              <a:t>Классификация местоимений в ЧЯ</a:t>
            </a:r>
            <a:endParaRPr lang="de-DE" sz="2000" b="1" dirty="0">
              <a:latin typeface="Arial" panose="020B0604020202020204" pitchFamily="34" charset="0"/>
              <a:cs typeface="Arial" panose="020B0604020202020204" pitchFamily="34" charset="0"/>
            </a:endParaRPr>
          </a:p>
          <a:p>
            <a:endParaRPr lang="cs-CZ" sz="2000" b="1" dirty="0">
              <a:latin typeface="Arial" panose="020B0604020202020204" pitchFamily="34" charset="0"/>
              <a:cs typeface="Arial" panose="020B0604020202020204" pitchFamily="34" charset="0"/>
            </a:endParaRPr>
          </a:p>
          <a:p>
            <a:r>
              <a:rPr lang="cs-CZ" sz="2000" b="1" dirty="0">
                <a:latin typeface="Arial" panose="020B0604020202020204" pitchFamily="34" charset="0"/>
                <a:cs typeface="Arial" panose="020B0604020202020204" pitchFamily="34" charset="0"/>
              </a:rPr>
              <a:t>podle větné funkce </a:t>
            </a:r>
            <a:endParaRPr lang="cs-CZ"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zájmena substantivní: </a:t>
            </a:r>
            <a:r>
              <a:rPr lang="cs-CZ" sz="2000" i="1" dirty="0">
                <a:latin typeface="Arial" panose="020B0604020202020204" pitchFamily="34" charset="0"/>
                <a:cs typeface="Arial" panose="020B0604020202020204" pitchFamily="34" charset="0"/>
              </a:rPr>
              <a:t>já, kdo, někdo, nic</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zájmena adjektivní: </a:t>
            </a:r>
            <a:r>
              <a:rPr lang="cs-CZ" sz="2000" i="1" dirty="0">
                <a:latin typeface="Arial" panose="020B0604020202020204" pitchFamily="34" charset="0"/>
                <a:cs typeface="Arial" panose="020B0604020202020204" pitchFamily="34" charset="0"/>
              </a:rPr>
              <a:t>ten, jaký, každý</a:t>
            </a:r>
          </a:p>
          <a:p>
            <a:endParaRPr lang="cs-CZ" sz="2000" dirty="0">
              <a:latin typeface="Arial" panose="020B0604020202020204" pitchFamily="34" charset="0"/>
              <a:cs typeface="Arial" panose="020B0604020202020204" pitchFamily="34" charset="0"/>
            </a:endParaRPr>
          </a:p>
          <a:p>
            <a:r>
              <a:rPr lang="cs-CZ" sz="2000" b="1" dirty="0">
                <a:latin typeface="Arial" panose="020B0604020202020204" pitchFamily="34" charset="0"/>
                <a:cs typeface="Arial" panose="020B0604020202020204" pitchFamily="34" charset="0"/>
              </a:rPr>
              <a:t>podle významu a funkce</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zájmena </a:t>
            </a:r>
            <a:r>
              <a:rPr lang="cs-CZ" sz="2000" b="1" dirty="0">
                <a:latin typeface="Arial" panose="020B0604020202020204" pitchFamily="34" charset="0"/>
                <a:cs typeface="Arial" panose="020B0604020202020204" pitchFamily="34" charset="0"/>
              </a:rPr>
              <a:t>osobní</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personalia</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já, ty, on, ona, ono, my, vy, oni, ony, ona </a:t>
            </a:r>
            <a:r>
              <a:rPr lang="cs-CZ" sz="2000" dirty="0">
                <a:latin typeface="Arial" panose="020B0604020202020204" pitchFamily="34" charset="0"/>
                <a:cs typeface="Arial" panose="020B0604020202020204" pitchFamily="34" charset="0"/>
              </a:rPr>
              <a:t>+ </a:t>
            </a:r>
            <a:r>
              <a:rPr lang="cs-CZ" sz="2000" b="1" dirty="0">
                <a:latin typeface="Arial" panose="020B0604020202020204" pitchFamily="34" charset="0"/>
                <a:cs typeface="Arial" panose="020B0604020202020204" pitchFamily="34" charset="0"/>
              </a:rPr>
              <a:t>reflexivum</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se</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zájmena </a:t>
            </a:r>
            <a:r>
              <a:rPr lang="cs-CZ" sz="2000" b="1" dirty="0">
                <a:latin typeface="Arial" panose="020B0604020202020204" pitchFamily="34" charset="0"/>
                <a:cs typeface="Arial" panose="020B0604020202020204" pitchFamily="34" charset="0"/>
              </a:rPr>
              <a:t>přivlastňovací</a:t>
            </a:r>
            <a:r>
              <a:rPr lang="cs-CZ" sz="2000" dirty="0">
                <a:latin typeface="Arial" panose="020B0604020202020204" pitchFamily="34" charset="0"/>
                <a:cs typeface="Arial" panose="020B0604020202020204" pitchFamily="34" charset="0"/>
              </a:rPr>
              <a:t> (posesiva): </a:t>
            </a:r>
            <a:r>
              <a:rPr lang="cs-CZ" sz="2000" i="1" dirty="0">
                <a:latin typeface="Arial" panose="020B0604020202020204" pitchFamily="34" charset="0"/>
                <a:cs typeface="Arial" panose="020B0604020202020204" pitchFamily="34" charset="0"/>
              </a:rPr>
              <a:t>můj, tvůj, jeho, její, náš, váš, jejich</a:t>
            </a:r>
            <a:r>
              <a:rPr lang="cs-CZ" sz="2000" dirty="0">
                <a:latin typeface="Arial" panose="020B0604020202020204" pitchFamily="34" charset="0"/>
                <a:cs typeface="Arial" panose="020B0604020202020204" pitchFamily="34" charset="0"/>
              </a:rPr>
              <a:t> + </a:t>
            </a:r>
            <a:r>
              <a:rPr lang="cs-CZ" sz="2000" b="1" dirty="0">
                <a:latin typeface="Arial" panose="020B0604020202020204" pitchFamily="34" charset="0"/>
                <a:cs typeface="Arial" panose="020B0604020202020204" pitchFamily="34" charset="0"/>
              </a:rPr>
              <a:t>reflexivum</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svůj</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zájmena </a:t>
            </a:r>
            <a:r>
              <a:rPr lang="cs-CZ" sz="2000" b="1" dirty="0">
                <a:latin typeface="Arial" panose="020B0604020202020204" pitchFamily="34" charset="0"/>
                <a:cs typeface="Arial" panose="020B0604020202020204" pitchFamily="34" charset="0"/>
              </a:rPr>
              <a:t>ukazovací</a:t>
            </a:r>
            <a:r>
              <a:rPr lang="cs-CZ" sz="2000" dirty="0">
                <a:latin typeface="Arial" panose="020B0604020202020204" pitchFamily="34" charset="0"/>
                <a:cs typeface="Arial" panose="020B0604020202020204" pitchFamily="34" charset="0"/>
              </a:rPr>
              <a:t> (demonstrativa): </a:t>
            </a:r>
            <a:r>
              <a:rPr lang="cs-CZ" sz="2000" i="1" dirty="0">
                <a:latin typeface="Arial" panose="020B0604020202020204" pitchFamily="34" charset="0"/>
                <a:cs typeface="Arial" panose="020B0604020202020204" pitchFamily="34" charset="0"/>
              </a:rPr>
              <a:t>ten, tento, tenhle, onen, takový</a:t>
            </a:r>
          </a:p>
          <a:p>
            <a:r>
              <a:rPr lang="cs-CZ" sz="2000" dirty="0">
                <a:latin typeface="Arial" panose="020B0604020202020204" pitchFamily="34" charset="0"/>
                <a:cs typeface="Arial" panose="020B0604020202020204" pitchFamily="34" charset="0"/>
              </a:rPr>
              <a:t>+ podtyp zájmena </a:t>
            </a:r>
            <a:r>
              <a:rPr lang="cs-CZ" sz="2000" b="1" dirty="0">
                <a:latin typeface="Arial" panose="020B0604020202020204" pitchFamily="34" charset="0"/>
                <a:cs typeface="Arial" panose="020B0604020202020204" pitchFamily="34" charset="0"/>
              </a:rPr>
              <a:t>vymezovací</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limitativa</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týž, tentýž, sám</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zájmena </a:t>
            </a:r>
            <a:r>
              <a:rPr lang="cs-CZ" sz="2000" b="1" dirty="0">
                <a:latin typeface="Arial" panose="020B0604020202020204" pitchFamily="34" charset="0"/>
                <a:cs typeface="Arial" panose="020B0604020202020204" pitchFamily="34" charset="0"/>
              </a:rPr>
              <a:t>tázací</a:t>
            </a:r>
            <a:r>
              <a:rPr lang="cs-CZ" sz="2000" dirty="0">
                <a:latin typeface="Arial" panose="020B0604020202020204" pitchFamily="34" charset="0"/>
                <a:cs typeface="Arial" panose="020B0604020202020204" pitchFamily="34" charset="0"/>
              </a:rPr>
              <a:t> (interogativa): </a:t>
            </a:r>
            <a:r>
              <a:rPr lang="cs-CZ" sz="2000" i="1" dirty="0">
                <a:latin typeface="Arial" panose="020B0604020202020204" pitchFamily="34" charset="0"/>
                <a:cs typeface="Arial" panose="020B0604020202020204" pitchFamily="34" charset="0"/>
              </a:rPr>
              <a:t>kdo, co, který, jaký, čí</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zájmena </a:t>
            </a:r>
            <a:r>
              <a:rPr lang="cs-CZ" sz="2000" b="1" dirty="0">
                <a:latin typeface="Arial" panose="020B0604020202020204" pitchFamily="34" charset="0"/>
                <a:cs typeface="Arial" panose="020B0604020202020204" pitchFamily="34" charset="0"/>
              </a:rPr>
              <a:t>vztažná</a:t>
            </a:r>
            <a:r>
              <a:rPr lang="cs-CZ" sz="2000" dirty="0">
                <a:latin typeface="Arial" panose="020B0604020202020204" pitchFamily="34" charset="0"/>
                <a:cs typeface="Arial" panose="020B0604020202020204" pitchFamily="34" charset="0"/>
              </a:rPr>
              <a:t> (relativa): </a:t>
            </a:r>
            <a:r>
              <a:rPr lang="cs-CZ" sz="2000" i="1" dirty="0">
                <a:latin typeface="Arial" panose="020B0604020202020204" pitchFamily="34" charset="0"/>
                <a:cs typeface="Arial" panose="020B0604020202020204" pitchFamily="34" charset="0"/>
              </a:rPr>
              <a:t>kdo, co, který, jaký, čí, jenž</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zájmena </a:t>
            </a:r>
            <a:r>
              <a:rPr lang="cs-CZ" sz="2000" b="1" dirty="0">
                <a:latin typeface="Arial" panose="020B0604020202020204" pitchFamily="34" charset="0"/>
                <a:cs typeface="Arial" panose="020B0604020202020204" pitchFamily="34" charset="0"/>
              </a:rPr>
              <a:t>neurčitá</a:t>
            </a:r>
            <a:r>
              <a:rPr lang="cs-CZ" sz="2000" dirty="0">
                <a:latin typeface="Arial" panose="020B0604020202020204" pitchFamily="34" charset="0"/>
                <a:cs typeface="Arial" panose="020B0604020202020204" pitchFamily="34" charset="0"/>
              </a:rPr>
              <a:t> (indefinita): </a:t>
            </a:r>
            <a:r>
              <a:rPr lang="cs-CZ" sz="2000" i="1" dirty="0">
                <a:latin typeface="Arial" panose="020B0604020202020204" pitchFamily="34" charset="0"/>
                <a:cs typeface="Arial" panose="020B0604020202020204" pitchFamily="34" charset="0"/>
              </a:rPr>
              <a:t>kdosi, cosi, nějaký, ledajaký, ledaskdo, kdokoli</a:t>
            </a:r>
            <a:r>
              <a:rPr lang="cs-CZ"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
            </a:pPr>
            <a:r>
              <a:rPr lang="cs-CZ" sz="2000" b="1" dirty="0">
                <a:latin typeface="Arial" panose="020B0604020202020204" pitchFamily="34" charset="0"/>
                <a:cs typeface="Arial" panose="020B0604020202020204" pitchFamily="34" charset="0"/>
              </a:rPr>
              <a:t>totalizátory</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všechen, oba dva</a:t>
            </a:r>
            <a:r>
              <a:rPr lang="cs-CZ" sz="2000"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zájmena </a:t>
            </a:r>
            <a:r>
              <a:rPr lang="cs-CZ" sz="2000" b="1" dirty="0">
                <a:latin typeface="Arial" panose="020B0604020202020204" pitchFamily="34" charset="0"/>
                <a:cs typeface="Arial" panose="020B0604020202020204" pitchFamily="34" charset="0"/>
              </a:rPr>
              <a:t>záporná</a:t>
            </a:r>
            <a:r>
              <a:rPr lang="cs-CZ" sz="2000" dirty="0">
                <a:latin typeface="Arial" panose="020B0604020202020204" pitchFamily="34" charset="0"/>
                <a:cs typeface="Arial" panose="020B0604020202020204" pitchFamily="34" charset="0"/>
              </a:rPr>
              <a:t> (negativa): </a:t>
            </a:r>
            <a:r>
              <a:rPr lang="cs-CZ" sz="2000" i="1" dirty="0">
                <a:latin typeface="Arial" panose="020B0604020202020204" pitchFamily="34" charset="0"/>
                <a:cs typeface="Arial" panose="020B0604020202020204" pitchFamily="34" charset="0"/>
              </a:rPr>
              <a:t>nikdo, nic, nijaký, ničí, žádný</a:t>
            </a:r>
          </a:p>
        </p:txBody>
      </p:sp>
    </p:spTree>
    <p:extLst>
      <p:ext uri="{BB962C8B-B14F-4D97-AF65-F5344CB8AC3E}">
        <p14:creationId xmlns:p14="http://schemas.microsoft.com/office/powerpoint/2010/main" val="967280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8393A897-CD1C-4F31-BCDC-53EE90E0DB77}"/>
              </a:ext>
            </a:extLst>
          </p:cNvPr>
          <p:cNvGraphicFramePr>
            <a:graphicFrameLocks noGrp="1"/>
          </p:cNvGraphicFramePr>
          <p:nvPr>
            <p:extLst>
              <p:ext uri="{D42A27DB-BD31-4B8C-83A1-F6EECF244321}">
                <p14:modId xmlns:p14="http://schemas.microsoft.com/office/powerpoint/2010/main" val="4218912018"/>
              </p:ext>
            </p:extLst>
          </p:nvPr>
        </p:nvGraphicFramePr>
        <p:xfrm>
          <a:off x="-1" y="0"/>
          <a:ext cx="8469297" cy="3666478"/>
        </p:xfrm>
        <a:graphic>
          <a:graphicData uri="http://schemas.openxmlformats.org/drawingml/2006/table">
            <a:tbl>
              <a:tblPr>
                <a:tableStyleId>{5C22544A-7EE6-4342-B048-85BDC9FD1C3A}</a:tableStyleId>
              </a:tblPr>
              <a:tblGrid>
                <a:gridCol w="970603">
                  <a:extLst>
                    <a:ext uri="{9D8B030D-6E8A-4147-A177-3AD203B41FA5}">
                      <a16:colId xmlns:a16="http://schemas.microsoft.com/office/drawing/2014/main" val="185620951"/>
                    </a:ext>
                  </a:extLst>
                </a:gridCol>
                <a:gridCol w="1029744">
                  <a:extLst>
                    <a:ext uri="{9D8B030D-6E8A-4147-A177-3AD203B41FA5}">
                      <a16:colId xmlns:a16="http://schemas.microsoft.com/office/drawing/2014/main" val="855960748"/>
                    </a:ext>
                  </a:extLst>
                </a:gridCol>
                <a:gridCol w="1029744">
                  <a:extLst>
                    <a:ext uri="{9D8B030D-6E8A-4147-A177-3AD203B41FA5}">
                      <a16:colId xmlns:a16="http://schemas.microsoft.com/office/drawing/2014/main" val="2269350683"/>
                    </a:ext>
                  </a:extLst>
                </a:gridCol>
                <a:gridCol w="766220">
                  <a:extLst>
                    <a:ext uri="{9D8B030D-6E8A-4147-A177-3AD203B41FA5}">
                      <a16:colId xmlns:a16="http://schemas.microsoft.com/office/drawing/2014/main" val="3841744765"/>
                    </a:ext>
                  </a:extLst>
                </a:gridCol>
                <a:gridCol w="654896">
                  <a:extLst>
                    <a:ext uri="{9D8B030D-6E8A-4147-A177-3AD203B41FA5}">
                      <a16:colId xmlns:a16="http://schemas.microsoft.com/office/drawing/2014/main" val="1855180907"/>
                    </a:ext>
                  </a:extLst>
                </a:gridCol>
                <a:gridCol w="834058">
                  <a:extLst>
                    <a:ext uri="{9D8B030D-6E8A-4147-A177-3AD203B41FA5}">
                      <a16:colId xmlns:a16="http://schemas.microsoft.com/office/drawing/2014/main" val="988917455"/>
                    </a:ext>
                  </a:extLst>
                </a:gridCol>
                <a:gridCol w="1054966">
                  <a:extLst>
                    <a:ext uri="{9D8B030D-6E8A-4147-A177-3AD203B41FA5}">
                      <a16:colId xmlns:a16="http://schemas.microsoft.com/office/drawing/2014/main" val="2584991910"/>
                    </a:ext>
                  </a:extLst>
                </a:gridCol>
                <a:gridCol w="1064533">
                  <a:extLst>
                    <a:ext uri="{9D8B030D-6E8A-4147-A177-3AD203B41FA5}">
                      <a16:colId xmlns:a16="http://schemas.microsoft.com/office/drawing/2014/main" val="3140588382"/>
                    </a:ext>
                  </a:extLst>
                </a:gridCol>
                <a:gridCol w="1064533">
                  <a:extLst>
                    <a:ext uri="{9D8B030D-6E8A-4147-A177-3AD203B41FA5}">
                      <a16:colId xmlns:a16="http://schemas.microsoft.com/office/drawing/2014/main" val="1409692377"/>
                    </a:ext>
                  </a:extLst>
                </a:gridCol>
              </a:tblGrid>
              <a:tr h="268075">
                <a:tc rowSpan="2">
                  <a:txBody>
                    <a:bodyPr/>
                    <a:lstStyle/>
                    <a:p>
                      <a:pPr algn="ctr"/>
                      <a:r>
                        <a:rPr lang="cs-CZ" sz="1700" kern="50" dirty="0">
                          <a:effectLst/>
                          <a:latin typeface="Arial" panose="020B0604020202020204" pitchFamily="34" charset="0"/>
                          <a:cs typeface="Arial" panose="020B0604020202020204" pitchFamily="34" charset="0"/>
                        </a:rPr>
                        <a:t> </a:t>
                      </a:r>
                      <a:endParaRPr lang="cs-CZ" sz="1700" kern="50" dirty="0">
                        <a:effectLst/>
                        <a:latin typeface="Arial" panose="020B0604020202020204" pitchFamily="34" charset="0"/>
                        <a:ea typeface="Arial Unicode MS"/>
                        <a:cs typeface="Arial" panose="020B0604020202020204" pitchFamily="34" charset="0"/>
                      </a:endParaRPr>
                    </a:p>
                  </a:txBody>
                  <a:tcPr marL="68580" marR="68580" marT="0" marB="0"/>
                </a:tc>
                <a:tc gridSpan="5">
                  <a:txBody>
                    <a:bodyPr/>
                    <a:lstStyle/>
                    <a:p>
                      <a:pPr algn="ctr"/>
                      <a:r>
                        <a:rPr lang="ru-RU" sz="1700" kern="50">
                          <a:effectLst/>
                          <a:latin typeface="Arial" panose="020B0604020202020204" pitchFamily="34" charset="0"/>
                          <a:cs typeface="Arial" panose="020B0604020202020204" pitchFamily="34" charset="0"/>
                        </a:rPr>
                        <a:t>Единственное число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gridSpan="3">
                  <a:txBody>
                    <a:bodyPr/>
                    <a:lstStyle/>
                    <a:p>
                      <a:pPr algn="ctr"/>
                      <a:r>
                        <a:rPr lang="ru-RU" sz="1700" kern="50">
                          <a:effectLst/>
                          <a:latin typeface="Arial" panose="020B0604020202020204" pitchFamily="34" charset="0"/>
                          <a:cs typeface="Arial" panose="020B0604020202020204" pitchFamily="34" charset="0"/>
                        </a:rPr>
                        <a:t>Множественное число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823496983"/>
                  </a:ext>
                </a:extLst>
              </a:tr>
              <a:tr h="449583">
                <a:tc vMerge="1">
                  <a:txBody>
                    <a:bodyPr/>
                    <a:lstStyle/>
                    <a:p>
                      <a:endParaRPr lang="cs-CZ"/>
                    </a:p>
                  </a:txBody>
                  <a:tcPr/>
                </a:tc>
                <a:tc>
                  <a:txBody>
                    <a:bodyPr/>
                    <a:lstStyle/>
                    <a:p>
                      <a:pPr algn="ctr"/>
                      <a:r>
                        <a:rPr lang="ru-RU" sz="1700" kern="50">
                          <a:effectLst/>
                          <a:latin typeface="Arial" panose="020B0604020202020204" pitchFamily="34" charset="0"/>
                          <a:cs typeface="Arial" panose="020B0604020202020204" pitchFamily="34" charset="0"/>
                        </a:rPr>
                        <a:t>1 лицо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2 лицо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gridSpan="3">
                  <a:txBody>
                    <a:bodyPr/>
                    <a:lstStyle/>
                    <a:p>
                      <a:pPr algn="ctr"/>
                      <a:r>
                        <a:rPr lang="ru-RU" sz="1700" kern="50">
                          <a:effectLst/>
                          <a:latin typeface="Arial" panose="020B0604020202020204" pitchFamily="34" charset="0"/>
                          <a:cs typeface="Arial" panose="020B0604020202020204" pitchFamily="34" charset="0"/>
                        </a:rPr>
                        <a:t>3 лицо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tc hMerge="1">
                  <a:txBody>
                    <a:bodyPr/>
                    <a:lstStyle/>
                    <a:p>
                      <a:endParaRPr lang="cs-CZ"/>
                    </a:p>
                  </a:txBody>
                  <a:tcPr/>
                </a:tc>
                <a:tc>
                  <a:txBody>
                    <a:bodyPr/>
                    <a:lstStyle/>
                    <a:p>
                      <a:pPr algn="ctr"/>
                      <a:r>
                        <a:rPr lang="ru-RU" sz="1700" kern="50">
                          <a:effectLst/>
                          <a:latin typeface="Arial" panose="020B0604020202020204" pitchFamily="34" charset="0"/>
                          <a:cs typeface="Arial" panose="020B0604020202020204" pitchFamily="34" charset="0"/>
                        </a:rPr>
                        <a:t>1 лицо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2 лицо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3 лицо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763312500"/>
                  </a:ext>
                </a:extLst>
              </a:tr>
              <a:tr h="268075">
                <a:tc>
                  <a:txBody>
                    <a:bodyPr/>
                    <a:lstStyle/>
                    <a:p>
                      <a:pPr algn="ctr"/>
                      <a:r>
                        <a:rPr lang="ru-RU" sz="1700" kern="50">
                          <a:effectLst/>
                          <a:latin typeface="Arial" panose="020B0604020202020204" pitchFamily="34" charset="0"/>
                          <a:cs typeface="Arial" panose="020B0604020202020204" pitchFamily="34" charset="0"/>
                        </a:rPr>
                        <a:t>Им. п.</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я</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ты</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он</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оно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она</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мы</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вы</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они</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390853856"/>
                  </a:ext>
                </a:extLst>
              </a:tr>
              <a:tr h="536149">
                <a:tc>
                  <a:txBody>
                    <a:bodyPr/>
                    <a:lstStyle/>
                    <a:p>
                      <a:pPr algn="ctr"/>
                      <a:r>
                        <a:rPr lang="ru-RU" sz="1700" kern="50">
                          <a:effectLst/>
                          <a:latin typeface="Arial" panose="020B0604020202020204" pitchFamily="34" charset="0"/>
                          <a:cs typeface="Arial" panose="020B0604020202020204" pitchFamily="34" charset="0"/>
                        </a:rPr>
                        <a:t>Род. п.</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меня</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тебя</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gridSpan="2">
                  <a:txBody>
                    <a:bodyPr/>
                    <a:lstStyle/>
                    <a:p>
                      <a:r>
                        <a:rPr lang="ru-RU" sz="1700" kern="50">
                          <a:effectLst/>
                          <a:latin typeface="Arial" panose="020B0604020202020204" pitchFamily="34" charset="0"/>
                          <a:cs typeface="Arial" panose="020B0604020202020204" pitchFamily="34" charset="0"/>
                        </a:rPr>
                        <a:t>его / него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tc>
                  <a:txBody>
                    <a:bodyPr/>
                    <a:lstStyle/>
                    <a:p>
                      <a:r>
                        <a:rPr lang="ru-RU" sz="1700" kern="50">
                          <a:effectLst/>
                          <a:latin typeface="Arial" panose="020B0604020202020204" pitchFamily="34" charset="0"/>
                          <a:cs typeface="Arial" panose="020B0604020202020204" pitchFamily="34" charset="0"/>
                        </a:rPr>
                        <a:t>её / неё</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нас</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a:effectLst/>
                          <a:latin typeface="Arial" panose="020B0604020202020204" pitchFamily="34" charset="0"/>
                          <a:cs typeface="Arial" panose="020B0604020202020204" pitchFamily="34" charset="0"/>
                        </a:rPr>
                        <a:t>вас</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a:effectLst/>
                          <a:latin typeface="Arial" panose="020B0604020202020204" pitchFamily="34" charset="0"/>
                          <a:cs typeface="Arial" panose="020B0604020202020204" pitchFamily="34" charset="0"/>
                        </a:rPr>
                        <a:t>их / них</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2253901369"/>
                  </a:ext>
                </a:extLst>
              </a:tr>
              <a:tr h="536149">
                <a:tc>
                  <a:txBody>
                    <a:bodyPr/>
                    <a:lstStyle/>
                    <a:p>
                      <a:pPr algn="ctr"/>
                      <a:r>
                        <a:rPr lang="ru-RU" sz="1700" kern="50">
                          <a:effectLst/>
                          <a:latin typeface="Arial" panose="020B0604020202020204" pitchFamily="34" charset="0"/>
                          <a:cs typeface="Arial" panose="020B0604020202020204" pitchFamily="34" charset="0"/>
                        </a:rPr>
                        <a:t>Дат. п.</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мне</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тебе</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gridSpan="2">
                  <a:txBody>
                    <a:bodyPr/>
                    <a:lstStyle/>
                    <a:p>
                      <a:r>
                        <a:rPr lang="ru-RU" sz="1700" kern="50">
                          <a:effectLst/>
                          <a:latin typeface="Arial" panose="020B0604020202020204" pitchFamily="34" charset="0"/>
                          <a:cs typeface="Arial" panose="020B0604020202020204" pitchFamily="34" charset="0"/>
                        </a:rPr>
                        <a:t>ему / нему</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tc>
                  <a:txBody>
                    <a:bodyPr/>
                    <a:lstStyle/>
                    <a:p>
                      <a:r>
                        <a:rPr lang="ru-RU" sz="1700" kern="50">
                          <a:effectLst/>
                          <a:latin typeface="Arial" panose="020B0604020202020204" pitchFamily="34" charset="0"/>
                          <a:cs typeface="Arial" panose="020B0604020202020204" pitchFamily="34" charset="0"/>
                        </a:rPr>
                        <a:t>ей / ней</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нам</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a:effectLst/>
                          <a:latin typeface="Arial" panose="020B0604020202020204" pitchFamily="34" charset="0"/>
                          <a:cs typeface="Arial" panose="020B0604020202020204" pitchFamily="34" charset="0"/>
                        </a:rPr>
                        <a:t>вам</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a:effectLst/>
                          <a:latin typeface="Arial" panose="020B0604020202020204" pitchFamily="34" charset="0"/>
                          <a:cs typeface="Arial" panose="020B0604020202020204" pitchFamily="34" charset="0"/>
                        </a:rPr>
                        <a:t>им / ним</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2697703872"/>
                  </a:ext>
                </a:extLst>
              </a:tr>
              <a:tr h="536149">
                <a:tc>
                  <a:txBody>
                    <a:bodyPr/>
                    <a:lstStyle/>
                    <a:p>
                      <a:pPr algn="ctr"/>
                      <a:r>
                        <a:rPr lang="ru-RU" sz="1700" kern="50">
                          <a:effectLst/>
                          <a:latin typeface="Arial" panose="020B0604020202020204" pitchFamily="34" charset="0"/>
                          <a:cs typeface="Arial" panose="020B0604020202020204" pitchFamily="34" charset="0"/>
                        </a:rPr>
                        <a:t>Вин. п.</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меня</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тебя</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gridSpan="2">
                  <a:txBody>
                    <a:bodyPr/>
                    <a:lstStyle/>
                    <a:p>
                      <a:r>
                        <a:rPr lang="ru-RU" sz="1700" kern="50">
                          <a:effectLst/>
                          <a:latin typeface="Arial" panose="020B0604020202020204" pitchFamily="34" charset="0"/>
                          <a:cs typeface="Arial" panose="020B0604020202020204" pitchFamily="34" charset="0"/>
                        </a:rPr>
                        <a:t>его / него</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tc>
                  <a:txBody>
                    <a:bodyPr/>
                    <a:lstStyle/>
                    <a:p>
                      <a:r>
                        <a:rPr lang="ru-RU" sz="1700" kern="50">
                          <a:effectLst/>
                          <a:latin typeface="Arial" panose="020B0604020202020204" pitchFamily="34" charset="0"/>
                          <a:cs typeface="Arial" panose="020B0604020202020204" pitchFamily="34" charset="0"/>
                        </a:rPr>
                        <a:t>её / неё</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нас</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a:effectLst/>
                          <a:latin typeface="Arial" panose="020B0604020202020204" pitchFamily="34" charset="0"/>
                          <a:cs typeface="Arial" panose="020B0604020202020204" pitchFamily="34" charset="0"/>
                        </a:rPr>
                        <a:t>вас</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a:effectLst/>
                          <a:latin typeface="Arial" panose="020B0604020202020204" pitchFamily="34" charset="0"/>
                          <a:cs typeface="Arial" panose="020B0604020202020204" pitchFamily="34" charset="0"/>
                        </a:rPr>
                        <a:t>их / них</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25447025"/>
                  </a:ext>
                </a:extLst>
              </a:tr>
              <a:tr h="536149">
                <a:tc>
                  <a:txBody>
                    <a:bodyPr/>
                    <a:lstStyle/>
                    <a:p>
                      <a:pPr algn="ctr"/>
                      <a:r>
                        <a:rPr lang="ru-RU" sz="1700" kern="50">
                          <a:effectLst/>
                          <a:latin typeface="Arial" panose="020B0604020202020204" pitchFamily="34" charset="0"/>
                          <a:cs typeface="Arial" panose="020B0604020202020204" pitchFamily="34" charset="0"/>
                        </a:rPr>
                        <a:t>Твор. п.</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мной / ю</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тобой / ю</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gridSpan="2">
                  <a:txBody>
                    <a:bodyPr/>
                    <a:lstStyle/>
                    <a:p>
                      <a:r>
                        <a:rPr lang="ru-RU" sz="1700" kern="50">
                          <a:effectLst/>
                          <a:latin typeface="Arial" panose="020B0604020202020204" pitchFamily="34" charset="0"/>
                          <a:cs typeface="Arial" panose="020B0604020202020204" pitchFamily="34" charset="0"/>
                        </a:rPr>
                        <a:t>им / ним</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tc>
                  <a:txBody>
                    <a:bodyPr/>
                    <a:lstStyle/>
                    <a:p>
                      <a:r>
                        <a:rPr lang="ru-RU" sz="1700" kern="50">
                          <a:effectLst/>
                          <a:latin typeface="Arial" panose="020B0604020202020204" pitchFamily="34" charset="0"/>
                          <a:cs typeface="Arial" panose="020B0604020202020204" pitchFamily="34" charset="0"/>
                        </a:rPr>
                        <a:t>ей / ею</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нами</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a:effectLst/>
                          <a:latin typeface="Arial" panose="020B0604020202020204" pitchFamily="34" charset="0"/>
                          <a:cs typeface="Arial" panose="020B0604020202020204" pitchFamily="34" charset="0"/>
                        </a:rPr>
                        <a:t>вами</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a:effectLst/>
                          <a:latin typeface="Arial" panose="020B0604020202020204" pitchFamily="34" charset="0"/>
                          <a:cs typeface="Arial" panose="020B0604020202020204" pitchFamily="34" charset="0"/>
                        </a:rPr>
                        <a:t>ими / ними</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866098073"/>
                  </a:ext>
                </a:extLst>
              </a:tr>
              <a:tr h="536149">
                <a:tc>
                  <a:txBody>
                    <a:bodyPr/>
                    <a:lstStyle/>
                    <a:p>
                      <a:pPr algn="ctr"/>
                      <a:r>
                        <a:rPr lang="ru-RU" sz="1700" kern="50">
                          <a:effectLst/>
                          <a:latin typeface="Arial" panose="020B0604020202020204" pitchFamily="34" charset="0"/>
                          <a:cs typeface="Arial" panose="020B0604020202020204" pitchFamily="34" charset="0"/>
                        </a:rPr>
                        <a:t>Предл. п.</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мне</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тебе</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gridSpan="2">
                  <a:txBody>
                    <a:bodyPr/>
                    <a:lstStyle/>
                    <a:p>
                      <a:r>
                        <a:rPr lang="ru-RU" sz="1700" kern="50">
                          <a:effectLst/>
                          <a:latin typeface="Arial" panose="020B0604020202020204" pitchFamily="34" charset="0"/>
                          <a:cs typeface="Arial" panose="020B0604020202020204" pitchFamily="34" charset="0"/>
                        </a:rPr>
                        <a:t>нём</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tc>
                  <a:txBody>
                    <a:bodyPr/>
                    <a:lstStyle/>
                    <a:p>
                      <a:r>
                        <a:rPr lang="ru-RU" sz="1700" kern="50">
                          <a:effectLst/>
                          <a:latin typeface="Arial" panose="020B0604020202020204" pitchFamily="34" charset="0"/>
                          <a:cs typeface="Arial" panose="020B0604020202020204" pitchFamily="34" charset="0"/>
                        </a:rPr>
                        <a:t>ней / нею</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700" kern="50">
                          <a:effectLst/>
                          <a:latin typeface="Arial" panose="020B0604020202020204" pitchFamily="34" charset="0"/>
                          <a:cs typeface="Arial" panose="020B0604020202020204" pitchFamily="34" charset="0"/>
                        </a:rPr>
                        <a:t>нас</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a:effectLst/>
                          <a:latin typeface="Arial" panose="020B0604020202020204" pitchFamily="34" charset="0"/>
                          <a:cs typeface="Arial" panose="020B0604020202020204" pitchFamily="34" charset="0"/>
                        </a:rPr>
                        <a:t>вас</a:t>
                      </a:r>
                      <a:endParaRPr lang="cs-CZ" sz="17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700" kern="50" dirty="0">
                          <a:effectLst/>
                          <a:latin typeface="Arial" panose="020B0604020202020204" pitchFamily="34" charset="0"/>
                          <a:cs typeface="Arial" panose="020B0604020202020204" pitchFamily="34" charset="0"/>
                        </a:rPr>
                        <a:t>них</a:t>
                      </a:r>
                      <a:endParaRPr lang="cs-CZ" sz="170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4057073340"/>
                  </a:ext>
                </a:extLst>
              </a:tr>
            </a:tbl>
          </a:graphicData>
        </a:graphic>
      </p:graphicFrame>
      <p:graphicFrame>
        <p:nvGraphicFramePr>
          <p:cNvPr id="3" name="Tabulka 2">
            <a:extLst>
              <a:ext uri="{FF2B5EF4-FFF2-40B4-BE49-F238E27FC236}">
                <a16:creationId xmlns:a16="http://schemas.microsoft.com/office/drawing/2014/main" id="{E290AF6A-21A6-4A4D-9695-3635378AB535}"/>
              </a:ext>
            </a:extLst>
          </p:cNvPr>
          <p:cNvGraphicFramePr>
            <a:graphicFrameLocks noGrp="1"/>
          </p:cNvGraphicFramePr>
          <p:nvPr>
            <p:extLst>
              <p:ext uri="{D42A27DB-BD31-4B8C-83A1-F6EECF244321}">
                <p14:modId xmlns:p14="http://schemas.microsoft.com/office/powerpoint/2010/main" val="3246444831"/>
              </p:ext>
            </p:extLst>
          </p:nvPr>
        </p:nvGraphicFramePr>
        <p:xfrm>
          <a:off x="8558074" y="328474"/>
          <a:ext cx="3409025" cy="3808518"/>
        </p:xfrm>
        <a:graphic>
          <a:graphicData uri="http://schemas.openxmlformats.org/drawingml/2006/table">
            <a:tbl>
              <a:tblPr firstRow="1" firstCol="1" lastRow="1" lastCol="1" bandRow="1" bandCol="1"/>
              <a:tblGrid>
                <a:gridCol w="1033818">
                  <a:extLst>
                    <a:ext uri="{9D8B030D-6E8A-4147-A177-3AD203B41FA5}">
                      <a16:colId xmlns:a16="http://schemas.microsoft.com/office/drawing/2014/main" val="20000"/>
                    </a:ext>
                  </a:extLst>
                </a:gridCol>
                <a:gridCol w="1050228">
                  <a:extLst>
                    <a:ext uri="{9D8B030D-6E8A-4147-A177-3AD203B41FA5}">
                      <a16:colId xmlns:a16="http://schemas.microsoft.com/office/drawing/2014/main" val="20001"/>
                    </a:ext>
                  </a:extLst>
                </a:gridCol>
                <a:gridCol w="274751">
                  <a:extLst>
                    <a:ext uri="{9D8B030D-6E8A-4147-A177-3AD203B41FA5}">
                      <a16:colId xmlns:a16="http://schemas.microsoft.com/office/drawing/2014/main" val="20002"/>
                    </a:ext>
                  </a:extLst>
                </a:gridCol>
                <a:gridCol w="1050228">
                  <a:extLst>
                    <a:ext uri="{9D8B030D-6E8A-4147-A177-3AD203B41FA5}">
                      <a16:colId xmlns:a16="http://schemas.microsoft.com/office/drawing/2014/main" val="20003"/>
                    </a:ext>
                  </a:extLst>
                </a:gridCol>
              </a:tblGrid>
              <a:tr h="272037">
                <a:tc rowSpan="2">
                  <a:txBody>
                    <a:bodyPr/>
                    <a:lstStyle/>
                    <a:p>
                      <a:pPr>
                        <a:spcAft>
                          <a:spcPts val="0"/>
                        </a:spcAft>
                      </a:pPr>
                      <a:r>
                        <a:rPr lang="ru-RU" sz="1600" b="1" dirty="0" err="1">
                          <a:effectLst/>
                          <a:latin typeface="Arial" panose="020B0604020202020204" pitchFamily="34" charset="0"/>
                          <a:ea typeface="Times New Roman"/>
                          <a:cs typeface="Arial" panose="020B0604020202020204" pitchFamily="34" charset="0"/>
                        </a:rPr>
                        <a:t>им.п</a:t>
                      </a:r>
                      <a:r>
                        <a:rPr lang="ru-RU" sz="1600" b="1" dirty="0">
                          <a:effectLst/>
                          <a:latin typeface="Arial" panose="020B0604020202020204" pitchFamily="34" charset="0"/>
                          <a:ea typeface="Times New Roman"/>
                          <a:cs typeface="Arial" panose="020B0604020202020204" pitchFamily="34" charset="0"/>
                        </a:rPr>
                        <a:t>. </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err="1">
                          <a:effectLst/>
                          <a:latin typeface="Arial" panose="020B0604020202020204" pitchFamily="34" charset="0"/>
                          <a:ea typeface="Times New Roman"/>
                          <a:cs typeface="Arial" panose="020B0604020202020204" pitchFamily="34" charset="0"/>
                        </a:rPr>
                        <a:t>já</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4">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 </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ty</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72037">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my</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vy</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2037">
                <a:tc rowSpan="2">
                  <a:txBody>
                    <a:bodyPr/>
                    <a:lstStyle/>
                    <a:p>
                      <a:pPr>
                        <a:spcAft>
                          <a:spcPts val="0"/>
                        </a:spcAft>
                      </a:pPr>
                      <a:r>
                        <a:rPr lang="ru-RU" sz="1600" b="1" dirty="0" err="1">
                          <a:effectLst/>
                          <a:latin typeface="Arial" panose="020B0604020202020204" pitchFamily="34" charset="0"/>
                          <a:ea typeface="Times New Roman"/>
                          <a:cs typeface="Arial" panose="020B0604020202020204" pitchFamily="34" charset="0"/>
                        </a:rPr>
                        <a:t>род.п</a:t>
                      </a:r>
                      <a:r>
                        <a:rPr lang="ru-RU" sz="1600" b="1" dirty="0">
                          <a:effectLst/>
                          <a:latin typeface="Arial" panose="020B0604020202020204" pitchFamily="34" charset="0"/>
                          <a:ea typeface="Times New Roman"/>
                          <a:cs typeface="Arial" panose="020B0604020202020204" pitchFamily="34" charset="0"/>
                        </a:rPr>
                        <a:t>.</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mne/mě</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tebe/tě</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2037">
                <a:tc vMerge="1">
                  <a:txBody>
                    <a:bodyPr/>
                    <a:lstStyle/>
                    <a:p>
                      <a:endParaRPr lang="de-DE"/>
                    </a:p>
                  </a:txBody>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nás</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vás</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2037">
                <a:tc rowSpan="2">
                  <a:txBody>
                    <a:bodyPr/>
                    <a:lstStyle/>
                    <a:p>
                      <a:pPr>
                        <a:spcAft>
                          <a:spcPts val="0"/>
                        </a:spcAft>
                      </a:pPr>
                      <a:r>
                        <a:rPr lang="ru-RU" sz="1600" b="1" dirty="0" err="1">
                          <a:effectLst/>
                          <a:latin typeface="Arial" panose="020B0604020202020204" pitchFamily="34" charset="0"/>
                          <a:ea typeface="Times New Roman"/>
                          <a:cs typeface="Arial" panose="020B0604020202020204" pitchFamily="34" charset="0"/>
                        </a:rPr>
                        <a:t>дат.п</a:t>
                      </a:r>
                      <a:r>
                        <a:rPr lang="ru-RU" sz="1600" b="1" dirty="0">
                          <a:effectLst/>
                          <a:latin typeface="Arial" panose="020B0604020202020204" pitchFamily="34" charset="0"/>
                          <a:ea typeface="Times New Roman"/>
                          <a:cs typeface="Arial" panose="020B0604020202020204" pitchFamily="34" charset="0"/>
                        </a:rPr>
                        <a:t>.</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mně/mi</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tobě/ti</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2037">
                <a:tc vMerge="1">
                  <a:txBody>
                    <a:bodyPr/>
                    <a:lstStyle/>
                    <a:p>
                      <a:endParaRPr lang="de-DE"/>
                    </a:p>
                  </a:txBody>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nám</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vám</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2037">
                <a:tc rowSpan="2">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вин.п.</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mne/mě</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tebe/tě</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2037">
                <a:tc vMerge="1">
                  <a:txBody>
                    <a:bodyPr/>
                    <a:lstStyle/>
                    <a:p>
                      <a:endParaRPr lang="de-DE"/>
                    </a:p>
                  </a:txBody>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nás</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vás</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72037">
                <a:tc rowSpan="2">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зв. п.</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 </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ty</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2037">
                <a:tc vMerge="1">
                  <a:txBody>
                    <a:bodyPr/>
                    <a:lstStyle/>
                    <a:p>
                      <a:endParaRPr lang="de-DE"/>
                    </a:p>
                  </a:txBody>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 </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vy</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72037">
                <a:tc rowSpan="2">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тв.п.</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mnou</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tebou</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72037">
                <a:tc vMerge="1">
                  <a:txBody>
                    <a:bodyPr/>
                    <a:lstStyle/>
                    <a:p>
                      <a:endParaRPr lang="de-DE"/>
                    </a:p>
                  </a:txBody>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námi</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vámi</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72037">
                <a:tc rowSpan="2">
                  <a:txBody>
                    <a:bodyPr/>
                    <a:lstStyle/>
                    <a:p>
                      <a:pPr>
                        <a:spcAft>
                          <a:spcPts val="0"/>
                        </a:spcAft>
                      </a:pPr>
                      <a:r>
                        <a:rPr lang="ru-RU" sz="1600" b="1" dirty="0">
                          <a:effectLst/>
                          <a:latin typeface="Arial" panose="020B0604020202020204" pitchFamily="34" charset="0"/>
                          <a:ea typeface="Times New Roman"/>
                          <a:cs typeface="Arial" panose="020B0604020202020204" pitchFamily="34" charset="0"/>
                        </a:rPr>
                        <a:t>предл. п.</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mně</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tobě</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72037">
                <a:tc vMerge="1">
                  <a:txBody>
                    <a:bodyPr/>
                    <a:lstStyle/>
                    <a:p>
                      <a:endParaRPr lang="de-DE"/>
                    </a:p>
                  </a:txBody>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nás</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vás</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graphicFrame>
        <p:nvGraphicFramePr>
          <p:cNvPr id="4" name="Tabulka 3">
            <a:extLst>
              <a:ext uri="{FF2B5EF4-FFF2-40B4-BE49-F238E27FC236}">
                <a16:creationId xmlns:a16="http://schemas.microsoft.com/office/drawing/2014/main" id="{38AC6E6F-A168-49ED-B610-DD7708047851}"/>
              </a:ext>
            </a:extLst>
          </p:cNvPr>
          <p:cNvGraphicFramePr>
            <a:graphicFrameLocks noGrp="1"/>
          </p:cNvGraphicFramePr>
          <p:nvPr>
            <p:extLst>
              <p:ext uri="{D42A27DB-BD31-4B8C-83A1-F6EECF244321}">
                <p14:modId xmlns:p14="http://schemas.microsoft.com/office/powerpoint/2010/main" val="1274887705"/>
              </p:ext>
            </p:extLst>
          </p:nvPr>
        </p:nvGraphicFramePr>
        <p:xfrm>
          <a:off x="224901" y="3835154"/>
          <a:ext cx="8155621" cy="2882598"/>
        </p:xfrm>
        <a:graphic>
          <a:graphicData uri="http://schemas.openxmlformats.org/drawingml/2006/table">
            <a:tbl>
              <a:tblPr firstRow="1" firstCol="1" lastRow="1" lastCol="1" bandRow="1" bandCol="1"/>
              <a:tblGrid>
                <a:gridCol w="1067998">
                  <a:extLst>
                    <a:ext uri="{9D8B030D-6E8A-4147-A177-3AD203B41FA5}">
                      <a16:colId xmlns:a16="http://schemas.microsoft.com/office/drawing/2014/main" val="20000"/>
                    </a:ext>
                  </a:extLst>
                </a:gridCol>
                <a:gridCol w="1020637">
                  <a:extLst>
                    <a:ext uri="{9D8B030D-6E8A-4147-A177-3AD203B41FA5}">
                      <a16:colId xmlns:a16="http://schemas.microsoft.com/office/drawing/2014/main" val="20001"/>
                    </a:ext>
                  </a:extLst>
                </a:gridCol>
                <a:gridCol w="1231384">
                  <a:extLst>
                    <a:ext uri="{9D8B030D-6E8A-4147-A177-3AD203B41FA5}">
                      <a16:colId xmlns:a16="http://schemas.microsoft.com/office/drawing/2014/main" val="20002"/>
                    </a:ext>
                  </a:extLst>
                </a:gridCol>
                <a:gridCol w="929741">
                  <a:extLst>
                    <a:ext uri="{9D8B030D-6E8A-4147-A177-3AD203B41FA5}">
                      <a16:colId xmlns:a16="http://schemas.microsoft.com/office/drawing/2014/main" val="20003"/>
                    </a:ext>
                  </a:extLst>
                </a:gridCol>
                <a:gridCol w="698953">
                  <a:extLst>
                    <a:ext uri="{9D8B030D-6E8A-4147-A177-3AD203B41FA5}">
                      <a16:colId xmlns:a16="http://schemas.microsoft.com/office/drawing/2014/main" val="20004"/>
                    </a:ext>
                  </a:extLst>
                </a:gridCol>
                <a:gridCol w="904143">
                  <a:extLst>
                    <a:ext uri="{9D8B030D-6E8A-4147-A177-3AD203B41FA5}">
                      <a16:colId xmlns:a16="http://schemas.microsoft.com/office/drawing/2014/main" val="20005"/>
                    </a:ext>
                  </a:extLst>
                </a:gridCol>
                <a:gridCol w="668499">
                  <a:extLst>
                    <a:ext uri="{9D8B030D-6E8A-4147-A177-3AD203B41FA5}">
                      <a16:colId xmlns:a16="http://schemas.microsoft.com/office/drawing/2014/main" val="20006"/>
                    </a:ext>
                  </a:extLst>
                </a:gridCol>
                <a:gridCol w="698953">
                  <a:extLst>
                    <a:ext uri="{9D8B030D-6E8A-4147-A177-3AD203B41FA5}">
                      <a16:colId xmlns:a16="http://schemas.microsoft.com/office/drawing/2014/main" val="20007"/>
                    </a:ext>
                  </a:extLst>
                </a:gridCol>
                <a:gridCol w="935313">
                  <a:extLst>
                    <a:ext uri="{9D8B030D-6E8A-4147-A177-3AD203B41FA5}">
                      <a16:colId xmlns:a16="http://schemas.microsoft.com/office/drawing/2014/main" val="20008"/>
                    </a:ext>
                  </a:extLst>
                </a:gridCol>
              </a:tblGrid>
              <a:tr h="235227">
                <a:tc>
                  <a:txBody>
                    <a:bodyPr/>
                    <a:lstStyle/>
                    <a:p>
                      <a:pPr>
                        <a:spcAft>
                          <a:spcPts val="0"/>
                        </a:spcAft>
                      </a:pPr>
                      <a:r>
                        <a:rPr lang="ru-RU" sz="1600" b="1" dirty="0" err="1">
                          <a:effectLst/>
                          <a:latin typeface="Arial" panose="020B0604020202020204" pitchFamily="34" charset="0"/>
                          <a:ea typeface="Times New Roman"/>
                          <a:cs typeface="Arial" panose="020B0604020202020204" pitchFamily="34" charset="0"/>
                        </a:rPr>
                        <a:t>ед.ч</a:t>
                      </a:r>
                      <a:r>
                        <a:rPr lang="ru-RU" sz="1600" b="1" dirty="0">
                          <a:effectLst/>
                          <a:latin typeface="Arial" panose="020B0604020202020204" pitchFamily="34" charset="0"/>
                          <a:ea typeface="Times New Roman"/>
                          <a:cs typeface="Arial" panose="020B0604020202020204" pitchFamily="34" charset="0"/>
                        </a:rPr>
                        <a:t>.</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effectLst/>
                          <a:latin typeface="Arial" panose="020B0604020202020204" pitchFamily="34" charset="0"/>
                          <a:ea typeface="Times New Roman"/>
                          <a:cs typeface="Arial" panose="020B0604020202020204" pitchFamily="34" charset="0"/>
                        </a:rPr>
                        <a:t> </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err="1">
                          <a:effectLst/>
                          <a:latin typeface="Arial" panose="020B0604020202020204" pitchFamily="34" charset="0"/>
                          <a:ea typeface="Times New Roman"/>
                          <a:cs typeface="Arial" panose="020B0604020202020204" pitchFamily="34" charset="0"/>
                        </a:rPr>
                        <a:t>м.р</a:t>
                      </a:r>
                      <a:r>
                        <a:rPr lang="ru-RU" sz="1600" b="1" dirty="0">
                          <a:effectLst/>
                          <a:latin typeface="Arial" panose="020B0604020202020204" pitchFamily="34" charset="0"/>
                          <a:ea typeface="Times New Roman"/>
                          <a:cs typeface="Arial" panose="020B0604020202020204" pitchFamily="34" charset="0"/>
                        </a:rPr>
                        <a:t>.</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err="1">
                          <a:effectLst/>
                          <a:latin typeface="Arial" panose="020B0604020202020204" pitchFamily="34" charset="0"/>
                          <a:ea typeface="Times New Roman"/>
                          <a:cs typeface="Arial" panose="020B0604020202020204" pitchFamily="34" charset="0"/>
                        </a:rPr>
                        <a:t>ср.р</a:t>
                      </a:r>
                      <a:r>
                        <a:rPr lang="ru-RU" sz="1600" b="1" dirty="0">
                          <a:effectLst/>
                          <a:latin typeface="Arial" panose="020B0604020202020204" pitchFamily="34" charset="0"/>
                          <a:ea typeface="Times New Roman"/>
                          <a:cs typeface="Arial" panose="020B0604020202020204" pitchFamily="34" charset="0"/>
                        </a:rPr>
                        <a:t>.</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ж.р.</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мн.ч.</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м.р.</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ср.р.</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ж.р.</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70454">
                <a:tc rowSpan="6">
                  <a:txBody>
                    <a:bodyPr/>
                    <a:lstStyle/>
                    <a:p>
                      <a:pPr>
                        <a:spcAft>
                          <a:spcPts val="0"/>
                        </a:spcAft>
                      </a:pPr>
                      <a:r>
                        <a:rPr lang="ru-RU" sz="1600" b="1" dirty="0">
                          <a:effectLst/>
                          <a:latin typeface="Arial" panose="020B0604020202020204" pitchFamily="34" charset="0"/>
                          <a:ea typeface="Times New Roman"/>
                          <a:cs typeface="Arial" panose="020B0604020202020204" pitchFamily="34" charset="0"/>
                        </a:rPr>
                        <a:t> </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им.п.</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on</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ono</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ona</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spcAft>
                          <a:spcPts val="0"/>
                        </a:spcAft>
                      </a:pPr>
                      <a:r>
                        <a:rPr lang="ru-RU" sz="1600" b="1" dirty="0">
                          <a:effectLst/>
                          <a:latin typeface="Arial" panose="020B0604020202020204" pitchFamily="34" charset="0"/>
                          <a:ea typeface="Times New Roman"/>
                          <a:cs typeface="Arial" panose="020B0604020202020204" pitchFamily="34" charset="0"/>
                        </a:rPr>
                        <a:t> </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oni/ony</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ona</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ony</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70454">
                <a:tc vMerge="1">
                  <a:txBody>
                    <a:bodyPr/>
                    <a:lstStyle/>
                    <a:p>
                      <a:endParaRPr lang="de-DE"/>
                    </a:p>
                  </a:txBody>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род.п.</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1600" b="1" dirty="0">
                          <a:effectLst/>
                          <a:latin typeface="Arial" panose="020B0604020202020204" pitchFamily="34" charset="0"/>
                          <a:ea typeface="Times New Roman"/>
                          <a:cs typeface="Arial" panose="020B0604020202020204" pitchFamily="34" charset="0"/>
                        </a:rPr>
                        <a:t>jeho/něho, ho</a:t>
                      </a:r>
                      <a:endParaRPr lang="de-DE" sz="1600" b="1" dirty="0">
                        <a:effectLst/>
                        <a:latin typeface="Arial" panose="020B0604020202020204" pitchFamily="34" charset="0"/>
                        <a:ea typeface="Times New Roman"/>
                        <a:cs typeface="Arial" panose="020B0604020202020204" pitchFamily="34" charset="0"/>
                      </a:endParaRPr>
                    </a:p>
                    <a:p>
                      <a:pPr algn="ctr">
                        <a:spcAft>
                          <a:spcPts val="0"/>
                        </a:spcAft>
                      </a:pPr>
                      <a:r>
                        <a:rPr lang="cs-CZ" sz="1600" b="1" dirty="0">
                          <a:effectLst/>
                          <a:latin typeface="Arial" panose="020B0604020202020204" pitchFamily="34" charset="0"/>
                          <a:ea typeface="Times New Roman"/>
                          <a:cs typeface="Arial" panose="020B0604020202020204" pitchFamily="34" charset="0"/>
                        </a:rPr>
                        <a:t>jej/něj</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cs-CZ" sz="1600" b="1" dirty="0">
                          <a:effectLst/>
                          <a:latin typeface="Arial" panose="020B0604020202020204" pitchFamily="34" charset="0"/>
                          <a:ea typeface="Times New Roman"/>
                          <a:cs typeface="Arial" panose="020B0604020202020204" pitchFamily="34" charset="0"/>
                        </a:rPr>
                        <a:t>jí/ní</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1600" b="1" dirty="0">
                          <a:effectLst/>
                          <a:latin typeface="Arial" panose="020B0604020202020204" pitchFamily="34" charset="0"/>
                          <a:ea typeface="Times New Roman"/>
                          <a:cs typeface="Arial" panose="020B0604020202020204" pitchFamily="34" charset="0"/>
                        </a:rPr>
                        <a:t>jich/nich</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2"/>
                  </a:ext>
                </a:extLst>
              </a:tr>
              <a:tr h="235227">
                <a:tc vMerge="1">
                  <a:txBody>
                    <a:bodyPr/>
                    <a:lstStyle/>
                    <a:p>
                      <a:endParaRPr lang="de-DE"/>
                    </a:p>
                  </a:txBody>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дат.п.</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1600" b="1" dirty="0">
                          <a:effectLst/>
                          <a:latin typeface="Arial" panose="020B0604020202020204" pitchFamily="34" charset="0"/>
                          <a:ea typeface="Times New Roman"/>
                          <a:cs typeface="Arial" panose="020B0604020202020204" pitchFamily="34" charset="0"/>
                        </a:rPr>
                        <a:t>jemu/němu, mu</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jí/ní</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1600" b="1" dirty="0">
                          <a:effectLst/>
                          <a:latin typeface="Arial" panose="020B0604020202020204" pitchFamily="34" charset="0"/>
                          <a:ea typeface="Times New Roman"/>
                          <a:cs typeface="Arial" panose="020B0604020202020204" pitchFamily="34" charset="0"/>
                        </a:rPr>
                        <a:t>jim/nim</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3"/>
                  </a:ext>
                </a:extLst>
              </a:tr>
              <a:tr h="705680">
                <a:tc vMerge="1">
                  <a:txBody>
                    <a:bodyPr/>
                    <a:lstStyle/>
                    <a:p>
                      <a:endParaRPr lang="de-DE"/>
                    </a:p>
                  </a:txBody>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вин.п.</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1600" b="1" dirty="0">
                          <a:effectLst/>
                          <a:latin typeface="Arial" panose="020B0604020202020204" pitchFamily="34" charset="0"/>
                          <a:ea typeface="Times New Roman"/>
                          <a:cs typeface="Arial" panose="020B0604020202020204" pitchFamily="34" charset="0"/>
                        </a:rPr>
                        <a:t>jeho/něho ho</a:t>
                      </a:r>
                      <a:endParaRPr lang="de-DE" sz="1600" b="1" dirty="0">
                        <a:effectLst/>
                        <a:latin typeface="Arial" panose="020B0604020202020204" pitchFamily="34" charset="0"/>
                        <a:ea typeface="Times New Roman"/>
                        <a:cs typeface="Arial" panose="020B0604020202020204" pitchFamily="34" charset="0"/>
                      </a:endParaRPr>
                    </a:p>
                    <a:p>
                      <a:pPr algn="ctr">
                        <a:spcAft>
                          <a:spcPts val="0"/>
                        </a:spcAft>
                      </a:pPr>
                      <a:r>
                        <a:rPr lang="cs-CZ" sz="1600" b="1" dirty="0">
                          <a:effectLst/>
                          <a:latin typeface="Arial" panose="020B0604020202020204" pitchFamily="34" charset="0"/>
                          <a:ea typeface="Times New Roman"/>
                          <a:cs typeface="Arial" panose="020B0604020202020204" pitchFamily="34" charset="0"/>
                        </a:rPr>
                        <a:t>jej/něj/ -ň</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s-CZ" sz="1600" b="1">
                          <a:effectLst/>
                          <a:latin typeface="Arial" panose="020B0604020202020204" pitchFamily="34" charset="0"/>
                          <a:ea typeface="Times New Roman"/>
                          <a:cs typeface="Arial" panose="020B0604020202020204" pitchFamily="34" charset="0"/>
                        </a:rPr>
                        <a:t>je/ně, ho</a:t>
                      </a:r>
                      <a:endParaRPr lang="de-DE" sz="1600" b="1">
                        <a:effectLst/>
                        <a:latin typeface="Arial" panose="020B0604020202020204" pitchFamily="34" charset="0"/>
                        <a:ea typeface="Times New Roman"/>
                        <a:cs typeface="Arial" panose="020B0604020202020204" pitchFamily="34" charset="0"/>
                      </a:endParaRPr>
                    </a:p>
                    <a:p>
                      <a:pPr algn="ctr">
                        <a:spcAft>
                          <a:spcPts val="0"/>
                        </a:spcAft>
                      </a:pPr>
                      <a:r>
                        <a:rPr lang="cs-CZ" sz="1600" b="1">
                          <a:effectLst/>
                          <a:latin typeface="Arial" panose="020B0604020202020204" pitchFamily="34" charset="0"/>
                          <a:ea typeface="Times New Roman"/>
                          <a:cs typeface="Arial" panose="020B0604020202020204" pitchFamily="34" charset="0"/>
                        </a:rPr>
                        <a:t>jej/něj</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ji/ni</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1600" b="1" dirty="0">
                          <a:effectLst/>
                          <a:latin typeface="Arial" panose="020B0604020202020204" pitchFamily="34" charset="0"/>
                          <a:ea typeface="Times New Roman"/>
                          <a:cs typeface="Arial" panose="020B0604020202020204" pitchFamily="34" charset="0"/>
                        </a:rPr>
                        <a:t>je/ně</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4"/>
                  </a:ext>
                </a:extLst>
              </a:tr>
              <a:tr h="235227">
                <a:tc vMerge="1">
                  <a:txBody>
                    <a:bodyPr/>
                    <a:lstStyle/>
                    <a:p>
                      <a:endParaRPr lang="de-DE"/>
                    </a:p>
                  </a:txBody>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тв.п.</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1600" b="1">
                          <a:effectLst/>
                          <a:latin typeface="Arial" panose="020B0604020202020204" pitchFamily="34" charset="0"/>
                          <a:ea typeface="Times New Roman"/>
                          <a:cs typeface="Arial" panose="020B0604020202020204" pitchFamily="34" charset="0"/>
                        </a:rPr>
                        <a:t>jím/ním</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jí/ní</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1600" b="1" dirty="0">
                          <a:effectLst/>
                          <a:latin typeface="Arial" panose="020B0604020202020204" pitchFamily="34" charset="0"/>
                          <a:ea typeface="Times New Roman"/>
                          <a:cs typeface="Arial" panose="020B0604020202020204" pitchFamily="34" charset="0"/>
                        </a:rPr>
                        <a:t>jimi/nimi</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5"/>
                  </a:ext>
                </a:extLst>
              </a:tr>
              <a:tr h="444198">
                <a:tc vMerge="1">
                  <a:txBody>
                    <a:bodyPr/>
                    <a:lstStyle/>
                    <a:p>
                      <a:endParaRPr lang="de-DE"/>
                    </a:p>
                  </a:txBody>
                  <a:tcPr/>
                </a:tc>
                <a:tc>
                  <a:txBody>
                    <a:bodyPr/>
                    <a:lstStyle/>
                    <a:p>
                      <a:pPr>
                        <a:spcAft>
                          <a:spcPts val="0"/>
                        </a:spcAft>
                      </a:pPr>
                      <a:r>
                        <a:rPr lang="ru-RU" sz="1600" b="1">
                          <a:effectLst/>
                          <a:latin typeface="Arial" panose="020B0604020202020204" pitchFamily="34" charset="0"/>
                          <a:ea typeface="Times New Roman"/>
                          <a:cs typeface="Arial" panose="020B0604020202020204" pitchFamily="34" charset="0"/>
                        </a:rPr>
                        <a:t>предл.п.</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cs-CZ" sz="1600" b="1">
                          <a:effectLst/>
                          <a:latin typeface="Arial" panose="020B0604020202020204" pitchFamily="34" charset="0"/>
                          <a:ea typeface="Times New Roman"/>
                          <a:cs typeface="Arial" panose="020B0604020202020204" pitchFamily="34" charset="0"/>
                        </a:rPr>
                        <a:t>něm</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spcAft>
                          <a:spcPts val="0"/>
                        </a:spcAft>
                      </a:pPr>
                      <a:r>
                        <a:rPr lang="cs-CZ" sz="1600" b="1">
                          <a:effectLst/>
                          <a:latin typeface="Arial" panose="020B0604020202020204" pitchFamily="34" charset="0"/>
                          <a:ea typeface="Times New Roman"/>
                          <a:cs typeface="Arial" panose="020B0604020202020204" pitchFamily="34" charset="0"/>
                        </a:rPr>
                        <a:t>ní</a:t>
                      </a:r>
                      <a:endParaRPr lang="de-DE" sz="16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gridSpan="3">
                  <a:txBody>
                    <a:bodyPr/>
                    <a:lstStyle/>
                    <a:p>
                      <a:pPr algn="ctr">
                        <a:spcAft>
                          <a:spcPts val="0"/>
                        </a:spcAft>
                      </a:pPr>
                      <a:r>
                        <a:rPr lang="cs-CZ" sz="1600" b="1" dirty="0">
                          <a:effectLst/>
                          <a:latin typeface="Arial" panose="020B0604020202020204" pitchFamily="34" charset="0"/>
                          <a:ea typeface="Times New Roman"/>
                          <a:cs typeface="Arial" panose="020B0604020202020204" pitchFamily="34" charset="0"/>
                        </a:rPr>
                        <a:t>nich</a:t>
                      </a:r>
                      <a:endParaRPr lang="de-DE" sz="16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9428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ECF995-0346-497D-983E-A3DFB65AC267}"/>
              </a:ext>
            </a:extLst>
          </p:cNvPr>
          <p:cNvSpPr txBox="1"/>
          <p:nvPr/>
        </p:nvSpPr>
        <p:spPr>
          <a:xfrm>
            <a:off x="232299" y="246975"/>
            <a:ext cx="11727402" cy="6364050"/>
          </a:xfrm>
          <a:prstGeom prst="rect">
            <a:avLst/>
          </a:prstGeom>
          <a:noFill/>
        </p:spPr>
        <p:txBody>
          <a:bodyPr wrap="square">
            <a:spAutoFit/>
          </a:bodyPr>
          <a:lstStyle/>
          <a:p>
            <a:pPr>
              <a:lnSpc>
                <a:spcPct val="105000"/>
              </a:lnSpc>
            </a:pPr>
            <a:r>
              <a:rPr lang="ru-RU" sz="1900" u="sng" kern="50" dirty="0">
                <a:effectLst/>
                <a:latin typeface="Arial" panose="020B0604020202020204" pitchFamily="34" charset="0"/>
                <a:ea typeface="Arial Unicode MS"/>
                <a:cs typeface="Arial" panose="020B0604020202020204" pitchFamily="34" charset="0"/>
              </a:rPr>
              <a:t>Система личных местоимений</a:t>
            </a:r>
            <a:r>
              <a:rPr lang="ru-RU" sz="1900" kern="50" dirty="0">
                <a:effectLst/>
                <a:latin typeface="Arial" panose="020B0604020202020204" pitchFamily="34" charset="0"/>
                <a:ea typeface="Arial Unicode MS"/>
                <a:cs typeface="Arial" panose="020B0604020202020204" pitchFamily="34" charset="0"/>
              </a:rPr>
              <a:t>, как в чешском, так и в русском языке включает в себя три лица, имеющие формы ед. и мн. числа, </a:t>
            </a:r>
            <a:r>
              <a:rPr lang="ru-RU" sz="1900" u="sng" kern="50" dirty="0">
                <a:effectLst/>
                <a:latin typeface="Arial" panose="020B0604020202020204" pitchFamily="34" charset="0"/>
                <a:ea typeface="Arial Unicode MS"/>
                <a:cs typeface="Arial" panose="020B0604020202020204" pitchFamily="34" charset="0"/>
              </a:rPr>
              <a:t>третье лицо в обоих языках выражает также родовые отличия в ед. ч., </a:t>
            </a:r>
            <a:r>
              <a:rPr lang="ru-RU" sz="1900" b="1" u="sng" kern="50" dirty="0">
                <a:effectLst/>
                <a:latin typeface="Arial" panose="020B0604020202020204" pitchFamily="34" charset="0"/>
                <a:ea typeface="Arial Unicode MS"/>
                <a:cs typeface="Arial" panose="020B0604020202020204" pitchFamily="34" charset="0"/>
              </a:rPr>
              <a:t>в РЯ формы им. п. мн. ч. не несут родовой признак</a:t>
            </a:r>
            <a:r>
              <a:rPr lang="ru-RU" sz="1900" u="sng" kern="50" dirty="0">
                <a:effectLst/>
                <a:latin typeface="Arial" panose="020B0604020202020204" pitchFamily="34" charset="0"/>
                <a:ea typeface="Arial Unicode MS"/>
                <a:cs typeface="Arial" panose="020B0604020202020204" pitchFamily="34" charset="0"/>
              </a:rPr>
              <a:t>.</a:t>
            </a:r>
            <a:endParaRPr lang="cs-CZ" sz="1900" u="sng" kern="50" dirty="0">
              <a:effectLst/>
              <a:latin typeface="Arial" panose="020B0604020202020204" pitchFamily="34" charset="0"/>
              <a:ea typeface="Arial Unicode MS"/>
              <a:cs typeface="Arial" panose="020B0604020202020204" pitchFamily="34" charset="0"/>
            </a:endParaRPr>
          </a:p>
          <a:p>
            <a:pPr>
              <a:lnSpc>
                <a:spcPct val="105000"/>
              </a:lnSpc>
            </a:pPr>
            <a:endParaRPr lang="cs-CZ" sz="1900" u="sng"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1900" u="sng" kern="50" dirty="0">
                <a:effectLst/>
                <a:latin typeface="Arial" panose="020B0604020202020204" pitchFamily="34" charset="0"/>
                <a:ea typeface="Arial Unicode MS"/>
                <a:cs typeface="Arial" panose="020B0604020202020204" pitchFamily="34" charset="0"/>
              </a:rPr>
              <a:t>В РЯ расширенная и усеченная основы (</a:t>
            </a:r>
            <a:r>
              <a:rPr lang="ru-RU" sz="1900" i="1" u="sng" kern="50" dirty="0">
                <a:effectLst/>
                <a:latin typeface="Arial" panose="020B0604020202020204" pitchFamily="34" charset="0"/>
                <a:ea typeface="Arial Unicode MS"/>
                <a:cs typeface="Arial" panose="020B0604020202020204" pitchFamily="34" charset="0"/>
              </a:rPr>
              <a:t>мен-, </a:t>
            </a:r>
            <a:r>
              <a:rPr lang="ru-RU" sz="1900" i="1" u="sng" kern="50" dirty="0" err="1">
                <a:effectLst/>
                <a:latin typeface="Arial" panose="020B0604020202020204" pitchFamily="34" charset="0"/>
                <a:ea typeface="Arial Unicode MS"/>
                <a:cs typeface="Arial" panose="020B0604020202020204" pitchFamily="34" charset="0"/>
              </a:rPr>
              <a:t>мн</a:t>
            </a:r>
            <a:r>
              <a:rPr lang="ru-RU" sz="1900" i="1" u="sng" kern="50" dirty="0">
                <a:effectLst/>
                <a:latin typeface="Arial" panose="020B0604020202020204" pitchFamily="34" charset="0"/>
                <a:ea typeface="Arial Unicode MS"/>
                <a:cs typeface="Arial" panose="020B0604020202020204" pitchFamily="34" charset="0"/>
              </a:rPr>
              <a:t>-</a:t>
            </a:r>
            <a:r>
              <a:rPr lang="ru-RU" sz="1900" u="sng" kern="50" dirty="0">
                <a:effectLst/>
                <a:latin typeface="Arial" panose="020B0604020202020204" pitchFamily="34" charset="0"/>
                <a:ea typeface="Arial Unicode MS"/>
                <a:cs typeface="Arial" panose="020B0604020202020204" pitchFamily="34" charset="0"/>
              </a:rPr>
              <a:t>) характеризуют различные падежи</a:t>
            </a:r>
            <a:r>
              <a:rPr lang="ru-RU" sz="1900" kern="50" dirty="0">
                <a:effectLst/>
                <a:latin typeface="Arial" panose="020B0604020202020204" pitchFamily="34" charset="0"/>
                <a:ea typeface="Arial Unicode MS"/>
                <a:cs typeface="Arial" panose="020B0604020202020204" pitchFamily="34" charset="0"/>
              </a:rPr>
              <a:t>, в то время как отличительной особенностью ЧЯ является наличие в 1-м лице ед. ч. лишь одного типа основы. </a:t>
            </a:r>
            <a:endParaRPr lang="cs-CZ" sz="19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1900" kern="50" dirty="0">
                <a:effectLst/>
                <a:latin typeface="Arial" panose="020B0604020202020204" pitchFamily="34" charset="0"/>
                <a:ea typeface="Arial Unicode MS"/>
                <a:cs typeface="Arial" panose="020B0604020202020204" pitchFamily="34" charset="0"/>
              </a:rPr>
              <a:t>Это связано </a:t>
            </a:r>
            <a:r>
              <a:rPr lang="ru-RU" sz="1900" b="1" kern="50" dirty="0">
                <a:effectLst/>
                <a:latin typeface="Arial" panose="020B0604020202020204" pitchFamily="34" charset="0"/>
                <a:ea typeface="Arial Unicode MS"/>
                <a:cs typeface="Arial" panose="020B0604020202020204" pitchFamily="34" charset="0"/>
              </a:rPr>
              <a:t>с отсутствием в РЯ энклитических форм личных местоимений, в чешском же языке представлены как краткие, так и полные формы</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a:p>
            <a:pPr algn="just">
              <a:lnSpc>
                <a:spcPct val="105000"/>
              </a:lnSpc>
            </a:pPr>
            <a:endParaRPr lang="cs-CZ" sz="1900" kern="50" dirty="0">
              <a:effectLst/>
              <a:latin typeface="Arial" panose="020B0604020202020204" pitchFamily="34" charset="0"/>
              <a:ea typeface="Arial Unicode MS"/>
              <a:cs typeface="Arial" panose="020B0604020202020204" pitchFamily="34" charset="0"/>
            </a:endParaRPr>
          </a:p>
          <a:p>
            <a:pPr algn="just"/>
            <a:r>
              <a:rPr lang="ru-RU" sz="1900" b="1" kern="50" dirty="0">
                <a:effectLst/>
                <a:latin typeface="Arial" panose="020B0604020202020204" pitchFamily="34" charset="0"/>
                <a:ea typeface="Arial Unicode MS"/>
                <a:cs typeface="Arial" panose="020B0604020202020204" pitchFamily="34" charset="0"/>
              </a:rPr>
              <a:t>В </a:t>
            </a:r>
            <a:r>
              <a:rPr lang="ru-RU" sz="1900" b="1" kern="50" dirty="0" err="1">
                <a:effectLst/>
                <a:latin typeface="Arial" panose="020B0604020202020204" pitchFamily="34" charset="0"/>
                <a:ea typeface="Arial Unicode MS"/>
                <a:cs typeface="Arial" panose="020B0604020202020204" pitchFamily="34" charset="0"/>
              </a:rPr>
              <a:t>твор</a:t>
            </a:r>
            <a:r>
              <a:rPr lang="ru-RU" sz="1900" b="1" kern="50" dirty="0">
                <a:effectLst/>
                <a:latin typeface="Arial" panose="020B0604020202020204" pitchFamily="34" charset="0"/>
                <a:ea typeface="Arial Unicode MS"/>
                <a:cs typeface="Arial" panose="020B0604020202020204" pitchFamily="34" charset="0"/>
              </a:rPr>
              <a:t>. п. ед. ч. в ж. р. </a:t>
            </a:r>
            <a:r>
              <a:rPr lang="ru-RU" sz="1900" b="1" u="sng" kern="50" dirty="0">
                <a:effectLst/>
                <a:latin typeface="Arial" panose="020B0604020202020204" pitchFamily="34" charset="0"/>
                <a:ea typeface="Arial Unicode MS"/>
                <a:cs typeface="Arial" panose="020B0604020202020204" pitchFamily="34" charset="0"/>
              </a:rPr>
              <a:t>без предлога используется форма </a:t>
            </a:r>
            <a:r>
              <a:rPr lang="ru-RU" sz="1900" b="1" i="1" u="sng" kern="50" dirty="0">
                <a:effectLst/>
                <a:latin typeface="Arial" panose="020B0604020202020204" pitchFamily="34" charset="0"/>
                <a:ea typeface="Arial Unicode MS"/>
                <a:cs typeface="Arial" panose="020B0604020202020204" pitchFamily="34" charset="0"/>
              </a:rPr>
              <a:t>ею</a:t>
            </a:r>
            <a:r>
              <a:rPr lang="ru-RU" sz="1900" b="1" u="sng" kern="50" dirty="0">
                <a:effectLst/>
                <a:latin typeface="Arial" panose="020B0604020202020204" pitchFamily="34" charset="0"/>
                <a:ea typeface="Arial Unicode MS"/>
                <a:cs typeface="Arial" panose="020B0604020202020204" pitchFamily="34" charset="0"/>
              </a:rPr>
              <a:t>, с предлогом </a:t>
            </a:r>
            <a:r>
              <a:rPr lang="ru-RU" sz="1900" b="1" i="1" u="sng" kern="50" dirty="0">
                <a:effectLst/>
                <a:latin typeface="Arial" panose="020B0604020202020204" pitchFamily="34" charset="0"/>
                <a:ea typeface="Arial Unicode MS"/>
                <a:cs typeface="Arial" panose="020B0604020202020204" pitchFamily="34" charset="0"/>
              </a:rPr>
              <a:t>ней</a:t>
            </a:r>
            <a:r>
              <a:rPr lang="ru-RU" sz="1900" b="1" kern="50" dirty="0">
                <a:effectLst/>
                <a:latin typeface="Arial" panose="020B0604020202020204" pitchFamily="34" charset="0"/>
                <a:ea typeface="Arial Unicode MS"/>
                <a:cs typeface="Arial" panose="020B0604020202020204" pitchFamily="34" charset="0"/>
              </a:rPr>
              <a:t>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мною, тобою</a:t>
            </a:r>
            <a:r>
              <a:rPr lang="ru-RU" sz="1900" kern="50" dirty="0">
                <a:effectLst/>
                <a:latin typeface="Arial" panose="020B0604020202020204" pitchFamily="34" charset="0"/>
                <a:ea typeface="Arial Unicode MS"/>
                <a:cs typeface="Arial" panose="020B0604020202020204" pitchFamily="34" charset="0"/>
              </a:rPr>
              <a:t> - книжное). </a:t>
            </a:r>
            <a:r>
              <a:rPr lang="ru-RU" sz="1900" u="sng" kern="50" dirty="0">
                <a:effectLst/>
                <a:latin typeface="Arial" panose="020B0604020202020204" pitchFamily="34" charset="0"/>
                <a:ea typeface="Arial Unicode MS"/>
                <a:cs typeface="Arial" panose="020B0604020202020204" pitchFamily="34" charset="0"/>
              </a:rPr>
              <a:t>В род. п. </a:t>
            </a:r>
            <a:r>
              <a:rPr lang="ru-RU" sz="1900" i="1" u="sng" kern="50" dirty="0">
                <a:effectLst/>
                <a:latin typeface="Arial" panose="020B0604020202020204" pitchFamily="34" charset="0"/>
                <a:ea typeface="Arial Unicode MS"/>
                <a:cs typeface="Arial" panose="020B0604020202020204" pitchFamily="34" charset="0"/>
              </a:rPr>
              <a:t>ней</a:t>
            </a:r>
            <a:r>
              <a:rPr lang="ru-RU" sz="1900" u="sng" kern="50" dirty="0">
                <a:effectLst/>
                <a:latin typeface="Arial" panose="020B0604020202020204" pitchFamily="34" charset="0"/>
                <a:ea typeface="Arial Unicode MS"/>
                <a:cs typeface="Arial" panose="020B0604020202020204" pitchFamily="34" charset="0"/>
              </a:rPr>
              <a:t> с предлогом – устаревшее или просторечное</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u="sng" kern="50" dirty="0">
                <a:effectLst/>
                <a:latin typeface="Arial" panose="020B0604020202020204" pitchFamily="34" charset="0"/>
                <a:ea typeface="Arial Unicode MS"/>
                <a:cs typeface="Arial" panose="020B0604020202020204" pitchFamily="34" charset="0"/>
              </a:rPr>
              <a:t>В РЯ вин. п. всегда равен родительному </a:t>
            </a:r>
            <a:r>
              <a:rPr lang="ru-RU" sz="1900" kern="50" dirty="0">
                <a:effectLst/>
                <a:latin typeface="Arial" panose="020B0604020202020204" pitchFamily="34" charset="0"/>
                <a:ea typeface="Arial Unicode MS"/>
                <a:cs typeface="Arial" panose="020B0604020202020204" pitchFamily="34" charset="0"/>
              </a:rPr>
              <a:t>(без влияния одушевленности, рода).</a:t>
            </a:r>
            <a:endParaRPr lang="cs-CZ" sz="1900" kern="50" dirty="0">
              <a:effectLst/>
              <a:latin typeface="Arial" panose="020B0604020202020204" pitchFamily="34" charset="0"/>
              <a:ea typeface="Arial Unicode MS"/>
              <a:cs typeface="Arial" panose="020B0604020202020204" pitchFamily="34" charset="0"/>
            </a:endParaRP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u="sng" kern="50" dirty="0">
                <a:effectLst/>
                <a:latin typeface="Arial" panose="020B0604020202020204" pitchFamily="34" charset="0"/>
                <a:ea typeface="Arial Unicode MS"/>
                <a:cs typeface="Arial" panose="020B0604020202020204" pitchFamily="34" charset="0"/>
              </a:rPr>
              <a:t>Во 2-м лице ед. ч. языки отличает неодинаковая дистрибуция по падежам основ</a:t>
            </a:r>
            <a:r>
              <a:rPr lang="ru-RU" sz="1900" kern="50" dirty="0">
                <a:effectLst/>
                <a:latin typeface="Arial" panose="020B0604020202020204" pitchFamily="34" charset="0"/>
                <a:ea typeface="Arial Unicode MS"/>
                <a:cs typeface="Arial" panose="020B0604020202020204" pitchFamily="34" charset="0"/>
              </a:rPr>
              <a:t> </a:t>
            </a:r>
            <a:r>
              <a:rPr lang="ru-RU" sz="1900" i="1" kern="50" dirty="0" err="1">
                <a:effectLst/>
                <a:latin typeface="Arial" panose="020B0604020202020204" pitchFamily="34" charset="0"/>
                <a:ea typeface="Arial Unicode MS"/>
                <a:cs typeface="Arial" panose="020B0604020202020204" pitchFamily="34" charset="0"/>
              </a:rPr>
              <a:t>теб</a:t>
            </a:r>
            <a:r>
              <a:rPr lang="ru-RU" sz="1900" i="1" kern="50" dirty="0">
                <a:effectLst/>
                <a:latin typeface="Arial" panose="020B0604020202020204" pitchFamily="34" charset="0"/>
                <a:ea typeface="Arial Unicode MS"/>
                <a:cs typeface="Arial" panose="020B0604020202020204" pitchFamily="34" charset="0"/>
              </a:rPr>
              <a:t>-</a:t>
            </a:r>
            <a:r>
              <a:rPr lang="ru-RU" sz="1900" kern="50" dirty="0">
                <a:effectLst/>
                <a:latin typeface="Arial" panose="020B0604020202020204" pitchFamily="34" charset="0"/>
                <a:ea typeface="Arial Unicode MS"/>
                <a:cs typeface="Arial" panose="020B0604020202020204" pitchFamily="34" charset="0"/>
              </a:rPr>
              <a:t> /</a:t>
            </a:r>
            <a:r>
              <a:rPr lang="ru-RU" sz="1900" i="1" kern="50" dirty="0" err="1">
                <a:effectLst/>
                <a:latin typeface="Arial" panose="020B0604020202020204" pitchFamily="34" charset="0"/>
                <a:ea typeface="Arial Unicode MS"/>
                <a:cs typeface="Arial" panose="020B0604020202020204" pitchFamily="34" charset="0"/>
              </a:rPr>
              <a:t>тоб</a:t>
            </a:r>
            <a:r>
              <a:rPr lang="ru-RU" sz="1900" i="1" kern="50" dirty="0">
                <a:effectLst/>
                <a:latin typeface="Arial" panose="020B0604020202020204" pitchFamily="34" charset="0"/>
                <a:ea typeface="Arial Unicode MS"/>
                <a:cs typeface="Arial" panose="020B0604020202020204" pitchFamily="34" charset="0"/>
              </a:rPr>
              <a:t>-</a:t>
            </a:r>
            <a:r>
              <a:rPr lang="ru-RU" sz="1900" kern="50" dirty="0">
                <a:effectLst/>
                <a:latin typeface="Arial" panose="020B0604020202020204" pitchFamily="34" charset="0"/>
                <a:ea typeface="Arial Unicode MS"/>
                <a:cs typeface="Arial" panose="020B0604020202020204" pitchFamily="34" charset="0"/>
              </a:rPr>
              <a:t> (напр. Дат. п.). </a:t>
            </a:r>
            <a:endParaRPr lang="cs-CZ" sz="1900" kern="50" dirty="0">
              <a:effectLst/>
              <a:latin typeface="Arial" panose="020B0604020202020204" pitchFamily="34" charset="0"/>
              <a:ea typeface="Arial Unicode MS"/>
              <a:cs typeface="Arial" panose="020B0604020202020204" pitchFamily="34" charset="0"/>
            </a:endParaRP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Напротив, </a:t>
            </a:r>
            <a:r>
              <a:rPr lang="ru-RU" sz="1900" u="sng" kern="50" dirty="0">
                <a:effectLst/>
                <a:latin typeface="Arial" panose="020B0604020202020204" pitchFamily="34" charset="0"/>
                <a:ea typeface="Arial Unicode MS"/>
                <a:cs typeface="Arial" panose="020B0604020202020204" pitchFamily="34" charset="0"/>
              </a:rPr>
              <a:t>оба языка объединяет изменение основы в 3-м лице после первичного предлога</a:t>
            </a:r>
            <a:r>
              <a:rPr lang="ru-RU" sz="1900" kern="50" dirty="0">
                <a:effectLst/>
                <a:latin typeface="Arial" panose="020B0604020202020204" pitchFamily="34" charset="0"/>
                <a:ea typeface="Arial Unicode MS"/>
                <a:cs typeface="Arial" panose="020B0604020202020204" pitchFamily="34" charset="0"/>
              </a:rPr>
              <a:t>. </a:t>
            </a:r>
            <a:r>
              <a:rPr lang="ru-RU" sz="1900" b="1" kern="50" dirty="0">
                <a:effectLst/>
                <a:latin typeface="Arial" panose="020B0604020202020204" pitchFamily="34" charset="0"/>
                <a:ea typeface="Arial Unicode MS"/>
                <a:cs typeface="Arial" panose="020B0604020202020204" pitchFamily="34" charset="0"/>
              </a:rPr>
              <a:t>После первичных предлогов у местоимений 3-го лица появляется </a:t>
            </a:r>
            <a:r>
              <a:rPr lang="ru-RU" sz="1900" b="1" i="1" kern="50" dirty="0">
                <a:effectLst/>
                <a:latin typeface="Arial" panose="020B0604020202020204" pitchFamily="34" charset="0"/>
                <a:ea typeface="Arial Unicode MS"/>
                <a:cs typeface="Arial" panose="020B0604020202020204" pitchFamily="34" charset="0"/>
              </a:rPr>
              <a:t>н</a:t>
            </a:r>
            <a:r>
              <a:rPr lang="ru-RU" sz="1900" b="1" kern="50" dirty="0">
                <a:effectLst/>
                <a:latin typeface="Arial" panose="020B0604020202020204" pitchFamily="34" charset="0"/>
                <a:ea typeface="Arial Unicode MS"/>
                <a:cs typeface="Arial" panose="020B0604020202020204" pitchFamily="34" charset="0"/>
              </a:rPr>
              <a:t>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без него, к ней, о них</a:t>
            </a:r>
            <a:r>
              <a:rPr lang="ru-RU" sz="1900" kern="50" dirty="0">
                <a:effectLst/>
                <a:latin typeface="Arial" panose="020B0604020202020204" pitchFamily="34" charset="0"/>
                <a:ea typeface="Arial Unicode MS"/>
                <a:cs typeface="Arial" panose="020B0604020202020204" pitchFamily="34" charset="0"/>
              </a:rPr>
              <a:t>). </a:t>
            </a:r>
            <a:r>
              <a:rPr lang="ru-RU" sz="1900" b="1" kern="50" dirty="0">
                <a:effectLst/>
                <a:latin typeface="Arial" panose="020B0604020202020204" pitchFamily="34" charset="0"/>
                <a:ea typeface="Arial Unicode MS"/>
                <a:cs typeface="Arial" panose="020B0604020202020204" pitchFamily="34" charset="0"/>
              </a:rPr>
              <a:t>Однако в РЯ </a:t>
            </a:r>
            <a:r>
              <a:rPr lang="ru-RU" sz="1900" b="1" i="1" kern="50" dirty="0">
                <a:effectLst/>
                <a:latin typeface="Arial" panose="020B0604020202020204" pitchFamily="34" charset="0"/>
                <a:ea typeface="Arial Unicode MS"/>
                <a:cs typeface="Arial" panose="020B0604020202020204" pitchFamily="34" charset="0"/>
              </a:rPr>
              <a:t>н </a:t>
            </a:r>
            <a:r>
              <a:rPr lang="ru-RU" sz="1900" b="1" kern="50" dirty="0">
                <a:effectLst/>
                <a:latin typeface="Arial" panose="020B0604020202020204" pitchFamily="34" charset="0"/>
                <a:ea typeface="Arial Unicode MS"/>
                <a:cs typeface="Arial" panose="020B0604020202020204" pitchFamily="34" charset="0"/>
              </a:rPr>
              <a:t>не вкладывается после вторичных предлогов</a:t>
            </a:r>
            <a:r>
              <a:rPr lang="ru-RU" sz="1900" kern="50" dirty="0">
                <a:effectLst/>
                <a:latin typeface="Arial" panose="020B0604020202020204" pitchFamily="34" charset="0"/>
                <a:ea typeface="Arial Unicode MS"/>
                <a:cs typeface="Arial" panose="020B0604020202020204" pitchFamily="34" charset="0"/>
              </a:rPr>
              <a:t> (</a:t>
            </a:r>
            <a:r>
              <a:rPr lang="ru-RU" sz="1900" i="1" kern="50" dirty="0">
                <a:effectLst/>
                <a:latin typeface="Arial" panose="020B0604020202020204" pitchFamily="34" charset="0"/>
                <a:ea typeface="Arial Unicode MS"/>
                <a:cs typeface="Arial" panose="020B0604020202020204" pitchFamily="34" charset="0"/>
              </a:rPr>
              <a:t>благодаря ему</a:t>
            </a:r>
            <a:r>
              <a:rPr lang="ru-RU" sz="1900" kern="50" dirty="0">
                <a:effectLst/>
                <a:latin typeface="Arial" panose="020B0604020202020204" pitchFamily="34" charset="0"/>
                <a:ea typeface="Arial Unicode MS"/>
                <a:cs typeface="Arial" panose="020B0604020202020204" pitchFamily="34" charset="0"/>
              </a:rPr>
              <a:t> х сравни в ЧЯ </a:t>
            </a:r>
            <a:r>
              <a:rPr lang="cs-CZ" sz="1900" i="1" kern="50" dirty="0">
                <a:effectLst/>
                <a:latin typeface="Arial" panose="020B0604020202020204" pitchFamily="34" charset="0"/>
                <a:ea typeface="Arial Unicode MS"/>
                <a:cs typeface="Arial" panose="020B0604020202020204" pitchFamily="34" charset="0"/>
              </a:rPr>
              <a:t>během něho, díky němu</a:t>
            </a:r>
            <a:r>
              <a:rPr lang="ru-RU" sz="1900" kern="50" dirty="0">
                <a:effectLst/>
                <a:latin typeface="Arial" panose="020B0604020202020204" pitchFamily="34" charset="0"/>
                <a:ea typeface="Arial Unicode MS"/>
                <a:cs typeface="Arial" panose="020B0604020202020204" pitchFamily="34" charset="0"/>
              </a:rPr>
              <a:t>). </a:t>
            </a:r>
            <a:endParaRPr lang="cs-CZ" sz="19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650985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1FA8E3A-7E68-406A-BFD5-61CBE0CA04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152" y="1416603"/>
            <a:ext cx="10881696" cy="402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27863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126</TotalTime>
  <Words>3437</Words>
  <Application>Microsoft Office PowerPoint</Application>
  <PresentationFormat>Širokoúhlá obrazovka</PresentationFormat>
  <Paragraphs>440</Paragraphs>
  <Slides>54</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54</vt:i4>
      </vt:variant>
    </vt:vector>
  </HeadingPairs>
  <TitlesOfParts>
    <vt:vector size="60" baseType="lpstr">
      <vt:lpstr>Arial</vt:lpstr>
      <vt:lpstr>Century Gothic</vt:lpstr>
      <vt:lpstr>Garamond</vt:lpstr>
      <vt:lpstr>Times New Roman</vt:lpstr>
      <vt:lpstr>Wingdings</vt:lpstr>
      <vt:lpstr>Savon</vt:lpstr>
      <vt:lpstr>МЕСТОИМЕНИЯ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МЕСТОИМЕНИЯ</dc:title>
  <dc:creator>Veronika Stranz-Nikitina</dc:creator>
  <cp:lastModifiedBy>Veronika Stranz-Nikitina</cp:lastModifiedBy>
  <cp:revision>12</cp:revision>
  <dcterms:created xsi:type="dcterms:W3CDTF">2021-01-27T07:26:07Z</dcterms:created>
  <dcterms:modified xsi:type="dcterms:W3CDTF">2021-01-29T16:06:39Z</dcterms:modified>
</cp:coreProperties>
</file>