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6" r:id="rId4"/>
    <p:sldId id="267" r:id="rId5"/>
    <p:sldId id="268" r:id="rId6"/>
    <p:sldId id="269" r:id="rId7"/>
    <p:sldId id="278" r:id="rId8"/>
    <p:sldId id="270" r:id="rId9"/>
    <p:sldId id="279" r:id="rId10"/>
    <p:sldId id="271" r:id="rId11"/>
    <p:sldId id="272" r:id="rId12"/>
    <p:sldId id="277" r:id="rId13"/>
    <p:sldId id="280" r:id="rId14"/>
    <p:sldId id="273" r:id="rId15"/>
    <p:sldId id="276" r:id="rId16"/>
    <p:sldId id="274" r:id="rId17"/>
    <p:sldId id="275" r:id="rId18"/>
    <p:sldId id="281" r:id="rId19"/>
    <p:sldId id="265" r:id="rId20"/>
    <p:sldId id="28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4" autoAdjust="0"/>
    <p:restoredTop sz="84516" autoAdjust="0"/>
  </p:normalViewPr>
  <p:slideViewPr>
    <p:cSldViewPr snapToGrid="0">
      <p:cViewPr>
        <p:scale>
          <a:sx n="66" d="100"/>
          <a:sy n="66" d="100"/>
        </p:scale>
        <p:origin x="1330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F77BD-B5F6-42DE-812C-915823985D62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CFCC-7C58-4AAB-AAF2-0211A862EF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45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Úvodní slovo a představení.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886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Evenkové</a:t>
            </a:r>
            <a:r>
              <a:rPr lang="cs-CZ" dirty="0"/>
              <a:t> měli velmi blízký vztah k sobům.</a:t>
            </a:r>
          </a:p>
          <a:p>
            <a:endParaRPr lang="cs-CZ" dirty="0"/>
          </a:p>
          <a:p>
            <a:r>
              <a:rPr lang="cs-CZ" dirty="0"/>
              <a:t>Sloužili jako zdroj potravy, zdroj na materiály jako například kožešiny a paroží, s čímž také obchodovali.</a:t>
            </a:r>
          </a:p>
          <a:p>
            <a:endParaRPr lang="cs-CZ" dirty="0"/>
          </a:p>
          <a:p>
            <a:r>
              <a:rPr lang="cs-CZ" dirty="0"/>
              <a:t>Sobi sloužili také jako dopravní prostředek pro lidi a přepravu věcí.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V podstatě byli součástí každodenního života </a:t>
            </a:r>
            <a:r>
              <a:rPr lang="cs-CZ" dirty="0" err="1"/>
              <a:t>Evenků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Evenkové</a:t>
            </a:r>
            <a:r>
              <a:rPr lang="cs-CZ" dirty="0"/>
              <a:t> se sobi kočovali a věděli, jak je stopovat a držet s nimi krok.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93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Evenkové</a:t>
            </a:r>
            <a:r>
              <a:rPr lang="cs-CZ" dirty="0"/>
              <a:t> sobi uctívali, zdobili a považovali za posvátné. Byli také součástí obětních rituálů. </a:t>
            </a:r>
          </a:p>
          <a:p>
            <a:endParaRPr lang="cs-CZ" dirty="0"/>
          </a:p>
          <a:p>
            <a:r>
              <a:rPr lang="cs-CZ" dirty="0"/>
              <a:t>Například obřad, při kterém je .sob zabit a jeho krev rozeseta po okolí na usmíření duchů.</a:t>
            </a:r>
          </a:p>
          <a:p>
            <a:endParaRPr lang="cs-CZ" dirty="0"/>
          </a:p>
          <a:p>
            <a:r>
              <a:rPr lang="cs-CZ" dirty="0"/>
              <a:t>Pokud v oblasti neměli sobi, použili koně s maskou soba.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144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Sobi byli symbolem prosperity a života. Evenkové věřili, že sobi jsou přepravním prostředkem pro duše zemřelých na onen svět.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229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FEA9A-B7AF-1B39-6532-3B870F540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C08584A-CA30-0D0F-CC27-F4B214E45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D913544-A004-94FE-3C8B-FD4F6772F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Okely</a:t>
            </a:r>
            <a:r>
              <a:rPr lang="cs-CZ" dirty="0"/>
              <a:t> říká, že zdánlivě izolované komunity jsou často ovlivněné globalizací a nejsou izolované úplně.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A9F9450-DE71-C016-7B3C-9FDDE94FB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206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Tvrzení </a:t>
            </a:r>
            <a:r>
              <a:rPr lang="cs-CZ" dirty="0" err="1"/>
              <a:t>Okely</a:t>
            </a:r>
            <a:r>
              <a:rPr lang="cs-CZ" dirty="0"/>
              <a:t> dokazují i jména, které </a:t>
            </a:r>
            <a:r>
              <a:rPr lang="cs-CZ" dirty="0" err="1"/>
              <a:t>Evenkové</a:t>
            </a:r>
            <a:r>
              <a:rPr lang="cs-CZ" dirty="0"/>
              <a:t> svým sobům dávali podle významných historických osobností  – například Kleopatra.</a:t>
            </a:r>
          </a:p>
          <a:p>
            <a:endParaRPr lang="cs-CZ" dirty="0"/>
          </a:p>
          <a:p>
            <a:r>
              <a:rPr lang="cs-CZ" dirty="0"/>
              <a:t>Dalším vlivem moderního světa je výstavba ropovodů a plynovodů, o kterých se </a:t>
            </a:r>
            <a:r>
              <a:rPr lang="cs-CZ" dirty="0" err="1"/>
              <a:t>Vitebsky</a:t>
            </a:r>
            <a:r>
              <a:rPr lang="cs-CZ" dirty="0"/>
              <a:t> </a:t>
            </a:r>
            <a:r>
              <a:rPr lang="cs-CZ" dirty="0" err="1"/>
              <a:t>zmiňuje,v</a:t>
            </a:r>
            <a:r>
              <a:rPr lang="cs-CZ" dirty="0"/>
              <a:t> oblastech, kde </a:t>
            </a:r>
            <a:r>
              <a:rPr lang="cs-CZ" dirty="0" err="1"/>
              <a:t>Evenkové</a:t>
            </a:r>
            <a:r>
              <a:rPr lang="cs-CZ" dirty="0"/>
              <a:t> žijí.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315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Negativním dopadem těchto proměn a klimatických změn vede k znečištění prostředí, kde Sobi žijí.</a:t>
            </a:r>
          </a:p>
          <a:p>
            <a:endParaRPr lang="cs-CZ" dirty="0"/>
          </a:p>
          <a:p>
            <a:r>
              <a:rPr lang="cs-CZ" dirty="0"/>
              <a:t>Přeměna krajiny ztěžuje tak </a:t>
            </a:r>
            <a:r>
              <a:rPr lang="cs-CZ" dirty="0" err="1"/>
              <a:t>Evenkům</a:t>
            </a:r>
            <a:r>
              <a:rPr lang="cs-CZ" dirty="0"/>
              <a:t> migraci se sobi a nacházení pastvin pro sobi.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701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Dalším vlivem okolního světa na odlehlou komunitu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Evenků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asimilace.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Ruská kultura má na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Evenky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velký vliv. Například jejich děti jsou odváděny do ruských škol.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767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 mladí se tak následně stěhují do měst, což vede k oslabení původních </a:t>
            </a:r>
            <a:r>
              <a:rPr lang="cs-CZ" dirty="0" err="1"/>
              <a:t>Evenských</a:t>
            </a:r>
            <a:r>
              <a:rPr lang="cs-CZ" dirty="0"/>
              <a:t> komunit.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269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Vitebsky</a:t>
            </a:r>
            <a:r>
              <a:rPr lang="cs-CZ" dirty="0"/>
              <a:t> strávil mezi </a:t>
            </a:r>
            <a:r>
              <a:rPr lang="cs-CZ" dirty="0" err="1"/>
              <a:t>Evenky</a:t>
            </a:r>
            <a:r>
              <a:rPr lang="cs-CZ" dirty="0"/>
              <a:t> opravdu dlouhou dobu, v podstatě neviděl vyrůstat své vlastní děti.  Podle jeho slov si ale mezi </a:t>
            </a:r>
            <a:r>
              <a:rPr lang="cs-CZ" dirty="0" err="1"/>
              <a:t>Evenky</a:t>
            </a:r>
            <a:r>
              <a:rPr lang="cs-CZ" dirty="0"/>
              <a:t> našel spoustu přátel. Později za nimi vzal i svou rodinu.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380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je z mé prezentace vše a já vám děkuji za pozornost.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45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Piers</a:t>
            </a:r>
            <a:r>
              <a:rPr lang="cs-CZ" dirty="0"/>
              <a:t> </a:t>
            </a:r>
            <a:r>
              <a:rPr lang="cs-CZ" dirty="0" err="1"/>
              <a:t>Vitebsky</a:t>
            </a:r>
            <a:r>
              <a:rPr lang="cs-CZ" dirty="0"/>
              <a:t> je </a:t>
            </a:r>
            <a:r>
              <a:rPr lang="cs-CZ" dirty="0" err="1"/>
              <a:t>bristký</a:t>
            </a:r>
            <a:r>
              <a:rPr lang="cs-CZ" dirty="0"/>
              <a:t> antropolog, který studoval na Cambridgi a Oxfordu. Doktorát udělal na </a:t>
            </a:r>
            <a:r>
              <a:rPr lang="cs-CZ" dirty="0" err="1"/>
              <a:t>School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Oriental</a:t>
            </a:r>
            <a:r>
              <a:rPr lang="cs-CZ" dirty="0"/>
              <a:t> and </a:t>
            </a:r>
            <a:r>
              <a:rPr lang="cs-CZ" dirty="0" err="1"/>
              <a:t>African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v Londýně</a:t>
            </a:r>
          </a:p>
          <a:p>
            <a:endParaRPr lang="cs-CZ" dirty="0"/>
          </a:p>
          <a:p>
            <a:r>
              <a:rPr lang="cs-CZ" dirty="0"/>
              <a:t>Etnografické výzkumy prováděl například v Indii, na Srí Lance a následně na Sibiři</a:t>
            </a:r>
          </a:p>
          <a:p>
            <a:endParaRPr lang="cs-CZ" dirty="0"/>
          </a:p>
          <a:p>
            <a:r>
              <a:rPr lang="cs-CZ" dirty="0"/>
              <a:t>Mezi jeho nejznámější díla patří </a:t>
            </a:r>
            <a:r>
              <a:rPr lang="cs-CZ" dirty="0" err="1"/>
              <a:t>Dialogues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dead</a:t>
            </a:r>
            <a:r>
              <a:rPr lang="cs-CZ" dirty="0"/>
              <a:t>,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dead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Shaman</a:t>
            </a:r>
            <a:r>
              <a:rPr lang="cs-CZ" dirty="0"/>
              <a:t> a právě Sobí lidé nebo-li </a:t>
            </a:r>
            <a:r>
              <a:rPr lang="cs-CZ" dirty="0" err="1"/>
              <a:t>Reindeer</a:t>
            </a:r>
            <a:r>
              <a:rPr lang="cs-CZ" dirty="0"/>
              <a:t> </a:t>
            </a:r>
            <a:r>
              <a:rPr lang="cs-CZ" dirty="0" err="1"/>
              <a:t>People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72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Nejdříve, jak jsem říkal, studoval kmeny v Indii a na Srí Lance, kde se zaměřil na šamanismus. Následně se dostal k příležitosti se zúčastnit expedice na Sibiř, do Západního Jakutska, která měla za cíl studovat dopady industrializace na domorodé obyvatelstvo.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733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Zde se poprvé setkal s </a:t>
            </a:r>
            <a:r>
              <a:rPr lang="cs-CZ" dirty="0" err="1"/>
              <a:t>Evenky</a:t>
            </a:r>
            <a:r>
              <a:rPr lang="cs-CZ" dirty="0"/>
              <a:t>, fascinovala ho jejich kultura a způsob života. A tak se rozhodl, že se na Sibiř vrátí a bude se </a:t>
            </a:r>
            <a:r>
              <a:rPr lang="cs-CZ" dirty="0" err="1"/>
              <a:t>Evenkům</a:t>
            </a:r>
            <a:r>
              <a:rPr lang="cs-CZ" dirty="0"/>
              <a:t> věnovat dlouhodobě.</a:t>
            </a:r>
          </a:p>
          <a:p>
            <a:endParaRPr lang="cs-CZ" dirty="0"/>
          </a:p>
          <a:p>
            <a:r>
              <a:rPr lang="cs-CZ" dirty="0"/>
              <a:t>Cíl zkoumání se vlastně rozhodl změnit a zaměřit se na jejich šamanismus, spiritualitu a význam sobů v životech </a:t>
            </a:r>
            <a:r>
              <a:rPr lang="cs-CZ" dirty="0" err="1"/>
              <a:t>Evenků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Nakonec s nimi strávil kolem 20 let.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898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Okely</a:t>
            </a:r>
            <a:r>
              <a:rPr lang="cs-CZ" dirty="0"/>
              <a:t> tvrdí, že Antropologové často terén mění díky podnětům, které během výzkumu přijdou. Přínosné mohou být také náhodná setkání, díky kterým se výzkumník dostane k novým příležitostem. Dodává také, že dlouhodobý pobyt v terénu je pro dobrý antropologický výzkum klíčový.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455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Následný vstup na Sibiř pro něj nebyl jednoduchý. Vzhledem k množství byrokracie v bývalém komunistickém režimu Sovětského svazu to byl zdlouhavý proces. Navíc se potýkal s podezřívaní z toho, že chce výzkum zneužít k politickým cílům. </a:t>
            </a:r>
          </a:p>
          <a:p>
            <a:endParaRPr lang="cs-CZ" dirty="0"/>
          </a:p>
          <a:p>
            <a:r>
              <a:rPr lang="cs-CZ" dirty="0"/>
              <a:t>Musel úřady přesvědčit o tom, že jeho výzkum je čistě vědecký a nemá politické úmysly. Proto začal pracovat v Leningradském muzeu antropologie, načež mu byl po nějaké době vstup na Sibiř povolen.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929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EB03B-3307-9315-8750-BD29DAA1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33BC71C-8886-7A0F-5F0A-3593BADCE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02AAED-8A56-87BC-F30F-CE0E9A057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Okely</a:t>
            </a:r>
            <a:r>
              <a:rPr lang="cs-CZ" dirty="0"/>
              <a:t> </a:t>
            </a:r>
            <a:r>
              <a:rPr lang="cs-CZ" dirty="0" err="1"/>
              <a:t>říka</a:t>
            </a:r>
            <a:r>
              <a:rPr lang="cs-CZ" dirty="0"/>
              <a:t>, že politická kontrola může být pro výzkumníka velká obtíž. Etika stojí na tom, co se autor rozhodne publikovat než na tématu jako takovém.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10AB15-80B9-CD3A-85B3-6BDB2F398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281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Vitebsky</a:t>
            </a:r>
            <a:r>
              <a:rPr lang="cs-CZ" dirty="0"/>
              <a:t> se naučil místní jazyk, snažil se držet principu nezanechat stopu, tedy co nejméně zasahovat do přirozeného prostředí </a:t>
            </a:r>
            <a:r>
              <a:rPr lang="cs-CZ" dirty="0" err="1"/>
              <a:t>Evenků</a:t>
            </a:r>
            <a:r>
              <a:rPr lang="cs-CZ" dirty="0"/>
              <a:t> a také mu šlo o citlivý přistup v interpretaci </a:t>
            </a:r>
            <a:r>
              <a:rPr lang="cs-CZ" dirty="0" err="1"/>
              <a:t>Evenků</a:t>
            </a:r>
            <a:r>
              <a:rPr lang="cs-CZ" dirty="0"/>
              <a:t>, aby nedošlo k jejich stereotypizaci. </a:t>
            </a:r>
          </a:p>
          <a:p>
            <a:endParaRPr lang="cs-CZ" dirty="0"/>
          </a:p>
          <a:p>
            <a:r>
              <a:rPr lang="cs-CZ" dirty="0"/>
              <a:t>Některé věci například nechává </a:t>
            </a:r>
            <a:r>
              <a:rPr lang="cs-CZ" dirty="0" err="1"/>
              <a:t>Vitebsky</a:t>
            </a:r>
            <a:r>
              <a:rPr lang="cs-CZ" dirty="0"/>
              <a:t> v knize v originále a pouze popíše význam, abychom ho pochopili.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770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4F3F5-44EB-D5F7-4AFF-BB1008991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68BBA1-4593-A2DD-EB1D-9D4DDC40F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2BF7CA5-BFEA-8931-E936-DDE0FF1D1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Zde je opět relevantní </a:t>
            </a:r>
            <a:r>
              <a:rPr lang="cs-CZ" dirty="0" err="1"/>
              <a:t>Okely</a:t>
            </a:r>
            <a:r>
              <a:rPr lang="cs-CZ" dirty="0"/>
              <a:t>. Ta tvrdí, že některé termíny mohou být nepřeložitelné, protože v jazyce výzkumníka mohou mít jiný význam a tak je dobré je nechat v originálním </a:t>
            </a:r>
            <a:r>
              <a:rPr lang="cs-CZ" dirty="0" err="1"/>
              <a:t>znení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373C1A-869F-DFC2-A11D-B1DD6E987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CFCC-7C58-4AAB-AAF2-0211A862EF7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3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891ED-3753-620C-EF55-4676B74F70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Sobí lidé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5B1BA6-7349-AC65-1761-58D0DB733E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Piers</a:t>
            </a:r>
            <a:r>
              <a:rPr lang="cs-CZ" dirty="0"/>
              <a:t> </a:t>
            </a:r>
            <a:r>
              <a:rPr lang="cs-CZ" dirty="0" err="1"/>
              <a:t>Vitebsky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179162A-3B07-CF69-A940-B0CDA9CF29E8}"/>
              </a:ext>
            </a:extLst>
          </p:cNvPr>
          <p:cNvSpPr txBox="1"/>
          <p:nvPr/>
        </p:nvSpPr>
        <p:spPr>
          <a:xfrm>
            <a:off x="9173183" y="126459"/>
            <a:ext cx="2908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Martin Brázda</a:t>
            </a:r>
          </a:p>
          <a:p>
            <a:pPr algn="r"/>
            <a:r>
              <a:rPr lang="cs-CZ" b="0" i="0" dirty="0">
                <a:solidFill>
                  <a:schemeClr val="tx1">
                    <a:lumMod val="50000"/>
                  </a:schemeClr>
                </a:solidFill>
                <a:effectLst/>
              </a:rPr>
              <a:t>15074231@fsv.cuni.cz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Obrázek 5" descr="Obsah obrázku savec, sob, obraz, paroží&#10;&#10;Popis byl vytvořen automaticky">
            <a:extLst>
              <a:ext uri="{FF2B5EF4-FFF2-40B4-BE49-F238E27FC236}">
                <a16:creationId xmlns:a16="http://schemas.microsoft.com/office/drawing/2014/main" id="{4905CF93-2822-B073-5B4C-576B13049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852" y="1118681"/>
            <a:ext cx="4620638" cy="46206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1014893-703C-E9DF-D3C0-D104084D5169}"/>
              </a:ext>
            </a:extLst>
          </p:cNvPr>
          <p:cNvSpPr txBox="1"/>
          <p:nvPr/>
        </p:nvSpPr>
        <p:spPr>
          <a:xfrm>
            <a:off x="5213620" y="5791199"/>
            <a:ext cx="1764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11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11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88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ysoká zvěř, obloha, venku, sob&#10;&#10;Popis byl vytvořen automaticky">
            <a:extLst>
              <a:ext uri="{FF2B5EF4-FFF2-40B4-BE49-F238E27FC236}">
                <a16:creationId xmlns:a16="http://schemas.microsoft.com/office/drawing/2014/main" id="{3327CC6F-2BF2-5A5A-AD1D-E1567DAD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427" y="373380"/>
            <a:ext cx="6111240" cy="61112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D28E94-9E60-C47A-6E73-2C6F7BDCF93F}"/>
              </a:ext>
            </a:extLst>
          </p:cNvPr>
          <p:cNvSpPr txBox="1"/>
          <p:nvPr/>
        </p:nvSpPr>
        <p:spPr>
          <a:xfrm>
            <a:off x="10047027" y="6484620"/>
            <a:ext cx="1764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11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A54BCD4-9855-F324-CAF6-1CA6204EDF02}"/>
              </a:ext>
            </a:extLst>
          </p:cNvPr>
          <p:cNvSpPr txBox="1">
            <a:spLocks/>
          </p:cNvSpPr>
          <p:nvPr/>
        </p:nvSpPr>
        <p:spPr>
          <a:xfrm>
            <a:off x="512333" y="2702318"/>
            <a:ext cx="5661863" cy="1453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VZATH </a:t>
            </a:r>
            <a:r>
              <a:rPr lang="cs-CZ" dirty="0" err="1"/>
              <a:t>Evenků</a:t>
            </a:r>
            <a:r>
              <a:rPr lang="en-US" dirty="0"/>
              <a:t> K SOBŮM</a:t>
            </a:r>
          </a:p>
        </p:txBody>
      </p:sp>
    </p:spTree>
    <p:extLst>
      <p:ext uri="{BB962C8B-B14F-4D97-AF65-F5344CB8AC3E}">
        <p14:creationId xmlns:p14="http://schemas.microsoft.com/office/powerpoint/2010/main" val="41629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, zima, sníh, skupina&#10;&#10;Popis byl vytvořen automaticky">
            <a:extLst>
              <a:ext uri="{FF2B5EF4-FFF2-40B4-BE49-F238E27FC236}">
                <a16:creationId xmlns:a16="http://schemas.microsoft.com/office/drawing/2014/main" id="{1DAD4492-D917-17AB-9299-610C548F5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283" y="296283"/>
            <a:ext cx="6265433" cy="626543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DECDB9-7B32-DDD0-2B6C-66BB5EFEE9ED}"/>
              </a:ext>
            </a:extLst>
          </p:cNvPr>
          <p:cNvSpPr txBox="1"/>
          <p:nvPr/>
        </p:nvSpPr>
        <p:spPr>
          <a:xfrm>
            <a:off x="7604769" y="6561716"/>
            <a:ext cx="1764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11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11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10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avec, vysoká zvěř, sníh, zima&#10;&#10;Popis byl vytvořen automaticky">
            <a:extLst>
              <a:ext uri="{FF2B5EF4-FFF2-40B4-BE49-F238E27FC236}">
                <a16:creationId xmlns:a16="http://schemas.microsoft.com/office/drawing/2014/main" id="{FDBF2C00-AA18-4D0E-E543-E65AA40894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70" r="277" b="1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7CB8B87-4A82-81FE-E949-1FA29C86D662}"/>
              </a:ext>
            </a:extLst>
          </p:cNvPr>
          <p:cNvSpPr txBox="1"/>
          <p:nvPr/>
        </p:nvSpPr>
        <p:spPr>
          <a:xfrm>
            <a:off x="10521589" y="6596380"/>
            <a:ext cx="1764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11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11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46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261C-A996-FCB2-1C1F-015CB2B27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udith okely – The Isis">
            <a:extLst>
              <a:ext uri="{FF2B5EF4-FFF2-40B4-BE49-F238E27FC236}">
                <a16:creationId xmlns:a16="http://schemas.microsoft.com/office/drawing/2014/main" id="{66DC5213-E1DA-87F7-817D-DD0EA8ABF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45" y="925221"/>
            <a:ext cx="4656709" cy="50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357693B-E5E9-A083-C613-9F5F57C38C8A}"/>
              </a:ext>
            </a:extLst>
          </p:cNvPr>
          <p:cNvSpPr txBox="1"/>
          <p:nvPr/>
        </p:nvSpPr>
        <p:spPr>
          <a:xfrm>
            <a:off x="3677920" y="5932778"/>
            <a:ext cx="434766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solidFill>
                  <a:schemeClr val="tx2">
                    <a:lumMod val="75000"/>
                  </a:schemeClr>
                </a:solidFill>
              </a:rPr>
              <a:t>https://isismagazine.org.uk/2018/07/sexist-politics-silencing-and-predatory-tutors-oxford-feminists-battle-to-be-heard/judith-okely/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E4AC05D-4ED8-DD25-4653-CDB53A11D154}"/>
              </a:ext>
            </a:extLst>
          </p:cNvPr>
          <p:cNvSpPr txBox="1"/>
          <p:nvPr/>
        </p:nvSpPr>
        <p:spPr>
          <a:xfrm>
            <a:off x="5431907" y="555889"/>
            <a:ext cx="13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Judith </a:t>
            </a:r>
            <a:r>
              <a:rPr lang="cs-CZ" dirty="0" err="1"/>
              <a:t>Okely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5876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zdní kolo, Kola jízdních kol, kolo, Pozemní vozidlo&#10;&#10;Popis byl vytvořen automaticky">
            <a:extLst>
              <a:ext uri="{FF2B5EF4-FFF2-40B4-BE49-F238E27FC236}">
                <a16:creationId xmlns:a16="http://schemas.microsoft.com/office/drawing/2014/main" id="{032667AC-6A82-8F4C-5F27-06562707E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275" y="445143"/>
            <a:ext cx="5967714" cy="596771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3DA61A7-E9BA-572D-40EB-A304DB2E082C}"/>
              </a:ext>
            </a:extLst>
          </p:cNvPr>
          <p:cNvSpPr txBox="1"/>
          <p:nvPr/>
        </p:nvSpPr>
        <p:spPr>
          <a:xfrm>
            <a:off x="9954430" y="6412857"/>
            <a:ext cx="1764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11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957B9608-9E2D-CD60-2662-FA3DE5C49B65}"/>
              </a:ext>
            </a:extLst>
          </p:cNvPr>
          <p:cNvSpPr txBox="1">
            <a:spLocks/>
          </p:cNvSpPr>
          <p:nvPr/>
        </p:nvSpPr>
        <p:spPr>
          <a:xfrm>
            <a:off x="512334" y="2702318"/>
            <a:ext cx="4823596" cy="1453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err="1"/>
              <a:t>VLIv</a:t>
            </a:r>
            <a:r>
              <a:rPr lang="cs-CZ" dirty="0"/>
              <a:t> MODERNÍHO SVĚTA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09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rak, venku, obloha, obraz&#10;&#10;Popis byl vytvořen automaticky">
            <a:extLst>
              <a:ext uri="{FF2B5EF4-FFF2-40B4-BE49-F238E27FC236}">
                <a16:creationId xmlns:a16="http://schemas.microsoft.com/office/drawing/2014/main" id="{3BC123A2-DAFE-569E-AE7E-48D42D652E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46" b="1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49C1BCE-0A9F-E8A1-A20C-39D944E8A574}"/>
              </a:ext>
            </a:extLst>
          </p:cNvPr>
          <p:cNvSpPr txBox="1"/>
          <p:nvPr/>
        </p:nvSpPr>
        <p:spPr>
          <a:xfrm>
            <a:off x="10521589" y="6596380"/>
            <a:ext cx="1764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11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11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61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osoba, venku, obloha&#10;&#10;Popis byl vytvořen automaticky">
            <a:extLst>
              <a:ext uri="{FF2B5EF4-FFF2-40B4-BE49-F238E27FC236}">
                <a16:creationId xmlns:a16="http://schemas.microsoft.com/office/drawing/2014/main" id="{08429844-D541-C0AB-C077-B10CE20C1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847" y="153847"/>
            <a:ext cx="6550306" cy="655030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CAAB902-E7F5-BA8C-E84B-37C14C93EF43}"/>
              </a:ext>
            </a:extLst>
          </p:cNvPr>
          <p:cNvSpPr txBox="1"/>
          <p:nvPr/>
        </p:nvSpPr>
        <p:spPr>
          <a:xfrm>
            <a:off x="8021457" y="6627168"/>
            <a:ext cx="1764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9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9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15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budova, obraz, venku&#10;&#10;Popis byl vytvořen automaticky">
            <a:extLst>
              <a:ext uri="{FF2B5EF4-FFF2-40B4-BE49-F238E27FC236}">
                <a16:creationId xmlns:a16="http://schemas.microsoft.com/office/drawing/2014/main" id="{81FCCD57-DA7D-918C-E2BA-2394A5282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06" y="263806"/>
            <a:ext cx="6330387" cy="633038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179369-888A-D22C-EA62-379A910DCD63}"/>
              </a:ext>
            </a:extLst>
          </p:cNvPr>
          <p:cNvSpPr txBox="1"/>
          <p:nvPr/>
        </p:nvSpPr>
        <p:spPr>
          <a:xfrm>
            <a:off x="7905710" y="6594193"/>
            <a:ext cx="1764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9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9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7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sníh, osoba, zima&#10;&#10;Popis byl vytvořen automaticky">
            <a:extLst>
              <a:ext uri="{FF2B5EF4-FFF2-40B4-BE49-F238E27FC236}">
                <a16:creationId xmlns:a16="http://schemas.microsoft.com/office/drawing/2014/main" id="{C143E26E-9D93-0EC7-4A51-3DC913F96A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5" r="1" b="1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C7E5CCD-14BD-8162-E3F7-B7195FC4DB00}"/>
              </a:ext>
            </a:extLst>
          </p:cNvPr>
          <p:cNvSpPr txBox="1"/>
          <p:nvPr/>
        </p:nvSpPr>
        <p:spPr>
          <a:xfrm>
            <a:off x="10521589" y="6596380"/>
            <a:ext cx="1764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11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11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8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4433185-6F44-E989-FA3D-35099C96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Děkuji za pozornost</a:t>
            </a:r>
          </a:p>
        </p:txBody>
      </p:sp>
      <p:pic>
        <p:nvPicPr>
          <p:cNvPr id="5" name="Obrázek 4" descr="Obsah obrázku vysoká zvěř, savec, kreslené, zima&#10;&#10;Popis byl vytvořen automaticky">
            <a:extLst>
              <a:ext uri="{FF2B5EF4-FFF2-40B4-BE49-F238E27FC236}">
                <a16:creationId xmlns:a16="http://schemas.microsoft.com/office/drawing/2014/main" id="{FBC1FC5E-6CC4-EFF1-7425-E641F829A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606" y="690853"/>
            <a:ext cx="5471927" cy="547192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32BA3A6-992D-6D4F-D875-14E6C8020C21}"/>
              </a:ext>
            </a:extLst>
          </p:cNvPr>
          <p:cNvSpPr txBox="1"/>
          <p:nvPr/>
        </p:nvSpPr>
        <p:spPr>
          <a:xfrm>
            <a:off x="10104900" y="6163249"/>
            <a:ext cx="1764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9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9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5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FBFCE-F9BD-3EE1-40E2-C45BA98C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557" y="0"/>
            <a:ext cx="3680885" cy="943084"/>
          </a:xfrm>
        </p:spPr>
        <p:txBody>
          <a:bodyPr>
            <a:normAutofit/>
          </a:bodyPr>
          <a:lstStyle/>
          <a:p>
            <a:r>
              <a:rPr lang="cs-CZ" sz="4400" dirty="0" err="1"/>
              <a:t>Piers</a:t>
            </a:r>
            <a:r>
              <a:rPr lang="cs-CZ" sz="4400" dirty="0"/>
              <a:t> </a:t>
            </a:r>
            <a:r>
              <a:rPr lang="cs-CZ" sz="4400" dirty="0" err="1"/>
              <a:t>Vitebsky</a:t>
            </a:r>
            <a:endParaRPr lang="cs-CZ" sz="4400" dirty="0"/>
          </a:p>
        </p:txBody>
      </p:sp>
      <p:pic>
        <p:nvPicPr>
          <p:cNvPr id="1026" name="Picture 2" descr="Piers Vitebsky | Autor: Wszystkie książki, wywiady, artykuły |  Lubimyczytać.pl">
            <a:extLst>
              <a:ext uri="{FF2B5EF4-FFF2-40B4-BE49-F238E27FC236}">
                <a16:creationId xmlns:a16="http://schemas.microsoft.com/office/drawing/2014/main" id="{831989A0-708E-90BC-72B2-0EE4DFB0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53" y="909949"/>
            <a:ext cx="3774332" cy="539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1064DFA-6422-D511-4838-E13278E1175F}"/>
              </a:ext>
            </a:extLst>
          </p:cNvPr>
          <p:cNvSpPr txBox="1"/>
          <p:nvPr/>
        </p:nvSpPr>
        <p:spPr>
          <a:xfrm>
            <a:off x="1215166" y="6281333"/>
            <a:ext cx="2431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50000"/>
                  </a:schemeClr>
                </a:solidFill>
              </a:rPr>
              <a:t>https://lubimyczytac.pl/autor/30570/piers-vitebsky</a:t>
            </a:r>
          </a:p>
        </p:txBody>
      </p:sp>
      <p:pic>
        <p:nvPicPr>
          <p:cNvPr id="1028" name="Picture 4" descr="Reindeer People: Living with Animals and Spirits in Siberia">
            <a:extLst>
              <a:ext uri="{FF2B5EF4-FFF2-40B4-BE49-F238E27FC236}">
                <a16:creationId xmlns:a16="http://schemas.microsoft.com/office/drawing/2014/main" id="{10B534AD-7F81-BE37-C880-0FDFA246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7" y="926517"/>
            <a:ext cx="3774332" cy="53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82D726C-E217-B7B4-30C2-787FEBF75223}"/>
              </a:ext>
            </a:extLst>
          </p:cNvPr>
          <p:cNvSpPr txBox="1"/>
          <p:nvPr/>
        </p:nvSpPr>
        <p:spPr>
          <a:xfrm>
            <a:off x="7005730" y="6281333"/>
            <a:ext cx="3774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tx1">
                    <a:lumMod val="50000"/>
                  </a:schemeClr>
                </a:solidFill>
              </a:rPr>
              <a:t>https://www.amazon.com/Reindeer-People-PIERS-VITEBSKY/dp/0007133634</a:t>
            </a:r>
          </a:p>
        </p:txBody>
      </p:sp>
    </p:spTree>
    <p:extLst>
      <p:ext uri="{BB962C8B-B14F-4D97-AF65-F5344CB8AC3E}">
        <p14:creationId xmlns:p14="http://schemas.microsoft.com/office/powerpoint/2010/main" val="3668261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0A1B4-3452-9ECF-24FB-A7ECA488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CA3D047-0190-2F79-A50C-FD8BD33344A7}"/>
              </a:ext>
            </a:extLst>
          </p:cNvPr>
          <p:cNvSpPr txBox="1"/>
          <p:nvPr/>
        </p:nvSpPr>
        <p:spPr>
          <a:xfrm>
            <a:off x="685802" y="1974195"/>
            <a:ext cx="10958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VITEBSKY, Piers. 2006.</a:t>
            </a:r>
            <a:r>
              <a:rPr lang="cs-CZ" dirty="0"/>
              <a:t> </a:t>
            </a:r>
            <a:r>
              <a:rPr lang="en-US" dirty="0"/>
              <a:t>The reindeer people: living with animals and spirits in Siberia. Houghton Mifflin Harcourt</a:t>
            </a:r>
            <a:r>
              <a:rPr lang="cs-CZ" dirty="0"/>
              <a:t>.</a:t>
            </a:r>
          </a:p>
          <a:p>
            <a:r>
              <a:rPr lang="cs-CZ" dirty="0"/>
              <a:t> </a:t>
            </a:r>
          </a:p>
          <a:p>
            <a:r>
              <a:rPr lang="en-US" dirty="0"/>
              <a:t>OKELY, Judith. 2012. Anthropological Practice. Fieldwork and the Ethnographic Method. London, N.Y.: Berg.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664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atlas&#10;&#10;Popis byl vytvořen automaticky">
            <a:extLst>
              <a:ext uri="{FF2B5EF4-FFF2-40B4-BE49-F238E27FC236}">
                <a16:creationId xmlns:a16="http://schemas.microsoft.com/office/drawing/2014/main" id="{2B5B5DE1-2438-21BB-64AB-F3482F290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2" y="934942"/>
            <a:ext cx="3203007" cy="3622017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0A62D39-05D4-8ADA-47BB-5763D40B39AA}"/>
              </a:ext>
            </a:extLst>
          </p:cNvPr>
          <p:cNvSpPr txBox="1">
            <a:spLocks/>
          </p:cNvSpPr>
          <p:nvPr/>
        </p:nvSpPr>
        <p:spPr>
          <a:xfrm>
            <a:off x="2895438" y="0"/>
            <a:ext cx="6401123" cy="9349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400"/>
              <a:t>ZMĚNA a pobyt v TERÉNU</a:t>
            </a:r>
            <a:endParaRPr lang="cs-CZ" sz="4400" dirty="0"/>
          </a:p>
        </p:txBody>
      </p:sp>
      <p:pic>
        <p:nvPicPr>
          <p:cNvPr id="6" name="Obrázek 5" descr="Obsah obrázku text, mapa, diagram, atlas&#10;&#10;Popis byl vytvořen automaticky">
            <a:extLst>
              <a:ext uri="{FF2B5EF4-FFF2-40B4-BE49-F238E27FC236}">
                <a16:creationId xmlns:a16="http://schemas.microsoft.com/office/drawing/2014/main" id="{BE652154-97A5-FC5C-1A95-EEE92C6E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939" y="3425012"/>
            <a:ext cx="2378964" cy="29773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A6FA34-2F68-7CE5-3578-2C007A440EFE}"/>
              </a:ext>
            </a:extLst>
          </p:cNvPr>
          <p:cNvSpPr txBox="1"/>
          <p:nvPr/>
        </p:nvSpPr>
        <p:spPr>
          <a:xfrm>
            <a:off x="265967" y="4556959"/>
            <a:ext cx="254749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solidFill>
                  <a:schemeClr val="tx2">
                    <a:lumMod val="50000"/>
                  </a:schemeClr>
                </a:solidFill>
              </a:rPr>
              <a:t>https://upload.wikimedia.org/wikipedia/commons/b/b1/India_map_en.svg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8ED1DA2-542F-4109-DB8F-AD7274F50B9E}"/>
              </a:ext>
            </a:extLst>
          </p:cNvPr>
          <p:cNvSpPr txBox="1"/>
          <p:nvPr/>
        </p:nvSpPr>
        <p:spPr>
          <a:xfrm>
            <a:off x="4134827" y="6402366"/>
            <a:ext cx="243207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" dirty="0">
                <a:solidFill>
                  <a:schemeClr val="tx2">
                    <a:lumMod val="50000"/>
                  </a:schemeClr>
                </a:solidFill>
              </a:rPr>
              <a:t>https://www.istockphoto.com/cs/vektor/politick%C3%A1-mapa-sr%C3%AD-lanky-gm545099518-98119193</a:t>
            </a:r>
          </a:p>
        </p:txBody>
      </p:sp>
      <p:pic>
        <p:nvPicPr>
          <p:cNvPr id="10" name="Obrázek 9" descr="Obsah obrázku mapa, text, atlas&#10;&#10;Popis byl vytvořen automaticky">
            <a:extLst>
              <a:ext uri="{FF2B5EF4-FFF2-40B4-BE49-F238E27FC236}">
                <a16:creationId xmlns:a16="http://schemas.microsoft.com/office/drawing/2014/main" id="{65115DE3-85C7-9165-DF48-9ACBAD325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363" y="934942"/>
            <a:ext cx="4847522" cy="391223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BAB666-0AD2-403C-575E-D673C6A6E9E2}"/>
              </a:ext>
            </a:extLst>
          </p:cNvPr>
          <p:cNvSpPr txBox="1"/>
          <p:nvPr/>
        </p:nvSpPr>
        <p:spPr>
          <a:xfrm>
            <a:off x="7101840" y="4847177"/>
            <a:ext cx="5019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solidFill>
                  <a:schemeClr val="tx2">
                    <a:lumMod val="50000"/>
                  </a:schemeClr>
                </a:solidFill>
              </a:rPr>
              <a:t>https://www.researchgate.net/figure/Map-of-eastern-Russia-open-access-showing-the-location-of-the-Yakutia-Republic-and_fig1_322841841</a:t>
            </a:r>
          </a:p>
        </p:txBody>
      </p:sp>
    </p:spTree>
    <p:extLst>
      <p:ext uri="{BB962C8B-B14F-4D97-AF65-F5344CB8AC3E}">
        <p14:creationId xmlns:p14="http://schemas.microsoft.com/office/powerpoint/2010/main" val="398989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venku, osoba, Lidská tvář&#10;&#10;Popis byl vytvořen automaticky">
            <a:extLst>
              <a:ext uri="{FF2B5EF4-FFF2-40B4-BE49-F238E27FC236}">
                <a16:creationId xmlns:a16="http://schemas.microsoft.com/office/drawing/2014/main" id="{C13BF505-BF41-5593-B2AD-9D7635FCA9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77" r="1" b="2098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1B1D4DB-5FE1-25B8-4814-3A62333E4DF2}"/>
              </a:ext>
            </a:extLst>
          </p:cNvPr>
          <p:cNvSpPr txBox="1"/>
          <p:nvPr/>
        </p:nvSpPr>
        <p:spPr>
          <a:xfrm>
            <a:off x="0" y="6487359"/>
            <a:ext cx="2645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tx2">
                    <a:lumMod val="75000"/>
                  </a:schemeClr>
                </a:solidFill>
              </a:rPr>
              <a:t>https://gulag.online/articles/tunguzske-povstani?locale=cs</a:t>
            </a:r>
          </a:p>
        </p:txBody>
      </p:sp>
    </p:spTree>
    <p:extLst>
      <p:ext uri="{BB962C8B-B14F-4D97-AF65-F5344CB8AC3E}">
        <p14:creationId xmlns:p14="http://schemas.microsoft.com/office/powerpoint/2010/main" val="2005786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udith okely – The Isis">
            <a:extLst>
              <a:ext uri="{FF2B5EF4-FFF2-40B4-BE49-F238E27FC236}">
                <a16:creationId xmlns:a16="http://schemas.microsoft.com/office/drawing/2014/main" id="{DA04A13D-9D24-CBAE-9599-76D213D4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45" y="925221"/>
            <a:ext cx="4656709" cy="50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CEE7446-F9DF-3CEF-4127-4D3642B14A57}"/>
              </a:ext>
            </a:extLst>
          </p:cNvPr>
          <p:cNvSpPr txBox="1"/>
          <p:nvPr/>
        </p:nvSpPr>
        <p:spPr>
          <a:xfrm>
            <a:off x="3677920" y="5932778"/>
            <a:ext cx="434766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solidFill>
                  <a:schemeClr val="tx2">
                    <a:lumMod val="75000"/>
                  </a:schemeClr>
                </a:solidFill>
              </a:rPr>
              <a:t>https://isismagazine.org.uk/2018/07/sexist-politics-silencing-and-predatory-tutors-oxford-feminists-battle-to-be-heard/judith-okely/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B261786-12EF-8E8B-2502-B8C62D908EC1}"/>
              </a:ext>
            </a:extLst>
          </p:cNvPr>
          <p:cNvSpPr txBox="1"/>
          <p:nvPr/>
        </p:nvSpPr>
        <p:spPr>
          <a:xfrm>
            <a:off x="5431907" y="555889"/>
            <a:ext cx="13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Judith </a:t>
            </a:r>
            <a:r>
              <a:rPr lang="cs-CZ" dirty="0" err="1"/>
              <a:t>Okely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59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8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Obrázek 3" descr="Obsah obrázku venku, obloha, budova, vlajka&#10;&#10;Popis byl vytvořen automaticky">
            <a:extLst>
              <a:ext uri="{FF2B5EF4-FFF2-40B4-BE49-F238E27FC236}">
                <a16:creationId xmlns:a16="http://schemas.microsoft.com/office/drawing/2014/main" id="{B8991180-9073-DAC5-9443-A40A114116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03" r="2108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057E50-1D91-4453-BBA0-DD604B5CD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321C7D-3805-5A92-86AA-E33ECD5B06E2}"/>
              </a:ext>
            </a:extLst>
          </p:cNvPr>
          <p:cNvSpPr txBox="1">
            <a:spLocks/>
          </p:cNvSpPr>
          <p:nvPr/>
        </p:nvSpPr>
        <p:spPr>
          <a:xfrm>
            <a:off x="6722427" y="3047106"/>
            <a:ext cx="4839970" cy="762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4800" dirty="0" err="1"/>
              <a:t>Vstup</a:t>
            </a:r>
            <a:r>
              <a:rPr lang="en-US" sz="4800" dirty="0"/>
              <a:t> do TERÉNU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E08606F-0988-F5F9-3A8F-332A87EC0ADC}"/>
              </a:ext>
            </a:extLst>
          </p:cNvPr>
          <p:cNvSpPr txBox="1"/>
          <p:nvPr/>
        </p:nvSpPr>
        <p:spPr>
          <a:xfrm>
            <a:off x="0" y="6492240"/>
            <a:ext cx="53035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solidFill>
                  <a:schemeClr val="tx2">
                    <a:lumMod val="75000"/>
                  </a:schemeClr>
                </a:solidFill>
              </a:rPr>
              <a:t>https://www.nytimes.com/2021/12/31/opinion/ussr-memorial-shutdown-ukraine.html</a:t>
            </a:r>
          </a:p>
        </p:txBody>
      </p:sp>
    </p:spTree>
    <p:extLst>
      <p:ext uri="{BB962C8B-B14F-4D97-AF65-F5344CB8AC3E}">
        <p14:creationId xmlns:p14="http://schemas.microsoft.com/office/powerpoint/2010/main" val="294681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3D972-4417-7852-22C5-9671E41DE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udith okely – The Isis">
            <a:extLst>
              <a:ext uri="{FF2B5EF4-FFF2-40B4-BE49-F238E27FC236}">
                <a16:creationId xmlns:a16="http://schemas.microsoft.com/office/drawing/2014/main" id="{FC52D1D1-0FE6-2FB2-8724-F715749D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45" y="925221"/>
            <a:ext cx="4656709" cy="50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60CCC0D-357D-3E19-E41F-1282D9C4B4CE}"/>
              </a:ext>
            </a:extLst>
          </p:cNvPr>
          <p:cNvSpPr txBox="1"/>
          <p:nvPr/>
        </p:nvSpPr>
        <p:spPr>
          <a:xfrm>
            <a:off x="3677920" y="5932778"/>
            <a:ext cx="434766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solidFill>
                  <a:schemeClr val="tx2">
                    <a:lumMod val="75000"/>
                  </a:schemeClr>
                </a:solidFill>
              </a:rPr>
              <a:t>https://isismagazine.org.uk/2018/07/sexist-politics-silencing-and-predatory-tutors-oxford-feminists-battle-to-be-heard/judith-okely/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26EA65F-2F2D-799E-A37C-7EF69DF7029A}"/>
              </a:ext>
            </a:extLst>
          </p:cNvPr>
          <p:cNvSpPr txBox="1"/>
          <p:nvPr/>
        </p:nvSpPr>
        <p:spPr>
          <a:xfrm>
            <a:off x="5431907" y="555889"/>
            <a:ext cx="13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Judith </a:t>
            </a:r>
            <a:r>
              <a:rPr lang="cs-CZ" dirty="0" err="1"/>
              <a:t>Okely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590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niha, oblečení, osoba, oblek&#10;&#10;Popis byl vytvořen automaticky">
            <a:extLst>
              <a:ext uri="{FF2B5EF4-FFF2-40B4-BE49-F238E27FC236}">
                <a16:creationId xmlns:a16="http://schemas.microsoft.com/office/drawing/2014/main" id="{5EBE6148-0CA9-8F2B-9421-58075BD3B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60" y="505460"/>
            <a:ext cx="5847080" cy="584708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20F263-0F5D-2EDE-77A6-C75FE6917DA0}"/>
              </a:ext>
            </a:extLst>
          </p:cNvPr>
          <p:cNvSpPr txBox="1"/>
          <p:nvPr/>
        </p:nvSpPr>
        <p:spPr>
          <a:xfrm>
            <a:off x="7407220" y="6352540"/>
            <a:ext cx="1764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1">
                    <a:lumMod val="50000"/>
                  </a:schemeClr>
                </a:solidFill>
              </a:rPr>
              <a:t>vytvořeno v nástroji </a:t>
            </a:r>
            <a:r>
              <a:rPr lang="cs-CZ" sz="1100" i="0" dirty="0">
                <a:solidFill>
                  <a:schemeClr val="tx1">
                    <a:lumMod val="50000"/>
                  </a:schemeClr>
                </a:solidFill>
                <a:effectLst/>
              </a:rPr>
              <a:t>DALL·E</a:t>
            </a:r>
            <a:endParaRPr lang="cs-CZ" sz="11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2C4C1-0FD4-6091-0E69-07ACB9C10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udith okely – The Isis">
            <a:extLst>
              <a:ext uri="{FF2B5EF4-FFF2-40B4-BE49-F238E27FC236}">
                <a16:creationId xmlns:a16="http://schemas.microsoft.com/office/drawing/2014/main" id="{6B2981E7-FF03-9A34-09DE-E6B5535D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45" y="925221"/>
            <a:ext cx="4656709" cy="50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6CF77A3-CBC5-8415-30C8-C1E3C8232FAF}"/>
              </a:ext>
            </a:extLst>
          </p:cNvPr>
          <p:cNvSpPr txBox="1"/>
          <p:nvPr/>
        </p:nvSpPr>
        <p:spPr>
          <a:xfrm>
            <a:off x="3677920" y="5932778"/>
            <a:ext cx="434766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solidFill>
                  <a:schemeClr val="tx2">
                    <a:lumMod val="75000"/>
                  </a:schemeClr>
                </a:solidFill>
              </a:rPr>
              <a:t>https://isismagazine.org.uk/2018/07/sexist-politics-silencing-and-predatory-tutors-oxford-feminists-battle-to-be-heard/judith-okely/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AFA4FF6-7BF3-8542-99D9-582BD7D74C48}"/>
              </a:ext>
            </a:extLst>
          </p:cNvPr>
          <p:cNvSpPr txBox="1"/>
          <p:nvPr/>
        </p:nvSpPr>
        <p:spPr>
          <a:xfrm>
            <a:off x="5431907" y="555889"/>
            <a:ext cx="13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Judith </a:t>
            </a:r>
            <a:r>
              <a:rPr lang="cs-CZ" dirty="0" err="1"/>
              <a:t>Okely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81954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TM03457452[[fn=Nebe]]</Template>
  <TotalTime>507</TotalTime>
  <Words>1070</Words>
  <Application>Microsoft Office PowerPoint</Application>
  <PresentationFormat>Širokoúhlá obrazovka</PresentationFormat>
  <Paragraphs>106</Paragraphs>
  <Slides>20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Nebe</vt:lpstr>
      <vt:lpstr>Sobí lidé</vt:lpstr>
      <vt:lpstr>Piers Vitebsky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Brázda</dc:creator>
  <cp:lastModifiedBy>Martin Brázda</cp:lastModifiedBy>
  <cp:revision>8</cp:revision>
  <dcterms:created xsi:type="dcterms:W3CDTF">2024-11-02T17:24:30Z</dcterms:created>
  <dcterms:modified xsi:type="dcterms:W3CDTF">2024-11-12T17:53:43Z</dcterms:modified>
</cp:coreProperties>
</file>