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9"/>
  </p:notesMasterIdLst>
  <p:sldIdLst>
    <p:sldId id="350" r:id="rId3"/>
    <p:sldId id="353" r:id="rId4"/>
    <p:sldId id="352" r:id="rId5"/>
    <p:sldId id="347" r:id="rId6"/>
    <p:sldId id="354" r:id="rId7"/>
    <p:sldId id="356" r:id="rId8"/>
    <p:sldId id="293" r:id="rId9"/>
    <p:sldId id="345" r:id="rId10"/>
    <p:sldId id="260" r:id="rId11"/>
    <p:sldId id="298" r:id="rId12"/>
    <p:sldId id="355" r:id="rId13"/>
    <p:sldId id="300" r:id="rId14"/>
    <p:sldId id="303" r:id="rId15"/>
    <p:sldId id="266" r:id="rId16"/>
    <p:sldId id="297" r:id="rId17"/>
    <p:sldId id="263" r:id="rId18"/>
    <p:sldId id="299" r:id="rId19"/>
    <p:sldId id="312" r:id="rId20"/>
    <p:sldId id="315" r:id="rId21"/>
    <p:sldId id="314" r:id="rId22"/>
    <p:sldId id="313" r:id="rId23"/>
    <p:sldId id="339" r:id="rId24"/>
    <p:sldId id="360" r:id="rId25"/>
    <p:sldId id="361" r:id="rId26"/>
    <p:sldId id="318" r:id="rId27"/>
    <p:sldId id="321" r:id="rId28"/>
    <p:sldId id="320" r:id="rId29"/>
    <p:sldId id="319" r:id="rId30"/>
    <p:sldId id="322" r:id="rId31"/>
    <p:sldId id="325" r:id="rId32"/>
    <p:sldId id="323" r:id="rId33"/>
    <p:sldId id="272" r:id="rId34"/>
    <p:sldId id="326" r:id="rId35"/>
    <p:sldId id="363" r:id="rId36"/>
    <p:sldId id="286" r:id="rId37"/>
    <p:sldId id="327" r:id="rId38"/>
    <p:sldId id="276" r:id="rId39"/>
    <p:sldId id="364" r:id="rId40"/>
    <p:sldId id="287" r:id="rId41"/>
    <p:sldId id="329" r:id="rId42"/>
    <p:sldId id="289" r:id="rId43"/>
    <p:sldId id="304" r:id="rId44"/>
    <p:sldId id="309" r:id="rId45"/>
    <p:sldId id="308" r:id="rId46"/>
    <p:sldId id="279" r:id="rId47"/>
    <p:sldId id="330" r:id="rId48"/>
    <p:sldId id="358" r:id="rId49"/>
    <p:sldId id="359" r:id="rId50"/>
    <p:sldId id="281" r:id="rId51"/>
    <p:sldId id="284" r:id="rId52"/>
    <p:sldId id="335" r:id="rId53"/>
    <p:sldId id="338" r:id="rId54"/>
    <p:sldId id="337" r:id="rId55"/>
    <p:sldId id="336" r:id="rId56"/>
    <p:sldId id="307" r:id="rId57"/>
    <p:sldId id="333" r:id="rId58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0B7A0-C7D4-4187-A5A9-1D1440A7AF57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5E45A-1F88-4366-B858-157629C96C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39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Ukázat </a:t>
            </a:r>
            <a:r>
              <a:rPr lang="cs-CZ" dirty="0" err="1"/>
              <a:t>celej</a:t>
            </a:r>
            <a:r>
              <a:rPr lang="cs-CZ" dirty="0"/>
              <a:t> </a:t>
            </a:r>
            <a:r>
              <a:rPr lang="cs-CZ" dirty="0" err="1"/>
              <a:t>powerpoint</a:t>
            </a:r>
            <a:r>
              <a:rPr lang="cs-CZ" dirty="0"/>
              <a:t> </a:t>
            </a:r>
            <a:r>
              <a:rPr lang="cs-CZ" dirty="0" err="1"/>
              <a:t>Cinderella</a:t>
            </a:r>
            <a:r>
              <a:rPr lang="cs-CZ" dirty="0"/>
              <a:t> Syndrome. Pak ZPÁTKY SEM. Vysvětlit Madame </a:t>
            </a:r>
            <a:r>
              <a:rPr lang="cs-CZ" dirty="0" err="1"/>
              <a:t>Bovary</a:t>
            </a:r>
            <a:r>
              <a:rPr lang="cs-CZ" dirty="0"/>
              <a:t>. Pak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55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Snowhite</a:t>
            </a:r>
            <a:r>
              <a:rPr lang="cs-CZ" dirty="0"/>
              <a:t>  2. </a:t>
            </a:r>
            <a:r>
              <a:rPr lang="cs-CZ" dirty="0" err="1"/>
              <a:t>Hansel</a:t>
            </a:r>
            <a:r>
              <a:rPr lang="cs-CZ" dirty="0"/>
              <a:t> and </a:t>
            </a:r>
            <a:r>
              <a:rPr lang="cs-CZ" dirty="0" err="1"/>
              <a:t>Grethel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27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00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932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35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165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66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0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43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:  big </a:t>
            </a:r>
            <a:r>
              <a:rPr lang="cs-CZ" dirty="0" err="1"/>
              <a:t>simplification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complicated</a:t>
            </a:r>
            <a:r>
              <a:rPr lang="cs-CZ" dirty="0"/>
              <a:t>: </a:t>
            </a:r>
            <a:r>
              <a:rPr lang="cs-CZ" dirty="0" err="1"/>
              <a:t>men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seek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! (</a:t>
            </a:r>
            <a:r>
              <a:rPr lang="cs-CZ" dirty="0" err="1"/>
              <a:t>implied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described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). But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: </a:t>
            </a:r>
            <a:r>
              <a:rPr lang="cs-CZ" dirty="0" err="1"/>
              <a:t>men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female</a:t>
            </a:r>
            <a:r>
              <a:rPr lang="cs-CZ" dirty="0"/>
              <a:t> just to </a:t>
            </a:r>
            <a:r>
              <a:rPr lang="cs-CZ" dirty="0" err="1"/>
              <a:t>reproduce</a:t>
            </a:r>
            <a:r>
              <a:rPr lang="cs-CZ" dirty="0"/>
              <a:t>,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male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and </a:t>
            </a:r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. So, </a:t>
            </a:r>
            <a:r>
              <a:rPr lang="cs-CZ" dirty="0" err="1"/>
              <a:t>that´s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„</a:t>
            </a:r>
            <a:r>
              <a:rPr lang="cs-CZ" dirty="0" err="1"/>
              <a:t>quality</a:t>
            </a:r>
            <a:r>
              <a:rPr lang="cs-CZ" dirty="0"/>
              <a:t>“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males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females</a:t>
            </a:r>
            <a:r>
              <a:rPr lang="cs-CZ" dirty="0"/>
              <a:t> -)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males</a:t>
            </a:r>
            <a:r>
              <a:rPr lang="cs-CZ" dirty="0"/>
              <a:t>: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beauty</a:t>
            </a:r>
            <a:r>
              <a:rPr lang="cs-CZ" dirty="0"/>
              <a:t> = </a:t>
            </a:r>
            <a:r>
              <a:rPr lang="cs-CZ" dirty="0" err="1"/>
              <a:t>good</a:t>
            </a:r>
            <a:r>
              <a:rPr lang="cs-CZ" dirty="0"/>
              <a:t> fitness = fertility</a:t>
            </a:r>
          </a:p>
          <a:p>
            <a:r>
              <a:rPr lang="cs-CZ" dirty="0"/>
              <a:t>-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females</a:t>
            </a:r>
            <a:r>
              <a:rPr lang="cs-CZ" dirty="0"/>
              <a:t> - </a:t>
            </a:r>
            <a:r>
              <a:rPr lang="cs-CZ" dirty="0" err="1"/>
              <a:t>capability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care </a:t>
            </a:r>
            <a:r>
              <a:rPr lang="cs-CZ" dirty="0" err="1"/>
              <a:t>of</a:t>
            </a:r>
            <a:r>
              <a:rPr lang="cs-CZ" dirty="0"/>
              <a:t> her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youngsters</a:t>
            </a:r>
            <a:r>
              <a:rPr lang="cs-CZ" dirty="0"/>
              <a:t> (to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food –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society, </a:t>
            </a:r>
            <a:r>
              <a:rPr lang="cs-CZ" dirty="0" err="1"/>
              <a:t>at</a:t>
            </a:r>
            <a:r>
              <a:rPr lang="cs-CZ" dirty="0"/>
              <a:t> least 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),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willingness</a:t>
            </a:r>
            <a:r>
              <a:rPr lang="cs-CZ" dirty="0"/>
              <a:t> to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, not to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(</a:t>
            </a:r>
            <a:r>
              <a:rPr lang="cs-CZ" dirty="0" err="1"/>
              <a:t>moral</a:t>
            </a:r>
            <a:r>
              <a:rPr lang="cs-CZ" dirty="0"/>
              <a:t> integrity –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society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I </a:t>
            </a:r>
            <a:r>
              <a:rPr lang="cs-CZ" dirty="0" err="1"/>
              <a:t>guess</a:t>
            </a:r>
            <a:r>
              <a:rPr lang="cs-CZ" dirty="0"/>
              <a:t>) – BUT AGAIN,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females</a:t>
            </a:r>
            <a:r>
              <a:rPr lang="cs-CZ" dirty="0"/>
              <a:t> IT IS MORE COMPLICATED -)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0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stepmother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oppressing</a:t>
            </a:r>
            <a:r>
              <a:rPr lang="cs-CZ" dirty="0"/>
              <a:t> </a:t>
            </a:r>
            <a:r>
              <a:rPr lang="cs-CZ" dirty="0" err="1"/>
              <a:t>Cinderella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wants</a:t>
            </a:r>
            <a:r>
              <a:rPr lang="cs-CZ" dirty="0"/>
              <a:t> to </a:t>
            </a:r>
            <a:r>
              <a:rPr lang="cs-CZ" dirty="0" err="1"/>
              <a:t>promote</a:t>
            </a:r>
            <a:r>
              <a:rPr lang="cs-CZ" dirty="0"/>
              <a:t> her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offspring</a:t>
            </a:r>
            <a:r>
              <a:rPr lang="cs-CZ" dirty="0"/>
              <a:t> =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promotes</a:t>
            </a:r>
            <a:r>
              <a:rPr lang="cs-CZ" dirty="0"/>
              <a:t> her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genes</a:t>
            </a:r>
            <a:r>
              <a:rPr lang="cs-CZ" dirty="0"/>
              <a:t>.  To </a:t>
            </a:r>
            <a:r>
              <a:rPr lang="cs-CZ" dirty="0" err="1"/>
              <a:t>understand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,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= </a:t>
            </a:r>
            <a:r>
              <a:rPr lang="cs-CZ" dirty="0" err="1"/>
              <a:t>the</a:t>
            </a:r>
            <a:r>
              <a:rPr lang="cs-CZ" dirty="0"/>
              <a:t> cause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evolutionary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-)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38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Overally</a:t>
            </a:r>
            <a:r>
              <a:rPr lang="cs-CZ" dirty="0"/>
              <a:t>: FT show very </a:t>
            </a:r>
            <a:r>
              <a:rPr lang="cs-CZ" dirty="0" err="1"/>
              <a:t>aptly</a:t>
            </a:r>
            <a:r>
              <a:rPr lang="cs-CZ" dirty="0"/>
              <a:t> many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and </a:t>
            </a:r>
            <a:r>
              <a:rPr lang="cs-CZ" dirty="0" err="1"/>
              <a:t>patterns</a:t>
            </a:r>
            <a:r>
              <a:rPr lang="cs-CZ" dirty="0"/>
              <a:t> </a:t>
            </a:r>
            <a:r>
              <a:rPr lang="cs-CZ" dirty="0" err="1"/>
              <a:t>described</a:t>
            </a:r>
            <a:r>
              <a:rPr lang="cs-CZ" dirty="0"/>
              <a:t> by </a:t>
            </a:r>
            <a:r>
              <a:rPr lang="cs-CZ" dirty="0" err="1"/>
              <a:t>evolutionary</a:t>
            </a:r>
            <a:r>
              <a:rPr lang="cs-CZ" dirty="0"/>
              <a:t> </a:t>
            </a:r>
            <a:r>
              <a:rPr lang="cs-CZ" dirty="0" err="1"/>
              <a:t>biologists</a:t>
            </a:r>
            <a:r>
              <a:rPr lang="cs-CZ" dirty="0"/>
              <a:t> and </a:t>
            </a:r>
            <a:r>
              <a:rPr lang="cs-CZ" dirty="0" err="1"/>
              <a:t>psychologists</a:t>
            </a:r>
            <a:r>
              <a:rPr lang="cs-CZ" dirty="0"/>
              <a:t>…-)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118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Let´s</a:t>
            </a:r>
            <a:r>
              <a:rPr lang="cs-CZ" dirty="0"/>
              <a:t> go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posed last </a:t>
            </a:r>
            <a:r>
              <a:rPr lang="cs-CZ" dirty="0" err="1"/>
              <a:t>time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feminist</a:t>
            </a:r>
            <a:r>
              <a:rPr lang="cs-CZ" dirty="0"/>
              <a:t> </a:t>
            </a:r>
            <a:r>
              <a:rPr lang="cs-CZ" dirty="0" err="1"/>
              <a:t>criticists</a:t>
            </a:r>
            <a:r>
              <a:rPr lang="cs-CZ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43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Any negative </a:t>
            </a:r>
            <a:r>
              <a:rPr lang="cs-CZ" dirty="0" err="1"/>
              <a:t>connotations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1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spc="-1" dirty="0">
                <a:solidFill>
                  <a:srgbClr val="FFFFFF"/>
                </a:solidFill>
                <a:latin typeface="Book Antiqua"/>
              </a:rPr>
              <a:t>Example: finches beaks, giraffes neck</a:t>
            </a:r>
            <a:endParaRPr lang="cs-CZ" sz="1200" b="0" strike="noStrike" spc="-1" dirty="0">
              <a:solidFill>
                <a:srgbClr val="FFFFFF"/>
              </a:solidFill>
              <a:latin typeface="Book Antiq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PŘIPODOTKONOUT paralelu s evolucí pohádek: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the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good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ones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survived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,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the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bad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ones</a:t>
            </a:r>
            <a:r>
              <a:rPr lang="cs-CZ" sz="12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latin typeface="Book Antiqua"/>
              </a:rPr>
              <a:t>dossapeared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13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4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The more advantageous trait allows the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organism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to have more offspring,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and thus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becomes more common in the population. If this process continues, eventually, all individuals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have this trait.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23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30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5E45A-1F88-4366-B858-157629C96C4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8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FFFFFF"/>
                </a:solidFill>
                <a:latin typeface="Book Antiqua"/>
              </a:rPr>
              <a:t>Click to edit Master text styles</a:t>
            </a:r>
          </a:p>
          <a:p>
            <a:pPr marL="685800" lvl="1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200" b="0" strike="noStrike" spc="-1">
                <a:solidFill>
                  <a:srgbClr val="FFFFFF"/>
                </a:solidFill>
                <a:latin typeface="Book Antiqua"/>
              </a:rPr>
              <a:t>Second level</a:t>
            </a:r>
          </a:p>
          <a:p>
            <a:pPr marL="1035000" lvl="2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Third level</a:t>
            </a:r>
          </a:p>
          <a:p>
            <a:pPr marL="1371600" lvl="3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Fourth level</a:t>
            </a:r>
          </a:p>
          <a:p>
            <a:pPr marL="1720800" lvl="4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52659C7-9B7C-4D19-AC23-3624C435BA4B}" type="datetime">
              <a:rPr lang="cs-CZ" sz="1200" b="0" strike="noStrike" spc="-1">
                <a:solidFill>
                  <a:srgbClr val="FFFFFF"/>
                </a:solidFill>
                <a:latin typeface="Book Antiqua"/>
              </a:rPr>
              <a:t>28.01.2020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2F616949-9136-4B48-AE33-9B314278D5A4}" type="slidenum">
              <a:rPr lang="cs-CZ" sz="1200" b="0" strike="noStrike" spc="-1">
                <a:solidFill>
                  <a:srgbClr val="FFFFFF"/>
                </a:solidFill>
                <a:latin typeface="Book Antiqua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65000" y="2084400"/>
            <a:ext cx="3657240" cy="4182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Click to edit Master text styles</a:t>
            </a:r>
          </a:p>
          <a:p>
            <a:pPr marL="685800" lvl="1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Second level</a:t>
            </a:r>
          </a:p>
          <a:p>
            <a:pPr marL="1035000" lvl="2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Third level</a:t>
            </a:r>
          </a:p>
          <a:p>
            <a:pPr marL="1371600" lvl="3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Fourth level</a:t>
            </a:r>
          </a:p>
          <a:p>
            <a:pPr marL="1720800" lvl="4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719600" y="2084400"/>
            <a:ext cx="3657240" cy="4182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Click to edit Master text styles</a:t>
            </a:r>
          </a:p>
          <a:p>
            <a:pPr marL="685800" lvl="1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Second level</a:t>
            </a:r>
          </a:p>
          <a:p>
            <a:pPr marL="1035000" lvl="2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Third level</a:t>
            </a:r>
          </a:p>
          <a:p>
            <a:pPr marL="1371600" lvl="3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Fourth level</a:t>
            </a:r>
          </a:p>
          <a:p>
            <a:pPr marL="1720800" lvl="4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Fifth level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D228FD-AC70-4F4C-BBBE-84782848D926}" type="datetime">
              <a:rPr lang="cs-CZ" sz="1200" b="0" strike="noStrike" spc="-1">
                <a:solidFill>
                  <a:srgbClr val="FFFFFF"/>
                </a:solidFill>
                <a:latin typeface="Book Antiqua"/>
              </a:rPr>
              <a:t>28.01.2020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607A57C5-9784-4279-88F7-C4C9802E32DD}" type="slidenum">
              <a:rPr lang="cs-CZ" sz="1200" b="0" strike="noStrike" spc="-1">
                <a:solidFill>
                  <a:srgbClr val="FFFFFF"/>
                </a:solidFill>
                <a:latin typeface="Book Antiqua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50179" y="1719497"/>
            <a:ext cx="6443769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en-US" sz="1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887335" y="2942381"/>
            <a:ext cx="9000877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956912" y="1531821"/>
            <a:ext cx="7611840" cy="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36DE40-E081-4297-AC4F-AD71976F216D}"/>
              </a:ext>
            </a:extLst>
          </p:cNvPr>
          <p:cNvSpPr/>
          <p:nvPr/>
        </p:nvSpPr>
        <p:spPr>
          <a:xfrm>
            <a:off x="1070214" y="1798776"/>
            <a:ext cx="8635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„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The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Cinderella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Syndrome“</a:t>
            </a:r>
          </a:p>
        </p:txBody>
      </p:sp>
    </p:spTree>
    <p:extLst>
      <p:ext uri="{BB962C8B-B14F-4D97-AF65-F5344CB8AC3E}">
        <p14:creationId xmlns:p14="http://schemas.microsoft.com/office/powerpoint/2010/main" val="41363204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7609" y="-310054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</a:t>
            </a:r>
            <a:r>
              <a:rPr lang="cs-CZ" sz="5400" spc="-1" dirty="0" err="1">
                <a:solidFill>
                  <a:srgbClr val="FF0000"/>
                </a:solidFill>
                <a:latin typeface="Book Antiqua"/>
              </a:rPr>
              <a:t>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:</a:t>
            </a:r>
          </a:p>
        </p:txBody>
      </p:sp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1198702" y="2072686"/>
            <a:ext cx="6160459" cy="21827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3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15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</a:t>
            </a:r>
            <a:r>
              <a:rPr lang="cs-CZ" sz="5400" spc="-1" dirty="0" err="1">
                <a:solidFill>
                  <a:srgbClr val="FF0000"/>
                </a:solidFill>
                <a:latin typeface="Book Antiqua"/>
              </a:rPr>
              <a:t>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1198702" y="2072686"/>
            <a:ext cx="6160459" cy="21827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3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132"/>
            <a:ext cx="9144000" cy="2896579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</a:t>
            </a:r>
            <a:r>
              <a:rPr lang="cs-CZ" sz="5400" spc="-1" dirty="0" err="1">
                <a:solidFill>
                  <a:srgbClr val="FF0000"/>
                </a:solidFill>
                <a:latin typeface="Book Antiqua"/>
              </a:rPr>
              <a:t>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73340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132"/>
            <a:ext cx="9144000" cy="2896579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</a:t>
            </a:r>
            <a:r>
              <a:rPr lang="cs-CZ" sz="5400" spc="-1" dirty="0" err="1">
                <a:solidFill>
                  <a:srgbClr val="FF0000"/>
                </a:solidFill>
                <a:latin typeface="Book Antiqua"/>
              </a:rPr>
              <a:t>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397E2E91-37D8-44E5-AEB7-6C2BECDC381E}"/>
              </a:ext>
            </a:extLst>
          </p:cNvPr>
          <p:cNvSpPr txBox="1"/>
          <p:nvPr/>
        </p:nvSpPr>
        <p:spPr>
          <a:xfrm>
            <a:off x="290146" y="6019138"/>
            <a:ext cx="7335155" cy="62961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C000"/>
                </a:solidFill>
                <a:latin typeface="Book Antiqua"/>
              </a:rPr>
              <a:t>Adaptation</a:t>
            </a:r>
            <a:r>
              <a:rPr lang="cs-CZ" sz="2400" b="1" spc="-1" dirty="0">
                <a:solidFill>
                  <a:schemeClr val="bg2">
                    <a:lumMod val="10000"/>
                  </a:schemeClr>
                </a:solidFill>
                <a:latin typeface="Book Antiqua"/>
              </a:rPr>
              <a:t> </a:t>
            </a:r>
            <a:r>
              <a:rPr lang="cs-CZ" sz="1600" spc="-1" dirty="0">
                <a:solidFill>
                  <a:srgbClr val="FFFFFF"/>
                </a:solidFill>
                <a:latin typeface="Book Antiqua"/>
              </a:rPr>
              <a:t>- m</a:t>
            </a:r>
            <a:r>
              <a:rPr lang="en-US" sz="1600" spc="-1" dirty="0" err="1">
                <a:solidFill>
                  <a:srgbClr val="FFFFFF"/>
                </a:solidFill>
                <a:latin typeface="Book Antiqua"/>
              </a:rPr>
              <a:t>odifications</a:t>
            </a:r>
            <a:r>
              <a:rPr lang="en-US" sz="1600" spc="-1" dirty="0">
                <a:solidFill>
                  <a:srgbClr val="FFFFFF"/>
                </a:solidFill>
                <a:latin typeface="Book Antiqua"/>
              </a:rPr>
              <a:t> made in response to environment to help </a:t>
            </a:r>
            <a:r>
              <a:rPr lang="cs-CZ" sz="1600" spc="-1" dirty="0">
                <a:solidFill>
                  <a:srgbClr val="FFFFFF"/>
                </a:solidFill>
                <a:latin typeface="Book Antiqua"/>
              </a:rPr>
              <a:t>		</a:t>
            </a:r>
            <a:r>
              <a:rPr lang="en-US" sz="1600" spc="-1" dirty="0">
                <a:solidFill>
                  <a:srgbClr val="FFFFFF"/>
                </a:solidFill>
                <a:latin typeface="Book Antiqua"/>
              </a:rPr>
              <a:t>organism survive and better reproduce</a:t>
            </a:r>
            <a:r>
              <a:rPr lang="cs-CZ" sz="1600" spc="-1" dirty="0">
                <a:solidFill>
                  <a:srgbClr val="FFFFFF"/>
                </a:solidFill>
                <a:latin typeface="Book Antiqua"/>
              </a:rPr>
              <a:t>.</a:t>
            </a:r>
            <a:r>
              <a:rPr lang="en-US" sz="1600" b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</a:rPr>
              <a:t> </a:t>
            </a:r>
            <a:endParaRPr lang="en-US" sz="1600" b="0" strike="noStrike" spc="-1" dirty="0">
              <a:solidFill>
                <a:schemeClr val="bg2">
                  <a:lumMod val="10000"/>
                </a:schemeClr>
              </a:solidFill>
              <a:latin typeface="Book Antiqua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1C9D12F-0176-43D4-9791-1FC8F55ACF2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25301" y="5716711"/>
            <a:ext cx="1518699" cy="11412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28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194431"/>
                </a:solidFill>
                <a:latin typeface="Book Antiqua"/>
              </a:rPr>
              <a:t>Natural and Sexual Selection</a:t>
            </a: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96716" y="1806950"/>
            <a:ext cx="4967654" cy="50510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800" b="0" strike="noStrike" spc="-1" dirty="0">
                <a:solidFill>
                  <a:srgbClr val="FFC000"/>
                </a:solidFill>
                <a:latin typeface="Book Antiqua"/>
              </a:rPr>
              <a:t>Natural </a:t>
            </a:r>
            <a:r>
              <a:rPr lang="cs-CZ" sz="2800" b="0" strike="noStrike" spc="-1" dirty="0">
                <a:solidFill>
                  <a:srgbClr val="FFC000"/>
                </a:solidFill>
                <a:latin typeface="Book Antiqua"/>
              </a:rPr>
              <a:t>s</a:t>
            </a:r>
            <a:r>
              <a:rPr lang="en-US" sz="2800" b="0" strike="noStrike" spc="-1" dirty="0">
                <a:solidFill>
                  <a:srgbClr val="FFC000"/>
                </a:solidFill>
                <a:latin typeface="Book Antiqua"/>
              </a:rPr>
              <a:t>election: </a:t>
            </a:r>
            <a:r>
              <a:rPr lang="en-US" sz="2800" spc="-1" dirty="0">
                <a:solidFill>
                  <a:srgbClr val="FFFFFF"/>
                </a:solidFill>
                <a:latin typeface="Book Antiqua"/>
              </a:rPr>
              <a:t>o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rganisms better adapted to their environment survive</a:t>
            </a: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.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800" b="0" strike="noStrike" spc="-1" dirty="0">
                <a:solidFill>
                  <a:schemeClr val="bg1"/>
                </a:solidFill>
                <a:latin typeface="Book Antiqua" panose="02040602050305030304" pitchFamily="18" charset="0"/>
              </a:rPr>
              <a:t>(„</a:t>
            </a:r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 struggle for existence</a:t>
            </a:r>
            <a:r>
              <a:rPr lang="cs-CZ" sz="2800" dirty="0">
                <a:solidFill>
                  <a:schemeClr val="bg1"/>
                </a:solidFill>
                <a:latin typeface="Book Antiqua" panose="02040602050305030304" pitchFamily="18" charset="0"/>
              </a:rPr>
              <a:t>“)</a:t>
            </a: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endParaRPr lang="en-US" sz="32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27" y="1899138"/>
            <a:ext cx="4026680" cy="177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194431"/>
                </a:solidFill>
                <a:latin typeface="Book Antiqua"/>
              </a:rPr>
              <a:t>Natural and Sexual Selection</a:t>
            </a: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96716" y="1806950"/>
            <a:ext cx="4967654" cy="50510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800" b="1" strike="noStrike" spc="-1" dirty="0">
                <a:solidFill>
                  <a:schemeClr val="accent1"/>
                </a:solidFill>
                <a:latin typeface="Book Antiqua"/>
              </a:rPr>
              <a:t>Natural </a:t>
            </a:r>
            <a:r>
              <a:rPr lang="cs-CZ" sz="2800" b="1" strike="noStrike" spc="-1" dirty="0">
                <a:solidFill>
                  <a:schemeClr val="accent1"/>
                </a:solidFill>
                <a:latin typeface="Book Antiqua"/>
              </a:rPr>
              <a:t>s</a:t>
            </a:r>
            <a:r>
              <a:rPr lang="en-US" sz="2800" b="1" strike="noStrike" spc="-1" dirty="0">
                <a:solidFill>
                  <a:schemeClr val="accent1"/>
                </a:solidFill>
                <a:latin typeface="Book Antiqua"/>
              </a:rPr>
              <a:t>election: </a:t>
            </a:r>
            <a:r>
              <a:rPr lang="en-US" sz="2800" spc="-1" dirty="0">
                <a:solidFill>
                  <a:srgbClr val="FFFFFF"/>
                </a:solidFill>
                <a:latin typeface="Book Antiqua"/>
              </a:rPr>
              <a:t>o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rganisms better adapted to their environment survive</a:t>
            </a: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.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800" b="0" strike="noStrike" spc="-1" dirty="0">
                <a:solidFill>
                  <a:schemeClr val="bg1"/>
                </a:solidFill>
                <a:latin typeface="Book Antiqua" panose="02040602050305030304" pitchFamily="18" charset="0"/>
              </a:rPr>
              <a:t>(„</a:t>
            </a:r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 struggle for existence</a:t>
            </a:r>
            <a:r>
              <a:rPr lang="cs-CZ" sz="2800" dirty="0">
                <a:solidFill>
                  <a:schemeClr val="bg1"/>
                </a:solidFill>
                <a:latin typeface="Book Antiqua" panose="02040602050305030304" pitchFamily="18" charset="0"/>
              </a:rPr>
              <a:t>“)</a:t>
            </a: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endParaRPr lang="en-US" sz="32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" y="5218026"/>
            <a:ext cx="5987561" cy="1516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9" y="5218026"/>
            <a:ext cx="2672862" cy="1529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27" y="1899138"/>
            <a:ext cx="4026680" cy="1775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714" y="3851583"/>
            <a:ext cx="8924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800" b="1" spc="-1" dirty="0">
                <a:solidFill>
                  <a:schemeClr val="accent1"/>
                </a:solidFill>
                <a:latin typeface="Book Antiqua"/>
              </a:rPr>
              <a:t>Subtype: </a:t>
            </a:r>
            <a:r>
              <a:rPr lang="en-US" sz="2800" b="1" spc="-1" dirty="0">
                <a:solidFill>
                  <a:schemeClr val="accent1"/>
                </a:solidFill>
                <a:latin typeface="Book Antiqua"/>
              </a:rPr>
              <a:t>Sexual selection: </a:t>
            </a:r>
            <a:r>
              <a:rPr lang="cs-CZ" sz="2800" spc="-1" dirty="0">
                <a:solidFill>
                  <a:srgbClr val="FFFFFF"/>
                </a:solidFill>
                <a:latin typeface="Book Antiqua"/>
              </a:rPr>
              <a:t>organisms of the same sex compete  for mates to reproduce („struggle for a mate“).</a:t>
            </a:r>
            <a:r>
              <a:rPr lang="en-US" sz="2800" spc="-1" dirty="0">
                <a:solidFill>
                  <a:srgbClr val="FFFFFF"/>
                </a:solidFill>
                <a:latin typeface="Book Antiqua"/>
              </a:rPr>
              <a:t> </a:t>
            </a:r>
            <a:endParaRPr lang="cs-CZ" sz="2800" spc="-1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001793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2"/>
          <p:cNvSpPr txBox="1"/>
          <p:nvPr/>
        </p:nvSpPr>
        <p:spPr>
          <a:xfrm>
            <a:off x="779228" y="2997642"/>
            <a:ext cx="5014904" cy="249654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0280" lvl="1" indent="-342720"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20003" y="3222975"/>
            <a:ext cx="4299022" cy="176471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cs-CZ" sz="3200" b="1" dirty="0">
                <a:solidFill>
                  <a:srgbClr val="FFC000"/>
                </a:solidFill>
                <a:latin typeface="Book Antiqua" panose="02040602050305030304" pitchFamily="18" charset="0"/>
              </a:rPr>
              <a:t>Fitness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– a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measure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of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reproductive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succes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= </a:t>
            </a: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how well a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n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organism</a:t>
            </a: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is able to reproduce in its environment</a:t>
            </a:r>
            <a:endParaRPr lang="cs-CZ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 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-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contribution</a:t>
            </a: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to the 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gene pool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of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the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next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generation</a:t>
            </a:r>
            <a:endParaRPr lang="en-US" sz="2400" spc="-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2400" b="1" spc="-1" dirty="0">
              <a:solidFill>
                <a:schemeClr val="bg2">
                  <a:lumMod val="10000"/>
                </a:schemeClr>
              </a:solidFill>
              <a:latin typeface="Book Antiqua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124588" y="5463066"/>
            <a:ext cx="7005530" cy="254793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 dirty="0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endParaRPr lang="en-US" sz="24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" name="Picture 3"/>
          <p:cNvPicPr/>
          <p:nvPr/>
        </p:nvPicPr>
        <p:blipFill>
          <a:blip r:embed="rId3"/>
          <a:stretch/>
        </p:blipFill>
        <p:spPr>
          <a:xfrm>
            <a:off x="4923558" y="2312372"/>
            <a:ext cx="3934193" cy="2848026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20003" y="1937493"/>
            <a:ext cx="429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>
                <a:solidFill>
                  <a:srgbClr val="FFC000"/>
                </a:solidFill>
                <a:latin typeface="Book Antiqua"/>
              </a:rPr>
              <a:t>R</a:t>
            </a:r>
            <a:r>
              <a:rPr lang="en-US" sz="3200" b="1" spc="-1" dirty="0" err="1">
                <a:solidFill>
                  <a:srgbClr val="FFC000"/>
                </a:solidFill>
                <a:latin typeface="Book Antiqua"/>
              </a:rPr>
              <a:t>eproductive</a:t>
            </a:r>
            <a:r>
              <a:rPr lang="en-US" sz="32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3200" b="1" spc="-1" dirty="0">
                <a:solidFill>
                  <a:srgbClr val="FFC000"/>
                </a:solidFill>
                <a:latin typeface="Book Antiqua"/>
              </a:rPr>
              <a:t>s</a:t>
            </a:r>
            <a:r>
              <a:rPr lang="en-US" sz="3200" b="1" spc="-1" dirty="0" err="1">
                <a:solidFill>
                  <a:srgbClr val="FFC000"/>
                </a:solidFill>
                <a:latin typeface="Book Antiqua"/>
              </a:rPr>
              <a:t>uccess</a:t>
            </a:r>
            <a:endParaRPr lang="en-US" sz="3200" b="1" spc="-1" dirty="0">
              <a:solidFill>
                <a:srgbClr val="FFC000"/>
              </a:solidFill>
              <a:latin typeface="Book Antiqua"/>
            </a:endParaRP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938C1A54-AC42-4B4B-B5C1-94E7921975C0}"/>
              </a:ext>
            </a:extLst>
          </p:cNvPr>
          <p:cNvSpPr txBox="1"/>
          <p:nvPr/>
        </p:nvSpPr>
        <p:spPr>
          <a:xfrm>
            <a:off x="286248" y="5712002"/>
            <a:ext cx="8857752" cy="934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cs-CZ" sz="3200" b="1" spc="-1" dirty="0" err="1">
                <a:solidFill>
                  <a:srgbClr val="FFC000"/>
                </a:solidFill>
                <a:latin typeface="Book Antiqua" panose="02040602050305030304" pitchFamily="18" charset="0"/>
              </a:rPr>
              <a:t>Survival</a:t>
            </a:r>
            <a:r>
              <a:rPr lang="cs-CZ" sz="3200" b="1" spc="-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b="1" spc="-1" dirty="0" err="1">
                <a:solidFill>
                  <a:srgbClr val="FFC000"/>
                </a:solidFill>
                <a:latin typeface="Book Antiqua" panose="02040602050305030304" pitchFamily="18" charset="0"/>
              </a:rPr>
              <a:t>of</a:t>
            </a:r>
            <a:r>
              <a:rPr lang="cs-CZ" sz="3200" b="1" spc="-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b="1" spc="-1" dirty="0" err="1">
                <a:solidFill>
                  <a:srgbClr val="FFC000"/>
                </a:solidFill>
                <a:latin typeface="Book Antiqua" panose="02040602050305030304" pitchFamily="18" charset="0"/>
              </a:rPr>
              <a:t>the</a:t>
            </a:r>
            <a:r>
              <a:rPr lang="cs-CZ" sz="3200" b="1" spc="-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b="1" spc="-1" dirty="0" err="1">
                <a:solidFill>
                  <a:srgbClr val="FFC000"/>
                </a:solidFill>
                <a:latin typeface="Book Antiqua" panose="02040602050305030304" pitchFamily="18" charset="0"/>
              </a:rPr>
              <a:t>fittest</a:t>
            </a:r>
            <a:r>
              <a:rPr lang="cs-CZ" sz="3200" b="1" spc="-1" dirty="0">
                <a:solidFill>
                  <a:srgbClr val="FFC000"/>
                </a:solidFill>
                <a:latin typeface="Book Antiqua" panose="02040602050305030304" pitchFamily="18" charset="0"/>
              </a:rPr>
              <a:t> - </a:t>
            </a:r>
            <a:r>
              <a:rPr lang="cs-CZ" sz="24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sur</a:t>
            </a:r>
            <a:r>
              <a:rPr lang="en-US" sz="24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vival</a:t>
            </a: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 of the form that will leave the most copies of itself in successive generations.</a:t>
            </a:r>
            <a:r>
              <a:rPr lang="cs-CZ" sz="2400" b="1" spc="-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cs-CZ" sz="2400" b="1" spc="-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endParaRPr lang="en-US" sz="2400" b="1" spc="-1" dirty="0">
              <a:solidFill>
                <a:schemeClr val="bg2">
                  <a:lumMod val="10000"/>
                </a:schemeClr>
              </a:solidFill>
              <a:latin typeface="Book Antiqua"/>
            </a:endParaRPr>
          </a:p>
        </p:txBody>
      </p:sp>
      <p:sp>
        <p:nvSpPr>
          <p:cNvPr id="12" name="TextShape 1">
            <a:extLst>
              <a:ext uri="{FF2B5EF4-FFF2-40B4-BE49-F238E27FC236}">
                <a16:creationId xmlns:a16="http://schemas.microsoft.com/office/drawing/2014/main" id="{C6E89402-3E78-4A13-8F2D-99425C31A718}"/>
              </a:ext>
            </a:extLst>
          </p:cNvPr>
          <p:cNvSpPr txBox="1"/>
          <p:nvPr/>
        </p:nvSpPr>
        <p:spPr>
          <a:xfrm>
            <a:off x="779228" y="554812"/>
            <a:ext cx="7611840" cy="62020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194431"/>
                </a:solidFill>
                <a:latin typeface="Book Antiqua"/>
              </a:rPr>
              <a:t>Natural and Sexual Selection</a:t>
            </a: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1546" y="1493183"/>
            <a:ext cx="9258300" cy="577654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b="1" strike="noStrike" spc="-1" dirty="0" err="1">
                <a:solidFill>
                  <a:srgbClr val="FFFFFF"/>
                </a:solidFill>
                <a:latin typeface="Book Antiqua"/>
              </a:rPr>
              <a:t>There</a:t>
            </a:r>
            <a:r>
              <a:rPr lang="cs-CZ" sz="2800" b="1" strike="noStrike" spc="-1" dirty="0">
                <a:solidFill>
                  <a:srgbClr val="FFFFFF"/>
                </a:solidFill>
                <a:latin typeface="Book Antiqua"/>
              </a:rPr>
              <a:t> is:</a:t>
            </a: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5800" strike="noStrike" spc="-1" dirty="0">
                <a:solidFill>
                  <a:schemeClr val="accent1"/>
                </a:solidFill>
                <a:latin typeface="Book Antiqua"/>
              </a:rPr>
              <a:t>variation in traits</a:t>
            </a:r>
            <a:endParaRPr lang="cs-CZ" sz="5800" strike="noStrike" spc="-1" dirty="0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5100" dirty="0">
                <a:solidFill>
                  <a:schemeClr val="accent1"/>
                </a:solidFill>
                <a:latin typeface="Book Antiqua" panose="02040602050305030304" pitchFamily="18" charset="0"/>
              </a:rPr>
              <a:t>different </a:t>
            </a:r>
            <a:r>
              <a:rPr lang="cs-CZ" sz="5100" dirty="0">
                <a:solidFill>
                  <a:schemeClr val="accent1"/>
                </a:solidFill>
                <a:latin typeface="Book Antiqua" panose="02040602050305030304" pitchFamily="18" charset="0"/>
              </a:rPr>
              <a:t>survival rate (see natural selection)</a:t>
            </a: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400" dirty="0">
                <a:solidFill>
                  <a:schemeClr val="bg1"/>
                </a:solidFill>
                <a:latin typeface="Book Antiqua" panose="02040602050305030304" pitchFamily="18" charset="0"/>
              </a:rPr>
              <a:t>The organisms with more advatageous traits (better adapted to the environment) survive. </a:t>
            </a: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5100" dirty="0">
                <a:solidFill>
                  <a:schemeClr val="accent1"/>
                </a:solidFill>
                <a:latin typeface="Book Antiqua" panose="02040602050305030304" pitchFamily="18" charset="0"/>
              </a:rPr>
              <a:t>different </a:t>
            </a:r>
            <a:r>
              <a:rPr lang="en-US" sz="5100" dirty="0">
                <a:solidFill>
                  <a:schemeClr val="accent1"/>
                </a:solidFill>
                <a:latin typeface="Book Antiqua" panose="02040602050305030304" pitchFamily="18" charset="0"/>
              </a:rPr>
              <a:t>reproduction</a:t>
            </a:r>
            <a:r>
              <a:rPr lang="cs-CZ" sz="5100" dirty="0">
                <a:solidFill>
                  <a:schemeClr val="accent1"/>
                </a:solidFill>
                <a:latin typeface="Book Antiqua" panose="02040602050305030304" pitchFamily="18" charset="0"/>
              </a:rPr>
              <a:t> rate (see sexual selection)</a:t>
            </a: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400" dirty="0">
                <a:solidFill>
                  <a:schemeClr val="bg1"/>
                </a:solidFill>
                <a:latin typeface="Book Antiqua" panose="02040602050305030304" pitchFamily="18" charset="0"/>
              </a:rPr>
              <a:t>The organisms with more advatageous traits (better adapted to the environment) reproduce more. </a:t>
            </a:r>
            <a:endParaRPr lang="en-US" sz="3400" spc="-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3080" indent="-342720"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80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5900" spc="-1" dirty="0">
                <a:solidFill>
                  <a:schemeClr val="accent1"/>
                </a:solidFill>
                <a:latin typeface="Book Antiqua"/>
              </a:rPr>
              <a:t>he</a:t>
            </a:r>
            <a:r>
              <a:rPr lang="en-US" sz="5900" spc="-1" dirty="0" err="1">
                <a:solidFill>
                  <a:schemeClr val="accent1"/>
                </a:solidFill>
                <a:latin typeface="Book Antiqua"/>
              </a:rPr>
              <a:t>redity</a:t>
            </a:r>
            <a:endParaRPr lang="en-US" sz="5900" spc="-1" dirty="0">
              <a:solidFill>
                <a:schemeClr val="accent1"/>
              </a:solidFill>
              <a:latin typeface="Book Antiqua"/>
            </a:endParaRP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400" dirty="0">
                <a:solidFill>
                  <a:schemeClr val="bg1"/>
                </a:solidFill>
                <a:latin typeface="Book Antiqua" panose="02040602050305030304" pitchFamily="18" charset="0"/>
              </a:rPr>
              <a:t>The offsprings of the surviving and reproducing individuals have the same traits.</a:t>
            </a:r>
            <a:endParaRPr lang="en-US" sz="3400" strike="noStrike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228600" y="75863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94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156796" y="1680209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stepmothers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,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209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62" y="2326540"/>
            <a:ext cx="5328622" cy="38061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156796" y="1680209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stepmothers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,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92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50179" y="1719497"/>
            <a:ext cx="6443769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en-US" sz="1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887335" y="2942381"/>
            <a:ext cx="9000877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956912" y="1531821"/>
            <a:ext cx="7611840" cy="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36DE40-E081-4297-AC4F-AD71976F216D}"/>
              </a:ext>
            </a:extLst>
          </p:cNvPr>
          <p:cNvSpPr/>
          <p:nvPr/>
        </p:nvSpPr>
        <p:spPr>
          <a:xfrm>
            <a:off x="1070214" y="1798776"/>
            <a:ext cx="8635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„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The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Cinderella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Syndrome“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8D6465-B886-4961-A756-E32B5AB7FB9C}"/>
              </a:ext>
            </a:extLst>
          </p:cNvPr>
          <p:cNvSpPr txBox="1"/>
          <p:nvPr/>
        </p:nvSpPr>
        <p:spPr>
          <a:xfrm>
            <a:off x="2751151" y="3038546"/>
            <a:ext cx="8754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What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is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 </a:t>
            </a:r>
          </a:p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How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does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work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 </a:t>
            </a:r>
          </a:p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Where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can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you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find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</a:t>
            </a:r>
          </a:p>
          <a:p>
            <a:endParaRPr lang="cs-CZ" sz="32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73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62" y="2326540"/>
            <a:ext cx="5328622" cy="38061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156796" y="1680209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stepmothers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,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AE37D9-21DC-48EB-8F71-DDD67D74508F}"/>
              </a:ext>
            </a:extLst>
          </p:cNvPr>
          <p:cNvSpPr txBox="1"/>
          <p:nvPr/>
        </p:nvSpPr>
        <p:spPr>
          <a:xfrm>
            <a:off x="156796" y="6211669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good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ones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became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extinct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83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67755" y="1822213"/>
            <a:ext cx="900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But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even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without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having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their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own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children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715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67755" y="1822213"/>
            <a:ext cx="900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But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even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without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having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their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own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children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7F251FF-CF9B-49BF-80A2-D9EEE6AB4E8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1748" y="3968351"/>
            <a:ext cx="4215179" cy="2810089"/>
          </a:xfrm>
          <a:prstGeom prst="rect">
            <a:avLst/>
          </a:prstGeom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316ED54-C85A-4222-B536-862195845F28}"/>
              </a:ext>
            </a:extLst>
          </p:cNvPr>
          <p:cNvSpPr/>
          <p:nvPr/>
        </p:nvSpPr>
        <p:spPr>
          <a:xfrm>
            <a:off x="67755" y="3060813"/>
            <a:ext cx="886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en-US" sz="2400" b="1" spc="-1" dirty="0">
                <a:solidFill>
                  <a:srgbClr val="FFC000"/>
                </a:solidFill>
                <a:latin typeface="Book Antiqua"/>
              </a:rPr>
              <a:t>Infanticide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400" spc="-1" dirty="0">
                <a:solidFill>
                  <a:srgbClr val="FFFFFF"/>
                </a:solidFill>
                <a:latin typeface="Book Antiqua"/>
              </a:rPr>
              <a:t>–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rgbClr val="FFFFFF"/>
                </a:solidFill>
                <a:latin typeface="Book Antiqua"/>
              </a:rPr>
              <a:t>an</a:t>
            </a:r>
            <a:r>
              <a:rPr lang="cs-CZ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intentional killing of infants by a mature member of species</a:t>
            </a:r>
          </a:p>
        </p:txBody>
      </p:sp>
    </p:spTree>
    <p:extLst>
      <p:ext uri="{BB962C8B-B14F-4D97-AF65-F5344CB8AC3E}">
        <p14:creationId xmlns:p14="http://schemas.microsoft.com/office/powerpoint/2010/main" val="396980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67755" y="1822213"/>
            <a:ext cx="900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But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even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without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having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their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own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children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7F251FF-CF9B-49BF-80A2-D9EEE6AB4E8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1748" y="3968351"/>
            <a:ext cx="4215179" cy="2810089"/>
          </a:xfrm>
          <a:prstGeom prst="rect">
            <a:avLst/>
          </a:prstGeom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316ED54-C85A-4222-B536-862195845F28}"/>
              </a:ext>
            </a:extLst>
          </p:cNvPr>
          <p:cNvSpPr/>
          <p:nvPr/>
        </p:nvSpPr>
        <p:spPr>
          <a:xfrm>
            <a:off x="67755" y="3060813"/>
            <a:ext cx="886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en-US" sz="2400" b="1" spc="-1" dirty="0">
                <a:solidFill>
                  <a:srgbClr val="FFC000"/>
                </a:solidFill>
                <a:latin typeface="Book Antiqua"/>
              </a:rPr>
              <a:t>Infanticide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400" spc="-1" dirty="0">
                <a:solidFill>
                  <a:srgbClr val="FFFFFF"/>
                </a:solidFill>
                <a:latin typeface="Book Antiqua"/>
              </a:rPr>
              <a:t>–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rgbClr val="FFFFFF"/>
                </a:solidFill>
                <a:latin typeface="Book Antiqua"/>
              </a:rPr>
              <a:t>an</a:t>
            </a:r>
            <a:r>
              <a:rPr lang="cs-CZ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intentional killing of infants by a mature member of species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9E9406-29B6-459B-AAAA-04A570C2A413}"/>
              </a:ext>
            </a:extLst>
          </p:cNvPr>
          <p:cNvSpPr txBox="1"/>
          <p:nvPr/>
        </p:nvSpPr>
        <p:spPr>
          <a:xfrm>
            <a:off x="4570920" y="3891810"/>
            <a:ext cx="45053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Reasons</a:t>
            </a:r>
            <a:r>
              <a:rPr lang="cs-CZ" sz="2400" b="1" dirty="0">
                <a:solidFill>
                  <a:srgbClr val="FFC000"/>
                </a:solidFill>
                <a:latin typeface="Book Antiqua" panose="0204060205030503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care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for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a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youngster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prevents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the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mother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from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next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reproduction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(</a:t>
            </a:r>
            <a:r>
              <a:rPr lang="cs-CZ" sz="2400" i="1" spc="-1" dirty="0" err="1">
                <a:solidFill>
                  <a:schemeClr val="bg1"/>
                </a:solidFill>
                <a:latin typeface="Book Antiqua"/>
              </a:rPr>
              <a:t>Snowhite</a:t>
            </a:r>
            <a:r>
              <a:rPr lang="cs-CZ" sz="2400" i="1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case)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90146" y="79560"/>
            <a:ext cx="8853854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Natural selection</a:t>
            </a:r>
            <a:r>
              <a:rPr lang="cs-CZ" sz="5400" b="0" strike="noStrike" spc="-1" dirty="0">
                <a:solidFill>
                  <a:srgbClr val="FF0000"/>
                </a:solidFill>
                <a:latin typeface="Book Antiqua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cs-CZ" sz="5400" spc="-1" dirty="0">
                <a:solidFill>
                  <a:srgbClr val="FF0000"/>
                </a:solidFill>
                <a:latin typeface="Book Antiqua"/>
              </a:rPr>
              <a:t>how it works?</a:t>
            </a:r>
            <a:endParaRPr lang="en-US" sz="54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BAA98F-C27F-43BC-AD00-343D4C141745}"/>
              </a:ext>
            </a:extLst>
          </p:cNvPr>
          <p:cNvSpPr txBox="1"/>
          <p:nvPr/>
        </p:nvSpPr>
        <p:spPr>
          <a:xfrm>
            <a:off x="67755" y="1822213"/>
            <a:ext cx="900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But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why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are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they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cruel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even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without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having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their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own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children</a:t>
            </a:r>
            <a:r>
              <a:rPr lang="cs-CZ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?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7F251FF-CF9B-49BF-80A2-D9EEE6AB4E8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1748" y="3968351"/>
            <a:ext cx="4215179" cy="2810089"/>
          </a:xfrm>
          <a:prstGeom prst="rect">
            <a:avLst/>
          </a:prstGeom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316ED54-C85A-4222-B536-862195845F28}"/>
              </a:ext>
            </a:extLst>
          </p:cNvPr>
          <p:cNvSpPr/>
          <p:nvPr/>
        </p:nvSpPr>
        <p:spPr>
          <a:xfrm>
            <a:off x="67755" y="3060813"/>
            <a:ext cx="886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en-US" sz="2400" b="1" spc="-1" dirty="0">
                <a:solidFill>
                  <a:srgbClr val="FFC000"/>
                </a:solidFill>
                <a:latin typeface="Book Antiqua"/>
              </a:rPr>
              <a:t>Infanticide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400" spc="-1" dirty="0">
                <a:solidFill>
                  <a:srgbClr val="FFFFFF"/>
                </a:solidFill>
                <a:latin typeface="Book Antiqua"/>
              </a:rPr>
              <a:t>–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rgbClr val="FFFFFF"/>
                </a:solidFill>
                <a:latin typeface="Book Antiqua"/>
              </a:rPr>
              <a:t>an</a:t>
            </a:r>
            <a:r>
              <a:rPr lang="cs-CZ" sz="24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en-US" sz="2400" spc="-1" dirty="0">
                <a:solidFill>
                  <a:srgbClr val="FFFFFF"/>
                </a:solidFill>
                <a:latin typeface="Book Antiqua"/>
              </a:rPr>
              <a:t>intentional killing of infants by a mature member of species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9E9406-29B6-459B-AAAA-04A570C2A413}"/>
              </a:ext>
            </a:extLst>
          </p:cNvPr>
          <p:cNvSpPr txBox="1"/>
          <p:nvPr/>
        </p:nvSpPr>
        <p:spPr>
          <a:xfrm>
            <a:off x="4570920" y="3891810"/>
            <a:ext cx="45053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Reasons</a:t>
            </a:r>
            <a:r>
              <a:rPr lang="cs-CZ" sz="2400" b="1" dirty="0">
                <a:solidFill>
                  <a:srgbClr val="FFC000"/>
                </a:solidFill>
                <a:latin typeface="Book Antiqua" panose="0204060205030503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care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for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a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youngster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prevents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the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mother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from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next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reproduction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(</a:t>
            </a:r>
            <a:r>
              <a:rPr lang="cs-CZ" sz="2400" i="1" spc="-1" dirty="0" err="1">
                <a:solidFill>
                  <a:schemeClr val="bg1"/>
                </a:solidFill>
                <a:latin typeface="Book Antiqua"/>
              </a:rPr>
              <a:t>Snowhite</a:t>
            </a:r>
            <a:r>
              <a:rPr lang="cs-CZ" sz="2400" i="1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case)</a:t>
            </a:r>
          </a:p>
          <a:p>
            <a:pPr marL="285750" indent="-285750">
              <a:buFontTx/>
              <a:buChar char="-"/>
            </a:pP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evolutionary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,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an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adult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is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more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valuable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than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spc="-1" dirty="0" err="1">
                <a:solidFill>
                  <a:schemeClr val="bg1"/>
                </a:solidFill>
                <a:latin typeface="Book Antiqua"/>
              </a:rPr>
              <a:t>an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infant (</a:t>
            </a:r>
            <a:r>
              <a:rPr lang="cs-CZ" sz="2400" i="1" spc="-1" dirty="0" err="1">
                <a:solidFill>
                  <a:schemeClr val="bg1"/>
                </a:solidFill>
                <a:latin typeface="Book Antiqua"/>
              </a:rPr>
              <a:t>Hansel</a:t>
            </a:r>
            <a:r>
              <a:rPr lang="cs-CZ" sz="2400" i="1" spc="-1" dirty="0">
                <a:solidFill>
                  <a:schemeClr val="bg1"/>
                </a:solidFill>
                <a:latin typeface="Book Antiqua"/>
              </a:rPr>
              <a:t> and </a:t>
            </a:r>
            <a:r>
              <a:rPr lang="cs-CZ" sz="2400" i="1" spc="-1" dirty="0" err="1">
                <a:solidFill>
                  <a:schemeClr val="bg1"/>
                </a:solidFill>
                <a:latin typeface="Book Antiqua"/>
              </a:rPr>
              <a:t>Grethel</a:t>
            </a:r>
            <a:r>
              <a:rPr lang="cs-CZ" sz="2400" spc="-1" dirty="0">
                <a:solidFill>
                  <a:schemeClr val="bg1"/>
                </a:solidFill>
                <a:latin typeface="Book Antiqua"/>
              </a:rPr>
              <a:t> case)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EB917C5-A2D0-4960-864D-9BDE375DD2F6}"/>
              </a:ext>
            </a:extLst>
          </p:cNvPr>
          <p:cNvSpPr/>
          <p:nvPr/>
        </p:nvSpPr>
        <p:spPr>
          <a:xfrm>
            <a:off x="133350" y="1902713"/>
            <a:ext cx="934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Beeing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a gene („a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selfish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gene“),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what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do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you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aim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for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45508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73516AC-6346-45D9-B8B9-872839CF14BC}"/>
              </a:ext>
            </a:extLst>
          </p:cNvPr>
          <p:cNvSpPr/>
          <p:nvPr/>
        </p:nvSpPr>
        <p:spPr>
          <a:xfrm>
            <a:off x="808800" y="4872211"/>
            <a:ext cx="8297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3.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protect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other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vehicles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bearing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your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genes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!</a:t>
            </a:r>
            <a:endParaRPr lang="en-US" sz="3200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EB917C5-A2D0-4960-864D-9BDE375DD2F6}"/>
              </a:ext>
            </a:extLst>
          </p:cNvPr>
          <p:cNvSpPr/>
          <p:nvPr/>
        </p:nvSpPr>
        <p:spPr>
          <a:xfrm>
            <a:off x="123825" y="1902713"/>
            <a:ext cx="934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Beeing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a gene („a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selfish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gene“),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what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do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you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aim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for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0942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BDF2C5-26CF-48F4-9E84-7277EECA06E3}"/>
              </a:ext>
            </a:extLst>
          </p:cNvPr>
          <p:cNvSpPr txBox="1"/>
          <p:nvPr/>
        </p:nvSpPr>
        <p:spPr>
          <a:xfrm>
            <a:off x="864300" y="2757622"/>
            <a:ext cx="52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1. </a:t>
            </a:r>
            <a:r>
              <a:rPr lang="cs-CZ" sz="3200" spc="-1" dirty="0" err="1">
                <a:solidFill>
                  <a:schemeClr val="bg1"/>
                </a:solidFill>
                <a:latin typeface="Book Antiqua"/>
              </a:rPr>
              <a:t>protect</a:t>
            </a: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chemeClr val="bg1"/>
                </a:solidFill>
                <a:latin typeface="Book Antiqua"/>
              </a:rPr>
              <a:t>your</a:t>
            </a: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chemeClr val="bg1"/>
                </a:solidFill>
                <a:latin typeface="Book Antiqua"/>
              </a:rPr>
              <a:t>vehicle</a:t>
            </a: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!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73516AC-6346-45D9-B8B9-872839CF14BC}"/>
              </a:ext>
            </a:extLst>
          </p:cNvPr>
          <p:cNvSpPr/>
          <p:nvPr/>
        </p:nvSpPr>
        <p:spPr>
          <a:xfrm>
            <a:off x="808800" y="4872211"/>
            <a:ext cx="8297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3.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protect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other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vehicles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bearing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your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genes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!</a:t>
            </a:r>
            <a:endParaRPr lang="en-US" sz="3200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EB917C5-A2D0-4960-864D-9BDE375DD2F6}"/>
              </a:ext>
            </a:extLst>
          </p:cNvPr>
          <p:cNvSpPr/>
          <p:nvPr/>
        </p:nvSpPr>
        <p:spPr>
          <a:xfrm>
            <a:off x="152400" y="1865641"/>
            <a:ext cx="934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Beeing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a gene („a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selfish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gene“),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what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do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you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aim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for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2715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BDF2C5-26CF-48F4-9E84-7277EECA06E3}"/>
              </a:ext>
            </a:extLst>
          </p:cNvPr>
          <p:cNvSpPr txBox="1"/>
          <p:nvPr/>
        </p:nvSpPr>
        <p:spPr>
          <a:xfrm>
            <a:off x="864300" y="2757622"/>
            <a:ext cx="52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1. </a:t>
            </a:r>
            <a:r>
              <a:rPr lang="cs-CZ" sz="3200" spc="-1" dirty="0" err="1">
                <a:solidFill>
                  <a:schemeClr val="bg1"/>
                </a:solidFill>
                <a:latin typeface="Book Antiqua"/>
              </a:rPr>
              <a:t>protect</a:t>
            </a: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chemeClr val="bg1"/>
                </a:solidFill>
                <a:latin typeface="Book Antiqua"/>
              </a:rPr>
              <a:t>your</a:t>
            </a: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chemeClr val="bg1"/>
                </a:solidFill>
                <a:latin typeface="Book Antiqua"/>
              </a:rPr>
              <a:t>vehicle</a:t>
            </a:r>
            <a:r>
              <a:rPr lang="cs-CZ" sz="3200" spc="-1" dirty="0">
                <a:solidFill>
                  <a:schemeClr val="bg1"/>
                </a:solidFill>
                <a:latin typeface="Book Antiqua"/>
              </a:rPr>
              <a:t>!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F5BE8B-835A-4417-A853-20B98858E9A5}"/>
              </a:ext>
            </a:extLst>
          </p:cNvPr>
          <p:cNvSpPr/>
          <p:nvPr/>
        </p:nvSpPr>
        <p:spPr>
          <a:xfrm>
            <a:off x="836550" y="3774547"/>
            <a:ext cx="6296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2. make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copies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of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yourself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!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73516AC-6346-45D9-B8B9-872839CF14BC}"/>
              </a:ext>
            </a:extLst>
          </p:cNvPr>
          <p:cNvSpPr/>
          <p:nvPr/>
        </p:nvSpPr>
        <p:spPr>
          <a:xfrm>
            <a:off x="808800" y="4872211"/>
            <a:ext cx="8297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3.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protect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other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vehicles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bearing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your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FFFFFF"/>
                </a:solidFill>
                <a:latin typeface="Book Antiqua"/>
              </a:rPr>
              <a:t>genes</a:t>
            </a:r>
            <a:r>
              <a:rPr lang="cs-CZ" sz="3200" spc="-1" dirty="0">
                <a:solidFill>
                  <a:srgbClr val="FFFFFF"/>
                </a:solidFill>
                <a:latin typeface="Book Antiqua"/>
              </a:rPr>
              <a:t>!</a:t>
            </a:r>
            <a:endParaRPr lang="en-US" sz="3200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EB917C5-A2D0-4960-864D-9BDE375DD2F6}"/>
              </a:ext>
            </a:extLst>
          </p:cNvPr>
          <p:cNvSpPr/>
          <p:nvPr/>
        </p:nvSpPr>
        <p:spPr>
          <a:xfrm>
            <a:off x="285750" y="1874138"/>
            <a:ext cx="934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Beeing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a gene („a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selfish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gene“),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what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do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you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aim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2800" b="1" spc="-1" dirty="0" err="1">
                <a:solidFill>
                  <a:srgbClr val="FFC000"/>
                </a:solidFill>
                <a:latin typeface="Book Antiqua"/>
              </a:rPr>
              <a:t>for</a:t>
            </a:r>
            <a:r>
              <a:rPr lang="cs-CZ" sz="2800" b="1" spc="-1" dirty="0">
                <a:solidFill>
                  <a:srgbClr val="FFC000"/>
                </a:solidFill>
                <a:latin typeface="Book Antiqu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8844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F5BE8B-835A-4417-A853-20B98858E9A5}"/>
              </a:ext>
            </a:extLst>
          </p:cNvPr>
          <p:cNvSpPr/>
          <p:nvPr/>
        </p:nvSpPr>
        <p:spPr>
          <a:xfrm>
            <a:off x="398400" y="1869547"/>
            <a:ext cx="874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Make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copies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of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yourself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=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Reproduce</a:t>
            </a:r>
            <a:endParaRPr lang="cs-CZ" sz="3200" b="1" spc="-1" dirty="0">
              <a:solidFill>
                <a:srgbClr val="C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33055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50179" y="1719497"/>
            <a:ext cx="6443769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en-US" sz="18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887335" y="2942381"/>
            <a:ext cx="9000877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956912" y="1531821"/>
            <a:ext cx="7611840" cy="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36DE40-E081-4297-AC4F-AD71976F216D}"/>
              </a:ext>
            </a:extLst>
          </p:cNvPr>
          <p:cNvSpPr/>
          <p:nvPr/>
        </p:nvSpPr>
        <p:spPr>
          <a:xfrm>
            <a:off x="1070214" y="1798776"/>
            <a:ext cx="8635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„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The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Cinderella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Syndrome“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8D6465-B886-4961-A756-E32B5AB7FB9C}"/>
              </a:ext>
            </a:extLst>
          </p:cNvPr>
          <p:cNvSpPr txBox="1"/>
          <p:nvPr/>
        </p:nvSpPr>
        <p:spPr>
          <a:xfrm>
            <a:off x="2751151" y="3038546"/>
            <a:ext cx="8754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What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is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 </a:t>
            </a:r>
          </a:p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How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does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work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 </a:t>
            </a:r>
          </a:p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Where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can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you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find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</a:t>
            </a:r>
          </a:p>
          <a:p>
            <a:endParaRPr lang="cs-CZ" sz="32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2C23D7-02B7-4788-B2C3-2127D46BCAB8}"/>
              </a:ext>
            </a:extLst>
          </p:cNvPr>
          <p:cNvSpPr/>
          <p:nvPr/>
        </p:nvSpPr>
        <p:spPr>
          <a:xfrm>
            <a:off x="680601" y="5196814"/>
            <a:ext cx="9414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Which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of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worldview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does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it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represent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39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F5BE8B-835A-4417-A853-20B98858E9A5}"/>
              </a:ext>
            </a:extLst>
          </p:cNvPr>
          <p:cNvSpPr/>
          <p:nvPr/>
        </p:nvSpPr>
        <p:spPr>
          <a:xfrm>
            <a:off x="398400" y="1869547"/>
            <a:ext cx="874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Make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copies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of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yourself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=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Reproduce</a:t>
            </a:r>
            <a:endParaRPr lang="cs-CZ" sz="3200" b="1" spc="-1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C074EE-F42F-4E6C-93E8-6B23233B907C}"/>
              </a:ext>
            </a:extLst>
          </p:cNvPr>
          <p:cNvSpPr txBox="1"/>
          <p:nvPr/>
        </p:nvSpPr>
        <p:spPr>
          <a:xfrm>
            <a:off x="476249" y="2411490"/>
            <a:ext cx="553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With</a:t>
            </a:r>
            <a:r>
              <a:rPr lang="cs-CZ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48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whom</a:t>
            </a:r>
            <a:r>
              <a:rPr lang="cs-CZ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?!? </a:t>
            </a:r>
          </a:p>
        </p:txBody>
      </p:sp>
    </p:spTree>
    <p:extLst>
      <p:ext uri="{BB962C8B-B14F-4D97-AF65-F5344CB8AC3E}">
        <p14:creationId xmlns:p14="http://schemas.microsoft.com/office/powerpoint/2010/main" val="838474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-1" y="79560"/>
            <a:ext cx="926782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Other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fairytale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motifs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–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other</a:t>
            </a:r>
            <a:r>
              <a:rPr lang="cs-CZ" sz="3600" b="0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en-US" sz="3600" b="0" strike="noStrike" spc="-1" dirty="0" err="1">
                <a:solidFill>
                  <a:srgbClr val="194431"/>
                </a:solidFill>
                <a:latin typeface="Book Antiqua"/>
              </a:rPr>
              <a:t>strateg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ies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to spread </a:t>
            </a:r>
            <a:r>
              <a:rPr lang="cs-CZ" sz="3600" b="0" strike="noStrike" spc="-1" dirty="0" err="1">
                <a:solidFill>
                  <a:srgbClr val="194431"/>
                </a:solidFill>
                <a:latin typeface="Book Antiqua"/>
              </a:rPr>
              <a:t>one´s</a:t>
            </a:r>
            <a:r>
              <a:rPr lang="en-US" sz="3600" b="0" strike="noStrike" spc="-1" dirty="0">
                <a:solidFill>
                  <a:srgbClr val="194431"/>
                </a:solidFill>
                <a:latin typeface="Book Antiqua"/>
              </a:rPr>
              <a:t> genes:</a:t>
            </a: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F5BE8B-835A-4417-A853-20B98858E9A5}"/>
              </a:ext>
            </a:extLst>
          </p:cNvPr>
          <p:cNvSpPr/>
          <p:nvPr/>
        </p:nvSpPr>
        <p:spPr>
          <a:xfrm>
            <a:off x="398400" y="1869547"/>
            <a:ext cx="874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Make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copies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of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yourself</a:t>
            </a:r>
            <a:r>
              <a:rPr lang="cs-CZ" sz="3200" b="1" spc="-1" dirty="0">
                <a:solidFill>
                  <a:srgbClr val="C00000"/>
                </a:solidFill>
                <a:latin typeface="Book Antiqua"/>
              </a:rPr>
              <a:t> = </a:t>
            </a:r>
            <a:r>
              <a:rPr lang="cs-CZ" sz="3200" b="1" spc="-1" dirty="0" err="1">
                <a:solidFill>
                  <a:srgbClr val="C00000"/>
                </a:solidFill>
                <a:latin typeface="Book Antiqua"/>
              </a:rPr>
              <a:t>Reproduce</a:t>
            </a:r>
            <a:endParaRPr lang="cs-CZ" sz="3200" b="1" spc="-1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C074EE-F42F-4E6C-93E8-6B23233B907C}"/>
              </a:ext>
            </a:extLst>
          </p:cNvPr>
          <p:cNvSpPr txBox="1"/>
          <p:nvPr/>
        </p:nvSpPr>
        <p:spPr>
          <a:xfrm>
            <a:off x="476249" y="2411490"/>
            <a:ext cx="553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With</a:t>
            </a:r>
            <a:r>
              <a:rPr lang="cs-CZ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cs-CZ" sz="48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whom</a:t>
            </a:r>
            <a:r>
              <a:rPr lang="cs-CZ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?!?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CA9BB9E-977A-4835-9A68-AD5258D1217E}"/>
              </a:ext>
            </a:extLst>
          </p:cNvPr>
          <p:cNvSpPr txBox="1"/>
          <p:nvPr/>
        </p:nvSpPr>
        <p:spPr>
          <a:xfrm>
            <a:off x="1142175" y="3477368"/>
            <a:ext cx="757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-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What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 mate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should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 I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choose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8A1A8B9-83AD-4425-BF51-B90271D61623}"/>
              </a:ext>
            </a:extLst>
          </p:cNvPr>
          <p:cNvSpPr txBox="1"/>
          <p:nvPr/>
        </p:nvSpPr>
        <p:spPr>
          <a:xfrm>
            <a:off x="1031812" y="4889600"/>
            <a:ext cx="747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-</a:t>
            </a:r>
            <a:r>
              <a:rPr lang="cs-CZ" sz="3200" b="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How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should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 he/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she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look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like</a:t>
            </a:r>
            <a:r>
              <a:rPr lang="cs-CZ" sz="3200" dirty="0">
                <a:solidFill>
                  <a:srgbClr val="FFC000"/>
                </a:solidFill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0586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How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do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most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desirable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men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look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like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Who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is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t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ypical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fairytale/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hero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</a:t>
            </a:r>
            <a:endParaRPr lang="en-US" sz="3200" b="1" strike="noStrike" spc="-1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How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do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most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desirable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men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look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like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Who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is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t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ypical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fairytale/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hero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</a:t>
            </a:r>
            <a:endParaRPr lang="en-US" sz="32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12480" y="4803840"/>
            <a:ext cx="4230360" cy="1804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handsome, strong, brave, resistant, active</a:t>
            </a: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 err="1">
                <a:solidFill>
                  <a:srgbClr val="FFFFFF"/>
                </a:solidFill>
                <a:latin typeface="Book Antiqua"/>
              </a:rPr>
              <a:t>powerfull</a:t>
            </a: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, wealthy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30" name="Picture 8"/>
          <p:cNvPicPr/>
          <p:nvPr/>
        </p:nvPicPr>
        <p:blipFill>
          <a:blip r:embed="rId2"/>
          <a:stretch/>
        </p:blipFill>
        <p:spPr>
          <a:xfrm>
            <a:off x="3058830" y="1496880"/>
            <a:ext cx="2790720" cy="2232720"/>
          </a:xfrm>
          <a:prstGeom prst="rect">
            <a:avLst/>
          </a:prstGeom>
          <a:ln>
            <a:noFill/>
          </a:ln>
        </p:spPr>
      </p:pic>
      <p:pic>
        <p:nvPicPr>
          <p:cNvPr id="131" name="Content Placeholder 6"/>
          <p:cNvPicPr/>
          <p:nvPr/>
        </p:nvPicPr>
        <p:blipFill>
          <a:blip r:embed="rId3"/>
          <a:stretch/>
        </p:blipFill>
        <p:spPr>
          <a:xfrm>
            <a:off x="6002385" y="1496880"/>
            <a:ext cx="3011040" cy="3011040"/>
          </a:xfrm>
          <a:prstGeom prst="rect">
            <a:avLst/>
          </a:prstGeom>
          <a:ln>
            <a:noFill/>
          </a:ln>
        </p:spPr>
      </p:pic>
      <p:pic>
        <p:nvPicPr>
          <p:cNvPr id="132" name="Picture 3"/>
          <p:cNvPicPr/>
          <p:nvPr/>
        </p:nvPicPr>
        <p:blipFill>
          <a:blip r:embed="rId4"/>
          <a:stretch/>
        </p:blipFill>
        <p:spPr>
          <a:xfrm>
            <a:off x="3885030" y="3828600"/>
            <a:ext cx="1964520" cy="2949840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5"/>
          <a:stretch/>
        </p:blipFill>
        <p:spPr>
          <a:xfrm>
            <a:off x="509760" y="1496880"/>
            <a:ext cx="2312280" cy="3083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51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How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do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most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desirable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men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look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like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Who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is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t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ypical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fairytale/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hero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</a:t>
            </a:r>
            <a:endParaRPr lang="en-US" sz="32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12480" y="4803840"/>
            <a:ext cx="4230360" cy="1804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handsome, strong, brave, resistant, active</a:t>
            </a: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 err="1">
                <a:solidFill>
                  <a:srgbClr val="FFFFFF"/>
                </a:solidFill>
                <a:latin typeface="Book Antiqua"/>
              </a:rPr>
              <a:t>powerfull</a:t>
            </a: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, wealthy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30" name="Picture 8"/>
          <p:cNvPicPr/>
          <p:nvPr/>
        </p:nvPicPr>
        <p:blipFill>
          <a:blip r:embed="rId2"/>
          <a:stretch/>
        </p:blipFill>
        <p:spPr>
          <a:xfrm>
            <a:off x="3058830" y="1496880"/>
            <a:ext cx="2790720" cy="2232720"/>
          </a:xfrm>
          <a:prstGeom prst="rect">
            <a:avLst/>
          </a:prstGeom>
          <a:ln>
            <a:noFill/>
          </a:ln>
        </p:spPr>
      </p:pic>
      <p:pic>
        <p:nvPicPr>
          <p:cNvPr id="131" name="Content Placeholder 6"/>
          <p:cNvPicPr/>
          <p:nvPr/>
        </p:nvPicPr>
        <p:blipFill>
          <a:blip r:embed="rId3"/>
          <a:stretch/>
        </p:blipFill>
        <p:spPr>
          <a:xfrm>
            <a:off x="6002385" y="1496880"/>
            <a:ext cx="3011040" cy="3011040"/>
          </a:xfrm>
          <a:prstGeom prst="rect">
            <a:avLst/>
          </a:prstGeom>
          <a:ln>
            <a:noFill/>
          </a:ln>
        </p:spPr>
      </p:pic>
      <p:pic>
        <p:nvPicPr>
          <p:cNvPr id="132" name="Picture 3"/>
          <p:cNvPicPr/>
          <p:nvPr/>
        </p:nvPicPr>
        <p:blipFill>
          <a:blip r:embed="rId4"/>
          <a:stretch/>
        </p:blipFill>
        <p:spPr>
          <a:xfrm>
            <a:off x="3885030" y="3828600"/>
            <a:ext cx="1964520" cy="2949840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5"/>
          <a:stretch/>
        </p:blipFill>
        <p:spPr>
          <a:xfrm>
            <a:off x="509760" y="1496880"/>
            <a:ext cx="2312280" cy="3083400"/>
          </a:xfrm>
          <a:prstGeom prst="rect">
            <a:avLst/>
          </a:prstGeom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F135E5-17E1-4ED7-A761-8EAB9EE32575}"/>
              </a:ext>
            </a:extLst>
          </p:cNvPr>
          <p:cNvSpPr/>
          <p:nvPr/>
        </p:nvSpPr>
        <p:spPr>
          <a:xfrm>
            <a:off x="6086298" y="4980354"/>
            <a:ext cx="2927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  <a:latin typeface="Book Antiqua" panose="02040602050305030304" pitchFamily="18" charset="0"/>
              </a:rPr>
              <a:t>=  </a:t>
            </a:r>
            <a:r>
              <a:rPr lang="cs-CZ" sz="24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promise</a:t>
            </a:r>
            <a:r>
              <a:rPr lang="cs-CZ" sz="24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cs-CZ" sz="24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of</a:t>
            </a:r>
            <a:r>
              <a:rPr lang="cs-CZ" sz="24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the</a:t>
            </a:r>
            <a:r>
              <a:rPr lang="cs-CZ" sz="24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highest</a:t>
            </a:r>
            <a:r>
              <a:rPr lang="cs-CZ" sz="24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reproductive</a:t>
            </a:r>
            <a:r>
              <a:rPr lang="cs-CZ" sz="2400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Book Antiqua" panose="02040602050305030304" pitchFamily="18" charset="0"/>
              </a:rPr>
              <a:t>succes</a:t>
            </a:r>
            <a:endParaRPr lang="cs-CZ" sz="24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85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-1" y="79560"/>
            <a:ext cx="898207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How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do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most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desirable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women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look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like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Who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is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a t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ypical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fairytale/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heroine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</a:t>
            </a:r>
            <a:endParaRPr lang="en-US" sz="3200" b="1" strike="noStrike" spc="-1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536227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-1" y="79560"/>
            <a:ext cx="898207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How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do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most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desirable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women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look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like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Who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194431"/>
                </a:solidFill>
                <a:latin typeface="Book Antiqua"/>
              </a:rPr>
              <a:t>is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 a t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ypical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fairytale/</a:t>
            </a:r>
            <a:r>
              <a:rPr lang="en-US" sz="32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3200" b="1" strike="noStrike" spc="-1" dirty="0">
                <a:solidFill>
                  <a:srgbClr val="194431"/>
                </a:solidFill>
                <a:latin typeface="Book Antiqua"/>
              </a:rPr>
              <a:t> heroine</a:t>
            </a:r>
            <a:r>
              <a:rPr lang="cs-CZ" sz="3200" b="1" strike="noStrike" spc="-1" dirty="0">
                <a:solidFill>
                  <a:srgbClr val="194431"/>
                </a:solidFill>
                <a:latin typeface="Book Antiqua"/>
              </a:rPr>
              <a:t>?</a:t>
            </a:r>
            <a:endParaRPr lang="en-US" sz="32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5051520" y="5019120"/>
            <a:ext cx="4195847" cy="1759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 beautiful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44" name="Content Placeholder 4"/>
          <p:cNvPicPr/>
          <p:nvPr/>
        </p:nvPicPr>
        <p:blipFill>
          <a:blip r:embed="rId3"/>
          <a:stretch/>
        </p:blipFill>
        <p:spPr>
          <a:xfrm>
            <a:off x="421920" y="1496880"/>
            <a:ext cx="2931840" cy="4182840"/>
          </a:xfrm>
          <a:prstGeom prst="rect">
            <a:avLst/>
          </a:prstGeom>
          <a:ln>
            <a:noFill/>
          </a:ln>
        </p:spPr>
      </p:pic>
      <p:pic>
        <p:nvPicPr>
          <p:cNvPr id="145" name="Picture 5"/>
          <p:cNvPicPr/>
          <p:nvPr/>
        </p:nvPicPr>
        <p:blipFill>
          <a:blip r:embed="rId4"/>
          <a:stretch/>
        </p:blipFill>
        <p:spPr>
          <a:xfrm>
            <a:off x="3475080" y="1496880"/>
            <a:ext cx="4576680" cy="3363840"/>
          </a:xfrm>
          <a:prstGeom prst="rect">
            <a:avLst/>
          </a:prstGeom>
          <a:ln>
            <a:noFill/>
          </a:ln>
        </p:spPr>
      </p:pic>
      <p:pic>
        <p:nvPicPr>
          <p:cNvPr id="146" name="Picture 7"/>
          <p:cNvPicPr/>
          <p:nvPr/>
        </p:nvPicPr>
        <p:blipFill>
          <a:blip r:embed="rId5"/>
          <a:stretch/>
        </p:blipFill>
        <p:spPr>
          <a:xfrm>
            <a:off x="3475080" y="4925520"/>
            <a:ext cx="1455120" cy="1852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074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Typical fairytale/</a:t>
            </a:r>
            <a:r>
              <a:rPr lang="en-US" sz="40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 her</a:t>
            </a:r>
            <a:r>
              <a:rPr lang="cs-CZ" sz="4000" b="1" strike="noStrike" spc="-1" dirty="0">
                <a:solidFill>
                  <a:srgbClr val="194431"/>
                </a:solidFill>
                <a:latin typeface="Book Antiqua"/>
              </a:rPr>
              <a:t>os and heroines</a:t>
            </a:r>
            <a:endParaRPr lang="en-US" sz="40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686160" y="4501800"/>
            <a:ext cx="7690680" cy="1765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C000"/>
                </a:solidFill>
                <a:latin typeface="Book Antiqua"/>
              </a:rPr>
              <a:t>Gottschall, Wilson: </a:t>
            </a:r>
            <a:r>
              <a:rPr lang="en-US" sz="2000" b="0" i="1" strike="noStrike" spc="-1" dirty="0">
                <a:solidFill>
                  <a:srgbClr val="FFC000"/>
                </a:solidFill>
                <a:latin typeface="Book Antiqua"/>
              </a:rPr>
              <a:t>The Literary Animal</a:t>
            </a:r>
            <a:r>
              <a:rPr lang="cs-CZ" sz="2000" b="0" strike="noStrike" spc="-1" dirty="0">
                <a:solidFill>
                  <a:srgbClr val="FFC000"/>
                </a:solidFill>
                <a:latin typeface="Book Antiqua"/>
              </a:rPr>
              <a:t>, 2005</a:t>
            </a:r>
            <a:r>
              <a:rPr lang="en-US" sz="2000" b="0" strike="noStrike" spc="-1" dirty="0">
                <a:solidFill>
                  <a:srgbClr val="FFC000"/>
                </a:solidFill>
                <a:latin typeface="Book Antiqua"/>
              </a:rPr>
              <a:t>: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2000" b="0" i="1" strike="noStrike" spc="-1" dirty="0">
                <a:solidFill>
                  <a:srgbClr val="FFFFFF"/>
                </a:solidFill>
                <a:latin typeface="Book Antiqua"/>
              </a:rPr>
              <a:t>„model of a physically fit hero striving for physically attractive female is really a central motif of fairytales across all cultures, not just product of patriarchal approach of western society“</a:t>
            </a: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49" name="Content Placeholder 6"/>
          <p:cNvPicPr/>
          <p:nvPr/>
        </p:nvPicPr>
        <p:blipFill>
          <a:blip r:embed="rId2"/>
          <a:stretch/>
        </p:blipFill>
        <p:spPr>
          <a:xfrm>
            <a:off x="1348504" y="1565142"/>
            <a:ext cx="6143760" cy="261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Typical fairytale/</a:t>
            </a:r>
            <a:r>
              <a:rPr lang="en-US" sz="40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 her</a:t>
            </a:r>
            <a:r>
              <a:rPr lang="cs-CZ" sz="4000" b="1" strike="noStrike" spc="-1" dirty="0">
                <a:solidFill>
                  <a:srgbClr val="194431"/>
                </a:solidFill>
                <a:latin typeface="Book Antiqua"/>
              </a:rPr>
              <a:t>os and heroines</a:t>
            </a:r>
            <a:endParaRPr lang="en-US" sz="40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686160" y="4501800"/>
            <a:ext cx="7690680" cy="1765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C000"/>
                </a:solidFill>
                <a:latin typeface="Book Antiqua"/>
              </a:rPr>
              <a:t>Gottschall, Wilson: </a:t>
            </a:r>
            <a:r>
              <a:rPr lang="en-US" sz="2000" b="0" i="1" strike="noStrike" spc="-1" dirty="0">
                <a:solidFill>
                  <a:srgbClr val="FFC000"/>
                </a:solidFill>
                <a:latin typeface="Book Antiqua"/>
              </a:rPr>
              <a:t>The Literary Animal</a:t>
            </a:r>
            <a:r>
              <a:rPr lang="cs-CZ" sz="2000" b="0" strike="noStrike" spc="-1" dirty="0">
                <a:solidFill>
                  <a:srgbClr val="FFC000"/>
                </a:solidFill>
                <a:latin typeface="Book Antiqua"/>
              </a:rPr>
              <a:t>, 2005</a:t>
            </a:r>
            <a:r>
              <a:rPr lang="en-US" sz="2000" b="0" strike="noStrike" spc="-1" dirty="0">
                <a:solidFill>
                  <a:srgbClr val="FFC000"/>
                </a:solidFill>
                <a:latin typeface="Book Antiqua"/>
              </a:rPr>
              <a:t>: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2000" b="0" i="1" strike="noStrike" spc="-1" dirty="0">
                <a:solidFill>
                  <a:srgbClr val="FFFFFF"/>
                </a:solidFill>
                <a:latin typeface="Book Antiqua"/>
              </a:rPr>
              <a:t>„model of a physically fit hero striving for physically attractive female is really a central motif of fairytales across all cultures, not just product of patriarchal approach of western society“</a:t>
            </a: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49" name="Content Placeholder 6"/>
          <p:cNvPicPr/>
          <p:nvPr/>
        </p:nvPicPr>
        <p:blipFill>
          <a:blip r:embed="rId2"/>
          <a:stretch/>
        </p:blipFill>
        <p:spPr>
          <a:xfrm>
            <a:off x="1348504" y="1565142"/>
            <a:ext cx="6143760" cy="2611080"/>
          </a:xfrm>
          <a:prstGeom prst="rect">
            <a:avLst/>
          </a:prstGeom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738A18-B1AD-4E19-9E10-C511DACC32CE}"/>
              </a:ext>
            </a:extLst>
          </p:cNvPr>
          <p:cNvSpPr txBox="1"/>
          <p:nvPr/>
        </p:nvSpPr>
        <p:spPr>
          <a:xfrm>
            <a:off x="1079292" y="6267240"/>
            <a:ext cx="506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1"/>
                </a:solidFill>
                <a:latin typeface="Book Antiqua" panose="02040602050305030304" pitchFamily="18" charset="0"/>
              </a:rPr>
              <a:t>Where</a:t>
            </a:r>
            <a:r>
              <a:rPr lang="cs-CZ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solidFill>
                  <a:schemeClr val="accent1"/>
                </a:solidFill>
                <a:latin typeface="Book Antiqua" panose="02040602050305030304" pitchFamily="18" charset="0"/>
              </a:rPr>
              <a:t>is</a:t>
            </a:r>
            <a:r>
              <a:rPr lang="cs-CZ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solidFill>
                  <a:schemeClr val="accent1"/>
                </a:solidFill>
                <a:latin typeface="Book Antiqua" panose="02040602050305030304" pitchFamily="18" charset="0"/>
              </a:rPr>
              <a:t>ethic</a:t>
            </a:r>
            <a:r>
              <a:rPr lang="cs-CZ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? </a:t>
            </a:r>
            <a:r>
              <a:rPr lang="cs-CZ" sz="2000" dirty="0" err="1">
                <a:solidFill>
                  <a:schemeClr val="accent1"/>
                </a:solidFill>
                <a:latin typeface="Book Antiqua" panose="02040602050305030304" pitchFamily="18" charset="0"/>
              </a:rPr>
              <a:t>Where</a:t>
            </a:r>
            <a:r>
              <a:rPr lang="cs-CZ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solidFill>
                  <a:schemeClr val="accent1"/>
                </a:solidFill>
                <a:latin typeface="Book Antiqua" panose="02040602050305030304" pitchFamily="18" charset="0"/>
              </a:rPr>
              <a:t>is</a:t>
            </a:r>
            <a:r>
              <a:rPr lang="cs-CZ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solidFill>
                  <a:schemeClr val="accent1"/>
                </a:solidFill>
                <a:latin typeface="Book Antiqua" panose="02040602050305030304" pitchFamily="18" charset="0"/>
              </a:rPr>
              <a:t>moral</a:t>
            </a:r>
            <a:r>
              <a:rPr lang="cs-CZ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030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-338138" y="0"/>
            <a:ext cx="982027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Typical fairytale/</a:t>
            </a:r>
            <a:r>
              <a:rPr lang="en-US" sz="40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 heroine</a:t>
            </a:r>
            <a:endParaRPr lang="en-US" sz="40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5051520" y="5019120"/>
            <a:ext cx="4195847" cy="1759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 beautiful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44" name="Content Placeholder 4"/>
          <p:cNvPicPr/>
          <p:nvPr/>
        </p:nvPicPr>
        <p:blipFill>
          <a:blip r:embed="rId3"/>
          <a:stretch/>
        </p:blipFill>
        <p:spPr>
          <a:xfrm>
            <a:off x="421920" y="1332000"/>
            <a:ext cx="2931840" cy="4182840"/>
          </a:xfrm>
          <a:prstGeom prst="rect">
            <a:avLst/>
          </a:prstGeom>
          <a:ln>
            <a:noFill/>
          </a:ln>
        </p:spPr>
      </p:pic>
      <p:pic>
        <p:nvPicPr>
          <p:cNvPr id="145" name="Picture 5"/>
          <p:cNvPicPr/>
          <p:nvPr/>
        </p:nvPicPr>
        <p:blipFill>
          <a:blip r:embed="rId4"/>
          <a:stretch/>
        </p:blipFill>
        <p:spPr>
          <a:xfrm>
            <a:off x="3475080" y="1332000"/>
            <a:ext cx="4576680" cy="3363840"/>
          </a:xfrm>
          <a:prstGeom prst="rect">
            <a:avLst/>
          </a:prstGeom>
          <a:ln>
            <a:noFill/>
          </a:ln>
        </p:spPr>
      </p:pic>
      <p:pic>
        <p:nvPicPr>
          <p:cNvPr id="146" name="Picture 7"/>
          <p:cNvPicPr/>
          <p:nvPr/>
        </p:nvPicPr>
        <p:blipFill>
          <a:blip r:embed="rId5"/>
          <a:stretch/>
        </p:blipFill>
        <p:spPr>
          <a:xfrm>
            <a:off x="3475080" y="4852080"/>
            <a:ext cx="1455120" cy="1852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697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475730" y="1749481"/>
            <a:ext cx="6443769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br/>
            <a:br/>
            <a:br/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4" name="Picture 3"/>
          <p:cNvPicPr/>
          <p:nvPr/>
        </p:nvPicPr>
        <p:blipFill>
          <a:blip r:embed="rId2"/>
          <a:stretch/>
        </p:blipFill>
        <p:spPr>
          <a:xfrm>
            <a:off x="2025900" y="4822021"/>
            <a:ext cx="5092200" cy="181584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887335" y="2942381"/>
            <a:ext cx="9000877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Barash</a:t>
            </a:r>
            <a:r>
              <a:rPr lang="cs-CZ" sz="3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, D. and N:   </a:t>
            </a: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        </a:t>
            </a: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Madame Bovary´s Ovaries: </a:t>
            </a:r>
            <a:endParaRPr lang="cs-CZ" sz="3200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	A Darwinian Look </a:t>
            </a:r>
            <a:r>
              <a:rPr lang="cs-CZ" sz="3200" b="0" i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at</a:t>
            </a: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3200" b="0" i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Literature</a:t>
            </a:r>
            <a:r>
              <a:rPr lang="cs-CZ" sz="3200" i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  </a:t>
            </a:r>
            <a:r>
              <a:rPr lang="cs-CZ" sz="3200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(2005)</a:t>
            </a: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956912" y="1531821"/>
            <a:ext cx="7611840" cy="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sz="5400" dirty="0">
                <a:solidFill>
                  <a:schemeClr val="accent3"/>
                </a:solidFill>
              </a:rPr>
            </a:br>
            <a:br>
              <a:rPr sz="5400" dirty="0">
                <a:solidFill>
                  <a:schemeClr val="accent3"/>
                </a:solidFill>
              </a:rPr>
            </a:br>
            <a:br>
              <a:rPr sz="5400" dirty="0">
                <a:solidFill>
                  <a:schemeClr val="accent3"/>
                </a:solidFill>
              </a:rPr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36DE40-E081-4297-AC4F-AD71976F216D}"/>
              </a:ext>
            </a:extLst>
          </p:cNvPr>
          <p:cNvSpPr/>
          <p:nvPr/>
        </p:nvSpPr>
        <p:spPr>
          <a:xfrm>
            <a:off x="1141776" y="1828760"/>
            <a:ext cx="8635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„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The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Cinderella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Syndrome“</a:t>
            </a:r>
          </a:p>
        </p:txBody>
      </p:sp>
    </p:spTree>
    <p:extLst>
      <p:ext uri="{BB962C8B-B14F-4D97-AF65-F5344CB8AC3E}">
        <p14:creationId xmlns:p14="http://schemas.microsoft.com/office/powerpoint/2010/main" val="1234395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-338138" y="0"/>
            <a:ext cx="9820275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Typical fairytale/</a:t>
            </a:r>
            <a:r>
              <a:rPr lang="en-US" sz="4000" b="1" strike="noStrike" spc="-1" dirty="0" err="1">
                <a:solidFill>
                  <a:srgbClr val="194431"/>
                </a:solidFill>
                <a:latin typeface="Book Antiqua"/>
              </a:rPr>
              <a:t>mythogical</a:t>
            </a:r>
            <a:r>
              <a:rPr lang="en-US" sz="4000" b="1" strike="noStrike" spc="-1" dirty="0">
                <a:solidFill>
                  <a:srgbClr val="194431"/>
                </a:solidFill>
                <a:latin typeface="Book Antiqua"/>
              </a:rPr>
              <a:t> heroine</a:t>
            </a:r>
            <a:endParaRPr lang="en-US" sz="4000" b="1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5051520" y="5019120"/>
            <a:ext cx="4195847" cy="1759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FFFFFF"/>
                </a:solidFill>
                <a:latin typeface="Book Antiqua"/>
              </a:rPr>
              <a:t> beautiful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3200" b="0" strike="noStrike" spc="-1" dirty="0">
                <a:solidFill>
                  <a:srgbClr val="FFFFFF"/>
                </a:solidFill>
                <a:latin typeface="Book Antiqua"/>
              </a:rPr>
              <a:t>What does it mean </a:t>
            </a:r>
            <a:r>
              <a:rPr lang="en-US" sz="3200" spc="-1" dirty="0">
                <a:solidFill>
                  <a:srgbClr val="FFFFFF"/>
                </a:solidFill>
                <a:latin typeface="Book Antiqua"/>
              </a:rPr>
              <a:t>“</a:t>
            </a:r>
            <a:r>
              <a:rPr lang="en-US" sz="3200" b="0" strike="noStrike" spc="-1" dirty="0">
                <a:solidFill>
                  <a:srgbClr val="FFFFFF"/>
                </a:solidFill>
                <a:latin typeface="Book Antiqua"/>
              </a:rPr>
              <a:t>beautiful”?</a:t>
            </a:r>
            <a:endParaRPr lang="en-US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44" name="Content Placeholder 4"/>
          <p:cNvPicPr/>
          <p:nvPr/>
        </p:nvPicPr>
        <p:blipFill>
          <a:blip r:embed="rId3"/>
          <a:stretch/>
        </p:blipFill>
        <p:spPr>
          <a:xfrm>
            <a:off x="421920" y="1332000"/>
            <a:ext cx="2931840" cy="4182840"/>
          </a:xfrm>
          <a:prstGeom prst="rect">
            <a:avLst/>
          </a:prstGeom>
          <a:ln>
            <a:noFill/>
          </a:ln>
        </p:spPr>
      </p:pic>
      <p:pic>
        <p:nvPicPr>
          <p:cNvPr id="145" name="Picture 5"/>
          <p:cNvPicPr/>
          <p:nvPr/>
        </p:nvPicPr>
        <p:blipFill>
          <a:blip r:embed="rId4"/>
          <a:stretch/>
        </p:blipFill>
        <p:spPr>
          <a:xfrm>
            <a:off x="3475080" y="1332000"/>
            <a:ext cx="4576680" cy="3363840"/>
          </a:xfrm>
          <a:prstGeom prst="rect">
            <a:avLst/>
          </a:prstGeom>
          <a:ln>
            <a:noFill/>
          </a:ln>
        </p:spPr>
      </p:pic>
      <p:pic>
        <p:nvPicPr>
          <p:cNvPr id="146" name="Picture 7"/>
          <p:cNvPicPr/>
          <p:nvPr/>
        </p:nvPicPr>
        <p:blipFill>
          <a:blip r:embed="rId5"/>
          <a:stretch/>
        </p:blipFill>
        <p:spPr>
          <a:xfrm>
            <a:off x="3475080" y="4852080"/>
            <a:ext cx="1455120" cy="1852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3421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most universal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signs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of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physical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attractivity</a:t>
            </a:r>
            <a:endParaRPr lang="en-US" sz="320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719600" y="2084400"/>
            <a:ext cx="3657240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5057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most universal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signs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of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physical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attractivity</a:t>
            </a:r>
            <a:endParaRPr lang="en-US" sz="320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691025" y="2065350"/>
            <a:ext cx="3657240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BE27E3-2124-4E39-B13C-4A1243987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921724"/>
            <a:ext cx="4743064" cy="26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6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most universal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signs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of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physical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attractivity</a:t>
            </a:r>
            <a:endParaRPr lang="en-US" sz="320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691025" y="2065350"/>
            <a:ext cx="3657240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BE27E3-2124-4E39-B13C-4A1243987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921724"/>
            <a:ext cx="4743064" cy="2667973"/>
          </a:xfrm>
          <a:prstGeom prst="rect">
            <a:avLst/>
          </a:prstGeom>
        </p:spPr>
      </p:pic>
      <p:sp>
        <p:nvSpPr>
          <p:cNvPr id="9" name="TextShape 2">
            <a:extLst>
              <a:ext uri="{FF2B5EF4-FFF2-40B4-BE49-F238E27FC236}">
                <a16:creationId xmlns:a16="http://schemas.microsoft.com/office/drawing/2014/main" id="{D9C24894-ACEA-4A2A-865E-F0CDDD582CC9}"/>
              </a:ext>
            </a:extLst>
          </p:cNvPr>
          <p:cNvSpPr txBox="1"/>
          <p:nvPr/>
        </p:nvSpPr>
        <p:spPr>
          <a:xfrm>
            <a:off x="2740164" y="4792650"/>
            <a:ext cx="4269850" cy="9001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400" b="0" strike="noStrike" spc="-1" dirty="0" err="1">
                <a:solidFill>
                  <a:srgbClr val="FFFFFF"/>
                </a:solidFill>
                <a:latin typeface="Book Antiqua"/>
              </a:rPr>
              <a:t>waist-hips</a:t>
            </a:r>
            <a:r>
              <a:rPr lang="cs-CZ" sz="2400" b="0" strike="noStrike" spc="-1" dirty="0">
                <a:solidFill>
                  <a:srgbClr val="FFFFFF"/>
                </a:solidFill>
                <a:latin typeface="Book Antiqua"/>
              </a:rPr>
              <a:t> ratio</a:t>
            </a: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400" b="0" strike="noStrike" spc="-1" dirty="0">
                <a:solidFill>
                  <a:srgbClr val="FFFFFF"/>
                </a:solidFill>
                <a:latin typeface="Book Antiqua"/>
              </a:rPr>
              <a:t>blond </a:t>
            </a:r>
            <a:r>
              <a:rPr lang="cs-CZ" sz="2400" b="0" strike="noStrike" spc="-1" dirty="0" err="1">
                <a:solidFill>
                  <a:srgbClr val="FFFFFF"/>
                </a:solidFill>
                <a:latin typeface="Book Antiqua"/>
              </a:rPr>
              <a:t>hair</a:t>
            </a:r>
            <a:endParaRPr lang="en-US" sz="2400" b="0" strike="noStrike" spc="-1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75363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The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most universal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signs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of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physical</a:t>
            </a:r>
            <a:r>
              <a:rPr lang="cs-CZ" sz="3200" spc="-1" dirty="0">
                <a:solidFill>
                  <a:srgbClr val="194431"/>
                </a:solidFill>
                <a:latin typeface="Book Antiqua"/>
              </a:rPr>
              <a:t> </a:t>
            </a:r>
            <a:r>
              <a:rPr lang="cs-CZ" sz="3200" spc="-1" dirty="0" err="1">
                <a:solidFill>
                  <a:srgbClr val="194431"/>
                </a:solidFill>
                <a:latin typeface="Book Antiqua"/>
              </a:rPr>
              <a:t>attractivity</a:t>
            </a:r>
            <a:endParaRPr lang="en-US" sz="320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691025" y="2065350"/>
            <a:ext cx="3657240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BE27E3-2124-4E39-B13C-4A1243987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921724"/>
            <a:ext cx="4743064" cy="2667973"/>
          </a:xfrm>
          <a:prstGeom prst="rect">
            <a:avLst/>
          </a:prstGeom>
        </p:spPr>
      </p:pic>
      <p:sp>
        <p:nvSpPr>
          <p:cNvPr id="9" name="TextShape 2">
            <a:extLst>
              <a:ext uri="{FF2B5EF4-FFF2-40B4-BE49-F238E27FC236}">
                <a16:creationId xmlns:a16="http://schemas.microsoft.com/office/drawing/2014/main" id="{D9C24894-ACEA-4A2A-865E-F0CDDD582CC9}"/>
              </a:ext>
            </a:extLst>
          </p:cNvPr>
          <p:cNvSpPr txBox="1"/>
          <p:nvPr/>
        </p:nvSpPr>
        <p:spPr>
          <a:xfrm>
            <a:off x="2740164" y="4792650"/>
            <a:ext cx="4269850" cy="9001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400" b="0" strike="noStrike" spc="-1" dirty="0" err="1">
                <a:solidFill>
                  <a:srgbClr val="FFFFFF"/>
                </a:solidFill>
                <a:latin typeface="Book Antiqua"/>
              </a:rPr>
              <a:t>waist-hips</a:t>
            </a:r>
            <a:r>
              <a:rPr lang="cs-CZ" sz="2400" b="0" strike="noStrike" spc="-1" dirty="0">
                <a:solidFill>
                  <a:srgbClr val="FFFFFF"/>
                </a:solidFill>
                <a:latin typeface="Book Antiqua"/>
              </a:rPr>
              <a:t> ratio</a:t>
            </a: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400" b="0" strike="noStrike" spc="-1" dirty="0">
                <a:solidFill>
                  <a:srgbClr val="FFFFFF"/>
                </a:solidFill>
                <a:latin typeface="Book Antiqua"/>
              </a:rPr>
              <a:t>blond </a:t>
            </a:r>
            <a:r>
              <a:rPr lang="cs-CZ" sz="2400" b="0" strike="noStrike" spc="-1" dirty="0" err="1">
                <a:solidFill>
                  <a:srgbClr val="FFFFFF"/>
                </a:solidFill>
                <a:latin typeface="Book Antiqua"/>
              </a:rPr>
              <a:t>hair</a:t>
            </a:r>
            <a:endParaRPr lang="en-US" sz="24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87DB7F-019A-4B88-A7C0-9457E9407D0A}"/>
              </a:ext>
            </a:extLst>
          </p:cNvPr>
          <p:cNvSpPr txBox="1"/>
          <p:nvPr/>
        </p:nvSpPr>
        <p:spPr>
          <a:xfrm>
            <a:off x="795735" y="6081810"/>
            <a:ext cx="889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FFC000"/>
                </a:solidFill>
                <a:latin typeface="Perpetua" panose="02020502060401020303" pitchFamily="18" charset="0"/>
              </a:rPr>
              <a:t>signs</a:t>
            </a:r>
            <a:r>
              <a:rPr lang="cs-CZ" sz="2800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2800" dirty="0" err="1">
                <a:solidFill>
                  <a:srgbClr val="FFC000"/>
                </a:solidFill>
                <a:latin typeface="Perpetua" panose="02020502060401020303" pitchFamily="18" charset="0"/>
              </a:rPr>
              <a:t>of</a:t>
            </a:r>
            <a:r>
              <a:rPr lang="cs-CZ" sz="2800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2800" dirty="0" err="1">
                <a:solidFill>
                  <a:srgbClr val="FFC000"/>
                </a:solidFill>
                <a:latin typeface="Perpetua" panose="02020502060401020303" pitchFamily="18" charset="0"/>
              </a:rPr>
              <a:t>attractivity</a:t>
            </a:r>
            <a:r>
              <a:rPr lang="cs-CZ" sz="2800" dirty="0">
                <a:solidFill>
                  <a:srgbClr val="FFC000"/>
                </a:solidFill>
                <a:latin typeface="Perpetua" panose="02020502060401020303" pitchFamily="18" charset="0"/>
              </a:rPr>
              <a:t> = </a:t>
            </a:r>
            <a:r>
              <a:rPr lang="cs-CZ" sz="2800" dirty="0" err="1">
                <a:solidFill>
                  <a:srgbClr val="FFC000"/>
                </a:solidFill>
                <a:latin typeface="Perpetua" panose="02020502060401020303" pitchFamily="18" charset="0"/>
              </a:rPr>
              <a:t>indications</a:t>
            </a:r>
            <a:r>
              <a:rPr lang="cs-CZ" sz="2800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2800" dirty="0" err="1">
                <a:solidFill>
                  <a:srgbClr val="FFC000"/>
                </a:solidFill>
                <a:latin typeface="Perpetua" panose="02020502060401020303" pitchFamily="18" charset="0"/>
              </a:rPr>
              <a:t>of</a:t>
            </a:r>
            <a:r>
              <a:rPr lang="cs-CZ" sz="2800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cs-CZ" sz="2800" dirty="0" err="1">
                <a:solidFill>
                  <a:srgbClr val="FFC000"/>
                </a:solidFill>
                <a:latin typeface="Perpetua" panose="02020502060401020303" pitchFamily="18" charset="0"/>
              </a:rPr>
              <a:t>good</a:t>
            </a:r>
            <a:r>
              <a:rPr lang="cs-CZ" sz="2800" dirty="0">
                <a:solidFill>
                  <a:srgbClr val="FFC000"/>
                </a:solidFill>
                <a:latin typeface="Perpetua" panose="02020502060401020303" pitchFamily="18" charset="0"/>
              </a:rPr>
              <a:t> fitness (fertility)</a:t>
            </a:r>
          </a:p>
        </p:txBody>
      </p:sp>
    </p:spTree>
    <p:extLst>
      <p:ext uri="{BB962C8B-B14F-4D97-AF65-F5344CB8AC3E}">
        <p14:creationId xmlns:p14="http://schemas.microsoft.com/office/powerpoint/2010/main" val="159846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Typical </a:t>
            </a:r>
            <a:r>
              <a:rPr lang="en-US" sz="4000" b="1" strike="noStrike" spc="-1" dirty="0">
                <a:solidFill>
                  <a:srgbClr val="002060"/>
                </a:solidFill>
                <a:latin typeface="Book Antiqua"/>
              </a:rPr>
              <a:t>male 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vs. </a:t>
            </a:r>
            <a:r>
              <a:rPr lang="en-US" sz="4000" b="1" strike="noStrike" spc="-1" dirty="0">
                <a:solidFill>
                  <a:srgbClr val="FF0000"/>
                </a:solidFill>
                <a:latin typeface="Book Antiqua"/>
              </a:rPr>
              <a:t>female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 strategy of reproduction</a:t>
            </a:r>
            <a:endParaRPr lang="en-US" sz="4000" b="0" strike="noStrike" spc="-1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Typical </a:t>
            </a:r>
            <a:r>
              <a:rPr lang="en-US" sz="4000" b="1" strike="noStrike" spc="-1" dirty="0">
                <a:solidFill>
                  <a:srgbClr val="002060"/>
                </a:solidFill>
                <a:latin typeface="Book Antiqua"/>
              </a:rPr>
              <a:t>male 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vs. </a:t>
            </a:r>
            <a:r>
              <a:rPr lang="en-US" sz="4000" b="1" strike="noStrike" spc="-1" dirty="0">
                <a:solidFill>
                  <a:srgbClr val="FF0000"/>
                </a:solidFill>
                <a:latin typeface="Book Antiqua"/>
              </a:rPr>
              <a:t>female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 strategy of reproduction</a:t>
            </a:r>
            <a:endParaRPr lang="en-US" sz="40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0" y="2474640"/>
            <a:ext cx="9247367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Aiming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1" strike="noStrike" spc="-1" dirty="0">
                <a:solidFill>
                  <a:srgbClr val="002060"/>
                </a:solidFill>
                <a:latin typeface="Book Antiqua"/>
              </a:rPr>
              <a:t>q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Book Antiqua"/>
              </a:rPr>
              <a:t>uantity</a:t>
            </a:r>
            <a:r>
              <a:rPr lang="en-US" sz="3600" b="1" strike="noStrike" spc="-1" dirty="0">
                <a:solidFill>
                  <a:srgbClr val="002060"/>
                </a:solidFill>
                <a:latin typeface="Book Antiqua"/>
              </a:rPr>
              <a:t> </a:t>
            </a:r>
            <a:r>
              <a:rPr lang="en-US" sz="3600" b="0" strike="noStrike" spc="-1" dirty="0">
                <a:solidFill>
                  <a:srgbClr val="FFFFFF"/>
                </a:solidFill>
                <a:latin typeface="Book Antiqua"/>
              </a:rPr>
              <a:t>vs.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aiming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1" strike="noStrike" spc="-1" dirty="0">
                <a:solidFill>
                  <a:srgbClr val="FF0000"/>
                </a:solidFill>
                <a:latin typeface="Book Antiqua"/>
              </a:rPr>
              <a:t>q</a:t>
            </a:r>
            <a:r>
              <a:rPr lang="en-US" sz="3600" b="1" strike="noStrike" spc="-1" dirty="0" err="1">
                <a:solidFill>
                  <a:srgbClr val="FF0000"/>
                </a:solidFill>
                <a:latin typeface="Book Antiqua"/>
              </a:rPr>
              <a:t>uality</a:t>
            </a:r>
            <a:endParaRPr lang="en-US" sz="3600" b="1" strike="noStrike" spc="-1" dirty="0">
              <a:solidFill>
                <a:srgbClr val="FF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3600" b="0" strike="noStrike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		</a:t>
            </a:r>
            <a:endParaRPr lang="en-US" sz="2800" b="0" strike="noStrike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800" b="0" strike="noStrike" spc="-1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511923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Typical </a:t>
            </a:r>
            <a:r>
              <a:rPr lang="en-US" sz="4000" b="1" strike="noStrike" spc="-1" dirty="0">
                <a:solidFill>
                  <a:srgbClr val="002060"/>
                </a:solidFill>
                <a:latin typeface="Book Antiqua"/>
              </a:rPr>
              <a:t>male 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vs. </a:t>
            </a:r>
            <a:r>
              <a:rPr lang="en-US" sz="4000" b="1" strike="noStrike" spc="-1" dirty="0">
                <a:solidFill>
                  <a:srgbClr val="FF0000"/>
                </a:solidFill>
                <a:latin typeface="Book Antiqua"/>
              </a:rPr>
              <a:t>female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 strategy of reproduction</a:t>
            </a:r>
            <a:endParaRPr lang="en-US" sz="40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0" y="2474640"/>
            <a:ext cx="9247367" cy="24074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Aiming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1" strike="noStrike" spc="-1" dirty="0">
                <a:solidFill>
                  <a:srgbClr val="002060"/>
                </a:solidFill>
                <a:latin typeface="Book Antiqua"/>
              </a:rPr>
              <a:t>q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Book Antiqua"/>
              </a:rPr>
              <a:t>uantity</a:t>
            </a:r>
            <a:r>
              <a:rPr lang="en-US" sz="3600" b="1" strike="noStrike" spc="-1" dirty="0">
                <a:solidFill>
                  <a:srgbClr val="002060"/>
                </a:solidFill>
                <a:latin typeface="Book Antiqua"/>
              </a:rPr>
              <a:t> </a:t>
            </a:r>
            <a:r>
              <a:rPr lang="en-US" sz="3600" b="0" strike="noStrike" spc="-1" dirty="0">
                <a:solidFill>
                  <a:srgbClr val="FFFFFF"/>
                </a:solidFill>
                <a:latin typeface="Book Antiqua"/>
              </a:rPr>
              <a:t>vs.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aiming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1" strike="noStrike" spc="-1" dirty="0">
                <a:solidFill>
                  <a:srgbClr val="FF0000"/>
                </a:solidFill>
                <a:latin typeface="Book Antiqua"/>
              </a:rPr>
              <a:t>q</a:t>
            </a:r>
            <a:r>
              <a:rPr lang="en-US" sz="3600" b="1" strike="noStrike" spc="-1" dirty="0" err="1">
                <a:solidFill>
                  <a:srgbClr val="FF0000"/>
                </a:solidFill>
                <a:latin typeface="Book Antiqua"/>
              </a:rPr>
              <a:t>uality</a:t>
            </a:r>
            <a:endParaRPr lang="en-US" sz="3600" b="1" strike="noStrike" spc="-1" dirty="0">
              <a:solidFill>
                <a:srgbClr val="FF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3600" b="0" strike="noStrike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		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But what does it mean „quality</a:t>
            </a: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“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?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800" b="0" strike="noStrike" spc="-1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123438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Typical </a:t>
            </a:r>
            <a:r>
              <a:rPr lang="en-US" sz="4000" b="1" strike="noStrike" spc="-1" dirty="0">
                <a:solidFill>
                  <a:srgbClr val="002060"/>
                </a:solidFill>
                <a:latin typeface="Book Antiqua"/>
              </a:rPr>
              <a:t>male 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vs. </a:t>
            </a:r>
            <a:r>
              <a:rPr lang="en-US" sz="4000" b="1" strike="noStrike" spc="-1" dirty="0">
                <a:solidFill>
                  <a:srgbClr val="FF0000"/>
                </a:solidFill>
                <a:latin typeface="Book Antiqua"/>
              </a:rPr>
              <a:t>female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 strategy of reproduction</a:t>
            </a:r>
            <a:endParaRPr lang="en-US" sz="40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0" y="2474640"/>
            <a:ext cx="9247367" cy="24074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Aiming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1" strike="noStrike" spc="-1" dirty="0">
                <a:solidFill>
                  <a:srgbClr val="002060"/>
                </a:solidFill>
                <a:latin typeface="Book Antiqua"/>
              </a:rPr>
              <a:t>q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Book Antiqua"/>
              </a:rPr>
              <a:t>uantity</a:t>
            </a:r>
            <a:r>
              <a:rPr lang="en-US" sz="3600" b="1" strike="noStrike" spc="-1" dirty="0">
                <a:solidFill>
                  <a:srgbClr val="002060"/>
                </a:solidFill>
                <a:latin typeface="Book Antiqua"/>
              </a:rPr>
              <a:t> </a:t>
            </a:r>
            <a:r>
              <a:rPr lang="en-US" sz="3600" b="0" strike="noStrike" spc="-1" dirty="0">
                <a:solidFill>
                  <a:srgbClr val="FFFFFF"/>
                </a:solidFill>
                <a:latin typeface="Book Antiqua"/>
              </a:rPr>
              <a:t>vs.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aiming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0" strike="noStrike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3600" b="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3600" b="1" strike="noStrike" spc="-1" dirty="0">
                <a:solidFill>
                  <a:srgbClr val="FF0000"/>
                </a:solidFill>
                <a:latin typeface="Book Antiqua"/>
              </a:rPr>
              <a:t>q</a:t>
            </a:r>
            <a:r>
              <a:rPr lang="en-US" sz="3600" b="1" strike="noStrike" spc="-1" dirty="0" err="1">
                <a:solidFill>
                  <a:srgbClr val="FF0000"/>
                </a:solidFill>
                <a:latin typeface="Book Antiqua"/>
              </a:rPr>
              <a:t>uality</a:t>
            </a:r>
            <a:endParaRPr lang="en-US" sz="3600" b="1" strike="noStrike" spc="-1" dirty="0">
              <a:solidFill>
                <a:srgbClr val="FF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3600" b="0" strike="noStrike" spc="-1" dirty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		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But what does it mean „quality</a:t>
            </a:r>
            <a:r>
              <a:rPr lang="cs-CZ" sz="2800" b="0" strike="noStrike" spc="-1" dirty="0">
                <a:solidFill>
                  <a:srgbClr val="FFFFFF"/>
                </a:solidFill>
                <a:latin typeface="Book Antiqua"/>
              </a:rPr>
              <a:t>“</a:t>
            </a:r>
            <a:r>
              <a:rPr lang="en-US" sz="2800" b="0" strike="noStrike" spc="-1" dirty="0">
                <a:solidFill>
                  <a:srgbClr val="FFFFFF"/>
                </a:solidFill>
                <a:latin typeface="Book Antiqua"/>
              </a:rPr>
              <a:t>?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8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B93E145-0FEA-42FF-8A1D-0497B32C3977}"/>
              </a:ext>
            </a:extLst>
          </p:cNvPr>
          <p:cNvSpPr/>
          <p:nvPr/>
        </p:nvSpPr>
        <p:spPr>
          <a:xfrm>
            <a:off x="2906202" y="4882101"/>
            <a:ext cx="4572000" cy="1210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01"/>
              </a:spcBef>
              <a:buFontTx/>
              <a:buChar char="-"/>
            </a:pPr>
            <a:r>
              <a:rPr lang="cs-CZ" sz="2800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28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800" spc="-1" dirty="0" err="1">
                <a:solidFill>
                  <a:srgbClr val="FFFFFF"/>
                </a:solidFill>
                <a:latin typeface="Book Antiqua"/>
              </a:rPr>
              <a:t>males</a:t>
            </a:r>
            <a:endParaRPr lang="cs-CZ" sz="2800" spc="-1" dirty="0">
              <a:solidFill>
                <a:srgbClr val="FFFFFF"/>
              </a:solidFill>
              <a:latin typeface="Book Antiqua"/>
            </a:endParaRPr>
          </a:p>
          <a:p>
            <a:pPr marL="457200" indent="-457200">
              <a:lnSpc>
                <a:spcPct val="100000"/>
              </a:lnSpc>
              <a:spcBef>
                <a:spcPts val="2001"/>
              </a:spcBef>
              <a:buFontTx/>
              <a:buChar char="-"/>
            </a:pPr>
            <a:r>
              <a:rPr lang="cs-CZ" sz="2800" spc="-1" dirty="0" err="1">
                <a:solidFill>
                  <a:srgbClr val="FFFFFF"/>
                </a:solidFill>
                <a:latin typeface="Book Antiqua"/>
              </a:rPr>
              <a:t>for</a:t>
            </a:r>
            <a:r>
              <a:rPr lang="cs-CZ" sz="28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800" spc="-1" dirty="0" err="1">
                <a:solidFill>
                  <a:srgbClr val="FFFFFF"/>
                </a:solidFill>
                <a:latin typeface="Book Antiqua"/>
              </a:rPr>
              <a:t>females</a:t>
            </a:r>
            <a:endParaRPr lang="en-US" sz="2800" spc="-1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87139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 dirty="0">
                <a:solidFill>
                  <a:srgbClr val="C00000"/>
                </a:solidFill>
                <a:latin typeface="Book Antiqua"/>
              </a:rPr>
              <a:t>F</a:t>
            </a:r>
            <a:r>
              <a:rPr lang="en-US" sz="4000" b="0" strike="noStrike" spc="-1" dirty="0" err="1">
                <a:solidFill>
                  <a:srgbClr val="C00000"/>
                </a:solidFill>
                <a:latin typeface="Book Antiqua"/>
              </a:rPr>
              <a:t>emale</a:t>
            </a:r>
            <a:r>
              <a:rPr lang="en-US" sz="4000" b="0" strike="noStrike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en-US" sz="4000" b="0" strike="noStrike" spc="-1" dirty="0" err="1">
                <a:solidFill>
                  <a:srgbClr val="C00000"/>
                </a:solidFill>
                <a:latin typeface="Book Antiqua"/>
              </a:rPr>
              <a:t>strateg</a:t>
            </a:r>
            <a:r>
              <a:rPr lang="cs-CZ" sz="4000" spc="-1" dirty="0" err="1">
                <a:solidFill>
                  <a:srgbClr val="C00000"/>
                </a:solidFill>
                <a:latin typeface="Book Antiqua"/>
              </a:rPr>
              <a:t>ies</a:t>
            </a:r>
            <a:r>
              <a:rPr lang="en-US" sz="4000" b="0" strike="noStrike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of reproduction</a:t>
            </a:r>
            <a:endParaRPr lang="en-US" sz="40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61" name="Content Placeholder 5"/>
          <p:cNvPicPr/>
          <p:nvPr/>
        </p:nvPicPr>
        <p:blipFill>
          <a:blip r:embed="rId2"/>
          <a:stretch/>
        </p:blipFill>
        <p:spPr>
          <a:xfrm>
            <a:off x="3258719" y="3113639"/>
            <a:ext cx="1313281" cy="2255909"/>
          </a:xfrm>
          <a:prstGeom prst="rect">
            <a:avLst/>
          </a:prstGeom>
          <a:ln>
            <a:noFill/>
          </a:ln>
        </p:spPr>
      </p:pic>
      <p:sp>
        <p:nvSpPr>
          <p:cNvPr id="162" name="TextShape 2"/>
          <p:cNvSpPr txBox="1"/>
          <p:nvPr/>
        </p:nvSpPr>
        <p:spPr>
          <a:xfrm>
            <a:off x="217252" y="1604723"/>
            <a:ext cx="3657240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2400" b="0" i="1" strike="noStrike" spc="-1">
                <a:solidFill>
                  <a:srgbClr val="FFFFFF"/>
                </a:solidFill>
                <a:latin typeface="Book Antiqua"/>
              </a:rPr>
              <a:t>Cinderella</a:t>
            </a:r>
            <a:r>
              <a:rPr lang="en-US" sz="2400" b="0" strike="noStrike" spc="-1">
                <a:solidFill>
                  <a:srgbClr val="FFFFFF"/>
                </a:solidFill>
                <a:latin typeface="Book Antiqua"/>
              </a:rPr>
              <a:t>´s strategy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63" name="Shape 125"/>
          <p:cNvPicPr/>
          <p:nvPr/>
        </p:nvPicPr>
        <p:blipFill>
          <a:blip r:embed="rId3"/>
          <a:stretch/>
        </p:blipFill>
        <p:spPr>
          <a:xfrm>
            <a:off x="149064" y="3104640"/>
            <a:ext cx="2966744" cy="22649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475730" y="1749481"/>
            <a:ext cx="6443769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br/>
            <a:br/>
            <a:br/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4" name="Picture 3"/>
          <p:cNvPicPr/>
          <p:nvPr/>
        </p:nvPicPr>
        <p:blipFill>
          <a:blip r:embed="rId3"/>
          <a:stretch/>
        </p:blipFill>
        <p:spPr>
          <a:xfrm>
            <a:off x="2025900" y="4822021"/>
            <a:ext cx="5092200" cy="181584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887335" y="2942381"/>
            <a:ext cx="9000877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0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Barash</a:t>
            </a:r>
            <a:r>
              <a:rPr lang="cs-CZ" sz="3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, D. and N:   </a:t>
            </a: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        </a:t>
            </a: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Madame Bovary´s Ovaries: </a:t>
            </a:r>
            <a:endParaRPr lang="cs-CZ" sz="3200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	A Darwinian Look </a:t>
            </a:r>
            <a:r>
              <a:rPr lang="cs-CZ" sz="3200" b="0" i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at</a:t>
            </a: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3200" b="0" i="1" strike="noStrike" spc="-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Literature</a:t>
            </a:r>
            <a:r>
              <a:rPr lang="cs-CZ" sz="3200" i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  </a:t>
            </a:r>
            <a:r>
              <a:rPr lang="cs-CZ" sz="3200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(2005)</a:t>
            </a: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956912" y="1531821"/>
            <a:ext cx="7611840" cy="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cs-CZ" sz="5400" b="0" strike="noStrike" spc="-1" dirty="0">
                <a:solidFill>
                  <a:srgbClr val="C00000"/>
                </a:solidFill>
                <a:latin typeface="Book Antiqua"/>
              </a:rPr>
              <a:t>Literary Darwinism</a:t>
            </a:r>
            <a:br>
              <a:rPr sz="5400" dirty="0">
                <a:solidFill>
                  <a:schemeClr val="accent3"/>
                </a:solidFill>
              </a:rPr>
            </a:br>
            <a:br>
              <a:rPr sz="5400" dirty="0">
                <a:solidFill>
                  <a:schemeClr val="accent3"/>
                </a:solidFill>
              </a:rPr>
            </a:br>
            <a:br>
              <a:rPr sz="5400" dirty="0">
                <a:solidFill>
                  <a:schemeClr val="accent3"/>
                </a:solidFill>
              </a:rPr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36DE40-E081-4297-AC4F-AD71976F216D}"/>
              </a:ext>
            </a:extLst>
          </p:cNvPr>
          <p:cNvSpPr/>
          <p:nvPr/>
        </p:nvSpPr>
        <p:spPr>
          <a:xfrm>
            <a:off x="1141776" y="1828760"/>
            <a:ext cx="8635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„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The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</a:t>
            </a:r>
            <a:r>
              <a:rPr lang="cs-CZ" sz="4400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Cinderella</a:t>
            </a:r>
            <a:r>
              <a:rPr lang="cs-CZ" sz="4400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/>
              </a:rPr>
              <a:t> Syndrome“</a:t>
            </a:r>
          </a:p>
        </p:txBody>
      </p:sp>
    </p:spTree>
    <p:extLst>
      <p:ext uri="{BB962C8B-B14F-4D97-AF65-F5344CB8AC3E}">
        <p14:creationId xmlns:p14="http://schemas.microsoft.com/office/powerpoint/2010/main" val="13913690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79560"/>
            <a:ext cx="8634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 dirty="0">
                <a:solidFill>
                  <a:srgbClr val="C00000"/>
                </a:solidFill>
                <a:latin typeface="Book Antiqua"/>
              </a:rPr>
              <a:t>F</a:t>
            </a:r>
            <a:r>
              <a:rPr lang="en-US" sz="4000" b="0" strike="noStrike" spc="-1" dirty="0" err="1">
                <a:solidFill>
                  <a:srgbClr val="C00000"/>
                </a:solidFill>
                <a:latin typeface="Book Antiqua"/>
              </a:rPr>
              <a:t>emale</a:t>
            </a:r>
            <a:r>
              <a:rPr lang="en-US" sz="4000" b="0" strike="noStrike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en-US" sz="4000" b="0" strike="noStrike" spc="-1" dirty="0" err="1">
                <a:solidFill>
                  <a:srgbClr val="C00000"/>
                </a:solidFill>
                <a:latin typeface="Book Antiqua"/>
              </a:rPr>
              <a:t>strateg</a:t>
            </a:r>
            <a:r>
              <a:rPr lang="cs-CZ" sz="4000" b="0" strike="noStrike" spc="-1" dirty="0" err="1">
                <a:solidFill>
                  <a:srgbClr val="C00000"/>
                </a:solidFill>
                <a:latin typeface="Book Antiqua"/>
              </a:rPr>
              <a:t>ies</a:t>
            </a:r>
            <a:r>
              <a:rPr lang="en-US" sz="4000" b="0" strike="noStrike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en-US" sz="4000" b="0" strike="noStrike" spc="-1" dirty="0">
                <a:solidFill>
                  <a:srgbClr val="194431"/>
                </a:solidFill>
                <a:latin typeface="Book Antiqua"/>
              </a:rPr>
              <a:t>of reproduction</a:t>
            </a:r>
            <a:endParaRPr lang="en-US" sz="40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61" name="Content Placeholder 5"/>
          <p:cNvPicPr/>
          <p:nvPr/>
        </p:nvPicPr>
        <p:blipFill>
          <a:blip r:embed="rId3"/>
          <a:stretch/>
        </p:blipFill>
        <p:spPr>
          <a:xfrm>
            <a:off x="3258719" y="3113639"/>
            <a:ext cx="1313281" cy="2255909"/>
          </a:xfrm>
          <a:prstGeom prst="rect">
            <a:avLst/>
          </a:prstGeom>
          <a:ln>
            <a:noFill/>
          </a:ln>
        </p:spPr>
      </p:pic>
      <p:sp>
        <p:nvSpPr>
          <p:cNvPr id="162" name="TextShape 2"/>
          <p:cNvSpPr txBox="1"/>
          <p:nvPr/>
        </p:nvSpPr>
        <p:spPr>
          <a:xfrm>
            <a:off x="217252" y="1604723"/>
            <a:ext cx="3657240" cy="418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2400" b="0" i="1" strike="noStrike" spc="-1">
                <a:solidFill>
                  <a:srgbClr val="FFFFFF"/>
                </a:solidFill>
                <a:latin typeface="Book Antiqua"/>
              </a:rPr>
              <a:t>Cinderella</a:t>
            </a:r>
            <a:r>
              <a:rPr lang="en-US" sz="2400" b="0" strike="noStrike" spc="-1">
                <a:solidFill>
                  <a:srgbClr val="FFFFFF"/>
                </a:solidFill>
                <a:latin typeface="Book Antiqua"/>
              </a:rPr>
              <a:t>´s strategy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63" name="Shape 125"/>
          <p:cNvPicPr/>
          <p:nvPr/>
        </p:nvPicPr>
        <p:blipFill>
          <a:blip r:embed="rId4"/>
          <a:stretch/>
        </p:blipFill>
        <p:spPr>
          <a:xfrm>
            <a:off x="149064" y="3104640"/>
            <a:ext cx="2966744" cy="2264909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4797360" y="2282760"/>
            <a:ext cx="4548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b="0" i="1" strike="noStrike" spc="-1" dirty="0" err="1">
                <a:solidFill>
                  <a:schemeClr val="bg1"/>
                </a:solidFill>
                <a:latin typeface="Book Antiqua"/>
              </a:rPr>
              <a:t>Clever</a:t>
            </a:r>
            <a:r>
              <a:rPr lang="cs-CZ" sz="2400" b="0" i="1" strike="noStrike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b="0" i="1" strike="noStrike" spc="-1" dirty="0" err="1">
                <a:solidFill>
                  <a:schemeClr val="bg1"/>
                </a:solidFill>
                <a:latin typeface="Book Antiqua"/>
              </a:rPr>
              <a:t>princess</a:t>
            </a:r>
            <a:r>
              <a:rPr lang="cs-CZ" sz="2400" b="0" i="1" strike="noStrike" spc="-1" dirty="0">
                <a:solidFill>
                  <a:schemeClr val="bg1"/>
                </a:solidFill>
                <a:latin typeface="Book Antiqua"/>
              </a:rPr>
              <a:t>/</a:t>
            </a:r>
            <a:r>
              <a:rPr lang="cs-CZ" sz="2400" b="0" i="1" strike="noStrike" spc="-1" dirty="0" err="1">
                <a:solidFill>
                  <a:schemeClr val="bg1"/>
                </a:solidFill>
                <a:latin typeface="Book Antiqua"/>
              </a:rPr>
              <a:t>Reason</a:t>
            </a:r>
            <a:r>
              <a:rPr lang="cs-CZ" sz="2400" b="0" i="1" strike="noStrike" spc="-1" dirty="0">
                <a:solidFill>
                  <a:schemeClr val="bg1"/>
                </a:solidFill>
                <a:latin typeface="Book Antiqua"/>
              </a:rPr>
              <a:t> and </a:t>
            </a:r>
            <a:r>
              <a:rPr lang="cs-CZ" sz="2400" b="0" i="1" strike="noStrike" spc="-1" dirty="0" err="1">
                <a:solidFill>
                  <a:schemeClr val="bg1"/>
                </a:solidFill>
                <a:latin typeface="Book Antiqua"/>
              </a:rPr>
              <a:t>Luck</a:t>
            </a:r>
            <a:r>
              <a:rPr lang="cs-CZ" sz="2400" b="0" i="1" strike="noStrike" spc="-1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400" b="0" strike="noStrike" spc="-1" dirty="0" err="1">
                <a:solidFill>
                  <a:schemeClr val="bg1"/>
                </a:solidFill>
                <a:latin typeface="Book Antiqua"/>
              </a:rPr>
              <a:t>strategy</a:t>
            </a:r>
            <a:endParaRPr lang="cs-CZ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65" name="Obrázek 7"/>
          <p:cNvPicPr/>
          <p:nvPr/>
        </p:nvPicPr>
        <p:blipFill>
          <a:blip r:embed="rId5"/>
          <a:stretch/>
        </p:blipFill>
        <p:spPr>
          <a:xfrm>
            <a:off x="6565351" y="2853665"/>
            <a:ext cx="2220840" cy="1477800"/>
          </a:xfrm>
          <a:prstGeom prst="rect">
            <a:avLst/>
          </a:prstGeom>
          <a:ln>
            <a:noFill/>
          </a:ln>
        </p:spPr>
      </p:pic>
      <p:pic>
        <p:nvPicPr>
          <p:cNvPr id="166" name="Obrázek 2"/>
          <p:cNvPicPr/>
          <p:nvPr/>
        </p:nvPicPr>
        <p:blipFill>
          <a:blip r:embed="rId6"/>
          <a:stretch/>
        </p:blipFill>
        <p:spPr>
          <a:xfrm>
            <a:off x="4878908" y="4443018"/>
            <a:ext cx="3945380" cy="22559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6353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Shape 1">
            <a:extLst>
              <a:ext uri="{FF2B5EF4-FFF2-40B4-BE49-F238E27FC236}">
                <a16:creationId xmlns:a16="http://schemas.microsoft.com/office/drawing/2014/main" id="{D6BD42C6-F88C-4A22-93F2-6BEB2D5FEF34}"/>
              </a:ext>
            </a:extLst>
          </p:cNvPr>
          <p:cNvSpPr txBox="1"/>
          <p:nvPr/>
        </p:nvSpPr>
        <p:spPr>
          <a:xfrm>
            <a:off x="564981" y="76200"/>
            <a:ext cx="8014038" cy="1113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Any </a:t>
            </a:r>
            <a:r>
              <a:rPr lang="cs-CZ" sz="4000" b="0" strike="noStrike" spc="-1" dirty="0" err="1">
                <a:solidFill>
                  <a:srgbClr val="194431"/>
                </a:solidFill>
                <a:latin typeface="Book Antiqua"/>
              </a:rPr>
              <a:t>counterarguments</a:t>
            </a: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7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Shape 1">
            <a:extLst>
              <a:ext uri="{FF2B5EF4-FFF2-40B4-BE49-F238E27FC236}">
                <a16:creationId xmlns:a16="http://schemas.microsoft.com/office/drawing/2014/main" id="{D6BD42C6-F88C-4A22-93F2-6BEB2D5FEF34}"/>
              </a:ext>
            </a:extLst>
          </p:cNvPr>
          <p:cNvSpPr txBox="1"/>
          <p:nvPr/>
        </p:nvSpPr>
        <p:spPr>
          <a:xfrm>
            <a:off x="563901" y="330110"/>
            <a:ext cx="8014038" cy="1113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Any </a:t>
            </a:r>
            <a:r>
              <a:rPr lang="cs-CZ" sz="4000" b="0" strike="noStrike" spc="-1" dirty="0" err="1">
                <a:solidFill>
                  <a:srgbClr val="194431"/>
                </a:solidFill>
                <a:latin typeface="Book Antiqua"/>
              </a:rPr>
              <a:t>counterarguments</a:t>
            </a: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?</a:t>
            </a:r>
          </a:p>
          <a:p>
            <a:pPr algn="ctr">
              <a:lnSpc>
                <a:spcPct val="100000"/>
              </a:lnSpc>
            </a:pPr>
            <a:r>
              <a:rPr lang="cs-CZ" sz="4000" spc="-1" dirty="0" err="1">
                <a:solidFill>
                  <a:srgbClr val="FF0000"/>
                </a:solidFill>
                <a:latin typeface="Book Antiqua"/>
              </a:rPr>
              <a:t>Altruism</a:t>
            </a:r>
            <a:r>
              <a:rPr lang="cs-CZ" sz="4000" spc="-1" dirty="0">
                <a:solidFill>
                  <a:srgbClr val="FF0000"/>
                </a:solidFill>
                <a:latin typeface="Book Antiqua"/>
              </a:rPr>
              <a:t>?</a:t>
            </a:r>
            <a:endParaRPr lang="en-US" sz="4000" b="0" strike="noStrike" spc="-1" dirty="0">
              <a:solidFill>
                <a:srgbClr val="FF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677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-273151" y="1363614"/>
            <a:ext cx="4642826" cy="1113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C000"/>
                </a:solidFill>
                <a:latin typeface="Book Antiqua"/>
              </a:rPr>
              <a:t>Reciprocal </a:t>
            </a:r>
            <a:r>
              <a:rPr lang="cs-CZ" sz="3200" b="1" strike="noStrike" spc="-1" dirty="0">
                <a:solidFill>
                  <a:srgbClr val="FFC000"/>
                </a:solidFill>
                <a:latin typeface="Book Antiqua"/>
              </a:rPr>
              <a:t>a</a:t>
            </a:r>
            <a:r>
              <a:rPr lang="en-US" sz="3200" b="1" strike="noStrike" spc="-1" dirty="0" err="1">
                <a:solidFill>
                  <a:srgbClr val="FFC000"/>
                </a:solidFill>
                <a:latin typeface="Book Antiqua"/>
              </a:rPr>
              <a:t>ltruism</a:t>
            </a:r>
            <a:endParaRPr lang="en-US" sz="3200" b="0" strike="noStrike" spc="-1" dirty="0">
              <a:solidFill>
                <a:srgbClr val="FFC000"/>
              </a:solidFill>
              <a:latin typeface="Book Antiqu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-218555" y="2259803"/>
            <a:ext cx="7820025" cy="146694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9200">
              <a:spcBef>
                <a:spcPts val="601"/>
              </a:spcBef>
            </a:pP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a behavior whereby an organism acts in a manner that temporarily reduces its fitness while increasing another organism's fitness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.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</a:t>
            </a:r>
          </a:p>
          <a:p>
            <a:pPr marL="349200">
              <a:spcBef>
                <a:spcPts val="601"/>
              </a:spcBef>
            </a:pP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(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Examples - cleaning symbiosis,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s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haring meat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)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 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9200">
              <a:spcBef>
                <a:spcPts val="601"/>
              </a:spcBef>
            </a:pP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„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help and you will be helped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</a:t>
            </a:r>
            <a:r>
              <a:rPr lang="cs-CZ" sz="2000" b="1" spc="-1" dirty="0">
                <a:solidFill>
                  <a:srgbClr val="FF0000"/>
                </a:solidFill>
                <a:latin typeface="Book Antiqua"/>
              </a:rPr>
              <a:t>i</a:t>
            </a:r>
            <a:r>
              <a:rPr lang="en-US" sz="2000" b="1" spc="-1" dirty="0">
                <a:solidFill>
                  <a:srgbClr val="FF0000"/>
                </a:solidFill>
                <a:latin typeface="Book Antiqua"/>
              </a:rPr>
              <a:t>n long term it pays off</a:t>
            </a:r>
            <a:r>
              <a:rPr lang="cs-CZ" sz="2000" b="1" spc="-1" dirty="0">
                <a:solidFill>
                  <a:srgbClr val="FF0000"/>
                </a:solidFill>
                <a:latin typeface="Book Antiqua"/>
              </a:rPr>
              <a:t>!</a:t>
            </a:r>
            <a:r>
              <a:rPr lang="en-US" sz="2000" b="1" spc="-1" dirty="0">
                <a:solidFill>
                  <a:srgbClr val="FF0000"/>
                </a:solidFill>
                <a:latin typeface="Book Antiqua"/>
              </a:rPr>
              <a:t> 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9200">
              <a:spcBef>
                <a:spcPts val="601"/>
              </a:spcBef>
            </a:pP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9200">
              <a:spcBef>
                <a:spcPts val="601"/>
              </a:spcBef>
            </a:pPr>
            <a:r>
              <a:rPr lang="en-US" sz="2200" spc="-1" dirty="0">
                <a:solidFill>
                  <a:srgbClr val="FFFFFF"/>
                </a:solidFill>
                <a:latin typeface="Book Antiqua"/>
              </a:rPr>
              <a:t> </a:t>
            </a:r>
          </a:p>
          <a:p>
            <a:pPr marL="349200">
              <a:lnSpc>
                <a:spcPct val="100000"/>
              </a:lnSpc>
              <a:spcBef>
                <a:spcPts val="601"/>
              </a:spcBef>
            </a:pPr>
            <a:endParaRPr lang="en-US" sz="22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69" name="Picture 4"/>
          <p:cNvPicPr/>
          <p:nvPr/>
        </p:nvPicPr>
        <p:blipFill>
          <a:blip r:embed="rId2"/>
          <a:stretch/>
        </p:blipFill>
        <p:spPr>
          <a:xfrm>
            <a:off x="7201333" y="1638843"/>
            <a:ext cx="1767950" cy="2106737"/>
          </a:xfrm>
          <a:prstGeom prst="rect">
            <a:avLst/>
          </a:prstGeom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AF097B4-4CE7-487F-B86D-D6ED2834E5A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01333" y="3878882"/>
            <a:ext cx="1767950" cy="1032459"/>
          </a:xfrm>
          <a:prstGeom prst="rect">
            <a:avLst/>
          </a:prstGeom>
          <a:ln>
            <a:noFill/>
          </a:ln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D6BD42C6-F88C-4A22-93F2-6BEB2D5FEF34}"/>
              </a:ext>
            </a:extLst>
          </p:cNvPr>
          <p:cNvSpPr txBox="1"/>
          <p:nvPr/>
        </p:nvSpPr>
        <p:spPr>
          <a:xfrm>
            <a:off x="563901" y="330110"/>
            <a:ext cx="8014038" cy="1113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Any </a:t>
            </a:r>
            <a:r>
              <a:rPr lang="cs-CZ" sz="4000" b="0" strike="noStrike" spc="-1" dirty="0" err="1">
                <a:solidFill>
                  <a:srgbClr val="194431"/>
                </a:solidFill>
                <a:latin typeface="Book Antiqua"/>
              </a:rPr>
              <a:t>counterarguments</a:t>
            </a: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?</a:t>
            </a:r>
          </a:p>
          <a:p>
            <a:pPr algn="ctr">
              <a:lnSpc>
                <a:spcPct val="100000"/>
              </a:lnSpc>
            </a:pPr>
            <a:r>
              <a:rPr lang="cs-CZ" sz="4000" spc="-1" dirty="0" err="1">
                <a:solidFill>
                  <a:srgbClr val="FF0000"/>
                </a:solidFill>
                <a:latin typeface="Book Antiqua"/>
              </a:rPr>
              <a:t>Altruism</a:t>
            </a:r>
            <a:r>
              <a:rPr lang="cs-CZ" sz="4000" spc="-1" dirty="0">
                <a:solidFill>
                  <a:srgbClr val="FF0000"/>
                </a:solidFill>
                <a:latin typeface="Book Antiqua"/>
              </a:rPr>
              <a:t>?</a:t>
            </a:r>
            <a:endParaRPr lang="en-US" sz="4000" b="0" strike="noStrike" spc="-1" dirty="0">
              <a:solidFill>
                <a:srgbClr val="FF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959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-273151" y="1363614"/>
            <a:ext cx="4642826" cy="1113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C000"/>
                </a:solidFill>
                <a:latin typeface="Book Antiqua"/>
              </a:rPr>
              <a:t>Reciprocal </a:t>
            </a:r>
            <a:r>
              <a:rPr lang="cs-CZ" sz="3200" b="1" strike="noStrike" spc="-1" dirty="0">
                <a:solidFill>
                  <a:srgbClr val="FFC000"/>
                </a:solidFill>
                <a:latin typeface="Book Antiqua"/>
              </a:rPr>
              <a:t>a</a:t>
            </a:r>
            <a:r>
              <a:rPr lang="en-US" sz="3200" b="1" strike="noStrike" spc="-1" dirty="0" err="1">
                <a:solidFill>
                  <a:srgbClr val="FFC000"/>
                </a:solidFill>
                <a:latin typeface="Book Antiqua"/>
              </a:rPr>
              <a:t>ltruism</a:t>
            </a:r>
            <a:endParaRPr lang="en-US" sz="3200" b="0" strike="noStrike" spc="-1" dirty="0">
              <a:solidFill>
                <a:srgbClr val="FFC000"/>
              </a:solidFill>
              <a:latin typeface="Book Antiqu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-218555" y="2259803"/>
            <a:ext cx="7820025" cy="146694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9200">
              <a:spcBef>
                <a:spcPts val="601"/>
              </a:spcBef>
            </a:pP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a behavior whereby an organism acts in a manner that temporarily reduces its fitness while increasing another organism's fitness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.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</a:t>
            </a:r>
          </a:p>
          <a:p>
            <a:pPr marL="349200">
              <a:spcBef>
                <a:spcPts val="601"/>
              </a:spcBef>
            </a:pP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(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Examples - cleaning symbiosis,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s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haring meat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)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 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9200">
              <a:spcBef>
                <a:spcPts val="601"/>
              </a:spcBef>
            </a:pP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„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help and you will be helped 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</a:t>
            </a:r>
            <a:r>
              <a:rPr lang="cs-CZ" sz="2000" b="1" spc="-1" dirty="0">
                <a:solidFill>
                  <a:srgbClr val="FF0000"/>
                </a:solidFill>
                <a:latin typeface="Book Antiqua"/>
              </a:rPr>
              <a:t>i</a:t>
            </a:r>
            <a:r>
              <a:rPr lang="en-US" sz="2000" b="1" spc="-1" dirty="0">
                <a:solidFill>
                  <a:srgbClr val="FF0000"/>
                </a:solidFill>
                <a:latin typeface="Book Antiqua"/>
              </a:rPr>
              <a:t>n long term it pays off</a:t>
            </a:r>
            <a:r>
              <a:rPr lang="cs-CZ" sz="2000" b="1" spc="-1" dirty="0">
                <a:solidFill>
                  <a:srgbClr val="FF0000"/>
                </a:solidFill>
                <a:latin typeface="Book Antiqua"/>
              </a:rPr>
              <a:t>!</a:t>
            </a:r>
            <a:r>
              <a:rPr lang="en-US" sz="2000" b="1" spc="-1" dirty="0">
                <a:solidFill>
                  <a:srgbClr val="FF0000"/>
                </a:solidFill>
                <a:latin typeface="Book Antiqua"/>
              </a:rPr>
              <a:t> </a:t>
            </a: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9200">
              <a:spcBef>
                <a:spcPts val="601"/>
              </a:spcBef>
            </a:pPr>
            <a:endParaRPr lang="cs-CZ" sz="2000" spc="-1" dirty="0">
              <a:solidFill>
                <a:srgbClr val="FFFFFF"/>
              </a:solidFill>
              <a:latin typeface="Book Antiqua"/>
            </a:endParaRPr>
          </a:p>
          <a:p>
            <a:pPr marL="349200">
              <a:spcBef>
                <a:spcPts val="601"/>
              </a:spcBef>
            </a:pPr>
            <a:r>
              <a:rPr lang="en-US" sz="2200" spc="-1" dirty="0">
                <a:solidFill>
                  <a:srgbClr val="FFFFFF"/>
                </a:solidFill>
                <a:latin typeface="Book Antiqua"/>
              </a:rPr>
              <a:t> </a:t>
            </a:r>
          </a:p>
          <a:p>
            <a:pPr marL="349200">
              <a:lnSpc>
                <a:spcPct val="100000"/>
              </a:lnSpc>
              <a:spcBef>
                <a:spcPts val="601"/>
              </a:spcBef>
            </a:pPr>
            <a:endParaRPr lang="en-US" sz="2200" b="0" strike="noStrike" spc="-1" dirty="0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69" name="Picture 4"/>
          <p:cNvPicPr/>
          <p:nvPr/>
        </p:nvPicPr>
        <p:blipFill>
          <a:blip r:embed="rId2"/>
          <a:stretch/>
        </p:blipFill>
        <p:spPr>
          <a:xfrm>
            <a:off x="7201333" y="1638843"/>
            <a:ext cx="1767950" cy="2106737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6C00B102-D875-4067-B6B8-36BE84A9B8D9}"/>
              </a:ext>
            </a:extLst>
          </p:cNvPr>
          <p:cNvSpPr txBox="1"/>
          <p:nvPr/>
        </p:nvSpPr>
        <p:spPr>
          <a:xfrm>
            <a:off x="-193054" y="4326288"/>
            <a:ext cx="4588750" cy="4252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FFC000"/>
                </a:solidFill>
                <a:latin typeface="Book Antiqua"/>
              </a:rPr>
              <a:t>Altruism</a:t>
            </a:r>
            <a:r>
              <a:rPr lang="cs-CZ" sz="3200" b="1" strike="noStrike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FFC000"/>
                </a:solidFill>
                <a:latin typeface="Book Antiqua"/>
              </a:rPr>
              <a:t>for</a:t>
            </a:r>
            <a:r>
              <a:rPr lang="cs-CZ" sz="3200" b="1" strike="noStrike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cs-CZ" sz="3200" b="1" strike="noStrike" spc="-1" dirty="0" err="1">
                <a:solidFill>
                  <a:srgbClr val="FFC000"/>
                </a:solidFill>
                <a:latin typeface="Book Antiqua"/>
              </a:rPr>
              <a:t>prestige</a:t>
            </a:r>
            <a:endParaRPr lang="en-US" sz="3200" b="0" strike="noStrike" spc="-1" dirty="0">
              <a:solidFill>
                <a:srgbClr val="FFC000"/>
              </a:solidFill>
              <a:latin typeface="Book Antiqua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AF097B4-4CE7-487F-B86D-D6ED2834E5A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01333" y="3878882"/>
            <a:ext cx="1767950" cy="1032459"/>
          </a:xfrm>
          <a:prstGeom prst="rect">
            <a:avLst/>
          </a:prstGeom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1C6D929-CBF8-4063-9C63-43B284B1C4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8" y="4923555"/>
            <a:ext cx="1331402" cy="1868172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5A5B3FD-6F3D-4FA8-9053-1C03B9E091A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32289" y="4733925"/>
            <a:ext cx="1554285" cy="2057801"/>
          </a:xfrm>
          <a:prstGeom prst="rect">
            <a:avLst/>
          </a:prstGeom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93DE790-A9DF-4168-BF24-6CCE617864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44" y="5215612"/>
            <a:ext cx="2038736" cy="1576114"/>
          </a:xfrm>
          <a:prstGeom prst="rect">
            <a:avLst/>
          </a:prstGeom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D6BD42C6-F88C-4A22-93F2-6BEB2D5FEF34}"/>
              </a:ext>
            </a:extLst>
          </p:cNvPr>
          <p:cNvSpPr txBox="1"/>
          <p:nvPr/>
        </p:nvSpPr>
        <p:spPr>
          <a:xfrm>
            <a:off x="563901" y="330110"/>
            <a:ext cx="8014038" cy="1113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Any </a:t>
            </a:r>
            <a:r>
              <a:rPr lang="cs-CZ" sz="4000" b="0" strike="noStrike" spc="-1" dirty="0" err="1">
                <a:solidFill>
                  <a:srgbClr val="194431"/>
                </a:solidFill>
                <a:latin typeface="Book Antiqua"/>
              </a:rPr>
              <a:t>counterarguments</a:t>
            </a:r>
            <a:r>
              <a:rPr lang="cs-CZ" sz="4000" b="0" strike="noStrike" spc="-1" dirty="0">
                <a:solidFill>
                  <a:srgbClr val="194431"/>
                </a:solidFill>
                <a:latin typeface="Book Antiqua"/>
              </a:rPr>
              <a:t>?</a:t>
            </a:r>
          </a:p>
          <a:p>
            <a:pPr algn="ctr">
              <a:lnSpc>
                <a:spcPct val="100000"/>
              </a:lnSpc>
            </a:pPr>
            <a:r>
              <a:rPr lang="cs-CZ" sz="4000" spc="-1" dirty="0" err="1">
                <a:solidFill>
                  <a:srgbClr val="FF0000"/>
                </a:solidFill>
                <a:latin typeface="Book Antiqua"/>
              </a:rPr>
              <a:t>Altruism</a:t>
            </a:r>
            <a:r>
              <a:rPr lang="cs-CZ" sz="4000" spc="-1" dirty="0">
                <a:solidFill>
                  <a:srgbClr val="FF0000"/>
                </a:solidFill>
                <a:latin typeface="Book Antiqua"/>
              </a:rPr>
              <a:t>?</a:t>
            </a:r>
            <a:endParaRPr lang="en-US" sz="4000" b="0" strike="noStrike" spc="-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38B9298-1074-4619-8365-387F57B272BD}"/>
              </a:ext>
            </a:extLst>
          </p:cNvPr>
          <p:cNvSpPr/>
          <p:nvPr/>
        </p:nvSpPr>
        <p:spPr>
          <a:xfrm>
            <a:off x="-114300" y="5010150"/>
            <a:ext cx="3762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00">
              <a:spcBef>
                <a:spcPts val="601"/>
              </a:spcBef>
            </a:pP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- t</a:t>
            </a:r>
            <a:r>
              <a:rPr lang="en-US" sz="2000" spc="-1" dirty="0">
                <a:solidFill>
                  <a:srgbClr val="FFFFFF"/>
                </a:solidFill>
                <a:latin typeface="Book Antiqua"/>
              </a:rPr>
              <a:t>o have prestige (good reputation)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 err="1">
                <a:solidFill>
                  <a:srgbClr val="FFFFFF"/>
                </a:solidFill>
                <a:latin typeface="Book Antiqua"/>
              </a:rPr>
              <a:t>can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in long </a:t>
            </a:r>
            <a:r>
              <a:rPr lang="cs-CZ" sz="2000" spc="-1" dirty="0" err="1">
                <a:solidFill>
                  <a:srgbClr val="FFFFFF"/>
                </a:solidFill>
                <a:latin typeface="Book Antiqua"/>
              </a:rPr>
              <a:t>terms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 err="1">
                <a:solidFill>
                  <a:srgbClr val="FFFFFF"/>
                </a:solidFill>
                <a:latin typeface="Book Antiqua"/>
              </a:rPr>
              <a:t>pay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 err="1">
                <a:solidFill>
                  <a:srgbClr val="FFFFFF"/>
                </a:solidFill>
                <a:latin typeface="Book Antiqua"/>
              </a:rPr>
              <a:t>off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(</a:t>
            </a:r>
            <a:r>
              <a:rPr lang="cs-CZ" sz="2000" spc="-1" dirty="0" err="1">
                <a:solidFill>
                  <a:srgbClr val="FFFFFF"/>
                </a:solidFill>
                <a:latin typeface="Book Antiqua"/>
              </a:rPr>
              <a:t>increase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000" spc="-1" dirty="0" err="1">
                <a:solidFill>
                  <a:srgbClr val="FFFFFF"/>
                </a:solidFill>
                <a:latin typeface="Book Antiqua"/>
              </a:rPr>
              <a:t>one´s</a:t>
            </a:r>
            <a:r>
              <a:rPr lang="cs-CZ" sz="2000" spc="-1" dirty="0">
                <a:solidFill>
                  <a:srgbClr val="FFFFFF"/>
                </a:solidFill>
                <a:latin typeface="Book Antiqua"/>
              </a:rPr>
              <a:t> fitness)</a:t>
            </a:r>
          </a:p>
        </p:txBody>
      </p:sp>
    </p:spTree>
    <p:extLst>
      <p:ext uri="{BB962C8B-B14F-4D97-AF65-F5344CB8AC3E}">
        <p14:creationId xmlns:p14="http://schemas.microsoft.com/office/powerpoint/2010/main" val="7191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65000" y="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br/>
            <a:br/>
            <a:br/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766080" y="486360"/>
            <a:ext cx="761184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cs-CZ" sz="4800" b="0" strike="noStrike" spc="-1" dirty="0">
                <a:solidFill>
                  <a:srgbClr val="FF0000"/>
                </a:solidFill>
                <a:latin typeface="Book Antiqua"/>
              </a:rPr>
              <a:t>Literary Darwinism</a:t>
            </a: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188F76A-F104-4ED3-B530-D04E88B1BF8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1186" y="1844490"/>
            <a:ext cx="3601581" cy="2933811"/>
          </a:xfrm>
          <a:prstGeom prst="rect">
            <a:avLst/>
          </a:prstGeom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CEE4C89-E05F-49AD-99C1-1C3B2F7B7D4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559535" y="1850675"/>
            <a:ext cx="2600077" cy="4011432"/>
          </a:xfrm>
          <a:prstGeom prst="rect">
            <a:avLst/>
          </a:prstGeom>
          <a:ln>
            <a:noFill/>
          </a:ln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EEE89602-D222-4C6D-8C7D-F10B7B937D01}"/>
              </a:ext>
            </a:extLst>
          </p:cNvPr>
          <p:cNvSpPr txBox="1"/>
          <p:nvPr/>
        </p:nvSpPr>
        <p:spPr>
          <a:xfrm>
            <a:off x="262435" y="5013510"/>
            <a:ext cx="9191625" cy="76816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800" strike="noStrike" spc="-1" dirty="0" err="1">
                <a:solidFill>
                  <a:srgbClr val="FFFFFF"/>
                </a:solidFill>
                <a:latin typeface="Book Antiqua"/>
              </a:rPr>
              <a:t>What</a:t>
            </a: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800" strike="noStrike" spc="-1" dirty="0" err="1">
                <a:solidFill>
                  <a:srgbClr val="FFFFFF"/>
                </a:solidFill>
                <a:latin typeface="Book Antiqua"/>
              </a:rPr>
              <a:t>if</a:t>
            </a: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I </a:t>
            </a:r>
            <a:r>
              <a:rPr lang="cs-CZ" sz="2800" strike="noStrike" spc="-1" dirty="0" err="1">
                <a:solidFill>
                  <a:srgbClr val="FFFFFF"/>
                </a:solidFill>
                <a:latin typeface="Book Antiqua"/>
              </a:rPr>
              <a:t>am</a:t>
            </a: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not…?</a:t>
            </a: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spc="-1" dirty="0">
                <a:solidFill>
                  <a:srgbClr val="FFFFFF"/>
                </a:solidFill>
                <a:latin typeface="Book Antiqua"/>
              </a:rPr>
              <a:t>   	</a:t>
            </a:r>
            <a:endParaRPr lang="en-US" sz="2800" strike="noStrike" spc="-1" dirty="0">
              <a:solidFill>
                <a:schemeClr val="bg1">
                  <a:lumMod val="95000"/>
                </a:scheme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08204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65000" y="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br/>
            <a:br/>
            <a:br/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766080" y="486360"/>
            <a:ext cx="761184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cs-CZ" sz="4800" b="0" strike="noStrike" spc="-1" dirty="0">
                <a:solidFill>
                  <a:srgbClr val="FF0000"/>
                </a:solidFill>
                <a:latin typeface="Book Antiqua"/>
              </a:rPr>
              <a:t>Literary Darwinism</a:t>
            </a: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188F76A-F104-4ED3-B530-D04E88B1BF8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21186" y="1844490"/>
            <a:ext cx="3601581" cy="2933811"/>
          </a:xfrm>
          <a:prstGeom prst="rect">
            <a:avLst/>
          </a:prstGeom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CEE4C89-E05F-49AD-99C1-1C3B2F7B7D4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59535" y="1850675"/>
            <a:ext cx="2600077" cy="4011432"/>
          </a:xfrm>
          <a:prstGeom prst="rect">
            <a:avLst/>
          </a:prstGeom>
          <a:ln>
            <a:noFill/>
          </a:ln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EEE89602-D222-4C6D-8C7D-F10B7B937D01}"/>
              </a:ext>
            </a:extLst>
          </p:cNvPr>
          <p:cNvSpPr txBox="1"/>
          <p:nvPr/>
        </p:nvSpPr>
        <p:spPr>
          <a:xfrm>
            <a:off x="262435" y="5013510"/>
            <a:ext cx="9191625" cy="76816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cs-CZ" sz="2800" strike="noStrike" spc="-1" dirty="0" err="1">
                <a:solidFill>
                  <a:srgbClr val="FFFFFF"/>
                </a:solidFill>
                <a:latin typeface="Book Antiqua"/>
              </a:rPr>
              <a:t>What</a:t>
            </a: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</a:t>
            </a:r>
            <a:r>
              <a:rPr lang="cs-CZ" sz="2800" strike="noStrike" spc="-1" dirty="0" err="1">
                <a:solidFill>
                  <a:srgbClr val="FFFFFF"/>
                </a:solidFill>
                <a:latin typeface="Book Antiqua"/>
              </a:rPr>
              <a:t>if</a:t>
            </a: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I </a:t>
            </a:r>
            <a:r>
              <a:rPr lang="cs-CZ" sz="2800" strike="noStrike" spc="-1" dirty="0" err="1">
                <a:solidFill>
                  <a:srgbClr val="FFFFFF"/>
                </a:solidFill>
                <a:latin typeface="Book Antiqua"/>
              </a:rPr>
              <a:t>am</a:t>
            </a:r>
            <a:r>
              <a:rPr lang="cs-CZ" sz="2800" strike="noStrike" spc="-1" dirty="0">
                <a:solidFill>
                  <a:srgbClr val="FFFFFF"/>
                </a:solidFill>
                <a:latin typeface="Book Antiqua"/>
              </a:rPr>
              <a:t> not…?</a:t>
            </a:r>
          </a:p>
          <a:p>
            <a:pPr marL="36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</a:pPr>
            <a:r>
              <a:rPr lang="cs-CZ" sz="2800" spc="-1" dirty="0">
                <a:solidFill>
                  <a:srgbClr val="FFFFFF"/>
                </a:solidFill>
                <a:latin typeface="Book Antiqua"/>
              </a:rPr>
              <a:t>   	</a:t>
            </a:r>
            <a:endParaRPr lang="en-US" sz="2800" strike="noStrike" spc="-1" dirty="0">
              <a:solidFill>
                <a:schemeClr val="bg1">
                  <a:lumMod val="95000"/>
                </a:schemeClr>
              </a:solidFill>
              <a:latin typeface="Book Antiqua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4073E55-C2C1-4249-952F-AD08180F0944}"/>
              </a:ext>
            </a:extLst>
          </p:cNvPr>
          <p:cNvSpPr/>
          <p:nvPr/>
        </p:nvSpPr>
        <p:spPr>
          <a:xfrm>
            <a:off x="145471" y="6097316"/>
            <a:ext cx="9565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You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fail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: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you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will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 not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reproduce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,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your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genes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 </a:t>
            </a:r>
            <a:r>
              <a:rPr lang="cs-CZ" sz="2800" spc="-1" dirty="0" err="1">
                <a:solidFill>
                  <a:schemeClr val="bg1">
                    <a:lumMod val="95000"/>
                  </a:schemeClr>
                </a:solidFill>
                <a:latin typeface="Book Antiqua"/>
              </a:rPr>
              <a:t>disappear</a:t>
            </a:r>
            <a:r>
              <a:rPr lang="cs-CZ" sz="2800" spc="-1" dirty="0">
                <a:solidFill>
                  <a:schemeClr val="bg1">
                    <a:lumMod val="95000"/>
                  </a:schemeClr>
                </a:solidFill>
                <a:latin typeface="Book Antiqua"/>
              </a:rPr>
              <a:t>…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2291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42532" y="1497303"/>
            <a:ext cx="7611840" cy="1257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 dirty="0">
              <a:solidFill>
                <a:srgbClr val="FF0000"/>
              </a:solidFill>
              <a:latin typeface="Book Antiqua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0000"/>
                </a:solidFill>
                <a:latin typeface="Book Antiqua"/>
              </a:rPr>
              <a:t>Evolutionary Biology </a:t>
            </a: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0000"/>
                </a:solidFill>
                <a:latin typeface="Book Antiqua"/>
              </a:rPr>
              <a:t>Evolutionary Psychology </a:t>
            </a:r>
            <a:br>
              <a:rPr sz="4000" dirty="0">
                <a:solidFill>
                  <a:srgbClr val="FF0000"/>
                </a:solidFill>
              </a:rPr>
            </a:br>
            <a:br>
              <a:rPr sz="4000" dirty="0">
                <a:solidFill>
                  <a:schemeClr val="accent3"/>
                </a:solidFill>
              </a:rPr>
            </a:br>
            <a:br>
              <a:rPr sz="4000" dirty="0"/>
            </a:br>
            <a:br>
              <a:rPr sz="3600" dirty="0"/>
            </a:b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90" name="Picture 3"/>
          <p:cNvPicPr/>
          <p:nvPr/>
        </p:nvPicPr>
        <p:blipFill>
          <a:blip r:embed="rId2"/>
          <a:stretch/>
        </p:blipFill>
        <p:spPr>
          <a:xfrm>
            <a:off x="2302352" y="2953547"/>
            <a:ext cx="5092200" cy="18158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946620" y="512738"/>
            <a:ext cx="761184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cs-CZ" sz="4800" b="0" strike="noStrike" spc="-1" dirty="0">
                <a:solidFill>
                  <a:srgbClr val="C00000"/>
                </a:solidFill>
                <a:latin typeface="Book Antiqua"/>
              </a:rPr>
              <a:t>Literary Darwinism</a:t>
            </a:r>
            <a:br>
              <a:rPr dirty="0">
                <a:solidFill>
                  <a:schemeClr val="accent3"/>
                </a:solidFill>
              </a:rPr>
            </a:br>
            <a:br>
              <a:rPr dirty="0"/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846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42532" y="1497303"/>
            <a:ext cx="7611840" cy="1257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 dirty="0">
              <a:solidFill>
                <a:srgbClr val="FF0000"/>
              </a:solidFill>
              <a:latin typeface="Book Antiqua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0000"/>
                </a:solidFill>
                <a:latin typeface="Book Antiqua"/>
              </a:rPr>
              <a:t>Evolutionary Biology </a:t>
            </a: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0000"/>
                </a:solidFill>
                <a:latin typeface="Book Antiqua"/>
              </a:rPr>
              <a:t>Evolutionary Psychology </a:t>
            </a:r>
            <a:br>
              <a:rPr sz="4000" dirty="0">
                <a:solidFill>
                  <a:srgbClr val="FF0000"/>
                </a:solidFill>
              </a:rPr>
            </a:br>
            <a:br>
              <a:rPr sz="4000" dirty="0">
                <a:solidFill>
                  <a:schemeClr val="accent3"/>
                </a:solidFill>
              </a:rPr>
            </a:br>
            <a:br>
              <a:rPr sz="4000" dirty="0"/>
            </a:br>
            <a:br>
              <a:rPr sz="3600" dirty="0"/>
            </a:br>
            <a:endParaRPr lang="en-US" sz="3600" b="0" strike="noStrike" spc="-1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90" name="Picture 3"/>
          <p:cNvPicPr/>
          <p:nvPr/>
        </p:nvPicPr>
        <p:blipFill>
          <a:blip r:embed="rId3"/>
          <a:stretch/>
        </p:blipFill>
        <p:spPr>
          <a:xfrm>
            <a:off x="2302352" y="2953547"/>
            <a:ext cx="5092200" cy="181584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1606823" y="5087601"/>
            <a:ext cx="8155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Richard Dawkins: </a:t>
            </a: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Selfish Gene </a:t>
            </a:r>
            <a:r>
              <a:rPr lang="cs-CZ" sz="3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(1976)</a:t>
            </a:r>
            <a:endParaRPr lang="en-US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Book Antiqua"/>
            </a:endParaRPr>
          </a:p>
          <a:p>
            <a:pPr>
              <a:lnSpc>
                <a:spcPct val="100000"/>
              </a:lnSpc>
            </a:pP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Matt Ridley: </a:t>
            </a:r>
            <a:r>
              <a:rPr lang="cs-CZ" sz="3200" b="0" i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Origins of Virtue </a:t>
            </a:r>
            <a:r>
              <a:rPr lang="cs-CZ" sz="32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/>
              </a:rPr>
              <a:t>(1996)</a:t>
            </a:r>
            <a:endParaRPr lang="cs-CZ" sz="32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946620" y="512738"/>
            <a:ext cx="761184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cs-CZ" sz="4800" b="0" strike="noStrike" spc="-1" dirty="0">
                <a:solidFill>
                  <a:srgbClr val="C00000"/>
                </a:solidFill>
                <a:latin typeface="Book Antiqua"/>
              </a:rPr>
              <a:t>Literary Darwinism</a:t>
            </a:r>
            <a:br>
              <a:rPr dirty="0">
                <a:solidFill>
                  <a:schemeClr val="accent3"/>
                </a:solidFill>
              </a:rPr>
            </a:br>
            <a:br>
              <a:rPr dirty="0"/>
            </a:br>
            <a:br>
              <a:rPr dirty="0"/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298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946620" y="-148815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br/>
            <a:br/>
            <a:br/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4" name="Picture 3"/>
          <p:cNvPicPr/>
          <p:nvPr/>
        </p:nvPicPr>
        <p:blipFill>
          <a:blip r:embed="rId2"/>
          <a:stretch/>
        </p:blipFill>
        <p:spPr>
          <a:xfrm>
            <a:off x="2206440" y="1352148"/>
            <a:ext cx="5092200" cy="181584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143123" y="4247985"/>
            <a:ext cx="9000877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6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065018" y="486900"/>
            <a:ext cx="7611840" cy="14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cs-CZ" sz="4800" b="0" strike="noStrike" spc="-1" dirty="0" err="1">
                <a:solidFill>
                  <a:srgbClr val="C00000"/>
                </a:solidFill>
                <a:latin typeface="Book Antiqua"/>
              </a:rPr>
              <a:t>What</a:t>
            </a:r>
            <a:r>
              <a:rPr lang="cs-CZ" sz="4800" b="0" strike="noStrike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4800" b="0" strike="noStrike" spc="-1" dirty="0" err="1">
                <a:solidFill>
                  <a:srgbClr val="C00000"/>
                </a:solidFill>
                <a:latin typeface="Book Antiqua"/>
              </a:rPr>
              <a:t>is</a:t>
            </a:r>
            <a:r>
              <a:rPr lang="cs-CZ" sz="4800" b="0" strike="noStrike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cs-CZ" sz="4800" b="0" strike="noStrike" spc="-1" dirty="0" err="1">
                <a:solidFill>
                  <a:srgbClr val="C00000"/>
                </a:solidFill>
                <a:latin typeface="Book Antiqua"/>
              </a:rPr>
              <a:t>Darwinism</a:t>
            </a:r>
            <a:r>
              <a:rPr lang="cs-CZ" sz="4800" b="0" strike="noStrike" spc="-1" dirty="0">
                <a:solidFill>
                  <a:srgbClr val="C00000"/>
                </a:solidFill>
                <a:latin typeface="Book Antiqua"/>
              </a:rPr>
              <a:t>?</a:t>
            </a:r>
            <a:br>
              <a:rPr dirty="0">
                <a:solidFill>
                  <a:srgbClr val="C00000"/>
                </a:solidFill>
              </a:rPr>
            </a:br>
            <a:br>
              <a:rPr dirty="0">
                <a:solidFill>
                  <a:srgbClr val="C00000"/>
                </a:solidFill>
              </a:rPr>
            </a:br>
            <a:br>
              <a:rPr dirty="0">
                <a:solidFill>
                  <a:schemeClr val="accent3"/>
                </a:solidFill>
              </a:rPr>
            </a:br>
            <a:br>
              <a:rPr dirty="0"/>
            </a:br>
            <a:endParaRPr lang="cs-CZ" sz="4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9427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C00000"/>
                </a:solidFill>
                <a:latin typeface="Book Antiqua"/>
              </a:rPr>
              <a:t>Darwinism</a:t>
            </a:r>
            <a:r>
              <a:rPr lang="en-US" sz="4800" b="0" strike="noStrike" spc="-1" dirty="0">
                <a:solidFill>
                  <a:srgbClr val="FF0000"/>
                </a:solidFill>
                <a:latin typeface="Book Antiqua"/>
              </a:rPr>
              <a:t> 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765000" y="2070720"/>
            <a:ext cx="7611840" cy="4181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lang="en-US" sz="2400" b="1" strike="noStrike" spc="-1" dirty="0">
                <a:solidFill>
                  <a:srgbClr val="FFFFFF"/>
                </a:solidFill>
                <a:latin typeface="Book Antiqua"/>
              </a:rPr>
              <a:t>Darwinism </a:t>
            </a:r>
            <a:r>
              <a:rPr lang="en-US" sz="2400" b="0" strike="noStrike" spc="-1" dirty="0">
                <a:solidFill>
                  <a:srgbClr val="FFFFFF"/>
                </a:solidFill>
                <a:latin typeface="Book Antiqua"/>
              </a:rPr>
              <a:t>- the theory of biological </a:t>
            </a:r>
            <a:r>
              <a:rPr lang="en-US" sz="2800" b="0" strike="noStrike" spc="-1" dirty="0">
                <a:solidFill>
                  <a:srgbClr val="FFC000"/>
                </a:solidFill>
                <a:latin typeface="Book Antiqua"/>
              </a:rPr>
              <a:t>evolution</a:t>
            </a:r>
            <a:r>
              <a:rPr lang="en-US" sz="2400" b="0" strike="noStrike" spc="-1" dirty="0">
                <a:solidFill>
                  <a:srgbClr val="FFC000"/>
                </a:solidFill>
                <a:latin typeface="Book Antiqua"/>
              </a:rPr>
              <a:t> </a:t>
            </a:r>
            <a:r>
              <a:rPr lang="en-US" sz="2400" b="0" strike="noStrike" spc="-1" dirty="0">
                <a:solidFill>
                  <a:srgbClr val="FFFFFF"/>
                </a:solidFill>
                <a:latin typeface="Book Antiqua"/>
              </a:rPr>
              <a:t>stating that all species of organisms arise and develop through the </a:t>
            </a:r>
            <a:r>
              <a:rPr lang="en-US" sz="2800" b="0" strike="noStrike" spc="-1" dirty="0">
                <a:solidFill>
                  <a:schemeClr val="accent1"/>
                </a:solidFill>
                <a:latin typeface="Book Antiqua"/>
              </a:rPr>
              <a:t>natural selection </a:t>
            </a:r>
            <a:r>
              <a:rPr lang="en-US" sz="2400" b="0" strike="noStrike" spc="-1" dirty="0">
                <a:solidFill>
                  <a:srgbClr val="FFFFFF"/>
                </a:solidFill>
                <a:latin typeface="Book Antiqua"/>
              </a:rPr>
              <a:t>of small, inherited variations that increase the individual's ability to compete, survive, and reproduce</a:t>
            </a:r>
          </a:p>
        </p:txBody>
      </p:sp>
      <p:pic>
        <p:nvPicPr>
          <p:cNvPr id="97" name="Picture 3"/>
          <p:cNvPicPr/>
          <p:nvPr/>
        </p:nvPicPr>
        <p:blipFill>
          <a:blip r:embed="rId3"/>
          <a:stretch/>
        </p:blipFill>
        <p:spPr>
          <a:xfrm>
            <a:off x="1910880" y="4640040"/>
            <a:ext cx="5092200" cy="181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1821</TotalTime>
  <Words>2002</Words>
  <Application>Microsoft Office PowerPoint</Application>
  <PresentationFormat>Předvádění na obrazovce (4:3)</PresentationFormat>
  <Paragraphs>251</Paragraphs>
  <Slides>56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Book Antiqua</vt:lpstr>
      <vt:lpstr>Calibri</vt:lpstr>
      <vt:lpstr>Perpetua</vt:lpstr>
      <vt:lpstr>Times New Roman</vt:lpstr>
      <vt:lpstr>Wingdings 2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Darwinian approach to interpreting fairytales</dc:title>
  <dc:subject/>
  <dc:creator>gunnar reichenberger</dc:creator>
  <dc:description/>
  <cp:lastModifiedBy>Barbara Storchova</cp:lastModifiedBy>
  <cp:revision>121</cp:revision>
  <dcterms:created xsi:type="dcterms:W3CDTF">2014-04-28T18:39:28Z</dcterms:created>
  <dcterms:modified xsi:type="dcterms:W3CDTF">2020-01-28T15:44:33Z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