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embeddedFontLst>
    <p:embeddedFont>
      <p:font typeface="Roboto"/>
      <p:regular r:id="rId14"/>
      <p:bold r:id="rId15"/>
      <p:italic r:id="rId16"/>
      <p:boldItalic r:id="rId17"/>
    </p:embeddedFont>
    <p:embeddedFont>
      <p:font typeface="Merriweather"/>
      <p:regular r:id="rId18"/>
      <p:bold r:id="rId19"/>
      <p:italic r:id="rId20"/>
      <p:bold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Merriweather-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21" Type="http://schemas.openxmlformats.org/officeDocument/2006/relationships/font" Target="fonts/Merriweather-bold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oboto-bold.fntdata"/><Relationship Id="rId14" Type="http://schemas.openxmlformats.org/officeDocument/2006/relationships/font" Target="fonts/Roboto-regular.fntdata"/><Relationship Id="rId17" Type="http://schemas.openxmlformats.org/officeDocument/2006/relationships/font" Target="fonts/Roboto-boldItalic.fntdata"/><Relationship Id="rId16" Type="http://schemas.openxmlformats.org/officeDocument/2006/relationships/font" Target="fonts/Roboto-italic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Merriweather-bold.fntdata"/><Relationship Id="rId6" Type="http://schemas.openxmlformats.org/officeDocument/2006/relationships/slide" Target="slides/slide1.xml"/><Relationship Id="rId18" Type="http://schemas.openxmlformats.org/officeDocument/2006/relationships/font" Target="fonts/Merriweather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a4eb47cb85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a4eb47cb85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a4eb47cb85_0_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a4eb47cb85_0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a4eb47cb85_0_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a4eb47cb85_0_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a4eb47cb85_0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a4eb47cb85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a4eb47cb85_0_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a4eb47cb85_0_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a4eb47cb85_0_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a4eb47cb85_0_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a4eb47cb85_0_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a4eb47cb85_0_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-125" y="0"/>
            <a:ext cx="9144250" cy="4398100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1878560"/>
            <a:ext cx="4242600" cy="73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/>
          <p:nvPr>
            <p:ph hasCustomPrompt="1" type="title"/>
          </p:nvPr>
        </p:nvSpPr>
        <p:spPr>
          <a:xfrm>
            <a:off x="311750" y="831175"/>
            <a:ext cx="5334900" cy="1244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6" name="Google Shape;56;p11"/>
          <p:cNvSpPr txBox="1"/>
          <p:nvPr>
            <p:ph idx="1" type="body"/>
          </p:nvPr>
        </p:nvSpPr>
        <p:spPr>
          <a:xfrm>
            <a:off x="311700" y="2121425"/>
            <a:ext cx="5334900" cy="94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57" name="Google Shape;5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accent3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/>
          <p:nvPr/>
        </p:nvSpPr>
        <p:spPr>
          <a:xfrm>
            <a:off x="0" y="48099"/>
            <a:ext cx="9144250" cy="4398100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6" name="Google Shape;16;p3"/>
          <p:cNvSpPr/>
          <p:nvPr/>
        </p:nvSpPr>
        <p:spPr>
          <a:xfrm>
            <a:off x="0" y="0"/>
            <a:ext cx="9144250" cy="4398100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</p:sp>
      <p:sp>
        <p:nvSpPr>
          <p:cNvPr id="17" name="Google Shape;17;p3"/>
          <p:cNvSpPr txBox="1"/>
          <p:nvPr>
            <p:ph type="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/>
          <p:nvPr/>
        </p:nvSpPr>
        <p:spPr>
          <a:xfrm>
            <a:off x="0" y="0"/>
            <a:ext cx="4314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/>
          <p:nvPr/>
        </p:nvSpPr>
        <p:spPr>
          <a:xfrm>
            <a:off x="0" y="44125"/>
            <a:ext cx="4313625" cy="4399375"/>
          </a:xfrm>
          <a:custGeom>
            <a:rect b="b" l="l" r="r" t="t"/>
            <a:pathLst>
              <a:path extrusionOk="0" h="175975" w="172545">
                <a:moveTo>
                  <a:pt x="0" y="157"/>
                </a:moveTo>
                <a:lnTo>
                  <a:pt x="172419" y="0"/>
                </a:lnTo>
                <a:lnTo>
                  <a:pt x="172545" y="126541"/>
                </a:lnTo>
                <a:lnTo>
                  <a:pt x="0" y="1759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</p:sp>
      <p:sp>
        <p:nvSpPr>
          <p:cNvPr id="22" name="Google Shape;22;p4"/>
          <p:cNvSpPr/>
          <p:nvPr/>
        </p:nvSpPr>
        <p:spPr>
          <a:xfrm>
            <a:off x="-125" y="0"/>
            <a:ext cx="4316900" cy="4395600"/>
          </a:xfrm>
          <a:custGeom>
            <a:rect b="b" l="l" r="r" t="t"/>
            <a:pathLst>
              <a:path extrusionOk="0" h="175824" w="172676">
                <a:moveTo>
                  <a:pt x="0" y="6"/>
                </a:moveTo>
                <a:lnTo>
                  <a:pt x="172676" y="0"/>
                </a:lnTo>
                <a:lnTo>
                  <a:pt x="172562" y="126442"/>
                </a:lnTo>
                <a:lnTo>
                  <a:pt x="0" y="175824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</p:sp>
      <p:sp>
        <p:nvSpPr>
          <p:cNvPr id="23" name="Google Shape;23;p4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4" name="Google Shape;24;p4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" name="Google Shape;28;p5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311700" y="1505700"/>
            <a:ext cx="3999900" cy="307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2" type="body"/>
          </p:nvPr>
        </p:nvSpPr>
        <p:spPr>
          <a:xfrm>
            <a:off x="4832400" y="1505700"/>
            <a:ext cx="3999900" cy="307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p6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/>
          <p:nvPr/>
        </p:nvSpPr>
        <p:spPr>
          <a:xfrm>
            <a:off x="0" y="0"/>
            <a:ext cx="37644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7"/>
          <p:cNvSpPr txBox="1"/>
          <p:nvPr>
            <p:ph type="title"/>
          </p:nvPr>
        </p:nvSpPr>
        <p:spPr>
          <a:xfrm>
            <a:off x="311725" y="500925"/>
            <a:ext cx="3127500" cy="182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9" name="Google Shape;39;p7"/>
          <p:cNvSpPr txBox="1"/>
          <p:nvPr>
            <p:ph idx="1" type="body"/>
          </p:nvPr>
        </p:nvSpPr>
        <p:spPr>
          <a:xfrm>
            <a:off x="311700" y="2390650"/>
            <a:ext cx="3127500" cy="229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40" name="Google Shape;40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8"/>
          <p:cNvSpPr txBox="1"/>
          <p:nvPr>
            <p:ph type="title"/>
          </p:nvPr>
        </p:nvSpPr>
        <p:spPr>
          <a:xfrm>
            <a:off x="311675" y="798600"/>
            <a:ext cx="6247800" cy="3546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43" name="Google Shape;43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" name="Google Shape;46;p9"/>
          <p:cNvSpPr txBox="1"/>
          <p:nvPr>
            <p:ph type="title"/>
          </p:nvPr>
        </p:nvSpPr>
        <p:spPr>
          <a:xfrm>
            <a:off x="311300" y="500925"/>
            <a:ext cx="3704400" cy="204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9"/>
          <p:cNvSpPr txBox="1"/>
          <p:nvPr>
            <p:ph idx="1" type="subTitle"/>
          </p:nvPr>
        </p:nvSpPr>
        <p:spPr>
          <a:xfrm>
            <a:off x="304800" y="2626725"/>
            <a:ext cx="3704400" cy="92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48" name="Google Shape;48;p9"/>
          <p:cNvSpPr txBox="1"/>
          <p:nvPr>
            <p:ph idx="2" type="body"/>
          </p:nvPr>
        </p:nvSpPr>
        <p:spPr>
          <a:xfrm>
            <a:off x="4879025" y="500925"/>
            <a:ext cx="3954000" cy="411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9" name="Google Shape;49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/>
          <p:nvPr/>
        </p:nvSpPr>
        <p:spPr>
          <a:xfrm>
            <a:off x="0" y="4369000"/>
            <a:ext cx="9144000" cy="7743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10"/>
          <p:cNvSpPr txBox="1"/>
          <p:nvPr>
            <p:ph idx="1" type="body"/>
          </p:nvPr>
        </p:nvSpPr>
        <p:spPr>
          <a:xfrm>
            <a:off x="311700" y="4521400"/>
            <a:ext cx="7979400" cy="4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Merriweather"/>
              <a:buNone/>
              <a:defRPr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</a:lstStyle>
          <a:p/>
        </p:txBody>
      </p:sp>
      <p:sp>
        <p:nvSpPr>
          <p:cNvPr id="53" name="Google Shape;5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paradigm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Roboto"/>
              <a:buChar char="●"/>
              <a:defRPr sz="13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9845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9845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9845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9845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9845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9845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9845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9845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jsafed.wordpress.com/2013/05/08/barriers-to-trust-in-the-workplac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3"/>
          <p:cNvSpPr txBox="1"/>
          <p:nvPr>
            <p:ph type="ctr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Důvěra:</a:t>
            </a:r>
            <a:endParaRPr sz="17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700"/>
              <a:t>vznik, vývoj, definice, překážky v důvěře</a:t>
            </a:r>
            <a:endParaRPr sz="1700"/>
          </a:p>
        </p:txBody>
      </p:sp>
      <p:sp>
        <p:nvSpPr>
          <p:cNvPr id="65" name="Google Shape;65;p13"/>
          <p:cNvSpPr txBox="1"/>
          <p:nvPr>
            <p:ph idx="1" type="subTitle"/>
          </p:nvPr>
        </p:nvSpPr>
        <p:spPr>
          <a:xfrm>
            <a:off x="311700" y="1878560"/>
            <a:ext cx="4242600" cy="73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Depresivní společnost 2, Olga Plíčková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Anna-Marie Millerová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4"/>
          <p:cNvSpPr txBox="1"/>
          <p:nvPr>
            <p:ph type="title"/>
          </p:nvPr>
        </p:nvSpPr>
        <p:spPr>
          <a:xfrm>
            <a:off x="311300" y="500925"/>
            <a:ext cx="3704400" cy="204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VZNIK - VÝVOJ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</p:txBody>
      </p:sp>
      <p:sp>
        <p:nvSpPr>
          <p:cNvPr id="71" name="Google Shape;71;p14"/>
          <p:cNvSpPr txBox="1"/>
          <p:nvPr>
            <p:ph idx="2" type="body"/>
          </p:nvPr>
        </p:nvSpPr>
        <p:spPr>
          <a:xfrm>
            <a:off x="4879025" y="500925"/>
            <a:ext cx="4072500" cy="411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/>
              <a:t>Thomas Hobbes</a:t>
            </a:r>
            <a:r>
              <a:rPr lang="cs"/>
              <a:t> - Leviathan (společenská smlouva)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cs"/>
              <a:t>Alexis de Tocqueville</a:t>
            </a:r>
            <a:r>
              <a:rPr lang="cs"/>
              <a:t> - demokracie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cs"/>
              <a:t>Emile Durkheim</a:t>
            </a:r>
            <a:r>
              <a:rPr lang="cs"/>
              <a:t> - organická/mechanická solidarita, </a:t>
            </a:r>
            <a:br>
              <a:rPr lang="cs"/>
            </a:br>
            <a:r>
              <a:rPr lang="cs"/>
              <a:t>		         dělba práce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cs"/>
              <a:t>Georg Simmel</a:t>
            </a:r>
            <a:r>
              <a:rPr lang="cs"/>
              <a:t> - soc. vztahy a společnost, peníze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cs"/>
              <a:t>Niklas Luhmann</a:t>
            </a:r>
            <a:r>
              <a:rPr lang="cs"/>
              <a:t> - důvěra v tématu komunikace, X </a:t>
            </a:r>
            <a:br>
              <a:rPr lang="cs"/>
            </a:br>
            <a:r>
              <a:rPr lang="cs"/>
              <a:t>		          důvěřivost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cs"/>
              <a:t>Anthony Giddens</a:t>
            </a:r>
            <a:r>
              <a:rPr lang="cs"/>
              <a:t> - instituce a důvěra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i="1" lang="cs"/>
              <a:t>Francis Fukuyama, Adam B. Seligman, Piotr Sztompka</a:t>
            </a:r>
            <a:endParaRPr i="1"/>
          </a:p>
        </p:txBody>
      </p:sp>
      <p:sp>
        <p:nvSpPr>
          <p:cNvPr id="72" name="Google Shape;72;p14"/>
          <p:cNvSpPr txBox="1"/>
          <p:nvPr>
            <p:ph idx="1" type="subTitle"/>
          </p:nvPr>
        </p:nvSpPr>
        <p:spPr>
          <a:xfrm>
            <a:off x="304800" y="2626725"/>
            <a:ext cx="3704400" cy="92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20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relevantní sociologické zdroje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5"/>
          <p:cNvSpPr txBox="1"/>
          <p:nvPr>
            <p:ph type="title"/>
          </p:nvPr>
        </p:nvSpPr>
        <p:spPr>
          <a:xfrm>
            <a:off x="311675" y="798600"/>
            <a:ext cx="6247800" cy="354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260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DEFINICE</a:t>
            </a:r>
            <a:endParaRPr b="1" sz="3000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Cambria"/>
              <a:buChar char="-"/>
            </a:pPr>
            <a:r>
              <a:rPr b="1" lang="cs" sz="150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prolíná se mnoha obory -&gt; liší se</a:t>
            </a:r>
            <a:endParaRPr b="1" sz="1500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150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důvěra</a:t>
            </a:r>
            <a:r>
              <a:rPr lang="cs" sz="140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 – “typ postoje a zároveň mezilidského vztahu, který vyvolává pocit jistoty plynoucí z přesvědčení, že partner komunikace (osoba, instituce) splní určitá očekávání.” (Sociologická encyklopedie, 2020)</a:t>
            </a:r>
            <a:endParaRPr sz="1400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mbria"/>
              <a:buChar char="●"/>
            </a:pPr>
            <a:r>
              <a:rPr lang="cs" sz="140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intrapersonální/interpersonální</a:t>
            </a:r>
            <a:endParaRPr sz="1400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mbria"/>
              <a:buChar char="●"/>
            </a:pPr>
            <a:r>
              <a:rPr lang="cs" sz="140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racionální/iracionální</a:t>
            </a:r>
            <a:endParaRPr sz="1400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mbria"/>
              <a:buChar char="●"/>
            </a:pPr>
            <a:r>
              <a:rPr lang="cs" sz="140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normativní/emocionální</a:t>
            </a:r>
            <a:endParaRPr sz="1400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mbria"/>
              <a:buChar char="●"/>
            </a:pPr>
            <a:r>
              <a:rPr lang="cs" sz="140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krátkodobá/trvalá</a:t>
            </a:r>
            <a:endParaRPr sz="1400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cs" sz="140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rPr>
              <a:t>“Narůstání důvěry je považováno za předpoklad rozvoje soc. systémů.”</a:t>
            </a:r>
            <a:endParaRPr sz="1400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6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DŮVĚRA x SPOLÉHÁNÍ</a:t>
            </a:r>
            <a:endParaRPr/>
          </a:p>
        </p:txBody>
      </p:sp>
      <p:sp>
        <p:nvSpPr>
          <p:cNvPr id="83" name="Google Shape;83;p16"/>
          <p:cNvSpPr txBox="1"/>
          <p:nvPr>
            <p:ph idx="1" type="body"/>
          </p:nvPr>
        </p:nvSpPr>
        <p:spPr>
          <a:xfrm>
            <a:off x="311700" y="1505700"/>
            <a:ext cx="3999900" cy="307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2000"/>
              <a:t>DŮVĚRA</a:t>
            </a:r>
            <a:endParaRPr b="1" sz="1200"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1150" lvl="0" marL="457200" rtl="0" algn="l">
              <a:spcBef>
                <a:spcPts val="1600"/>
              </a:spcBef>
              <a:spcAft>
                <a:spcPts val="0"/>
              </a:spcAft>
              <a:buSzPts val="1300"/>
              <a:buChar char="●"/>
            </a:pPr>
            <a:r>
              <a:rPr lang="cs"/>
              <a:t>zaměřuje se na budoucnost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cs"/>
              <a:t>opírá se o věci, které nelze bezpečně vědět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cs"/>
              <a:t>vždy spojena s nejistotou a rizikem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84" name="Google Shape;84;p16"/>
          <p:cNvSpPr txBox="1"/>
          <p:nvPr>
            <p:ph idx="2" type="body"/>
          </p:nvPr>
        </p:nvSpPr>
        <p:spPr>
          <a:xfrm>
            <a:off x="4832400" y="1505700"/>
            <a:ext cx="3999900" cy="307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2000"/>
              <a:t>SPOLÉHÁNÍ</a:t>
            </a:r>
            <a:endParaRPr b="1"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1150" lvl="0" marL="457200" rtl="0" algn="l">
              <a:spcBef>
                <a:spcPts val="1600"/>
              </a:spcBef>
              <a:spcAft>
                <a:spcPts val="0"/>
              </a:spcAft>
              <a:buSzPts val="1300"/>
              <a:buChar char="●"/>
            </a:pPr>
            <a:r>
              <a:rPr lang="cs"/>
              <a:t>spolehnout se na někoho/něco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cs"/>
              <a:t>opírá se o vnímání schopností a věrohodnost -&gt; takže, na rozdíl od důvěry, na něčem staví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PŘEKÁŽKY V DŮVĚŘE</a:t>
            </a:r>
            <a:endParaRPr/>
          </a:p>
        </p:txBody>
      </p:sp>
      <p:sp>
        <p:nvSpPr>
          <p:cNvPr id="90" name="Google Shape;90;p17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cs"/>
              <a:t>PROBLÉMY S DŮVĚROU -&gt; </a:t>
            </a:r>
            <a:r>
              <a:rPr b="1" lang="cs"/>
              <a:t>dětství</a:t>
            </a:r>
            <a:endParaRPr b="1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cs"/>
              <a:t>ŽIVOTNÍ ZKUŠENOSTI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1150" lvl="0" marL="457200" rtl="0" algn="l">
              <a:spcBef>
                <a:spcPts val="1600"/>
              </a:spcBef>
              <a:spcAft>
                <a:spcPts val="0"/>
              </a:spcAft>
              <a:buSzPts val="1300"/>
              <a:buChar char="●"/>
            </a:pPr>
            <a:r>
              <a:rPr lang="cs"/>
              <a:t>emocionální “baggage”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cs"/>
              <a:t>osobnost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cs"/>
              <a:t>kultura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cs"/>
              <a:t>mýty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8"/>
          <p:cNvSpPr txBox="1"/>
          <p:nvPr>
            <p:ph type="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NOVODOBÁ DŮVĚRA</a:t>
            </a:r>
            <a:endParaRPr/>
          </a:p>
        </p:txBody>
      </p:sp>
      <p:sp>
        <p:nvSpPr>
          <p:cNvPr id="96" name="Google Shape;96;p18"/>
          <p:cNvSpPr txBox="1"/>
          <p:nvPr>
            <p:ph type="title"/>
          </p:nvPr>
        </p:nvSpPr>
        <p:spPr>
          <a:xfrm>
            <a:off x="311700" y="1464725"/>
            <a:ext cx="8520600" cy="309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cs" sz="2000"/>
              <a:t>oxytocin (Churchland, 2015)</a:t>
            </a:r>
            <a:endParaRPr sz="2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cs" sz="2000"/>
              <a:t>studium vlivu technologického pokroku na důvěru</a:t>
            </a:r>
            <a:endParaRPr sz="2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cs" sz="2000"/>
              <a:t>Gambetta, D. (2000). “Can We Trust Trust?” </a:t>
            </a:r>
            <a:endParaRPr sz="20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cs" sz="2000"/>
              <a:t>důvěra je soc. konstrukt</a:t>
            </a:r>
            <a:endParaRPr sz="2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9"/>
          <p:cNvSpPr txBox="1"/>
          <p:nvPr>
            <p:ph idx="1" type="body"/>
          </p:nvPr>
        </p:nvSpPr>
        <p:spPr>
          <a:xfrm>
            <a:off x="311700" y="4521400"/>
            <a:ext cx="7979400" cy="4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2500"/>
              <a:t>Děkuji za pozornost.</a:t>
            </a:r>
            <a:endParaRPr sz="25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0"/>
          <p:cNvSpPr txBox="1"/>
          <p:nvPr>
            <p:ph idx="1" type="body"/>
          </p:nvPr>
        </p:nvSpPr>
        <p:spPr>
          <a:xfrm>
            <a:off x="311700" y="1677700"/>
            <a:ext cx="8408100" cy="288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Gambetta, D. (2000). "Can We Trust Trust?" In: Gambetta, D. (ed.). Trust: Making and Breaking Cooperative Relations, electronic edition, Department of Sociology, University of Oxford, chapter 13, pp. 213–237.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Hobbes, T. (2014). </a:t>
            </a:r>
            <a:r>
              <a:rPr i="1" lang="cs"/>
              <a:t>Leviathan</a:t>
            </a:r>
            <a:r>
              <a:rPr lang="cs"/>
              <a:t>. Oxford: Oxford University Press.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cs"/>
              <a:t>Churchland, P. (2015). </a:t>
            </a:r>
            <a:r>
              <a:rPr i="1" lang="cs"/>
              <a:t>Mozek a důvěra</a:t>
            </a:r>
            <a:r>
              <a:rPr lang="cs"/>
              <a:t>. ČR: Dybbuk.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cs"/>
              <a:t>JSA, LLC. (2013, May 8). Barriers to Trust in the Workplace. Retrieved from: </a:t>
            </a:r>
            <a:r>
              <a:rPr lang="cs" sz="1100" u="sng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https://jsafed.wordpress.com/2013/05/08/barriers-to-trust-in-the-workplace/</a:t>
            </a:r>
            <a:r>
              <a:rPr lang="cs"/>
              <a:t> 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cs"/>
              <a:t>Mucha, J. (2020). Důvěra. </a:t>
            </a:r>
            <a:r>
              <a:rPr i="1" lang="cs"/>
              <a:t>Sociologická encyklopedie</a:t>
            </a:r>
            <a:r>
              <a:rPr lang="cs"/>
              <a:t>. Sociologický ústav AV ČR, V.V.I.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cs"/>
              <a:t>Petrusek, M. (2011). </a:t>
            </a:r>
            <a:r>
              <a:rPr i="1" lang="cs"/>
              <a:t>Dějiny sociologie.</a:t>
            </a:r>
            <a:r>
              <a:rPr lang="cs"/>
              <a:t> ČR: Grada.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20"/>
          <p:cNvSpPr txBox="1"/>
          <p:nvPr>
            <p:ph type="title"/>
          </p:nvPr>
        </p:nvSpPr>
        <p:spPr>
          <a:xfrm>
            <a:off x="311750" y="831175"/>
            <a:ext cx="5334900" cy="124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4000"/>
              <a:t>ZDROJE</a:t>
            </a:r>
            <a:endParaRPr sz="4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Paradigm">
  <a:themeElements>
    <a:clrScheme name="Paradigm">
      <a:dk1>
        <a:srgbClr val="31394D"/>
      </a:dk1>
      <a:lt1>
        <a:srgbClr val="FFFFFF"/>
      </a:lt1>
      <a:dk2>
        <a:srgbClr val="666666"/>
      </a:dk2>
      <a:lt2>
        <a:srgbClr val="626B73"/>
      </a:lt2>
      <a:accent1>
        <a:srgbClr val="002F4A"/>
      </a:accent1>
      <a:accent2>
        <a:srgbClr val="D9C4B1"/>
      </a:accent2>
      <a:accent3>
        <a:srgbClr val="EDE3DA"/>
      </a:accent3>
      <a:accent4>
        <a:srgbClr val="B85741"/>
      </a:accent4>
      <a:accent5>
        <a:srgbClr val="009384"/>
      </a:accent5>
      <a:accent6>
        <a:srgbClr val="D0F6FF"/>
      </a:accent6>
      <a:hlink>
        <a:srgbClr val="009384"/>
      </a:hlink>
      <a:folHlink>
        <a:srgbClr val="00938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