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7" r:id="rId4"/>
    <p:sldId id="267" r:id="rId5"/>
    <p:sldId id="266" r:id="rId6"/>
    <p:sldId id="268" r:id="rId7"/>
    <p:sldId id="269" r:id="rId8"/>
    <p:sldId id="278" r:id="rId9"/>
    <p:sldId id="279" r:id="rId10"/>
    <p:sldId id="280" r:id="rId11"/>
    <p:sldId id="28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88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7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44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87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6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8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8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46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1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2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0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39F32-1E60-4ABA-9850-7D1134CAE68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3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Proseminář k interpretaci 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Úterý 11:30 hod.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2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Příklady citací - </a:t>
            </a:r>
            <a:r>
              <a:rPr lang="cs-CZ" b="1" dirty="0"/>
              <a:t>(pokud odkazujete na zdroj v poznámce pod čarou)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Příklad úplného bibliografického odkazu dle citačního stylu </a:t>
            </a:r>
            <a:r>
              <a:rPr lang="cs-CZ" b="1" u="sng" dirty="0"/>
              <a:t>ČSN ISO 690</a:t>
            </a:r>
            <a:r>
              <a:rPr lang="cs-CZ" b="1" dirty="0"/>
              <a:t> </a:t>
            </a:r>
            <a:r>
              <a:rPr lang="cs-CZ" dirty="0"/>
              <a:t>: „PŘÍJMENÍ, Jméno. </a:t>
            </a:r>
            <a:r>
              <a:rPr lang="cs-CZ" i="1" dirty="0"/>
              <a:t>Název díla</a:t>
            </a:r>
            <a:r>
              <a:rPr lang="cs-CZ" dirty="0"/>
              <a:t>. Město, v němž byla kniha vydána: Nakladatelství, Rok vydání</a:t>
            </a:r>
            <a:r>
              <a:rPr lang="cs-CZ" dirty="0" smtClean="0"/>
              <a:t>.“(</a:t>
            </a:r>
            <a:r>
              <a:rPr lang="cs-CZ" dirty="0"/>
              <a:t>např. </a:t>
            </a:r>
            <a:r>
              <a:rPr lang="cs-CZ" dirty="0">
                <a:ea typeface="+mn-lt"/>
                <a:cs typeface="+mn-lt"/>
              </a:rPr>
              <a:t>GADAMER, Hans-Georg, </a:t>
            </a:r>
            <a:r>
              <a:rPr lang="cs-CZ" i="1" dirty="0" smtClean="0">
                <a:ea typeface="+mn-lt"/>
                <a:cs typeface="+mn-lt"/>
              </a:rPr>
              <a:t>Problém </a:t>
            </a:r>
            <a:r>
              <a:rPr lang="cs-CZ" i="1" dirty="0">
                <a:ea typeface="+mn-lt"/>
                <a:cs typeface="+mn-lt"/>
              </a:rPr>
              <a:t>dějinného vědomí</a:t>
            </a:r>
            <a:r>
              <a:rPr lang="cs-CZ" dirty="0">
                <a:ea typeface="+mn-lt"/>
                <a:cs typeface="+mn-lt"/>
              </a:rPr>
              <a:t>. Praha: </a:t>
            </a:r>
            <a:r>
              <a:rPr lang="cs-CZ" dirty="0" err="1">
                <a:ea typeface="+mn-lt"/>
                <a:cs typeface="+mn-lt"/>
              </a:rPr>
              <a:t>Filosofia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smtClean="0">
                <a:ea typeface="+mn-lt"/>
                <a:cs typeface="+mn-lt"/>
              </a:rPr>
              <a:t>1994.)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Příklad úplného průběžného odkazu</a:t>
            </a:r>
            <a:r>
              <a:rPr lang="cs-CZ" dirty="0"/>
              <a:t>: </a:t>
            </a:r>
            <a:r>
              <a:rPr lang="cs-CZ" dirty="0">
                <a:ea typeface="Calibri"/>
                <a:cs typeface="Times New Roman"/>
              </a:rPr>
              <a:t>„PŘÍJMENÍ, Jméno. </a:t>
            </a:r>
            <a:r>
              <a:rPr lang="cs-CZ" i="1" dirty="0">
                <a:ea typeface="Calibri"/>
                <a:cs typeface="Times New Roman"/>
              </a:rPr>
              <a:t>Název díla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smtClean="0">
                <a:ea typeface="Calibri"/>
                <a:cs typeface="Times New Roman"/>
              </a:rPr>
              <a:t>číslo strany </a:t>
            </a:r>
            <a:r>
              <a:rPr lang="cs-CZ" dirty="0">
                <a:ea typeface="Calibri"/>
                <a:cs typeface="Times New Roman"/>
              </a:rPr>
              <a:t>apod.“ (např. </a:t>
            </a:r>
            <a:r>
              <a:rPr lang="cs-CZ" dirty="0">
                <a:ea typeface="+mn-lt"/>
                <a:cs typeface="+mn-lt"/>
              </a:rPr>
              <a:t>GADAMER, Hans-Georg. </a:t>
            </a:r>
            <a:r>
              <a:rPr lang="cs-CZ" i="1" dirty="0">
                <a:ea typeface="+mn-lt"/>
                <a:cs typeface="+mn-lt"/>
              </a:rPr>
              <a:t>Problém dějinného </a:t>
            </a:r>
            <a:r>
              <a:rPr lang="cs-CZ" i="1" dirty="0" smtClean="0">
                <a:ea typeface="+mn-lt"/>
                <a:cs typeface="+mn-lt"/>
              </a:rPr>
              <a:t>vědomí</a:t>
            </a:r>
            <a:r>
              <a:rPr lang="cs-CZ" dirty="0">
                <a:ea typeface="+mn-lt"/>
                <a:cs typeface="+mn-lt"/>
              </a:rPr>
              <a:t>,</a:t>
            </a:r>
            <a:r>
              <a:rPr lang="cs-CZ" dirty="0">
                <a:ea typeface="+mn-lt"/>
                <a:cs typeface="Calibri"/>
              </a:rPr>
              <a:t> </a:t>
            </a:r>
            <a:r>
              <a:rPr lang="cs-CZ" dirty="0" smtClean="0">
                <a:ea typeface="+mn-lt"/>
                <a:cs typeface="Calibri"/>
              </a:rPr>
              <a:t>s</a:t>
            </a:r>
            <a:r>
              <a:rPr lang="cs-CZ" dirty="0" smtClean="0">
                <a:ea typeface="Calibri"/>
                <a:cs typeface="Times New Roman"/>
              </a:rPr>
              <a:t>. </a:t>
            </a:r>
            <a:r>
              <a:rPr lang="cs-CZ" dirty="0">
                <a:ea typeface="Calibri"/>
                <a:cs typeface="Times New Roman"/>
              </a:rPr>
              <a:t>21.)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Příklad zkráceného odkazu </a:t>
            </a:r>
            <a:r>
              <a:rPr lang="cs-CZ" dirty="0"/>
              <a:t>(jež se píše vždy, pokud bezprostředně předcházející odkaz na téže straně cituje stejné dílo): Tamt., s. 10.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844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000000"/>
                </a:solidFill>
                <a:latin typeface="Garamond"/>
              </a:rPr>
              <a:t>Standardní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způsob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odkazů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na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vybrané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antické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filosofické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texty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/>
            </a:r>
            <a:br>
              <a:rPr lang="en-US" b="1" dirty="0">
                <a:solidFill>
                  <a:srgbClr val="000000"/>
                </a:solidFill>
                <a:latin typeface="Garamond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normy  ČSN ISO </a:t>
            </a:r>
            <a:r>
              <a:rPr lang="cs-CZ" dirty="0" smtClean="0"/>
              <a:t>690 (viz předchozí) </a:t>
            </a:r>
          </a:p>
          <a:p>
            <a:pPr marL="514350" indent="-514350"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tzv. </a:t>
            </a:r>
            <a:r>
              <a:rPr lang="cs-CZ" dirty="0" err="1"/>
              <a:t>Stephanovy</a:t>
            </a:r>
            <a:r>
              <a:rPr lang="cs-CZ" dirty="0"/>
              <a:t> paginace</a:t>
            </a:r>
          </a:p>
          <a:p>
            <a:pPr marL="0" indent="0">
              <a:buNone/>
            </a:pPr>
            <a:r>
              <a:rPr lang="cs-CZ" dirty="0" smtClean="0"/>
              <a:t>Plato, </a:t>
            </a:r>
            <a:r>
              <a:rPr lang="cs-CZ" i="1" dirty="0" err="1" smtClean="0"/>
              <a:t>Apol</a:t>
            </a:r>
            <a:r>
              <a:rPr lang="cs-CZ" i="1" dirty="0" smtClean="0"/>
              <a:t>.</a:t>
            </a:r>
            <a:r>
              <a:rPr lang="cs-CZ" dirty="0" smtClean="0"/>
              <a:t> 20d-24b</a:t>
            </a:r>
          </a:p>
          <a:p>
            <a:pPr marL="0" indent="0">
              <a:buNone/>
            </a:pPr>
            <a:r>
              <a:rPr lang="cs-CZ" dirty="0" smtClean="0"/>
              <a:t>Plato</a:t>
            </a:r>
            <a:r>
              <a:rPr lang="cs-CZ" dirty="0"/>
              <a:t>, </a:t>
            </a:r>
            <a:r>
              <a:rPr lang="en-US" i="1" dirty="0"/>
              <a:t>R</a:t>
            </a:r>
            <a:r>
              <a:rPr lang="cs-CZ" i="1" dirty="0"/>
              <a:t>(esp)</a:t>
            </a:r>
            <a:r>
              <a:rPr lang="en-US" i="1" dirty="0"/>
              <a:t>.</a:t>
            </a:r>
            <a:r>
              <a:rPr lang="en-US" dirty="0"/>
              <a:t> 508e-509b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Bližší informace k odkazovaní na klasické antické </a:t>
            </a:r>
            <a:r>
              <a:rPr lang="cs-CZ" b="1" dirty="0" smtClean="0"/>
              <a:t>texty</a:t>
            </a:r>
          </a:p>
          <a:p>
            <a:pPr marL="0" indent="0">
              <a:buNone/>
            </a:pPr>
            <a:r>
              <a:rPr lang="en-US" dirty="0"/>
              <a:t>http://www.phil.muni.cz/fil/antika/odkazy_na_prameny.htm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7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Docházka 75</a:t>
            </a:r>
            <a:r>
              <a:rPr lang="cs-CZ" dirty="0" smtClean="0"/>
              <a:t>% (možné 3 neomluvené absence)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Každý týden odevzdání úkolů do </a:t>
            </a:r>
            <a:r>
              <a:rPr lang="cs-CZ" dirty="0" err="1" smtClean="0"/>
              <a:t>Moodlu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3)  Referát části </a:t>
            </a:r>
            <a:r>
              <a:rPr lang="cs-CZ" dirty="0" smtClean="0"/>
              <a:t>Platónova </a:t>
            </a:r>
            <a:r>
              <a:rPr lang="cs-CZ" dirty="0" smtClean="0"/>
              <a:t>dialogu </a:t>
            </a:r>
            <a:r>
              <a:rPr lang="cs-CZ" dirty="0" smtClean="0"/>
              <a:t>(ideální rozsah referátu: 2 normostrany)</a:t>
            </a:r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CO JE REFERÁT?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>
                <a:cs typeface="Calibri"/>
              </a:rPr>
              <a:t>Viz soubor „Co je referát. Struktura referátu“ (v </a:t>
            </a:r>
            <a:r>
              <a:rPr lang="cs-CZ" i="1" dirty="0" err="1">
                <a:cs typeface="Calibri"/>
              </a:rPr>
              <a:t>Moodlu</a:t>
            </a:r>
            <a:r>
              <a:rPr lang="cs-CZ" i="1" dirty="0">
                <a:cs typeface="Calibri"/>
              </a:rPr>
              <a:t>).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Struktura referátu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smtClean="0"/>
              <a:t>Jméno autora</a:t>
            </a:r>
            <a:r>
              <a:rPr lang="cs-CZ" dirty="0" smtClean="0"/>
              <a:t>, </a:t>
            </a:r>
            <a:r>
              <a:rPr lang="cs-CZ" b="1" dirty="0" smtClean="0"/>
              <a:t>Nadpis referátu</a:t>
            </a:r>
          </a:p>
          <a:p>
            <a:pPr marL="0" indent="0">
              <a:buNone/>
            </a:pPr>
            <a:r>
              <a:rPr lang="cs-CZ" b="1" dirty="0" smtClean="0"/>
              <a:t>Úvod</a:t>
            </a:r>
            <a:r>
              <a:rPr lang="cs-CZ" dirty="0" smtClean="0"/>
              <a:t>: Co je hlavním tématem, otázkou či záměrem referovaného textu</a:t>
            </a:r>
          </a:p>
          <a:p>
            <a:pPr marL="0" indent="0">
              <a:buNone/>
            </a:pPr>
            <a:r>
              <a:rPr lang="cs-CZ" b="1" dirty="0" smtClean="0"/>
              <a:t>Hlavní část referovaného textu</a:t>
            </a:r>
            <a:r>
              <a:rPr lang="cs-CZ" dirty="0" smtClean="0"/>
              <a:t>: výklad hlavních myšlenek a témat referovaného textu. Nutno zachovat argumentační souvislost!</a:t>
            </a:r>
          </a:p>
          <a:p>
            <a:pPr marL="0" indent="0">
              <a:buNone/>
            </a:pPr>
            <a:r>
              <a:rPr lang="cs-CZ" b="1" dirty="0" smtClean="0"/>
              <a:t>Závěr</a:t>
            </a:r>
            <a:r>
              <a:rPr lang="cs-CZ" dirty="0" smtClean="0"/>
              <a:t>: shrnuje a vystihuje, k jakému řešení autor referovaného textu dospěl. Závěr odpovídá na úvod.</a:t>
            </a:r>
          </a:p>
          <a:p>
            <a:pPr marL="0" indent="0">
              <a:buNone/>
            </a:pPr>
            <a:r>
              <a:rPr lang="cs-CZ" b="1" dirty="0" smtClean="0"/>
              <a:t>Seznam použité literatury </a:t>
            </a:r>
            <a:r>
              <a:rPr lang="cs-CZ" dirty="0" smtClean="0"/>
              <a:t>– základní bibliografické údaje (nebo mohou být uvedeny v poznámce pod čarou v úvodu)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61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r>
              <a:rPr lang="cs-CZ" dirty="0" smtClean="0"/>
              <a:t>referátu (podro</a:t>
            </a:r>
            <a:r>
              <a:rPr lang="cs-CZ" dirty="0" smtClean="0"/>
              <a:t>bněji)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Hlavička: </a:t>
            </a:r>
            <a:r>
              <a:rPr lang="cs-CZ" dirty="0" smtClean="0"/>
              <a:t>jméno </a:t>
            </a:r>
            <a:r>
              <a:rPr lang="cs-CZ" dirty="0"/>
              <a:t>studenta, </a:t>
            </a:r>
            <a:r>
              <a:rPr lang="cs-CZ" dirty="0" smtClean="0"/>
              <a:t>jméno </a:t>
            </a:r>
            <a:r>
              <a:rPr lang="cs-CZ" dirty="0"/>
              <a:t>kurzu, </a:t>
            </a:r>
            <a:r>
              <a:rPr lang="cs-CZ" dirty="0" smtClean="0"/>
              <a:t>název </a:t>
            </a:r>
            <a:r>
              <a:rPr lang="cs-CZ" dirty="0"/>
              <a:t>referovaného textu</a:t>
            </a:r>
          </a:p>
          <a:p>
            <a:r>
              <a:rPr lang="cs-CZ" dirty="0"/>
              <a:t>Úvod: Kdo je autorem textu? O jaký text jde? (Obojí uvést v citaci v poznámce pod čarou) O čem text je, jakým tématem se zaobírá? Jakou metodu výkladu autor využívá (doporučeno uvést v případě, že nejde o obvyklý výklad, ale o podobenství, dialog,….)?</a:t>
            </a:r>
          </a:p>
          <a:p>
            <a:r>
              <a:rPr lang="cs-CZ" dirty="0"/>
              <a:t>Hlavní část textu: Postupně vykládat jednotlivá hlavní témata. Zachovat argumentační souvislost. Mělo by být zřejmé, proč a jak přechází autor od výkladu jedné myšlenky k výkladu myšlenky následující. Citace nutné vkládat do uvozovek a odkazovat podle nějaké bibliografické normy.</a:t>
            </a:r>
          </a:p>
          <a:p>
            <a:r>
              <a:rPr lang="cs-CZ" dirty="0"/>
              <a:t>Závěr (v případě referátu o jednom textu): K čemu autor dospěl? Co je hlavní myšlenkou referované textu?</a:t>
            </a:r>
          </a:p>
          <a:p>
            <a:r>
              <a:rPr lang="cs-CZ" dirty="0"/>
              <a:t>Závěr (v případě srovnání dvou textů): K čemu dospěl autor prvního textu? K čemu dospěl autor druhého textu? V čem se liší to, co o daném problému vypovídá první text od toho, co o daném problému vypovídá druhý text (srovnejte především z hlediska obsahového, možno však též z hlediska formy textů)? Co naopak oba texty v tom, jak vykládají daný problém, spojuje?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5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a 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Jak se odlišuje od výpisek, konspektu, …..</a:t>
            </a:r>
          </a:p>
          <a:p>
            <a:pPr>
              <a:buFontTx/>
              <a:buChar char="-"/>
            </a:pPr>
            <a:r>
              <a:rPr lang="cs-CZ" dirty="0" smtClean="0"/>
              <a:t>Jak postupovat při čtení referovaného textu</a:t>
            </a:r>
          </a:p>
          <a:p>
            <a:pPr>
              <a:buFontTx/>
              <a:buChar char="-"/>
            </a:pPr>
            <a:r>
              <a:rPr lang="cs-CZ" dirty="0" smtClean="0"/>
              <a:t>Jak postupovat při psaní referátu</a:t>
            </a:r>
          </a:p>
        </p:txBody>
      </p:sp>
    </p:spTree>
    <p:extLst>
      <p:ext uri="{BB962C8B-B14F-4D97-AF65-F5344CB8AC3E}">
        <p14:creationId xmlns:p14="http://schemas.microsoft.com/office/powerpoint/2010/main" val="43947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Nejčastěji kladené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má být referát dlouhý?</a:t>
            </a:r>
          </a:p>
          <a:p>
            <a:r>
              <a:rPr lang="cs-CZ" dirty="0"/>
              <a:t>Mám pracovat s nějakou literaturou?</a:t>
            </a:r>
          </a:p>
          <a:p>
            <a:r>
              <a:rPr lang="cs-CZ" dirty="0"/>
              <a:t>Co mám dělat, když textu nerozumím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 smtClean="0"/>
              <a:t>....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716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Citace neodpovídají </a:t>
            </a:r>
            <a:r>
              <a:rPr lang="cs-CZ" dirty="0"/>
              <a:t>bibliografické </a:t>
            </a:r>
            <a:r>
              <a:rPr lang="cs-CZ" dirty="0" smtClean="0"/>
              <a:t>normě. Nejsou užívány průběžné a zkrácené odkazy.</a:t>
            </a:r>
            <a:endParaRPr lang="cs-CZ" dirty="0"/>
          </a:p>
          <a:p>
            <a:pPr lvl="0"/>
            <a:r>
              <a:rPr lang="cs-CZ" dirty="0"/>
              <a:t>Citovány celé věty, bez označení, že jde o citaci. Nedostatečný odstup, nadhled, referát vystavěný na </a:t>
            </a:r>
            <a:r>
              <a:rPr lang="cs-CZ" dirty="0" smtClean="0"/>
              <a:t>citacích.</a:t>
            </a:r>
            <a:endParaRPr lang="cs-CZ" dirty="0"/>
          </a:p>
          <a:p>
            <a:pPr lvl="0"/>
            <a:r>
              <a:rPr lang="cs-CZ" dirty="0"/>
              <a:t>Byť jsou jednotlivé dílčí myšlenky vyloženy vcelku správně, referát nezachycuje výstavbu a logickou formu referovaného textu nebo, co je cílem referovaného textu. Není zřejmé, proč a jak postupuje autor při výkladu jedné myšlenky k výkladu myšlenky následující, tj. návaznost referovaného textu.</a:t>
            </a:r>
          </a:p>
          <a:p>
            <a:pPr lvl="0"/>
            <a:r>
              <a:rPr lang="cs-CZ" dirty="0" smtClean="0"/>
              <a:t>Ve srovnání dvou textů jen zopakováno, k čemu dospěl autor prvního a k čemu autor druhého textu. Není srovnáno, v čem se uvedené liší nebo naopak, co je spojuje.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9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(česká citační norma: </a:t>
            </a:r>
            <a:r>
              <a:rPr lang="cs-CZ" b="1" u="sng" dirty="0"/>
              <a:t>ČSN ISO 690)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Cituji přímo v textu, v závorce uveden autor a rok vydání, příp. číslo stránky, např. (Platón, 2003)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Cituje v poznámce pod čarou, např. </a:t>
            </a:r>
            <a:r>
              <a:rPr lang="cs-CZ" cap="small" baseline="30000" dirty="0" smtClean="0"/>
              <a:t>1</a:t>
            </a:r>
            <a:r>
              <a:rPr lang="cs-CZ" cap="small" dirty="0" smtClean="0"/>
              <a:t>Platón</a:t>
            </a:r>
            <a:r>
              <a:rPr lang="cs-CZ" dirty="0" smtClean="0"/>
              <a:t>, </a:t>
            </a:r>
            <a:r>
              <a:rPr lang="cs-CZ" dirty="0" err="1" smtClean="0"/>
              <a:t>Euthyfrón</a:t>
            </a:r>
            <a:r>
              <a:rPr lang="cs-CZ" dirty="0" smtClean="0"/>
              <a:t>; </a:t>
            </a:r>
            <a:r>
              <a:rPr lang="cs-CZ" i="1" dirty="0" smtClean="0"/>
              <a:t>Obrana </a:t>
            </a:r>
            <a:r>
              <a:rPr lang="cs-CZ" i="1" dirty="0" err="1" smtClean="0"/>
              <a:t>Sókrata</a:t>
            </a:r>
            <a:r>
              <a:rPr lang="cs-CZ" i="1" dirty="0" smtClean="0"/>
              <a:t>; </a:t>
            </a:r>
            <a:r>
              <a:rPr lang="cs-CZ" i="1" dirty="0" err="1" smtClean="0"/>
              <a:t>Kritón</a:t>
            </a:r>
            <a:r>
              <a:rPr lang="cs-CZ" i="1" dirty="0" smtClean="0"/>
              <a:t>; </a:t>
            </a:r>
            <a:r>
              <a:rPr lang="cs-CZ" i="1" dirty="0" err="1" smtClean="0"/>
              <a:t>Faidón</a:t>
            </a:r>
            <a:r>
              <a:rPr lang="cs-CZ" i="1" dirty="0" smtClean="0"/>
              <a:t>; </a:t>
            </a:r>
            <a:r>
              <a:rPr lang="cs-CZ" i="1" dirty="0" err="1" smtClean="0"/>
              <a:t>Kratylos</a:t>
            </a:r>
            <a:r>
              <a:rPr lang="cs-CZ" i="1" dirty="0" smtClean="0"/>
              <a:t>; </a:t>
            </a:r>
            <a:r>
              <a:rPr lang="cs-CZ" i="1" dirty="0" err="1" smtClean="0"/>
              <a:t>Theaitétos</a:t>
            </a:r>
            <a:r>
              <a:rPr lang="cs-CZ" i="1" dirty="0" smtClean="0"/>
              <a:t>; </a:t>
            </a:r>
            <a:r>
              <a:rPr lang="cs-CZ" i="1" dirty="0" err="1" smtClean="0"/>
              <a:t>Sofistés</a:t>
            </a:r>
            <a:r>
              <a:rPr lang="cs-CZ" i="1" dirty="0" smtClean="0"/>
              <a:t>; </a:t>
            </a:r>
            <a:r>
              <a:rPr lang="cs-CZ" i="1" dirty="0" err="1" smtClean="0"/>
              <a:t>Politikos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Seznamu použité literatury či v první poznámce pod čarou je nutné </a:t>
            </a:r>
            <a:r>
              <a:rPr lang="cs-CZ" b="1" dirty="0" smtClean="0"/>
              <a:t>uvést úplný bibliografický odkaz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V závorkách v textu či v dalších poznámkách pod čarou uvádím jen </a:t>
            </a:r>
            <a:r>
              <a:rPr lang="cs-CZ" b="1" dirty="0" smtClean="0"/>
              <a:t>zkrácené bibliografické odkazy</a:t>
            </a:r>
            <a:r>
              <a:rPr lang="cs-CZ" dirty="0" smtClean="0"/>
              <a:t>.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53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Příklady citací - (pokud odkazujete na zdroj formou „autor a rok</a:t>
            </a:r>
            <a:r>
              <a:rPr lang="cs-CZ" dirty="0" smtClean="0"/>
              <a:t>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Příklad úplného bibliografického odkazu dle citačního stylu </a:t>
            </a:r>
            <a:r>
              <a:rPr lang="cs-CZ" b="1" u="sng" dirty="0"/>
              <a:t>ČSN ISO 690</a:t>
            </a:r>
            <a:r>
              <a:rPr lang="cs-CZ" b="1" dirty="0"/>
              <a:t> </a:t>
            </a:r>
            <a:r>
              <a:rPr lang="cs-CZ" dirty="0"/>
              <a:t>: „PŘÍJMENÍ, </a:t>
            </a:r>
            <a:r>
              <a:rPr lang="cs-CZ" dirty="0" smtClean="0"/>
              <a:t>Jméno, rok vydání. </a:t>
            </a:r>
            <a:r>
              <a:rPr lang="cs-CZ" i="1" dirty="0"/>
              <a:t>Název díla</a:t>
            </a:r>
            <a:r>
              <a:rPr lang="cs-CZ" dirty="0"/>
              <a:t>. Město, v němž byla kniha vydána: </a:t>
            </a:r>
            <a:r>
              <a:rPr lang="cs-CZ" dirty="0" smtClean="0"/>
              <a:t>Nakladatelství.“(</a:t>
            </a:r>
            <a:r>
              <a:rPr lang="cs-CZ" dirty="0"/>
              <a:t>např. </a:t>
            </a:r>
            <a:r>
              <a:rPr lang="cs-CZ" dirty="0">
                <a:ea typeface="+mn-lt"/>
                <a:cs typeface="+mn-lt"/>
              </a:rPr>
              <a:t>GADAMER, Hans-Georg</a:t>
            </a:r>
            <a:r>
              <a:rPr lang="cs-CZ" dirty="0" smtClean="0">
                <a:ea typeface="+mn-lt"/>
                <a:cs typeface="+mn-lt"/>
              </a:rPr>
              <a:t>,  1994. </a:t>
            </a:r>
            <a:r>
              <a:rPr lang="cs-CZ" i="1" dirty="0">
                <a:ea typeface="+mn-lt"/>
                <a:cs typeface="+mn-lt"/>
              </a:rPr>
              <a:t>Problém dějinného vědomí</a:t>
            </a:r>
            <a:r>
              <a:rPr lang="cs-CZ" dirty="0">
                <a:ea typeface="+mn-lt"/>
                <a:cs typeface="+mn-lt"/>
              </a:rPr>
              <a:t>. Praha: </a:t>
            </a:r>
            <a:r>
              <a:rPr lang="cs-CZ" dirty="0" err="1" smtClean="0">
                <a:ea typeface="+mn-lt"/>
                <a:cs typeface="+mn-lt"/>
              </a:rPr>
              <a:t>Filosofia</a:t>
            </a:r>
            <a:r>
              <a:rPr lang="cs-CZ" dirty="0" smtClean="0">
                <a:ea typeface="+mn-lt"/>
                <a:cs typeface="+mn-lt"/>
              </a:rPr>
              <a:t>.)</a:t>
            </a: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b="1" dirty="0"/>
              <a:t>Příklad </a:t>
            </a:r>
            <a:r>
              <a:rPr lang="cs-CZ" b="1" dirty="0" smtClean="0"/>
              <a:t>průběžného </a:t>
            </a:r>
            <a:r>
              <a:rPr lang="cs-CZ" b="1" dirty="0"/>
              <a:t>odkazu</a:t>
            </a:r>
            <a:r>
              <a:rPr lang="cs-CZ" dirty="0"/>
              <a:t>: </a:t>
            </a:r>
            <a:r>
              <a:rPr lang="cs-CZ" dirty="0" smtClean="0">
                <a:ea typeface="Calibri"/>
                <a:cs typeface="Times New Roman"/>
              </a:rPr>
              <a:t>„(PŘÍJMENÍ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err="1" smtClean="0">
                <a:ea typeface="Calibri"/>
                <a:cs typeface="Times New Roman"/>
              </a:rPr>
              <a:t>Jméno,rok</a:t>
            </a:r>
            <a:r>
              <a:rPr lang="cs-CZ" dirty="0" smtClean="0">
                <a:ea typeface="Calibri"/>
                <a:cs typeface="Times New Roman"/>
              </a:rPr>
              <a:t> vydání)“ </a:t>
            </a:r>
            <a:r>
              <a:rPr lang="cs-CZ" dirty="0">
                <a:ea typeface="Calibri"/>
                <a:cs typeface="Times New Roman"/>
              </a:rPr>
              <a:t>(např. </a:t>
            </a:r>
            <a:r>
              <a:rPr lang="cs-CZ" dirty="0">
                <a:ea typeface="+mn-lt"/>
                <a:cs typeface="+mn-lt"/>
              </a:rPr>
              <a:t>GADAMER, </a:t>
            </a:r>
            <a:r>
              <a:rPr lang="cs-CZ" dirty="0" smtClean="0">
                <a:ea typeface="+mn-lt"/>
                <a:cs typeface="+mn-lt"/>
              </a:rPr>
              <a:t>Hans-Georg, 1994,</a:t>
            </a:r>
            <a:r>
              <a:rPr lang="cs-CZ" dirty="0">
                <a:ea typeface="+mn-lt"/>
                <a:cs typeface="Calibri"/>
              </a:rPr>
              <a:t> </a:t>
            </a:r>
            <a:r>
              <a:rPr lang="cs-CZ" dirty="0" smtClean="0">
                <a:ea typeface="+mn-lt"/>
                <a:cs typeface="Calibri"/>
              </a:rPr>
              <a:t>s</a:t>
            </a:r>
            <a:r>
              <a:rPr lang="cs-CZ" dirty="0" smtClean="0">
                <a:ea typeface="Calibri"/>
                <a:cs typeface="Times New Roman"/>
              </a:rPr>
              <a:t>. </a:t>
            </a:r>
            <a:r>
              <a:rPr lang="cs-CZ" dirty="0">
                <a:ea typeface="Calibri"/>
                <a:cs typeface="Times New Roman"/>
              </a:rPr>
              <a:t>21.)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078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414</Words>
  <Application>Microsoft Office PowerPoint</Application>
  <PresentationFormat>Širokoúhlá obrazovka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Times New Roman</vt:lpstr>
      <vt:lpstr>Motiv Office</vt:lpstr>
      <vt:lpstr>Proseminář k interpretaci textu</vt:lpstr>
      <vt:lpstr>Ukončení kurzu</vt:lpstr>
      <vt:lpstr>CO JE REFERÁT?</vt:lpstr>
      <vt:lpstr>Struktura referátu (podrobněji)</vt:lpstr>
      <vt:lpstr>Referát a interpretace</vt:lpstr>
      <vt:lpstr>Nejčastěji kladené dotazy</vt:lpstr>
      <vt:lpstr>Nejčastější chyby</vt:lpstr>
      <vt:lpstr>Citace (česká citační norma: ČSN ISO 690) </vt:lpstr>
      <vt:lpstr>Příklady citací - (pokud odkazujete na zdroj formou „autor a rok“)</vt:lpstr>
      <vt:lpstr> Příklady citací - (pokud odkazujete na zdroj v poznámce pod čarou) </vt:lpstr>
      <vt:lpstr>Standardní způsob odkazů na vybrané antické filosofické texty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Proseminář k interpretaci textu (kombinovaná forma)</dc:title>
  <dc:creator>User</dc:creator>
  <cp:lastModifiedBy>Uživatel</cp:lastModifiedBy>
  <cp:revision>55</cp:revision>
  <dcterms:created xsi:type="dcterms:W3CDTF">2020-09-26T19:19:09Z</dcterms:created>
  <dcterms:modified xsi:type="dcterms:W3CDTF">2022-10-03T06:22:40Z</dcterms:modified>
</cp:coreProperties>
</file>