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3"/>
  </p:notesMasterIdLst>
  <p:sldIdLst>
    <p:sldId id="270" r:id="rId2"/>
    <p:sldId id="303" r:id="rId3"/>
    <p:sldId id="299" r:id="rId4"/>
    <p:sldId id="305" r:id="rId5"/>
    <p:sldId id="306" r:id="rId6"/>
    <p:sldId id="300" r:id="rId7"/>
    <p:sldId id="304" r:id="rId8"/>
    <p:sldId id="307" r:id="rId9"/>
    <p:sldId id="301" r:id="rId10"/>
    <p:sldId id="302" r:id="rId11"/>
    <p:sldId id="308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66"/>
    <a:srgbClr val="FFFF99"/>
    <a:srgbClr val="FFFF66"/>
    <a:srgbClr val="00FF99"/>
    <a:srgbClr val="9966FF"/>
    <a:srgbClr val="3BE343"/>
    <a:srgbClr val="FFCC66"/>
    <a:srgbClr val="00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 varScale="1">
        <p:scale>
          <a:sx n="92" d="100"/>
          <a:sy n="92" d="100"/>
        </p:scale>
        <p:origin x="1200" y="10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1578F-62D7-47D3-B8BB-D709688600A6}" type="datetimeFigureOut">
              <a:rPr lang="cs-CZ" smtClean="0"/>
              <a:pPr/>
              <a:t>24.09.2025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087ED-DCDE-41EF-9999-9E6BD557052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B48591-D3E9-47A6-9B81-CB73B385B1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AB09EF1-CA39-4272-9F30-DF907C4EDB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3C54A40-9EA1-4FF1-87DB-CBE1E8A0B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F1D2-0034-49C8-8E31-FE810677B747}" type="datetimeFigureOut">
              <a:rPr lang="cs-CZ" smtClean="0"/>
              <a:pPr/>
              <a:t>24.09.2025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075E46-6564-4F83-9E4A-BFB5D610F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4BACB4-78EC-4A7F-803C-DB5EAD628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79B1-08CC-4879-BA52-7514A180F4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1436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DBC9AF-A5A7-4DE2-AF37-CF716738B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130C0EA-888A-4B42-947C-90A94D6A32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36F124E-CFA8-49ED-ADB9-7AB274170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F1D2-0034-49C8-8E31-FE810677B747}" type="datetimeFigureOut">
              <a:rPr lang="cs-CZ" smtClean="0"/>
              <a:pPr/>
              <a:t>24.09.2025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3ABB14-AA7A-4EF1-BCBE-E4ED9A19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961EACD-2AF6-4FE0-B1C5-0289A18DE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79B1-08CC-4879-BA52-7514A180F4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4920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32EF9EB-E48A-4E77-904C-B22D449C2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981DB6D-3471-4808-B035-68D51E2D0C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EE85F85-A010-4332-93BA-FA5CC7122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F1D2-0034-49C8-8E31-FE810677B747}" type="datetimeFigureOut">
              <a:rPr lang="cs-CZ" smtClean="0"/>
              <a:pPr/>
              <a:t>24.09.2025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2FC7F1D-2B58-4A56-8BF2-37EB3D174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B38339-93E3-457C-97DA-311E2BE02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79B1-08CC-4879-BA52-7514A180F4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798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F9715E-5F7D-4EB5-8139-109ACAC25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2E96728-50D1-4C4F-95FB-FE4A0DE76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16B11E5-0325-4B0C-A5F3-ADB648A84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F1D2-0034-49C8-8E31-FE810677B747}" type="datetimeFigureOut">
              <a:rPr lang="cs-CZ" smtClean="0"/>
              <a:pPr/>
              <a:t>24.09.2025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BB7067E-8939-44C7-9802-D822881B3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04D245-1C6D-4FAB-811A-6F0AEDCF2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79B1-08CC-4879-BA52-7514A180F4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661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C7CC1F-E628-4220-909D-3C3129F0A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6D29AFC-038E-4154-8198-30BF3E53A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9D1BD2A-171A-420B-8F57-EBF42A82E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F1D2-0034-49C8-8E31-FE810677B747}" type="datetimeFigureOut">
              <a:rPr lang="cs-CZ" smtClean="0"/>
              <a:pPr/>
              <a:t>24.09.2025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5C7A386-F963-4A21-9EE0-FAADAD6CE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505900-1CF5-4065-AD86-6EA33937D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79B1-08CC-4879-BA52-7514A180F4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4301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C0F93E-5DB0-4B43-B3D4-BBD94DF65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4A1C8B1-2E01-459C-9698-8E85124078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F53A843-5C08-434B-BB9F-EC3C98618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2E2D8FB-5435-40C5-9769-3146AACF3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F1D2-0034-49C8-8E31-FE810677B747}" type="datetimeFigureOut">
              <a:rPr lang="cs-CZ" smtClean="0"/>
              <a:pPr/>
              <a:t>24.09.2025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A59D4B0-E272-4613-A6C6-47E9ADD43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2972258-74E6-41B3-AFCA-2A62E7D4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79B1-08CC-4879-BA52-7514A180F4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7378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981B-A1C6-482B-A095-C297B9537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0F3DB20-C950-4AEA-847A-A493F75F9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35FA141-54D1-479B-89F3-3017FBEFA5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7E506752-6173-494F-9FDC-4E4F73250B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C859F07C-29E2-4218-9725-99183E6B39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920D4BE-9683-45F9-ADD7-F301FD520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F1D2-0034-49C8-8E31-FE810677B747}" type="datetimeFigureOut">
              <a:rPr lang="cs-CZ" smtClean="0"/>
              <a:pPr/>
              <a:t>24.09.2025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F38C30C-7130-4704-A7C4-9D81B13DD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F2EFD1E-837A-4E8C-A5F6-BB808BDFC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79B1-08CC-4879-BA52-7514A180F4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5734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D8DE80-924D-401D-9DA2-088A80AB6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EE728B7-2A3E-4F75-A424-97858D4AE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F1D2-0034-49C8-8E31-FE810677B747}" type="datetimeFigureOut">
              <a:rPr lang="cs-CZ" smtClean="0"/>
              <a:pPr/>
              <a:t>24.09.2025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138177A-6A63-4A38-A8F2-F6A249D63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FF2A74A-EBB5-443B-AB6E-5AC6478C8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79B1-08CC-4879-BA52-7514A180F4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329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A4FCF5E-BFF4-42AD-A9F8-E5631F1B8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F1D2-0034-49C8-8E31-FE810677B747}" type="datetimeFigureOut">
              <a:rPr lang="cs-CZ" smtClean="0"/>
              <a:pPr/>
              <a:t>24.09.2025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3EF22CA-A4EA-4D29-8FD0-5855FAC03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A4AC6EB-36A3-41FD-9772-10477CBFA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79B1-08CC-4879-BA52-7514A180F4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0928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B5204A-AB22-49D2-BF24-B441990D3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E457C7C-F9E6-4C09-9A03-3CE0CD1A1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497D465-8780-443F-B335-C21745C0D9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462CAD9-C1E0-4580-98FE-BD15DA819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F1D2-0034-49C8-8E31-FE810677B747}" type="datetimeFigureOut">
              <a:rPr lang="cs-CZ" smtClean="0"/>
              <a:pPr/>
              <a:t>24.09.2025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31B31FF-DFFC-4563-B0BA-9FECD6B41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4C42E7F-7B92-4477-A283-32C1FF207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79B1-08CC-4879-BA52-7514A180F4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5718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15E46C-A5F7-4BEF-A745-FD18D123B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2167678-2735-4065-8C3A-8450B0919B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1237C77-E77F-4B7E-945A-4600C6D68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711D889-C72A-4158-9658-F79CC4AF6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F1D2-0034-49C8-8E31-FE810677B747}" type="datetimeFigureOut">
              <a:rPr lang="cs-CZ" smtClean="0"/>
              <a:pPr/>
              <a:t>24.09.2025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1D3177F-2738-4DF2-966D-539CCE4CF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ADC8E96-78BC-44B1-8FDF-A93952EF6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279B1-08CC-4879-BA52-7514A180F4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5828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266278C-FF48-4704-ACF0-875270AB6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9AF48C5-A71A-437F-9733-5F22366A9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DECC9C-AFC2-481D-9C5B-30AD7B74AE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9F1D2-0034-49C8-8E31-FE810677B747}" type="datetimeFigureOut">
              <a:rPr lang="cs-CZ" smtClean="0"/>
              <a:pPr/>
              <a:t>24.09.2025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F20FC4C-E891-46B3-A1C2-3A8944A628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B66BF9-18B4-44FB-A9EA-157B9DF968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279B1-08CC-4879-BA52-7514A180F4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32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2276872"/>
            <a:ext cx="9144000" cy="215443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5400" dirty="0">
                <a:latin typeface="Arial" panose="020B0604020202020204" pitchFamily="34" charset="0"/>
                <a:cs typeface="Arial" panose="020B0604020202020204" pitchFamily="34" charset="0"/>
              </a:rPr>
              <a:t>Česká abeceda a výslovnost</a:t>
            </a:r>
          </a:p>
          <a:p>
            <a:pPr algn="ctr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Czech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alphabet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Kotková</a:t>
            </a:r>
          </a:p>
          <a:p>
            <a:pPr algn="ctr"/>
            <a:endParaRPr lang="cs-CZ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 txBox="1">
            <a:spLocks noGrp="1"/>
          </p:cNvSpPr>
          <p:nvPr>
            <p:ph type="title"/>
          </p:nvPr>
        </p:nvSpPr>
        <p:spPr>
          <a:xfrm>
            <a:off x="457200" y="492195"/>
            <a:ext cx="82296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KOMBINACE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323529" y="1700808"/>
            <a:ext cx="8496944" cy="4680520"/>
          </a:xfrm>
          <a:ln w="38100">
            <a:solidFill>
              <a:srgbClr val="FFFF66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cs-CZ" sz="11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buNone/>
            </a:pPr>
            <a:r>
              <a:rPr lang="cs-CZ" sz="40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BĚ, PĚ, VĚ</a:t>
            </a:r>
          </a:p>
          <a:p>
            <a:pPr algn="ctr">
              <a:buNone/>
            </a:pPr>
            <a:r>
              <a:rPr lang="cs-CZ" sz="4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[</a:t>
            </a:r>
            <a:r>
              <a:rPr lang="cs-CZ" sz="40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bje</a:t>
            </a:r>
            <a:r>
              <a:rPr lang="cs-CZ" sz="4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, </a:t>
            </a:r>
            <a:r>
              <a:rPr lang="cs-CZ" sz="40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pje</a:t>
            </a:r>
            <a:r>
              <a:rPr lang="cs-CZ" sz="4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cs-CZ" sz="40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vje</a:t>
            </a:r>
            <a:r>
              <a:rPr lang="cs-CZ" sz="4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]</a:t>
            </a:r>
          </a:p>
          <a:p>
            <a:pPr algn="ctr">
              <a:buNone/>
            </a:pPr>
            <a:endParaRPr lang="cs-CZ" sz="105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buNone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(BĚHAT, PĚT, DEVĚT)</a:t>
            </a:r>
          </a:p>
          <a:p>
            <a:pPr algn="ctr">
              <a:buNone/>
            </a:pPr>
            <a:endParaRPr lang="cs-CZ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buNone/>
            </a:pPr>
            <a:r>
              <a:rPr lang="cs-CZ" sz="40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MĚ</a:t>
            </a:r>
          </a:p>
          <a:p>
            <a:pPr algn="ctr">
              <a:buNone/>
            </a:pPr>
            <a:r>
              <a:rPr lang="cs-CZ" sz="4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cs-CZ" sz="40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mňe</a:t>
            </a:r>
            <a:r>
              <a:rPr lang="cs-CZ" sz="4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]</a:t>
            </a:r>
          </a:p>
          <a:p>
            <a:pPr algn="ctr">
              <a:buNone/>
            </a:pPr>
            <a:endParaRPr lang="cs-CZ" sz="105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buNone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(MĚSÍC, TĚŠÍ MĚ)</a:t>
            </a:r>
          </a:p>
        </p:txBody>
      </p:sp>
      <p:pic>
        <p:nvPicPr>
          <p:cNvPr id="2" name="Nahraný zvuk">
            <a:hlinkClick r:id="" action="ppaction://media"/>
            <a:extLst>
              <a:ext uri="{FF2B5EF4-FFF2-40B4-BE49-F238E27FC236}">
                <a16:creationId xmlns:a16="http://schemas.microsoft.com/office/drawing/2014/main" id="{3C0F2717-30F1-46D7-BF7B-860651DD40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40352" y="2060848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19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6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960D4E01-042C-434E-ADBE-61C304524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32656"/>
            <a:ext cx="8263830" cy="135803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ZTRÁTA a SPODOBA ZNĚLOSTI 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Sound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assimilation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93787C24-A470-422E-9C90-0EDCFA06C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772816"/>
            <a:ext cx="7975798" cy="4680520"/>
          </a:xfrm>
        </p:spPr>
        <p:txBody>
          <a:bodyPr>
            <a:normAutofit fontScale="92500" lnSpcReduction="10000"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IN </a:t>
            </a:r>
            <a:r>
              <a:rPr lang="cs-CZ" sz="2800" b="1" dirty="0" err="1">
                <a:solidFill>
                  <a:srgbClr val="FF0000"/>
                </a:solidFill>
              </a:rPr>
              <a:t>the</a:t>
            </a:r>
            <a:r>
              <a:rPr lang="cs-CZ" sz="2800" b="1" dirty="0">
                <a:solidFill>
                  <a:srgbClr val="FF0000"/>
                </a:solidFill>
              </a:rPr>
              <a:t> end </a:t>
            </a:r>
            <a:r>
              <a:rPr lang="cs-CZ" sz="2800" b="1" dirty="0" err="1">
                <a:solidFill>
                  <a:srgbClr val="FF0000"/>
                </a:solidFill>
              </a:rPr>
              <a:t>of</a:t>
            </a:r>
            <a:r>
              <a:rPr lang="cs-CZ" sz="2800" b="1" dirty="0">
                <a:solidFill>
                  <a:srgbClr val="FF0000"/>
                </a:solidFill>
              </a:rPr>
              <a:t> </a:t>
            </a:r>
            <a:r>
              <a:rPr lang="cs-CZ" sz="2800" b="1" dirty="0" err="1">
                <a:solidFill>
                  <a:srgbClr val="FF0000"/>
                </a:solidFill>
              </a:rPr>
              <a:t>word</a:t>
            </a:r>
            <a:r>
              <a:rPr lang="cs-CZ" sz="2800" b="1" dirty="0">
                <a:solidFill>
                  <a:srgbClr val="FF0000"/>
                </a:solidFill>
              </a:rPr>
              <a:t> – </a:t>
            </a:r>
            <a:r>
              <a:rPr lang="cs-CZ" sz="2800" b="1" dirty="0" err="1">
                <a:solidFill>
                  <a:srgbClr val="FF0000"/>
                </a:solidFill>
              </a:rPr>
              <a:t>voiced</a:t>
            </a:r>
            <a:r>
              <a:rPr lang="cs-CZ" sz="2800" b="1" dirty="0">
                <a:solidFill>
                  <a:srgbClr val="FF0000"/>
                </a:solidFill>
              </a:rPr>
              <a:t> </a:t>
            </a:r>
            <a:r>
              <a:rPr lang="cs-CZ" sz="2800" b="1" dirty="0" err="1">
                <a:solidFill>
                  <a:srgbClr val="FF0000"/>
                </a:solidFill>
              </a:rPr>
              <a:t>consonants</a:t>
            </a:r>
            <a:r>
              <a:rPr lang="cs-CZ" sz="2800" b="1" dirty="0">
                <a:solidFill>
                  <a:srgbClr val="FF0000"/>
                </a:solidFill>
              </a:rPr>
              <a:t> </a:t>
            </a:r>
            <a:r>
              <a:rPr lang="cs-CZ" sz="2800" b="1" dirty="0" err="1">
                <a:solidFill>
                  <a:srgbClr val="FF0000"/>
                </a:solidFill>
              </a:rPr>
              <a:t>became</a:t>
            </a:r>
            <a:r>
              <a:rPr lang="cs-CZ" sz="2800" b="1" dirty="0">
                <a:solidFill>
                  <a:srgbClr val="FF0000"/>
                </a:solidFill>
              </a:rPr>
              <a:t> </a:t>
            </a:r>
            <a:r>
              <a:rPr lang="cs-CZ" sz="2800" b="1" dirty="0" err="1">
                <a:solidFill>
                  <a:srgbClr val="FF0000"/>
                </a:solidFill>
              </a:rPr>
              <a:t>voiceless</a:t>
            </a:r>
            <a:endParaRPr lang="cs-CZ" sz="2800" b="1" dirty="0">
              <a:solidFill>
                <a:srgbClr val="FF0000"/>
              </a:solidFill>
            </a:endParaRPr>
          </a:p>
          <a:p>
            <a:r>
              <a:rPr lang="cs-CZ" b="1" dirty="0"/>
              <a:t>H -CH      </a:t>
            </a:r>
          </a:p>
          <a:p>
            <a:r>
              <a:rPr lang="cs-CZ" b="1" dirty="0"/>
              <a:t>D -T</a:t>
            </a:r>
          </a:p>
          <a:p>
            <a:r>
              <a:rPr lang="cs-CZ" b="1" dirty="0"/>
              <a:t>Ď - Ť</a:t>
            </a:r>
          </a:p>
          <a:p>
            <a:r>
              <a:rPr lang="cs-CZ" b="1" dirty="0"/>
              <a:t>G – K</a:t>
            </a:r>
          </a:p>
          <a:p>
            <a:r>
              <a:rPr lang="cs-CZ" b="1" dirty="0"/>
              <a:t>V – F</a:t>
            </a:r>
          </a:p>
          <a:p>
            <a:r>
              <a:rPr lang="cs-CZ" b="1" dirty="0"/>
              <a:t> Z – S</a:t>
            </a:r>
          </a:p>
          <a:p>
            <a:r>
              <a:rPr lang="cs-CZ" b="1" dirty="0"/>
              <a:t>Ž – Š</a:t>
            </a:r>
          </a:p>
          <a:p>
            <a:r>
              <a:rPr lang="cs-CZ" b="1" dirty="0"/>
              <a:t>B - P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1"/>
                </a:solidFill>
              </a:rPr>
              <a:t>Sníh (</a:t>
            </a:r>
            <a:r>
              <a:rPr lang="cs-CZ" b="1" dirty="0" err="1">
                <a:solidFill>
                  <a:schemeClr val="accent1"/>
                </a:solidFill>
              </a:rPr>
              <a:t>sní</a:t>
            </a:r>
            <a:r>
              <a:rPr lang="cs-CZ" b="1" u="sng" dirty="0" err="1">
                <a:solidFill>
                  <a:schemeClr val="accent1"/>
                </a:solidFill>
              </a:rPr>
              <a:t>ch</a:t>
            </a:r>
            <a:r>
              <a:rPr lang="cs-CZ" b="1" dirty="0">
                <a:solidFill>
                  <a:schemeClr val="accent1"/>
                </a:solidFill>
              </a:rPr>
              <a:t>), teď (</a:t>
            </a:r>
            <a:r>
              <a:rPr lang="cs-CZ" b="1" dirty="0" err="1">
                <a:solidFill>
                  <a:schemeClr val="accent1"/>
                </a:solidFill>
              </a:rPr>
              <a:t>te</a:t>
            </a:r>
            <a:r>
              <a:rPr lang="cs-CZ" b="1" u="sng" dirty="0" err="1">
                <a:solidFill>
                  <a:schemeClr val="accent1"/>
                </a:solidFill>
              </a:rPr>
              <a:t>ť</a:t>
            </a:r>
            <a:r>
              <a:rPr lang="cs-CZ" b="1" dirty="0">
                <a:solidFill>
                  <a:schemeClr val="accent1"/>
                </a:solidFill>
              </a:rPr>
              <a:t>), mrkev (</a:t>
            </a:r>
            <a:r>
              <a:rPr lang="cs-CZ" b="1" dirty="0" err="1">
                <a:solidFill>
                  <a:schemeClr val="accent1"/>
                </a:solidFill>
              </a:rPr>
              <a:t>mrke</a:t>
            </a:r>
            <a:r>
              <a:rPr lang="cs-CZ" b="1" u="sng" dirty="0" err="1">
                <a:solidFill>
                  <a:schemeClr val="accent1"/>
                </a:solidFill>
              </a:rPr>
              <a:t>f</a:t>
            </a:r>
            <a:r>
              <a:rPr lang="cs-CZ" b="1" dirty="0">
                <a:solidFill>
                  <a:schemeClr val="accent1"/>
                </a:solidFill>
              </a:rPr>
              <a:t>), bez (</a:t>
            </a:r>
            <a:r>
              <a:rPr lang="cs-CZ" b="1" dirty="0" err="1">
                <a:solidFill>
                  <a:schemeClr val="accent1"/>
                </a:solidFill>
              </a:rPr>
              <a:t>be</a:t>
            </a:r>
            <a:r>
              <a:rPr lang="cs-CZ" b="1" u="sng" dirty="0" err="1">
                <a:solidFill>
                  <a:schemeClr val="accent1"/>
                </a:solidFill>
              </a:rPr>
              <a:t>s</a:t>
            </a:r>
            <a:r>
              <a:rPr lang="cs-CZ" b="1" dirty="0">
                <a:solidFill>
                  <a:schemeClr val="accent1"/>
                </a:solidFill>
              </a:rPr>
              <a:t>), věž (vě</a:t>
            </a:r>
            <a:r>
              <a:rPr lang="cs-CZ" b="1" u="sng" dirty="0">
                <a:solidFill>
                  <a:schemeClr val="accent1"/>
                </a:solidFill>
              </a:rPr>
              <a:t>š</a:t>
            </a:r>
            <a:r>
              <a:rPr lang="cs-CZ" b="1" dirty="0">
                <a:solidFill>
                  <a:schemeClr val="accent1"/>
                </a:solidFill>
              </a:rPr>
              <a:t>)</a:t>
            </a:r>
          </a:p>
          <a:p>
            <a:r>
              <a:rPr lang="cs-CZ" sz="2800" b="1" dirty="0">
                <a:solidFill>
                  <a:srgbClr val="FF0000"/>
                </a:solidFill>
              </a:rPr>
              <a:t>Group </a:t>
            </a:r>
            <a:r>
              <a:rPr lang="cs-CZ" sz="2800" b="1" dirty="0" err="1">
                <a:solidFill>
                  <a:srgbClr val="FF0000"/>
                </a:solidFill>
              </a:rPr>
              <a:t>of</a:t>
            </a:r>
            <a:r>
              <a:rPr lang="cs-CZ" sz="2800" b="1" dirty="0">
                <a:solidFill>
                  <a:srgbClr val="FF0000"/>
                </a:solidFill>
              </a:rPr>
              <a:t> </a:t>
            </a:r>
            <a:r>
              <a:rPr lang="cs-CZ" sz="2800" b="1" dirty="0" err="1">
                <a:solidFill>
                  <a:srgbClr val="FF0000"/>
                </a:solidFill>
              </a:rPr>
              <a:t>CONSONAnts</a:t>
            </a:r>
            <a:r>
              <a:rPr lang="cs-CZ" sz="2800" b="1" dirty="0">
                <a:solidFill>
                  <a:srgbClr val="FF0000"/>
                </a:solidFill>
              </a:rPr>
              <a:t> – </a:t>
            </a:r>
            <a:r>
              <a:rPr lang="cs-CZ" sz="2800" b="1" dirty="0" err="1">
                <a:solidFill>
                  <a:srgbClr val="FF0000"/>
                </a:solidFill>
              </a:rPr>
              <a:t>the</a:t>
            </a:r>
            <a:r>
              <a:rPr lang="cs-CZ" sz="2800" b="1" dirty="0">
                <a:solidFill>
                  <a:srgbClr val="FF0000"/>
                </a:solidFill>
              </a:rPr>
              <a:t> </a:t>
            </a:r>
            <a:r>
              <a:rPr lang="cs-CZ" sz="2800" b="1" dirty="0" err="1">
                <a:solidFill>
                  <a:srgbClr val="FF0000"/>
                </a:solidFill>
              </a:rPr>
              <a:t>first</a:t>
            </a:r>
            <a:r>
              <a:rPr lang="cs-CZ" sz="2800" b="1" dirty="0">
                <a:solidFill>
                  <a:srgbClr val="FF0000"/>
                </a:solidFill>
              </a:rPr>
              <a:t> </a:t>
            </a:r>
            <a:r>
              <a:rPr lang="cs-CZ" sz="2800" b="1" dirty="0" err="1">
                <a:solidFill>
                  <a:srgbClr val="FF0000"/>
                </a:solidFill>
              </a:rPr>
              <a:t>adapts</a:t>
            </a:r>
            <a:endParaRPr lang="cs-CZ" sz="2800" b="1" dirty="0">
              <a:solidFill>
                <a:srgbClr val="FF0000"/>
              </a:solidFill>
            </a:endParaRPr>
          </a:p>
          <a:p>
            <a:r>
              <a:rPr lang="cs-CZ" b="1" dirty="0">
                <a:solidFill>
                  <a:schemeClr val="accent1"/>
                </a:solidFill>
              </a:rPr>
              <a:t>KDO (</a:t>
            </a:r>
            <a:r>
              <a:rPr lang="cs-CZ" b="1" u="sng" dirty="0">
                <a:solidFill>
                  <a:schemeClr val="accent1"/>
                </a:solidFill>
              </a:rPr>
              <a:t>G</a:t>
            </a:r>
            <a:r>
              <a:rPr lang="cs-CZ" b="1" dirty="0">
                <a:solidFill>
                  <a:schemeClr val="accent1"/>
                </a:solidFill>
              </a:rPr>
              <a:t>DO), OTÁZKA (OTÁ</a:t>
            </a:r>
            <a:r>
              <a:rPr lang="cs-CZ" b="1" u="sng" dirty="0">
                <a:solidFill>
                  <a:schemeClr val="accent1"/>
                </a:solidFill>
              </a:rPr>
              <a:t>S</a:t>
            </a:r>
            <a:r>
              <a:rPr lang="cs-CZ" b="1" dirty="0">
                <a:solidFill>
                  <a:schemeClr val="accent1"/>
                </a:solidFill>
              </a:rPr>
              <a:t>KA)</a:t>
            </a:r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</p:txBody>
      </p:sp>
      <p:pic>
        <p:nvPicPr>
          <p:cNvPr id="3" name="Nahraný zvuk">
            <a:hlinkClick r:id="" action="ppaction://media"/>
            <a:extLst>
              <a:ext uri="{FF2B5EF4-FFF2-40B4-BE49-F238E27FC236}">
                <a16:creationId xmlns:a16="http://schemas.microsoft.com/office/drawing/2014/main" id="{D6F4D4CE-303A-443C-AF71-23351D9C23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17085" y="5229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4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9F8777-73EA-4535-83CF-6F6FFE215F5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Latinská abeceda + diakritická znaménka</a:t>
            </a:r>
            <a:b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(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diacritical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marks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–  </a:t>
            </a:r>
            <a:b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semantic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diference (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except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kroužek)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9381E85-383C-4455-9D61-0F884470E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Čárka (</a:t>
            </a:r>
            <a:r>
              <a:rPr lang="cs-CZ" sz="3600" dirty="0" err="1"/>
              <a:t>acute</a:t>
            </a:r>
            <a:r>
              <a:rPr lang="cs-CZ" sz="3600" dirty="0"/>
              <a:t>) – </a:t>
            </a:r>
            <a:r>
              <a:rPr lang="cs-CZ" sz="3600" dirty="0" err="1"/>
              <a:t>all</a:t>
            </a:r>
            <a:r>
              <a:rPr lang="cs-CZ" sz="3600" dirty="0"/>
              <a:t> </a:t>
            </a:r>
            <a:r>
              <a:rPr lang="cs-CZ" sz="3600" dirty="0" err="1"/>
              <a:t>vocals</a:t>
            </a:r>
            <a:r>
              <a:rPr lang="cs-CZ" sz="3600" dirty="0"/>
              <a:t>– </a:t>
            </a:r>
          </a:p>
          <a:p>
            <a:pPr marL="0" indent="0">
              <a:buNone/>
            </a:pPr>
            <a:r>
              <a:rPr lang="cs-CZ" sz="3600" dirty="0"/>
              <a:t>      </a:t>
            </a:r>
            <a:r>
              <a:rPr lang="cs-CZ" sz="3600" dirty="0">
                <a:solidFill>
                  <a:srgbClr val="FF0000"/>
                </a:solidFill>
              </a:rPr>
              <a:t>A x Á, E x É, I x Í</a:t>
            </a:r>
            <a:r>
              <a:rPr lang="cs-CZ" sz="3600" dirty="0"/>
              <a:t>…. </a:t>
            </a:r>
          </a:p>
          <a:p>
            <a:r>
              <a:rPr lang="cs-CZ" sz="3600" dirty="0"/>
              <a:t>Kroužek (ring) – </a:t>
            </a:r>
            <a:r>
              <a:rPr lang="cs-CZ" sz="3600" dirty="0" err="1"/>
              <a:t>only</a:t>
            </a:r>
            <a:r>
              <a:rPr lang="cs-CZ" sz="3600" dirty="0"/>
              <a:t> </a:t>
            </a:r>
            <a:r>
              <a:rPr lang="cs-CZ" sz="3600" dirty="0" err="1"/>
              <a:t>for</a:t>
            </a:r>
            <a:r>
              <a:rPr lang="cs-CZ" sz="3600" dirty="0"/>
              <a:t> u – </a:t>
            </a:r>
            <a:r>
              <a:rPr lang="cs-CZ" sz="3600" dirty="0">
                <a:solidFill>
                  <a:srgbClr val="FF0000"/>
                </a:solidFill>
              </a:rPr>
              <a:t>Ú/Ů</a:t>
            </a:r>
          </a:p>
          <a:p>
            <a:pPr marL="0" indent="0">
              <a:buNone/>
            </a:pPr>
            <a:r>
              <a:rPr lang="cs-CZ" sz="3600" dirty="0"/>
              <a:t>(</a:t>
            </a:r>
            <a:r>
              <a:rPr lang="cs-CZ" sz="3600" dirty="0" err="1"/>
              <a:t>orthography</a:t>
            </a:r>
            <a:r>
              <a:rPr lang="cs-CZ" sz="3600" dirty="0"/>
              <a:t> rule – únor, dům, domů)</a:t>
            </a:r>
          </a:p>
          <a:p>
            <a:r>
              <a:rPr lang="cs-CZ" sz="3600" dirty="0"/>
              <a:t>Háček </a:t>
            </a:r>
            <a:r>
              <a:rPr lang="cs-CZ" sz="3600" dirty="0" err="1"/>
              <a:t>softens</a:t>
            </a:r>
            <a:r>
              <a:rPr lang="cs-CZ" sz="3600" dirty="0"/>
              <a:t> – </a:t>
            </a:r>
            <a:r>
              <a:rPr lang="cs-CZ" sz="3600" dirty="0" err="1"/>
              <a:t>some</a:t>
            </a:r>
            <a:r>
              <a:rPr lang="cs-CZ" sz="3600" dirty="0"/>
              <a:t> </a:t>
            </a:r>
            <a:r>
              <a:rPr lang="cs-CZ" sz="3600" dirty="0" err="1"/>
              <a:t>consonants</a:t>
            </a:r>
            <a:endParaRPr lang="cs-CZ" sz="3600" dirty="0"/>
          </a:p>
          <a:p>
            <a:pPr marL="0" indent="0">
              <a:buNone/>
            </a:pPr>
            <a:r>
              <a:rPr lang="cs-CZ" sz="3600" dirty="0"/>
              <a:t>   </a:t>
            </a:r>
            <a:r>
              <a:rPr lang="cs-CZ" sz="3600" dirty="0">
                <a:solidFill>
                  <a:srgbClr val="FF0000"/>
                </a:solidFill>
              </a:rPr>
              <a:t>C x Č, Z x Ž </a:t>
            </a:r>
            <a:r>
              <a:rPr lang="cs-CZ" sz="3600" dirty="0"/>
              <a:t>… and </a:t>
            </a:r>
            <a:r>
              <a:rPr lang="cs-CZ" sz="3600" dirty="0" err="1"/>
              <a:t>one</a:t>
            </a:r>
            <a:r>
              <a:rPr lang="cs-CZ" sz="3600" dirty="0"/>
              <a:t> </a:t>
            </a:r>
            <a:r>
              <a:rPr lang="cs-CZ" sz="3600" dirty="0" err="1"/>
              <a:t>vocal</a:t>
            </a:r>
            <a:r>
              <a:rPr lang="cs-CZ" sz="3600" dirty="0"/>
              <a:t> </a:t>
            </a:r>
            <a:r>
              <a:rPr lang="cs-CZ" sz="3600" dirty="0">
                <a:solidFill>
                  <a:srgbClr val="FF0000"/>
                </a:solidFill>
              </a:rPr>
              <a:t>E x 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6947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b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ČESKÉ VOKÁLY</a:t>
            </a:r>
            <a:endParaRPr lang="cs-CZ" sz="4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720080"/>
          </a:xfrm>
        </p:spPr>
        <p:txBody>
          <a:bodyPr>
            <a:noAutofit/>
          </a:bodyPr>
          <a:lstStyle/>
          <a:p>
            <a:pPr algn="ctr"/>
            <a:r>
              <a:rPr lang="cs-CZ" sz="3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KRÁTKÉ (</a:t>
            </a:r>
            <a:r>
              <a:rPr lang="cs-CZ" sz="32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short</a:t>
            </a:r>
            <a:r>
              <a:rPr lang="cs-CZ" sz="3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)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95536" y="1916832"/>
            <a:ext cx="3672408" cy="3456384"/>
          </a:xfrm>
          <a:ln w="38100">
            <a:solidFill>
              <a:srgbClr val="FFFF99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4000" b="1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A  </a:t>
            </a:r>
          </a:p>
          <a:p>
            <a:pPr algn="ctr">
              <a:buNone/>
            </a:pPr>
            <a:r>
              <a:rPr lang="cs-CZ" sz="4000" b="1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E</a:t>
            </a:r>
          </a:p>
          <a:p>
            <a:pPr algn="ctr">
              <a:buNone/>
            </a:pPr>
            <a:r>
              <a:rPr lang="cs-CZ" sz="4000" b="1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I, Y</a:t>
            </a:r>
          </a:p>
          <a:p>
            <a:pPr algn="ctr">
              <a:buNone/>
            </a:pPr>
            <a:r>
              <a:rPr lang="cs-CZ" sz="4000" b="1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O</a:t>
            </a:r>
          </a:p>
          <a:p>
            <a:pPr algn="ctr">
              <a:buNone/>
            </a:pPr>
            <a:r>
              <a:rPr lang="cs-CZ" sz="4000" b="1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U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720080"/>
          </a:xfrm>
        </p:spPr>
        <p:txBody>
          <a:bodyPr>
            <a:noAutofit/>
          </a:bodyPr>
          <a:lstStyle/>
          <a:p>
            <a:pPr algn="ctr"/>
            <a:r>
              <a:rPr lang="cs-CZ" sz="32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DLOUHÉ (long)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4009" y="2060848"/>
            <a:ext cx="2448272" cy="3312368"/>
          </a:xfrm>
          <a:ln w="38100">
            <a:solidFill>
              <a:srgbClr val="FF9966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4000" b="1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Á</a:t>
            </a:r>
          </a:p>
          <a:p>
            <a:pPr algn="ctr">
              <a:buNone/>
            </a:pPr>
            <a:r>
              <a:rPr lang="cs-CZ" sz="4000" b="1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É</a:t>
            </a:r>
          </a:p>
          <a:p>
            <a:pPr algn="ctr">
              <a:buNone/>
            </a:pPr>
            <a:r>
              <a:rPr lang="cs-CZ" sz="4000" b="1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Í, Ý </a:t>
            </a:r>
          </a:p>
          <a:p>
            <a:pPr algn="ctr">
              <a:buNone/>
            </a:pPr>
            <a:r>
              <a:rPr lang="cs-CZ" sz="4000" b="1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O</a:t>
            </a:r>
          </a:p>
          <a:p>
            <a:pPr algn="ctr">
              <a:buNone/>
            </a:pPr>
            <a:r>
              <a:rPr lang="cs-CZ" sz="4000" b="1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Ů, Ú</a:t>
            </a:r>
          </a:p>
        </p:txBody>
      </p:sp>
      <p:sp>
        <p:nvSpPr>
          <p:cNvPr id="10" name="Zaoblený obdélníkový popisek 9"/>
          <p:cNvSpPr/>
          <p:nvPr/>
        </p:nvSpPr>
        <p:spPr>
          <a:xfrm>
            <a:off x="7452320" y="2780928"/>
            <a:ext cx="1152128" cy="504056"/>
          </a:xfrm>
          <a:prstGeom prst="wedgeRoundRectCallout">
            <a:avLst>
              <a:gd name="adj1" fmla="val -98940"/>
              <a:gd name="adj2" fmla="val -5037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čárka</a:t>
            </a:r>
          </a:p>
        </p:txBody>
      </p:sp>
      <p:sp>
        <p:nvSpPr>
          <p:cNvPr id="11" name="Zaoblený obdélníkový popisek 10"/>
          <p:cNvSpPr/>
          <p:nvPr/>
        </p:nvSpPr>
        <p:spPr>
          <a:xfrm>
            <a:off x="3923928" y="4149081"/>
            <a:ext cx="1440160" cy="504056"/>
          </a:xfrm>
          <a:prstGeom prst="wedgeRoundRectCallout">
            <a:avLst>
              <a:gd name="adj1" fmla="val 49872"/>
              <a:gd name="adj2" fmla="val 95758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kroužek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58421D5-A414-4AAE-8DE4-C1000C08804B}"/>
              </a:ext>
            </a:extLst>
          </p:cNvPr>
          <p:cNvSpPr txBox="1"/>
          <p:nvPr/>
        </p:nvSpPr>
        <p:spPr>
          <a:xfrm>
            <a:off x="395536" y="5599360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1"/>
                </a:solidFill>
              </a:rPr>
              <a:t>Malý x málo, mele x lépe, mýt x myt, mola x móda, dul x důl</a:t>
            </a:r>
          </a:p>
        </p:txBody>
      </p:sp>
      <p:pic>
        <p:nvPicPr>
          <p:cNvPr id="8" name="délka">
            <a:hlinkClick r:id="" action="ppaction://media"/>
            <a:extLst>
              <a:ext uri="{FF2B5EF4-FFF2-40B4-BE49-F238E27FC236}">
                <a16:creationId xmlns:a16="http://schemas.microsoft.com/office/drawing/2014/main" id="{7B1ABFDA-0D3C-4886-8775-17513DCD09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53706" y="6165304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2006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3" grpId="0" build="p"/>
      <p:bldP spid="4" grpId="0" build="p" animBg="1"/>
      <p:bldP spid="5" grpId="0" build="p"/>
      <p:bldP spid="6" grpId="0" build="p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4AB5DD78-106A-43B7-AA31-C2B1C2B37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15601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cs-CZ" sz="4800" dirty="0"/>
              <a:t>I hard (y - ý) and soft (i - í)</a:t>
            </a:r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2005FE95-7AB6-4508-A9A1-1E545B2E9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0768"/>
            <a:ext cx="7886700" cy="4836195"/>
          </a:xfrm>
        </p:spPr>
        <p:txBody>
          <a:bodyPr>
            <a:normAutofit/>
          </a:bodyPr>
          <a:lstStyle/>
          <a:p>
            <a:r>
              <a:rPr lang="cs-CZ" sz="2800" dirty="0"/>
              <a:t>Same </a:t>
            </a:r>
            <a:r>
              <a:rPr lang="cs-CZ" sz="2800" dirty="0" err="1"/>
              <a:t>pronuntiation</a:t>
            </a:r>
            <a:r>
              <a:rPr lang="cs-CZ" sz="2800" dirty="0"/>
              <a:t> (</a:t>
            </a:r>
            <a:r>
              <a:rPr lang="cs-CZ" sz="2800" dirty="0" err="1"/>
              <a:t>except</a:t>
            </a:r>
            <a:r>
              <a:rPr lang="cs-CZ" sz="2800" dirty="0"/>
              <a:t> </a:t>
            </a:r>
            <a:r>
              <a:rPr lang="cs-CZ" sz="2800" dirty="0" err="1"/>
              <a:t>with</a:t>
            </a:r>
            <a:r>
              <a:rPr lang="cs-CZ" sz="2800" dirty="0"/>
              <a:t> D, T, N)</a:t>
            </a:r>
          </a:p>
          <a:p>
            <a:r>
              <a:rPr lang="cs-CZ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semantic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diference</a:t>
            </a:r>
            <a:endParaRPr lang="cs-CZ" sz="2800" dirty="0"/>
          </a:p>
          <a:p>
            <a:r>
              <a:rPr lang="cs-CZ" sz="2800" dirty="0">
                <a:solidFill>
                  <a:schemeClr val="accent1">
                    <a:lumMod val="75000"/>
                  </a:schemeClr>
                </a:solidFill>
              </a:rPr>
              <a:t>Být (to </a:t>
            </a:r>
            <a:r>
              <a:rPr lang="cs-CZ" sz="2800" dirty="0" err="1">
                <a:solidFill>
                  <a:schemeClr val="accent1">
                    <a:lumMod val="75000"/>
                  </a:schemeClr>
                </a:solidFill>
              </a:rPr>
              <a:t>be</a:t>
            </a:r>
            <a:r>
              <a:rPr lang="cs-CZ" sz="2800" dirty="0">
                <a:solidFill>
                  <a:schemeClr val="accent1">
                    <a:lumMod val="75000"/>
                  </a:schemeClr>
                </a:solidFill>
              </a:rPr>
              <a:t>) x bít (to beat)</a:t>
            </a:r>
          </a:p>
          <a:p>
            <a:pPr marL="0" indent="0">
              <a:buNone/>
            </a:pPr>
            <a:r>
              <a:rPr lang="cs-CZ" sz="2800" dirty="0" err="1"/>
              <a:t>Compatibility</a:t>
            </a:r>
            <a:endParaRPr lang="cs-CZ" sz="2800" dirty="0"/>
          </a:p>
          <a:p>
            <a:pPr marL="0" indent="0">
              <a:buNone/>
            </a:pPr>
            <a:r>
              <a:rPr lang="cs-CZ" sz="2800" dirty="0">
                <a:solidFill>
                  <a:srgbClr val="FF0000"/>
                </a:solidFill>
              </a:rPr>
              <a:t>i </a:t>
            </a:r>
            <a:r>
              <a:rPr lang="cs-CZ" sz="2800" dirty="0"/>
              <a:t>+ </a:t>
            </a:r>
            <a:r>
              <a:rPr lang="cs-CZ" sz="2800" dirty="0">
                <a:solidFill>
                  <a:srgbClr val="FF0000"/>
                </a:solidFill>
              </a:rPr>
              <a:t>soft </a:t>
            </a:r>
            <a:r>
              <a:rPr lang="cs-CZ" sz="2800" dirty="0" err="1">
                <a:solidFill>
                  <a:srgbClr val="FF0000"/>
                </a:solidFill>
              </a:rPr>
              <a:t>consonants</a:t>
            </a:r>
            <a:r>
              <a:rPr lang="cs-CZ" sz="2800" dirty="0"/>
              <a:t>(c, j, č, ž, ř, š, ď, ť, ň) and </a:t>
            </a:r>
            <a:r>
              <a:rPr lang="cs-CZ" sz="2800" dirty="0" err="1"/>
              <a:t>ambiguous</a:t>
            </a:r>
            <a:r>
              <a:rPr lang="cs-CZ" sz="2800" dirty="0"/>
              <a:t> (b, f, l, m, p, s, v, z)</a:t>
            </a:r>
          </a:p>
          <a:p>
            <a:pPr marL="0" indent="0">
              <a:buNone/>
            </a:pPr>
            <a:r>
              <a:rPr lang="cs-CZ" sz="2800" dirty="0">
                <a:solidFill>
                  <a:srgbClr val="FF0000"/>
                </a:solidFill>
              </a:rPr>
              <a:t>Y </a:t>
            </a:r>
            <a:r>
              <a:rPr lang="cs-CZ" sz="2800" dirty="0"/>
              <a:t>+ </a:t>
            </a:r>
            <a:r>
              <a:rPr lang="cs-CZ" sz="2800" dirty="0">
                <a:solidFill>
                  <a:srgbClr val="FF0000"/>
                </a:solidFill>
              </a:rPr>
              <a:t>hard</a:t>
            </a:r>
            <a:r>
              <a:rPr lang="cs-CZ" sz="2800" dirty="0"/>
              <a:t> </a:t>
            </a:r>
            <a:r>
              <a:rPr lang="cs-CZ" sz="2800" dirty="0" err="1">
                <a:solidFill>
                  <a:srgbClr val="FF0000"/>
                </a:solidFill>
              </a:rPr>
              <a:t>consonants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/>
              <a:t>(h, ch, k, r, d, t, n) and </a:t>
            </a:r>
            <a:r>
              <a:rPr lang="cs-CZ" sz="2800" dirty="0" err="1"/>
              <a:t>ambiguous</a:t>
            </a:r>
            <a:r>
              <a:rPr lang="cs-CZ" sz="2800" dirty="0"/>
              <a:t> (b, f, l, m, p, s, v, z)</a:t>
            </a:r>
          </a:p>
          <a:p>
            <a:pPr marL="0" indent="0">
              <a:buNone/>
            </a:pPr>
            <a:endParaRPr lang="cs-CZ" sz="2800" dirty="0">
              <a:solidFill>
                <a:srgbClr val="FF0000"/>
              </a:solidFill>
            </a:endParaRPr>
          </a:p>
          <a:p>
            <a:endParaRPr lang="cs-CZ" sz="2800" dirty="0"/>
          </a:p>
          <a:p>
            <a:endParaRPr lang="cs-CZ" sz="2800" dirty="0"/>
          </a:p>
        </p:txBody>
      </p:sp>
      <p:pic>
        <p:nvPicPr>
          <p:cNvPr id="2" name="Nahraný zvuk">
            <a:hlinkClick r:id="" action="ppaction://media"/>
            <a:extLst>
              <a:ext uri="{FF2B5EF4-FFF2-40B4-BE49-F238E27FC236}">
                <a16:creationId xmlns:a16="http://schemas.microsoft.com/office/drawing/2014/main" id="{6C25D1CE-123E-40C9-9B9A-0CF607998A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35896" y="551723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33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C4E829-39A8-448E-A137-AC608AD2C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524" y="332656"/>
            <a:ext cx="7886700" cy="132556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cs-CZ" sz="4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DIFTONGY</a:t>
            </a:r>
            <a:endParaRPr lang="cs-CZ" sz="48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2C93DAE-C73B-4BE4-BF7A-E07409D83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C00000"/>
                </a:solidFill>
              </a:rPr>
              <a:t> OU </a:t>
            </a:r>
            <a:r>
              <a:rPr lang="cs-CZ" sz="3600" dirty="0"/>
              <a:t>(moucha, dlouho) </a:t>
            </a:r>
          </a:p>
          <a:p>
            <a:endParaRPr lang="cs-CZ" sz="3600" dirty="0"/>
          </a:p>
          <a:p>
            <a:pPr marL="0" indent="0">
              <a:buNone/>
            </a:pPr>
            <a:r>
              <a:rPr lang="cs-CZ" sz="3600" dirty="0"/>
              <a:t>(</a:t>
            </a:r>
            <a:r>
              <a:rPr lang="cs-CZ" sz="3600" dirty="0" err="1"/>
              <a:t>from</a:t>
            </a:r>
            <a:r>
              <a:rPr lang="cs-CZ" sz="3600" dirty="0"/>
              <a:t> </a:t>
            </a:r>
            <a:r>
              <a:rPr lang="cs-CZ" sz="3600" dirty="0" err="1"/>
              <a:t>other</a:t>
            </a:r>
            <a:r>
              <a:rPr lang="cs-CZ" sz="3600" dirty="0"/>
              <a:t> </a:t>
            </a:r>
            <a:r>
              <a:rPr lang="cs-CZ" sz="3600" dirty="0" err="1"/>
              <a:t>languages</a:t>
            </a:r>
            <a:r>
              <a:rPr lang="cs-CZ" sz="3600" dirty="0"/>
              <a:t>)</a:t>
            </a:r>
          </a:p>
          <a:p>
            <a:r>
              <a:rPr lang="cs-CZ" sz="3600" dirty="0">
                <a:solidFill>
                  <a:srgbClr val="C00000"/>
                </a:solidFill>
              </a:rPr>
              <a:t>EU </a:t>
            </a:r>
            <a:r>
              <a:rPr lang="cs-CZ" sz="3600" dirty="0"/>
              <a:t>(eufemismus, muzeum)</a:t>
            </a:r>
            <a:endParaRPr lang="cs-CZ" sz="3600" dirty="0">
              <a:solidFill>
                <a:srgbClr val="C00000"/>
              </a:solidFill>
            </a:endParaRPr>
          </a:p>
          <a:p>
            <a:r>
              <a:rPr lang="cs-CZ" sz="3600" dirty="0">
                <a:solidFill>
                  <a:srgbClr val="C00000"/>
                </a:solidFill>
              </a:rPr>
              <a:t>AU </a:t>
            </a:r>
            <a:r>
              <a:rPr lang="cs-CZ" sz="3600" dirty="0"/>
              <a:t>(auto, pauza)</a:t>
            </a:r>
            <a:endParaRPr lang="cs-CZ" sz="3600" dirty="0">
              <a:solidFill>
                <a:srgbClr val="C00000"/>
              </a:solidFill>
            </a:endParaRPr>
          </a:p>
          <a:p>
            <a:endParaRPr lang="cs-CZ" sz="3600" dirty="0"/>
          </a:p>
        </p:txBody>
      </p:sp>
      <p:pic>
        <p:nvPicPr>
          <p:cNvPr id="4" name="Nahraný zvuk">
            <a:hlinkClick r:id="" action="ppaction://media"/>
            <a:extLst>
              <a:ext uri="{FF2B5EF4-FFF2-40B4-BE49-F238E27FC236}">
                <a16:creationId xmlns:a16="http://schemas.microsoft.com/office/drawing/2014/main" id="{15099872-FEF6-4882-A86D-C10CB90E4D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20072" y="56896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4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 txBox="1">
            <a:spLocks noGrp="1"/>
          </p:cNvSpPr>
          <p:nvPr>
            <p:ph type="title"/>
          </p:nvPr>
        </p:nvSpPr>
        <p:spPr>
          <a:xfrm>
            <a:off x="457200" y="492195"/>
            <a:ext cx="82296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ČESKÉ KONSONANTY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7544" y="1268760"/>
            <a:ext cx="4040188" cy="2232248"/>
          </a:xfrm>
          <a:ln w="38100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B, F, G, J, K, </a:t>
            </a:r>
          </a:p>
          <a:p>
            <a:pPr algn="ctr">
              <a:buNone/>
            </a:pPr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L, M, N, P, Q, </a:t>
            </a:r>
          </a:p>
          <a:p>
            <a:pPr algn="ctr">
              <a:buNone/>
            </a:pPr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V, W, X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268760"/>
            <a:ext cx="4041775" cy="4968552"/>
          </a:xfrm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S, Z, C</a:t>
            </a:r>
          </a:p>
          <a:p>
            <a:pPr algn="ctr">
              <a:buNone/>
            </a:pPr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Š, Ž, Č</a:t>
            </a:r>
          </a:p>
          <a:p>
            <a:pPr algn="ctr">
              <a:buNone/>
            </a:pPr>
            <a:endParaRPr lang="cs-CZ" sz="1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buNone/>
            </a:pPr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T, D, N</a:t>
            </a:r>
          </a:p>
          <a:p>
            <a:pPr algn="ctr">
              <a:buNone/>
            </a:pPr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Ť, Ď, Ň</a:t>
            </a:r>
          </a:p>
          <a:p>
            <a:pPr algn="ctr">
              <a:buNone/>
            </a:pPr>
            <a:endParaRPr lang="cs-CZ" sz="1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buNone/>
            </a:pPr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R</a:t>
            </a:r>
          </a:p>
          <a:p>
            <a:pPr algn="ctr">
              <a:buNone/>
            </a:pPr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Ř</a:t>
            </a:r>
          </a:p>
        </p:txBody>
      </p:sp>
      <p:sp>
        <p:nvSpPr>
          <p:cNvPr id="10" name="Zástupný symbol pro obsah 3"/>
          <p:cNvSpPr txBox="1">
            <a:spLocks/>
          </p:cNvSpPr>
          <p:nvPr/>
        </p:nvSpPr>
        <p:spPr>
          <a:xfrm>
            <a:off x="467544" y="4005064"/>
            <a:ext cx="4040188" cy="2232248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H, CH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Zaoblený obdélníkový popisek 7"/>
          <p:cNvSpPr/>
          <p:nvPr/>
        </p:nvSpPr>
        <p:spPr>
          <a:xfrm>
            <a:off x="7740352" y="1700808"/>
            <a:ext cx="1152128" cy="504056"/>
          </a:xfrm>
          <a:prstGeom prst="wedgeRoundRectCallout">
            <a:avLst>
              <a:gd name="adj1" fmla="val -82405"/>
              <a:gd name="adj2" fmla="val 1765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háček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build="p" animBg="1"/>
      <p:bldP spid="6" grpId="0" build="p" animBg="1"/>
      <p:bldP spid="10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BEA1AE50-086C-4BB0-8CB4-3F7ECD6FF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88640"/>
            <a:ext cx="7975798" cy="86409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Diferences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ástupný symbol pro obsah 9">
            <a:extLst>
              <a:ext uri="{FF2B5EF4-FFF2-40B4-BE49-F238E27FC236}">
                <a16:creationId xmlns:a16="http://schemas.microsoft.com/office/drawing/2014/main" id="{2EAFDB8D-90B6-4EAA-8E41-205BDD6F6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196752"/>
            <a:ext cx="7975798" cy="4980211"/>
          </a:xfrm>
        </p:spPr>
        <p:txBody>
          <a:bodyPr>
            <a:normAutofit/>
          </a:bodyPr>
          <a:lstStyle/>
          <a:p>
            <a:r>
              <a:rPr lang="cs-CZ" sz="4400" dirty="0">
                <a:solidFill>
                  <a:srgbClr val="FF0000"/>
                </a:solidFill>
              </a:rPr>
              <a:t>C</a:t>
            </a:r>
            <a:r>
              <a:rPr lang="cs-CZ" sz="4400" dirty="0"/>
              <a:t> - </a:t>
            </a:r>
            <a:r>
              <a:rPr lang="cs-CZ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cihla, </a:t>
            </a:r>
            <a:r>
              <a:rPr lang="cs-CZ" sz="4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calta</a:t>
            </a:r>
            <a:r>
              <a:rPr lang="cs-CZ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celý, co</a:t>
            </a:r>
          </a:p>
          <a:p>
            <a:r>
              <a:rPr lang="cs-CZ" sz="4400" dirty="0">
                <a:solidFill>
                  <a:srgbClr val="FF0000"/>
                </a:solidFill>
              </a:rPr>
              <a:t>K</a:t>
            </a:r>
            <a:r>
              <a:rPr lang="cs-CZ" sz="4400" dirty="0"/>
              <a:t>  - </a:t>
            </a:r>
            <a:r>
              <a:rPr lang="cs-CZ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káva, kino</a:t>
            </a:r>
          </a:p>
          <a:p>
            <a:r>
              <a:rPr lang="cs-CZ" sz="4400" dirty="0">
                <a:solidFill>
                  <a:srgbClr val="FF0000"/>
                </a:solidFill>
              </a:rPr>
              <a:t>H</a:t>
            </a:r>
            <a:r>
              <a:rPr lang="cs-CZ" sz="4400" dirty="0"/>
              <a:t> (</a:t>
            </a:r>
            <a:r>
              <a:rPr lang="cs-CZ" sz="4400" dirty="0" err="1"/>
              <a:t>be</a:t>
            </a:r>
            <a:r>
              <a:rPr lang="cs-CZ" sz="4400" u="sng" dirty="0" err="1"/>
              <a:t>h</a:t>
            </a:r>
            <a:r>
              <a:rPr lang="cs-CZ" sz="4400" dirty="0" err="1"/>
              <a:t>ave</a:t>
            </a:r>
            <a:r>
              <a:rPr lang="cs-CZ" sz="4400" dirty="0"/>
              <a:t>) </a:t>
            </a:r>
            <a:r>
              <a:rPr lang="cs-CZ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host, knihy</a:t>
            </a:r>
          </a:p>
          <a:p>
            <a:r>
              <a:rPr lang="cs-CZ" sz="4400" dirty="0">
                <a:solidFill>
                  <a:srgbClr val="FF0000"/>
                </a:solidFill>
              </a:rPr>
              <a:t>J</a:t>
            </a:r>
            <a:r>
              <a:rPr lang="cs-CZ" sz="4400" dirty="0"/>
              <a:t> -  </a:t>
            </a:r>
            <a:r>
              <a:rPr lang="cs-CZ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jiný, jak</a:t>
            </a:r>
            <a:endParaRPr lang="cs-CZ" sz="4400" dirty="0"/>
          </a:p>
          <a:p>
            <a:r>
              <a:rPr lang="cs-CZ" sz="4400" dirty="0">
                <a:solidFill>
                  <a:srgbClr val="FF0000"/>
                </a:solidFill>
              </a:rPr>
              <a:t>Z</a:t>
            </a:r>
            <a:r>
              <a:rPr lang="cs-CZ" sz="4400" dirty="0"/>
              <a:t> - </a:t>
            </a:r>
            <a:r>
              <a:rPr lang="cs-CZ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zase, zelí</a:t>
            </a:r>
          </a:p>
          <a:p>
            <a:r>
              <a:rPr lang="cs-CZ" sz="4400" dirty="0">
                <a:solidFill>
                  <a:srgbClr val="C00000"/>
                </a:solidFill>
              </a:rPr>
              <a:t>CH</a:t>
            </a:r>
            <a:r>
              <a:rPr lang="cs-CZ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4400" dirty="0"/>
              <a:t>(</a:t>
            </a:r>
            <a:r>
              <a:rPr lang="cs-CZ" sz="4400" dirty="0" err="1"/>
              <a:t>german</a:t>
            </a:r>
            <a:r>
              <a:rPr lang="cs-CZ" sz="4400" dirty="0"/>
              <a:t> bu</a:t>
            </a:r>
            <a:r>
              <a:rPr lang="cs-CZ" sz="4400" u="sng" dirty="0"/>
              <a:t>ch</a:t>
            </a:r>
            <a:r>
              <a:rPr lang="cs-CZ" sz="4400" dirty="0"/>
              <a:t>) </a:t>
            </a:r>
            <a:r>
              <a:rPr lang="cs-CZ" sz="4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chytrý, chovat</a:t>
            </a:r>
          </a:p>
          <a:p>
            <a:endParaRPr lang="cs-CZ" sz="4400" dirty="0"/>
          </a:p>
          <a:p>
            <a:endParaRPr lang="cs-CZ" sz="4400" dirty="0"/>
          </a:p>
          <a:p>
            <a:endParaRPr lang="cs-CZ" sz="4400" dirty="0"/>
          </a:p>
          <a:p>
            <a:endParaRPr lang="cs-CZ" dirty="0"/>
          </a:p>
        </p:txBody>
      </p:sp>
      <p:pic>
        <p:nvPicPr>
          <p:cNvPr id="2" name="Nahraný zvuk">
            <a:hlinkClick r:id="" action="ppaction://media"/>
            <a:extLst>
              <a:ext uri="{FF2B5EF4-FFF2-40B4-BE49-F238E27FC236}">
                <a16:creationId xmlns:a16="http://schemas.microsoft.com/office/drawing/2014/main" id="{B56911E6-41BF-499B-92C7-3BEAAB12F6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31840" y="566124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75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8F880A-8C7E-41A6-9F54-229B08DFD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365127"/>
            <a:ext cx="7831782" cy="104765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E95E04B-42AB-4F0F-A7F1-784206718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400" dirty="0">
                <a:solidFill>
                  <a:srgbClr val="C00000"/>
                </a:solidFill>
              </a:rPr>
              <a:t>Č</a:t>
            </a:r>
            <a:r>
              <a:rPr lang="cs-CZ" sz="4400" dirty="0"/>
              <a:t> (</a:t>
            </a:r>
            <a:r>
              <a:rPr lang="cs-CZ" sz="4400" dirty="0" err="1"/>
              <a:t>ma</a:t>
            </a:r>
            <a:r>
              <a:rPr lang="cs-CZ" sz="4400" u="sng" dirty="0" err="1"/>
              <a:t>tch</a:t>
            </a:r>
            <a:r>
              <a:rPr lang="cs-CZ" sz="4400" dirty="0"/>
              <a:t>) </a:t>
            </a:r>
            <a:r>
              <a:rPr lang="cs-CZ" sz="4400" dirty="0">
                <a:solidFill>
                  <a:schemeClr val="accent1"/>
                </a:solidFill>
              </a:rPr>
              <a:t>čistý, klíče</a:t>
            </a:r>
          </a:p>
          <a:p>
            <a:r>
              <a:rPr lang="cs-CZ" sz="4400" dirty="0">
                <a:solidFill>
                  <a:srgbClr val="C00000"/>
                </a:solidFill>
              </a:rPr>
              <a:t>Š </a:t>
            </a:r>
            <a:r>
              <a:rPr lang="cs-CZ" sz="4400" dirty="0"/>
              <a:t>(</a:t>
            </a:r>
            <a:r>
              <a:rPr lang="cs-CZ" sz="4400" u="sng" dirty="0"/>
              <a:t>sh</a:t>
            </a:r>
            <a:r>
              <a:rPr lang="cs-CZ" sz="4400" dirty="0"/>
              <a:t>ow) </a:t>
            </a:r>
            <a:r>
              <a:rPr lang="cs-CZ" sz="4400" dirty="0">
                <a:solidFill>
                  <a:schemeClr val="accent1"/>
                </a:solidFill>
              </a:rPr>
              <a:t>šipka, šel</a:t>
            </a:r>
            <a:endParaRPr lang="cs-CZ" sz="4400" dirty="0">
              <a:solidFill>
                <a:srgbClr val="C00000"/>
              </a:solidFill>
            </a:endParaRPr>
          </a:p>
          <a:p>
            <a:r>
              <a:rPr lang="cs-CZ" sz="4400" dirty="0">
                <a:solidFill>
                  <a:srgbClr val="C00000"/>
                </a:solidFill>
              </a:rPr>
              <a:t>Ž </a:t>
            </a:r>
            <a:r>
              <a:rPr lang="cs-CZ" sz="4400" dirty="0"/>
              <a:t>(</a:t>
            </a:r>
            <a:r>
              <a:rPr lang="cs-CZ" sz="4400" dirty="0" err="1"/>
              <a:t>gara</a:t>
            </a:r>
            <a:r>
              <a:rPr lang="cs-CZ" sz="4400" u="sng" dirty="0" err="1"/>
              <a:t>ge</a:t>
            </a:r>
            <a:r>
              <a:rPr lang="cs-CZ" sz="4400" dirty="0"/>
              <a:t>) </a:t>
            </a:r>
            <a:r>
              <a:rPr lang="cs-CZ" sz="4400" dirty="0">
                <a:solidFill>
                  <a:schemeClr val="accent1"/>
                </a:solidFill>
              </a:rPr>
              <a:t>žena, žil</a:t>
            </a:r>
            <a:endParaRPr lang="cs-CZ" sz="4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cs-CZ" sz="4400" dirty="0">
                <a:solidFill>
                  <a:srgbClr val="C00000"/>
                </a:solidFill>
              </a:rPr>
              <a:t>Ř  </a:t>
            </a:r>
            <a:r>
              <a:rPr lang="cs-CZ" sz="4400" dirty="0"/>
              <a:t>(</a:t>
            </a:r>
            <a:r>
              <a:rPr lang="cs-CZ" sz="4400" dirty="0" err="1"/>
              <a:t>r+ž</a:t>
            </a:r>
            <a:r>
              <a:rPr lang="cs-CZ" sz="4400" dirty="0"/>
              <a:t>) </a:t>
            </a:r>
            <a:r>
              <a:rPr lang="cs-CZ" sz="4400" dirty="0">
                <a:solidFill>
                  <a:schemeClr val="accent1"/>
                </a:solidFill>
              </a:rPr>
              <a:t>Řím, Řecko</a:t>
            </a:r>
            <a:endParaRPr lang="cs-CZ" sz="4400" dirty="0">
              <a:solidFill>
                <a:srgbClr val="C00000"/>
              </a:solidFill>
            </a:endParaRP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Nahraný zvuk">
            <a:hlinkClick r:id="" action="ppaction://media"/>
            <a:extLst>
              <a:ext uri="{FF2B5EF4-FFF2-40B4-BE49-F238E27FC236}">
                <a16:creationId xmlns:a16="http://schemas.microsoft.com/office/drawing/2014/main" id="{E9D14324-A845-48BE-B02B-345E23D405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08304" y="263691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74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 txBox="1">
            <a:spLocks noGrp="1"/>
          </p:cNvSpPr>
          <p:nvPr>
            <p:ph type="title"/>
          </p:nvPr>
        </p:nvSpPr>
        <p:spPr>
          <a:xfrm>
            <a:off x="457200" y="492195"/>
            <a:ext cx="82296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KOMBINACE</a:t>
            </a:r>
          </a:p>
        </p:txBody>
      </p:sp>
      <p:sp>
        <p:nvSpPr>
          <p:cNvPr id="9" name="Zástupný symbol pro obsah 5"/>
          <p:cNvSpPr>
            <a:spLocks noGrp="1"/>
          </p:cNvSpPr>
          <p:nvPr>
            <p:ph sz="half" idx="2"/>
          </p:nvPr>
        </p:nvSpPr>
        <p:spPr>
          <a:xfrm>
            <a:off x="323528" y="1268760"/>
            <a:ext cx="4184204" cy="4968552"/>
          </a:xfrm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cs-CZ" sz="4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buNone/>
            </a:pPr>
            <a:r>
              <a:rPr lang="cs-CZ" sz="40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TE, DE, NE</a:t>
            </a:r>
          </a:p>
          <a:p>
            <a:pPr algn="ctr">
              <a:buNone/>
            </a:pPr>
            <a:endParaRPr lang="cs-CZ" sz="105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buNone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(TELEVIZE, DEN, NE)</a:t>
            </a:r>
          </a:p>
          <a:p>
            <a:pPr algn="ctr">
              <a:buNone/>
            </a:pPr>
            <a:endParaRPr lang="cs-CZ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buNone/>
            </a:pPr>
            <a:r>
              <a:rPr lang="cs-CZ" sz="40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TY, DY, NY</a:t>
            </a:r>
          </a:p>
          <a:p>
            <a:pPr algn="ctr">
              <a:buNone/>
            </a:pPr>
            <a:endParaRPr lang="cs-CZ" sz="105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buNone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(TY, TEDY, DNY)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268760"/>
            <a:ext cx="4175447" cy="4968552"/>
          </a:xfrm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cs-CZ" sz="4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buNone/>
            </a:pPr>
            <a:r>
              <a:rPr lang="cs-CZ" sz="40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TĚ, DĚ, NĚ</a:t>
            </a:r>
          </a:p>
          <a:p>
            <a:pPr algn="ctr">
              <a:buNone/>
            </a:pPr>
            <a:r>
              <a:rPr lang="cs-CZ" sz="4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cs-CZ" sz="40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ťe</a:t>
            </a:r>
            <a:r>
              <a:rPr lang="cs-CZ" sz="4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40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ďe</a:t>
            </a:r>
            <a:r>
              <a:rPr lang="cs-CZ" sz="4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40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ňe</a:t>
            </a:r>
            <a:r>
              <a:rPr lang="cs-CZ" sz="4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]</a:t>
            </a:r>
            <a:endParaRPr lang="cs-CZ" sz="4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buNone/>
            </a:pPr>
            <a:endParaRPr lang="cs-CZ" sz="105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buNone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(TĚŠÍ MĚ, DĚKUJU, NĚCO)</a:t>
            </a:r>
          </a:p>
          <a:p>
            <a:pPr algn="ctr">
              <a:buNone/>
            </a:pPr>
            <a:endParaRPr lang="cs-CZ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buNone/>
            </a:pPr>
            <a:r>
              <a:rPr lang="cs-CZ" sz="40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TI, DI, NI</a:t>
            </a:r>
          </a:p>
          <a:p>
            <a:pPr algn="ctr">
              <a:buNone/>
            </a:pPr>
            <a:r>
              <a:rPr lang="cs-CZ" sz="4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cs-CZ" sz="40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ťi</a:t>
            </a:r>
            <a:r>
              <a:rPr lang="cs-CZ" sz="4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40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ďi</a:t>
            </a:r>
            <a:r>
              <a:rPr lang="cs-CZ" sz="4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40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ňi</a:t>
            </a:r>
            <a:r>
              <a:rPr lang="cs-CZ" sz="4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]</a:t>
            </a:r>
            <a:endParaRPr lang="cs-CZ" sz="4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buNone/>
            </a:pPr>
            <a:endParaRPr lang="cs-CZ" sz="105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buNone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(TISÍC, DIVADLO, NIKDO)</a:t>
            </a:r>
          </a:p>
        </p:txBody>
      </p:sp>
      <p:pic>
        <p:nvPicPr>
          <p:cNvPr id="2" name="Nahraný zvuk">
            <a:hlinkClick r:id="" action="ppaction://media"/>
            <a:extLst>
              <a:ext uri="{FF2B5EF4-FFF2-40B4-BE49-F238E27FC236}">
                <a16:creationId xmlns:a16="http://schemas.microsoft.com/office/drawing/2014/main" id="{787D5758-ABF6-4400-84B8-803AAC9A5A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96336" y="179834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45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</TotalTime>
  <Words>581</Words>
  <Application>Microsoft Office PowerPoint</Application>
  <PresentationFormat>Předvádění na obrazovce (4:3)</PresentationFormat>
  <Paragraphs>112</Paragraphs>
  <Slides>11</Slides>
  <Notes>0</Notes>
  <HiddenSlides>0</HiddenSlides>
  <MMClips>8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Prezentace aplikace PowerPoint</vt:lpstr>
      <vt:lpstr>Latinská abeceda + diakritická znaménka                                      (diacritical marks) –     semantic diference (except kroužek)</vt:lpstr>
      <vt:lpstr>ČESKÉ VOKÁLY</vt:lpstr>
      <vt:lpstr>I hard (y - ý) and soft (i - í)</vt:lpstr>
      <vt:lpstr>DIFTONGY</vt:lpstr>
      <vt:lpstr>ČESKÉ KONSONANTY</vt:lpstr>
      <vt:lpstr>Diferences</vt:lpstr>
      <vt:lpstr>Prezentace aplikace PowerPoint</vt:lpstr>
      <vt:lpstr>KOMBINACE</vt:lpstr>
      <vt:lpstr>KOMBINACE</vt:lpstr>
      <vt:lpstr>ZTRÁTA a SPODOBA ZNĚLOSTI (Sound Change, assimilation)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ucitel</dc:creator>
  <cp:lastModifiedBy>Radomila Kotková</cp:lastModifiedBy>
  <cp:revision>60</cp:revision>
  <dcterms:created xsi:type="dcterms:W3CDTF">2015-02-19T15:28:43Z</dcterms:created>
  <dcterms:modified xsi:type="dcterms:W3CDTF">2025-09-24T08:31:06Z</dcterms:modified>
</cp:coreProperties>
</file>