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62" r:id="rId6"/>
    <p:sldId id="263" r:id="rId7"/>
    <p:sldId id="264" r:id="rId8"/>
    <p:sldId id="297" r:id="rId9"/>
    <p:sldId id="266" r:id="rId10"/>
    <p:sldId id="267" r:id="rId11"/>
    <p:sldId id="269" r:id="rId12"/>
    <p:sldId id="271" r:id="rId13"/>
    <p:sldId id="268" r:id="rId14"/>
    <p:sldId id="298" r:id="rId15"/>
    <p:sldId id="300" r:id="rId16"/>
    <p:sldId id="286" r:id="rId17"/>
    <p:sldId id="299" r:id="rId18"/>
    <p:sldId id="287" r:id="rId19"/>
    <p:sldId id="301" r:id="rId20"/>
    <p:sldId id="302" r:id="rId21"/>
    <p:sldId id="319" r:id="rId22"/>
    <p:sldId id="307" r:id="rId23"/>
    <p:sldId id="304" r:id="rId24"/>
    <p:sldId id="305" r:id="rId25"/>
    <p:sldId id="316" r:id="rId26"/>
    <p:sldId id="308" r:id="rId27"/>
    <p:sldId id="291" r:id="rId28"/>
    <p:sldId id="313" r:id="rId29"/>
    <p:sldId id="309" r:id="rId30"/>
    <p:sldId id="310" r:id="rId31"/>
    <p:sldId id="311" r:id="rId32"/>
    <p:sldId id="303" r:id="rId33"/>
    <p:sldId id="296" r:id="rId34"/>
    <p:sldId id="320" r:id="rId3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CCE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3638" autoAdjust="0"/>
  </p:normalViewPr>
  <p:slideViewPr>
    <p:cSldViewPr snapToGrid="0">
      <p:cViewPr varScale="1">
        <p:scale>
          <a:sx n="77" d="100"/>
          <a:sy n="77" d="100"/>
        </p:scale>
        <p:origin x="84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3BC06D-D076-5C3D-10EE-154958B8516F}"/>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110C0AFF-7C58-60C1-72DE-2AD72EB2B8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94A7FD60-8236-74F6-E9C2-887D6D8B4DC0}"/>
              </a:ext>
            </a:extLst>
          </p:cNvPr>
          <p:cNvSpPr>
            <a:spLocks noGrp="1"/>
          </p:cNvSpPr>
          <p:nvPr>
            <p:ph type="dt" sz="half" idx="10"/>
          </p:nvPr>
        </p:nvSpPr>
        <p:spPr/>
        <p:txBody>
          <a:bodyPr/>
          <a:lstStyle/>
          <a:p>
            <a:fld id="{7C3331E8-C46F-4936-8EB3-EE669E62131B}" type="datetimeFigureOut">
              <a:rPr lang="cs-CZ" smtClean="0"/>
              <a:t>23.04.2024</a:t>
            </a:fld>
            <a:endParaRPr lang="cs-CZ"/>
          </a:p>
        </p:txBody>
      </p:sp>
      <p:sp>
        <p:nvSpPr>
          <p:cNvPr id="5" name="Zástupný symbol pro zápatí 4">
            <a:extLst>
              <a:ext uri="{FF2B5EF4-FFF2-40B4-BE49-F238E27FC236}">
                <a16:creationId xmlns:a16="http://schemas.microsoft.com/office/drawing/2014/main" id="{3FE6F58A-AC42-1C1D-E3E0-0779CE67A10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BA92FFD-63A5-3B06-C6A4-8FE87EBDC7C5}"/>
              </a:ext>
            </a:extLst>
          </p:cNvPr>
          <p:cNvSpPr>
            <a:spLocks noGrp="1"/>
          </p:cNvSpPr>
          <p:nvPr>
            <p:ph type="sldNum" sz="quarter" idx="12"/>
          </p:nvPr>
        </p:nvSpPr>
        <p:spPr/>
        <p:txBody>
          <a:bodyPr/>
          <a:lstStyle/>
          <a:p>
            <a:fld id="{3A4BBDB9-800A-44A1-941F-0A18C8BD8E52}" type="slidenum">
              <a:rPr lang="cs-CZ" smtClean="0"/>
              <a:t>‹#›</a:t>
            </a:fld>
            <a:endParaRPr lang="cs-CZ"/>
          </a:p>
        </p:txBody>
      </p:sp>
    </p:spTree>
    <p:extLst>
      <p:ext uri="{BB962C8B-B14F-4D97-AF65-F5344CB8AC3E}">
        <p14:creationId xmlns:p14="http://schemas.microsoft.com/office/powerpoint/2010/main" val="292093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8D6D91-2991-B84A-1915-6F58634DE646}"/>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0E1AF7E-36FC-525B-6C78-150837B2F932}"/>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07B7114-0EB0-343E-AB7E-305FEBD43FF2}"/>
              </a:ext>
            </a:extLst>
          </p:cNvPr>
          <p:cNvSpPr>
            <a:spLocks noGrp="1"/>
          </p:cNvSpPr>
          <p:nvPr>
            <p:ph type="dt" sz="half" idx="10"/>
          </p:nvPr>
        </p:nvSpPr>
        <p:spPr/>
        <p:txBody>
          <a:bodyPr/>
          <a:lstStyle/>
          <a:p>
            <a:fld id="{7C3331E8-C46F-4936-8EB3-EE669E62131B}" type="datetimeFigureOut">
              <a:rPr lang="cs-CZ" smtClean="0"/>
              <a:t>23.04.2024</a:t>
            </a:fld>
            <a:endParaRPr lang="cs-CZ"/>
          </a:p>
        </p:txBody>
      </p:sp>
      <p:sp>
        <p:nvSpPr>
          <p:cNvPr id="5" name="Zástupný symbol pro zápatí 4">
            <a:extLst>
              <a:ext uri="{FF2B5EF4-FFF2-40B4-BE49-F238E27FC236}">
                <a16:creationId xmlns:a16="http://schemas.microsoft.com/office/drawing/2014/main" id="{963F4BC9-CAE0-6F1F-BA71-22EF6C456DC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7A085B5-7C3D-03CF-8E8C-FB673D508EE6}"/>
              </a:ext>
            </a:extLst>
          </p:cNvPr>
          <p:cNvSpPr>
            <a:spLocks noGrp="1"/>
          </p:cNvSpPr>
          <p:nvPr>
            <p:ph type="sldNum" sz="quarter" idx="12"/>
          </p:nvPr>
        </p:nvSpPr>
        <p:spPr/>
        <p:txBody>
          <a:bodyPr/>
          <a:lstStyle/>
          <a:p>
            <a:fld id="{3A4BBDB9-800A-44A1-941F-0A18C8BD8E52}" type="slidenum">
              <a:rPr lang="cs-CZ" smtClean="0"/>
              <a:t>‹#›</a:t>
            </a:fld>
            <a:endParaRPr lang="cs-CZ"/>
          </a:p>
        </p:txBody>
      </p:sp>
    </p:spTree>
    <p:extLst>
      <p:ext uri="{BB962C8B-B14F-4D97-AF65-F5344CB8AC3E}">
        <p14:creationId xmlns:p14="http://schemas.microsoft.com/office/powerpoint/2010/main" val="282797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E76A1E1D-139B-49D0-E458-178568B50A61}"/>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6AE854B3-4706-EFCD-35B7-221D534C566F}"/>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2915EC0-67B9-1496-90B2-5BA4866AB593}"/>
              </a:ext>
            </a:extLst>
          </p:cNvPr>
          <p:cNvSpPr>
            <a:spLocks noGrp="1"/>
          </p:cNvSpPr>
          <p:nvPr>
            <p:ph type="dt" sz="half" idx="10"/>
          </p:nvPr>
        </p:nvSpPr>
        <p:spPr/>
        <p:txBody>
          <a:bodyPr/>
          <a:lstStyle/>
          <a:p>
            <a:fld id="{7C3331E8-C46F-4936-8EB3-EE669E62131B}" type="datetimeFigureOut">
              <a:rPr lang="cs-CZ" smtClean="0"/>
              <a:t>23.04.2024</a:t>
            </a:fld>
            <a:endParaRPr lang="cs-CZ"/>
          </a:p>
        </p:txBody>
      </p:sp>
      <p:sp>
        <p:nvSpPr>
          <p:cNvPr id="5" name="Zástupný symbol pro zápatí 4">
            <a:extLst>
              <a:ext uri="{FF2B5EF4-FFF2-40B4-BE49-F238E27FC236}">
                <a16:creationId xmlns:a16="http://schemas.microsoft.com/office/drawing/2014/main" id="{BAA5457F-6668-DB4B-7673-D0FDAD2363E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70E1C00-5E08-CA2A-7399-54FD8D7E82C3}"/>
              </a:ext>
            </a:extLst>
          </p:cNvPr>
          <p:cNvSpPr>
            <a:spLocks noGrp="1"/>
          </p:cNvSpPr>
          <p:nvPr>
            <p:ph type="sldNum" sz="quarter" idx="12"/>
          </p:nvPr>
        </p:nvSpPr>
        <p:spPr/>
        <p:txBody>
          <a:bodyPr/>
          <a:lstStyle/>
          <a:p>
            <a:fld id="{3A4BBDB9-800A-44A1-941F-0A18C8BD8E52}" type="slidenum">
              <a:rPr lang="cs-CZ" smtClean="0"/>
              <a:t>‹#›</a:t>
            </a:fld>
            <a:endParaRPr lang="cs-CZ"/>
          </a:p>
        </p:txBody>
      </p:sp>
    </p:spTree>
    <p:extLst>
      <p:ext uri="{BB962C8B-B14F-4D97-AF65-F5344CB8AC3E}">
        <p14:creationId xmlns:p14="http://schemas.microsoft.com/office/powerpoint/2010/main" val="174704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9BE34F-BE2A-55A6-BA6E-6469F8EBF4E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DA9C655-2A76-9E8C-798F-DB4359ADB9A0}"/>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9866067-4409-C35E-AB64-5240C800614B}"/>
              </a:ext>
            </a:extLst>
          </p:cNvPr>
          <p:cNvSpPr>
            <a:spLocks noGrp="1"/>
          </p:cNvSpPr>
          <p:nvPr>
            <p:ph type="dt" sz="half" idx="10"/>
          </p:nvPr>
        </p:nvSpPr>
        <p:spPr/>
        <p:txBody>
          <a:bodyPr/>
          <a:lstStyle/>
          <a:p>
            <a:fld id="{7C3331E8-C46F-4936-8EB3-EE669E62131B}" type="datetimeFigureOut">
              <a:rPr lang="cs-CZ" smtClean="0"/>
              <a:t>23.04.2024</a:t>
            </a:fld>
            <a:endParaRPr lang="cs-CZ"/>
          </a:p>
        </p:txBody>
      </p:sp>
      <p:sp>
        <p:nvSpPr>
          <p:cNvPr id="5" name="Zástupný symbol pro zápatí 4">
            <a:extLst>
              <a:ext uri="{FF2B5EF4-FFF2-40B4-BE49-F238E27FC236}">
                <a16:creationId xmlns:a16="http://schemas.microsoft.com/office/drawing/2014/main" id="{338D7D95-5A21-CCAB-EE70-3F3DE3CF5B3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83FAEB8-1331-6822-9354-3AAB105C17A4}"/>
              </a:ext>
            </a:extLst>
          </p:cNvPr>
          <p:cNvSpPr>
            <a:spLocks noGrp="1"/>
          </p:cNvSpPr>
          <p:nvPr>
            <p:ph type="sldNum" sz="quarter" idx="12"/>
          </p:nvPr>
        </p:nvSpPr>
        <p:spPr/>
        <p:txBody>
          <a:bodyPr/>
          <a:lstStyle/>
          <a:p>
            <a:fld id="{3A4BBDB9-800A-44A1-941F-0A18C8BD8E52}" type="slidenum">
              <a:rPr lang="cs-CZ" smtClean="0"/>
              <a:t>‹#›</a:t>
            </a:fld>
            <a:endParaRPr lang="cs-CZ"/>
          </a:p>
        </p:txBody>
      </p:sp>
    </p:spTree>
    <p:extLst>
      <p:ext uri="{BB962C8B-B14F-4D97-AF65-F5344CB8AC3E}">
        <p14:creationId xmlns:p14="http://schemas.microsoft.com/office/powerpoint/2010/main" val="146871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20A006-9D2F-BA6E-9165-57A8713D5740}"/>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3567C12E-484B-39B9-D81F-0A83D7A3D7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514A4AC2-5075-C26A-49BC-314E849F7299}"/>
              </a:ext>
            </a:extLst>
          </p:cNvPr>
          <p:cNvSpPr>
            <a:spLocks noGrp="1"/>
          </p:cNvSpPr>
          <p:nvPr>
            <p:ph type="dt" sz="half" idx="10"/>
          </p:nvPr>
        </p:nvSpPr>
        <p:spPr/>
        <p:txBody>
          <a:bodyPr/>
          <a:lstStyle/>
          <a:p>
            <a:fld id="{7C3331E8-C46F-4936-8EB3-EE669E62131B}" type="datetimeFigureOut">
              <a:rPr lang="cs-CZ" smtClean="0"/>
              <a:t>23.04.2024</a:t>
            </a:fld>
            <a:endParaRPr lang="cs-CZ"/>
          </a:p>
        </p:txBody>
      </p:sp>
      <p:sp>
        <p:nvSpPr>
          <p:cNvPr id="5" name="Zástupný symbol pro zápatí 4">
            <a:extLst>
              <a:ext uri="{FF2B5EF4-FFF2-40B4-BE49-F238E27FC236}">
                <a16:creationId xmlns:a16="http://schemas.microsoft.com/office/drawing/2014/main" id="{603E7762-4FE4-EED6-1AD1-AF71CA281DF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6CEB34B-1EE0-5A97-12C7-105A17B69EDD}"/>
              </a:ext>
            </a:extLst>
          </p:cNvPr>
          <p:cNvSpPr>
            <a:spLocks noGrp="1"/>
          </p:cNvSpPr>
          <p:nvPr>
            <p:ph type="sldNum" sz="quarter" idx="12"/>
          </p:nvPr>
        </p:nvSpPr>
        <p:spPr/>
        <p:txBody>
          <a:bodyPr/>
          <a:lstStyle/>
          <a:p>
            <a:fld id="{3A4BBDB9-800A-44A1-941F-0A18C8BD8E52}" type="slidenum">
              <a:rPr lang="cs-CZ" smtClean="0"/>
              <a:t>‹#›</a:t>
            </a:fld>
            <a:endParaRPr lang="cs-CZ"/>
          </a:p>
        </p:txBody>
      </p:sp>
    </p:spTree>
    <p:extLst>
      <p:ext uri="{BB962C8B-B14F-4D97-AF65-F5344CB8AC3E}">
        <p14:creationId xmlns:p14="http://schemas.microsoft.com/office/powerpoint/2010/main" val="28720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C4568E-D9F4-66D1-A1E3-3CF1EC9E9C8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870AAED-67CF-AD39-9AD0-0AF73F59E1E0}"/>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A6EF4D5F-70F2-12FB-6C88-BE82E332A819}"/>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2F7BB89-1C92-7403-967E-5F89F9A56B5F}"/>
              </a:ext>
            </a:extLst>
          </p:cNvPr>
          <p:cNvSpPr>
            <a:spLocks noGrp="1"/>
          </p:cNvSpPr>
          <p:nvPr>
            <p:ph type="dt" sz="half" idx="10"/>
          </p:nvPr>
        </p:nvSpPr>
        <p:spPr/>
        <p:txBody>
          <a:bodyPr/>
          <a:lstStyle/>
          <a:p>
            <a:fld id="{7C3331E8-C46F-4936-8EB3-EE669E62131B}" type="datetimeFigureOut">
              <a:rPr lang="cs-CZ" smtClean="0"/>
              <a:t>23.04.2024</a:t>
            </a:fld>
            <a:endParaRPr lang="cs-CZ"/>
          </a:p>
        </p:txBody>
      </p:sp>
      <p:sp>
        <p:nvSpPr>
          <p:cNvPr id="6" name="Zástupný symbol pro zápatí 5">
            <a:extLst>
              <a:ext uri="{FF2B5EF4-FFF2-40B4-BE49-F238E27FC236}">
                <a16:creationId xmlns:a16="http://schemas.microsoft.com/office/drawing/2014/main" id="{1BE6D80A-456A-DE33-FACD-64BBF3CEF2A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F7358CE-281F-684F-D220-419D6CFC0357}"/>
              </a:ext>
            </a:extLst>
          </p:cNvPr>
          <p:cNvSpPr>
            <a:spLocks noGrp="1"/>
          </p:cNvSpPr>
          <p:nvPr>
            <p:ph type="sldNum" sz="quarter" idx="12"/>
          </p:nvPr>
        </p:nvSpPr>
        <p:spPr/>
        <p:txBody>
          <a:bodyPr/>
          <a:lstStyle/>
          <a:p>
            <a:fld id="{3A4BBDB9-800A-44A1-941F-0A18C8BD8E52}" type="slidenum">
              <a:rPr lang="cs-CZ" smtClean="0"/>
              <a:t>‹#›</a:t>
            </a:fld>
            <a:endParaRPr lang="cs-CZ"/>
          </a:p>
        </p:txBody>
      </p:sp>
    </p:spTree>
    <p:extLst>
      <p:ext uri="{BB962C8B-B14F-4D97-AF65-F5344CB8AC3E}">
        <p14:creationId xmlns:p14="http://schemas.microsoft.com/office/powerpoint/2010/main" val="3920573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D5D78D-B870-1DD7-C0EB-88A0FC9C119C}"/>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23513CDB-63DC-D9A8-FE2D-1322535F5B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294C6D88-9BC6-6690-79A1-52B0CB25168B}"/>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2AFF771E-BD5C-D815-A4D6-AED8D197AA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5DA6ED84-F301-E5BD-19F4-679C02489D4E}"/>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B342920B-D792-D284-F402-D5F279C1CAF3}"/>
              </a:ext>
            </a:extLst>
          </p:cNvPr>
          <p:cNvSpPr>
            <a:spLocks noGrp="1"/>
          </p:cNvSpPr>
          <p:nvPr>
            <p:ph type="dt" sz="half" idx="10"/>
          </p:nvPr>
        </p:nvSpPr>
        <p:spPr/>
        <p:txBody>
          <a:bodyPr/>
          <a:lstStyle/>
          <a:p>
            <a:fld id="{7C3331E8-C46F-4936-8EB3-EE669E62131B}" type="datetimeFigureOut">
              <a:rPr lang="cs-CZ" smtClean="0"/>
              <a:t>23.04.2024</a:t>
            </a:fld>
            <a:endParaRPr lang="cs-CZ"/>
          </a:p>
        </p:txBody>
      </p:sp>
      <p:sp>
        <p:nvSpPr>
          <p:cNvPr id="8" name="Zástupný symbol pro zápatí 7">
            <a:extLst>
              <a:ext uri="{FF2B5EF4-FFF2-40B4-BE49-F238E27FC236}">
                <a16:creationId xmlns:a16="http://schemas.microsoft.com/office/drawing/2014/main" id="{E9D677A4-ACCE-28DF-3E41-694820565700}"/>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AE76B542-9B41-CEE9-5BD1-4C0FD34878AE}"/>
              </a:ext>
            </a:extLst>
          </p:cNvPr>
          <p:cNvSpPr>
            <a:spLocks noGrp="1"/>
          </p:cNvSpPr>
          <p:nvPr>
            <p:ph type="sldNum" sz="quarter" idx="12"/>
          </p:nvPr>
        </p:nvSpPr>
        <p:spPr/>
        <p:txBody>
          <a:bodyPr/>
          <a:lstStyle/>
          <a:p>
            <a:fld id="{3A4BBDB9-800A-44A1-941F-0A18C8BD8E52}" type="slidenum">
              <a:rPr lang="cs-CZ" smtClean="0"/>
              <a:t>‹#›</a:t>
            </a:fld>
            <a:endParaRPr lang="cs-CZ"/>
          </a:p>
        </p:txBody>
      </p:sp>
    </p:spTree>
    <p:extLst>
      <p:ext uri="{BB962C8B-B14F-4D97-AF65-F5344CB8AC3E}">
        <p14:creationId xmlns:p14="http://schemas.microsoft.com/office/powerpoint/2010/main" val="2637870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B4E24A-E969-A561-B78F-3CF4F3952D48}"/>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F0CBCCDA-6D6C-C5F5-4C9B-8307E83AA20A}"/>
              </a:ext>
            </a:extLst>
          </p:cNvPr>
          <p:cNvSpPr>
            <a:spLocks noGrp="1"/>
          </p:cNvSpPr>
          <p:nvPr>
            <p:ph type="dt" sz="half" idx="10"/>
          </p:nvPr>
        </p:nvSpPr>
        <p:spPr/>
        <p:txBody>
          <a:bodyPr/>
          <a:lstStyle/>
          <a:p>
            <a:fld id="{7C3331E8-C46F-4936-8EB3-EE669E62131B}" type="datetimeFigureOut">
              <a:rPr lang="cs-CZ" smtClean="0"/>
              <a:t>23.04.2024</a:t>
            </a:fld>
            <a:endParaRPr lang="cs-CZ"/>
          </a:p>
        </p:txBody>
      </p:sp>
      <p:sp>
        <p:nvSpPr>
          <p:cNvPr id="4" name="Zástupný symbol pro zápatí 3">
            <a:extLst>
              <a:ext uri="{FF2B5EF4-FFF2-40B4-BE49-F238E27FC236}">
                <a16:creationId xmlns:a16="http://schemas.microsoft.com/office/drawing/2014/main" id="{565B2B0D-D65C-D07A-8DD2-351B1CB0D9F0}"/>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19083A77-8ABB-5AE6-366A-BD2F3A91344D}"/>
              </a:ext>
            </a:extLst>
          </p:cNvPr>
          <p:cNvSpPr>
            <a:spLocks noGrp="1"/>
          </p:cNvSpPr>
          <p:nvPr>
            <p:ph type="sldNum" sz="quarter" idx="12"/>
          </p:nvPr>
        </p:nvSpPr>
        <p:spPr/>
        <p:txBody>
          <a:bodyPr/>
          <a:lstStyle/>
          <a:p>
            <a:fld id="{3A4BBDB9-800A-44A1-941F-0A18C8BD8E52}" type="slidenum">
              <a:rPr lang="cs-CZ" smtClean="0"/>
              <a:t>‹#›</a:t>
            </a:fld>
            <a:endParaRPr lang="cs-CZ"/>
          </a:p>
        </p:txBody>
      </p:sp>
    </p:spTree>
    <p:extLst>
      <p:ext uri="{BB962C8B-B14F-4D97-AF65-F5344CB8AC3E}">
        <p14:creationId xmlns:p14="http://schemas.microsoft.com/office/powerpoint/2010/main" val="173208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858CEB7C-E051-1183-6B9B-C19AA84AB923}"/>
              </a:ext>
            </a:extLst>
          </p:cNvPr>
          <p:cNvSpPr>
            <a:spLocks noGrp="1"/>
          </p:cNvSpPr>
          <p:nvPr>
            <p:ph type="dt" sz="half" idx="10"/>
          </p:nvPr>
        </p:nvSpPr>
        <p:spPr/>
        <p:txBody>
          <a:bodyPr/>
          <a:lstStyle/>
          <a:p>
            <a:fld id="{7C3331E8-C46F-4936-8EB3-EE669E62131B}" type="datetimeFigureOut">
              <a:rPr lang="cs-CZ" smtClean="0"/>
              <a:t>23.04.2024</a:t>
            </a:fld>
            <a:endParaRPr lang="cs-CZ"/>
          </a:p>
        </p:txBody>
      </p:sp>
      <p:sp>
        <p:nvSpPr>
          <p:cNvPr id="3" name="Zástupný symbol pro zápatí 2">
            <a:extLst>
              <a:ext uri="{FF2B5EF4-FFF2-40B4-BE49-F238E27FC236}">
                <a16:creationId xmlns:a16="http://schemas.microsoft.com/office/drawing/2014/main" id="{929251E3-A102-8AC3-81F2-16E1E8899EB4}"/>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93EFF0E-1D40-84EE-C7E3-FC657660E8B2}"/>
              </a:ext>
            </a:extLst>
          </p:cNvPr>
          <p:cNvSpPr>
            <a:spLocks noGrp="1"/>
          </p:cNvSpPr>
          <p:nvPr>
            <p:ph type="sldNum" sz="quarter" idx="12"/>
          </p:nvPr>
        </p:nvSpPr>
        <p:spPr/>
        <p:txBody>
          <a:bodyPr/>
          <a:lstStyle/>
          <a:p>
            <a:fld id="{3A4BBDB9-800A-44A1-941F-0A18C8BD8E52}" type="slidenum">
              <a:rPr lang="cs-CZ" smtClean="0"/>
              <a:t>‹#›</a:t>
            </a:fld>
            <a:endParaRPr lang="cs-CZ"/>
          </a:p>
        </p:txBody>
      </p:sp>
    </p:spTree>
    <p:extLst>
      <p:ext uri="{BB962C8B-B14F-4D97-AF65-F5344CB8AC3E}">
        <p14:creationId xmlns:p14="http://schemas.microsoft.com/office/powerpoint/2010/main" val="3031261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6A245-2413-4B9A-2D8D-8017F6F1B52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744C5EC3-010E-9B24-2FD0-548EE7FE65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E45014DB-A36D-2D23-909F-7B623306A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62D0F9D-6662-72CE-D081-484ACACE9BE1}"/>
              </a:ext>
            </a:extLst>
          </p:cNvPr>
          <p:cNvSpPr>
            <a:spLocks noGrp="1"/>
          </p:cNvSpPr>
          <p:nvPr>
            <p:ph type="dt" sz="half" idx="10"/>
          </p:nvPr>
        </p:nvSpPr>
        <p:spPr/>
        <p:txBody>
          <a:bodyPr/>
          <a:lstStyle/>
          <a:p>
            <a:fld id="{7C3331E8-C46F-4936-8EB3-EE669E62131B}" type="datetimeFigureOut">
              <a:rPr lang="cs-CZ" smtClean="0"/>
              <a:t>23.04.2024</a:t>
            </a:fld>
            <a:endParaRPr lang="cs-CZ"/>
          </a:p>
        </p:txBody>
      </p:sp>
      <p:sp>
        <p:nvSpPr>
          <p:cNvPr id="6" name="Zástupný symbol pro zápatí 5">
            <a:extLst>
              <a:ext uri="{FF2B5EF4-FFF2-40B4-BE49-F238E27FC236}">
                <a16:creationId xmlns:a16="http://schemas.microsoft.com/office/drawing/2014/main" id="{371608AA-0888-0189-C251-238C110F763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61AD50E-5F94-D6A4-8ACF-FC6B0A81A555}"/>
              </a:ext>
            </a:extLst>
          </p:cNvPr>
          <p:cNvSpPr>
            <a:spLocks noGrp="1"/>
          </p:cNvSpPr>
          <p:nvPr>
            <p:ph type="sldNum" sz="quarter" idx="12"/>
          </p:nvPr>
        </p:nvSpPr>
        <p:spPr/>
        <p:txBody>
          <a:bodyPr/>
          <a:lstStyle/>
          <a:p>
            <a:fld id="{3A4BBDB9-800A-44A1-941F-0A18C8BD8E52}" type="slidenum">
              <a:rPr lang="cs-CZ" smtClean="0"/>
              <a:t>‹#›</a:t>
            </a:fld>
            <a:endParaRPr lang="cs-CZ"/>
          </a:p>
        </p:txBody>
      </p:sp>
    </p:spTree>
    <p:extLst>
      <p:ext uri="{BB962C8B-B14F-4D97-AF65-F5344CB8AC3E}">
        <p14:creationId xmlns:p14="http://schemas.microsoft.com/office/powerpoint/2010/main" val="155136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5A4F8A-734F-DD4D-EEE5-9E6CBB6803E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7E7F8C27-7536-326A-D380-ABF0E1E26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B1AB883D-59EC-3726-2BBE-3B7A00F625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E972FB8-549B-5D7F-41C0-BDD4E810DDB8}"/>
              </a:ext>
            </a:extLst>
          </p:cNvPr>
          <p:cNvSpPr>
            <a:spLocks noGrp="1"/>
          </p:cNvSpPr>
          <p:nvPr>
            <p:ph type="dt" sz="half" idx="10"/>
          </p:nvPr>
        </p:nvSpPr>
        <p:spPr/>
        <p:txBody>
          <a:bodyPr/>
          <a:lstStyle/>
          <a:p>
            <a:fld id="{7C3331E8-C46F-4936-8EB3-EE669E62131B}" type="datetimeFigureOut">
              <a:rPr lang="cs-CZ" smtClean="0"/>
              <a:t>23.04.2024</a:t>
            </a:fld>
            <a:endParaRPr lang="cs-CZ"/>
          </a:p>
        </p:txBody>
      </p:sp>
      <p:sp>
        <p:nvSpPr>
          <p:cNvPr id="6" name="Zástupný symbol pro zápatí 5">
            <a:extLst>
              <a:ext uri="{FF2B5EF4-FFF2-40B4-BE49-F238E27FC236}">
                <a16:creationId xmlns:a16="http://schemas.microsoft.com/office/drawing/2014/main" id="{74F73752-BFD7-7CF3-2F25-F317C67B7A9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9A49CB9-DE43-7A59-9363-DFEA48BB1474}"/>
              </a:ext>
            </a:extLst>
          </p:cNvPr>
          <p:cNvSpPr>
            <a:spLocks noGrp="1"/>
          </p:cNvSpPr>
          <p:nvPr>
            <p:ph type="sldNum" sz="quarter" idx="12"/>
          </p:nvPr>
        </p:nvSpPr>
        <p:spPr/>
        <p:txBody>
          <a:bodyPr/>
          <a:lstStyle/>
          <a:p>
            <a:fld id="{3A4BBDB9-800A-44A1-941F-0A18C8BD8E52}" type="slidenum">
              <a:rPr lang="cs-CZ" smtClean="0"/>
              <a:t>‹#›</a:t>
            </a:fld>
            <a:endParaRPr lang="cs-CZ"/>
          </a:p>
        </p:txBody>
      </p:sp>
    </p:spTree>
    <p:extLst>
      <p:ext uri="{BB962C8B-B14F-4D97-AF65-F5344CB8AC3E}">
        <p14:creationId xmlns:p14="http://schemas.microsoft.com/office/powerpoint/2010/main" val="309363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E129FB7-0AF8-4897-163B-B53D67440D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22561E2A-92A1-D2B3-8739-A0FEA309C9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EBCCBC3-867D-7F00-AB4F-11FA9C22B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331E8-C46F-4936-8EB3-EE669E62131B}" type="datetimeFigureOut">
              <a:rPr lang="cs-CZ" smtClean="0"/>
              <a:t>23.04.2024</a:t>
            </a:fld>
            <a:endParaRPr lang="cs-CZ"/>
          </a:p>
        </p:txBody>
      </p:sp>
      <p:sp>
        <p:nvSpPr>
          <p:cNvPr id="5" name="Zástupný symbol pro zápatí 4">
            <a:extLst>
              <a:ext uri="{FF2B5EF4-FFF2-40B4-BE49-F238E27FC236}">
                <a16:creationId xmlns:a16="http://schemas.microsoft.com/office/drawing/2014/main" id="{1BB4FCA7-A502-DCB1-8E27-F03D9A8B13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5ECDD1B2-65F2-E104-FD1C-3409818874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BBDB9-800A-44A1-941F-0A18C8BD8E52}" type="slidenum">
              <a:rPr lang="cs-CZ" smtClean="0"/>
              <a:t>‹#›</a:t>
            </a:fld>
            <a:endParaRPr lang="cs-CZ"/>
          </a:p>
        </p:txBody>
      </p:sp>
    </p:spTree>
    <p:extLst>
      <p:ext uri="{BB962C8B-B14F-4D97-AF65-F5344CB8AC3E}">
        <p14:creationId xmlns:p14="http://schemas.microsoft.com/office/powerpoint/2010/main" val="1752328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B0EF1A2-21FC-4D5A-9896-7B248B61B186}"/>
              </a:ext>
            </a:extLst>
          </p:cNvPr>
          <p:cNvSpPr txBox="1"/>
          <p:nvPr/>
        </p:nvSpPr>
        <p:spPr>
          <a:xfrm>
            <a:off x="786581" y="481781"/>
            <a:ext cx="5604387" cy="584775"/>
          </a:xfrm>
          <a:prstGeom prst="rect">
            <a:avLst/>
          </a:prstGeom>
          <a:noFill/>
        </p:spPr>
        <p:txBody>
          <a:bodyPr wrap="square" rtlCol="0">
            <a:spAutoFit/>
          </a:bodyPr>
          <a:lstStyle/>
          <a:p>
            <a:r>
              <a:rPr lang="cs-CZ" sz="3200" b="1" dirty="0">
                <a:solidFill>
                  <a:srgbClr val="FF0000"/>
                </a:solidFill>
              </a:rPr>
              <a:t>2.3. Státní rozpočet ČR</a:t>
            </a:r>
          </a:p>
        </p:txBody>
      </p:sp>
      <p:pic>
        <p:nvPicPr>
          <p:cNvPr id="3" name="Picture 2" descr="SBÍRKY ZÁKONŮ - KH">
            <a:extLst>
              <a:ext uri="{FF2B5EF4-FFF2-40B4-BE49-F238E27FC236}">
                <a16:creationId xmlns:a16="http://schemas.microsoft.com/office/drawing/2014/main" id="{A1FC36EF-19B0-8735-15C4-00B880997A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819" y="481781"/>
            <a:ext cx="3657600"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DAF588B7-9D75-4BCA-6315-23D2C004E4AC}"/>
              </a:ext>
            </a:extLst>
          </p:cNvPr>
          <p:cNvSpPr txBox="1"/>
          <p:nvPr/>
        </p:nvSpPr>
        <p:spPr>
          <a:xfrm>
            <a:off x="334298" y="1066556"/>
            <a:ext cx="6735096" cy="5078313"/>
          </a:xfrm>
          <a:prstGeom prst="rect">
            <a:avLst/>
          </a:prstGeom>
          <a:noFill/>
        </p:spPr>
        <p:txBody>
          <a:bodyPr wrap="square" rtlCol="0">
            <a:spAutoFit/>
          </a:bodyPr>
          <a:lstStyle/>
          <a:p>
            <a:r>
              <a:rPr lang="cs-CZ" sz="2000" b="1" dirty="0">
                <a:solidFill>
                  <a:srgbClr val="FF0000"/>
                </a:solidFill>
              </a:rPr>
              <a:t>2.3.1. Obecná charakteristika</a:t>
            </a:r>
            <a:endParaRPr lang="cs-CZ" sz="2000" dirty="0"/>
          </a:p>
          <a:p>
            <a:r>
              <a:rPr lang="cs-CZ" sz="1600" b="1" dirty="0">
                <a:solidFill>
                  <a:srgbClr val="FF0000"/>
                </a:solidFill>
              </a:rPr>
              <a:t>Historický vývoj</a:t>
            </a:r>
          </a:p>
          <a:p>
            <a:pPr marL="285750" indent="-285750">
              <a:buFont typeface="Arial" panose="020B0604020202020204" pitchFamily="34" charset="0"/>
              <a:buChar char="•"/>
            </a:pPr>
            <a:r>
              <a:rPr lang="cs-CZ" sz="1600" dirty="0"/>
              <a:t>1776 –finanční vztahy Čech v rámci rozpočtu Rakouska-Uherska (rozpočet státní a zemský)</a:t>
            </a:r>
          </a:p>
          <a:p>
            <a:pPr marL="285750" indent="-285750">
              <a:buFont typeface="Arial" panose="020B0604020202020204" pitchFamily="34" charset="0"/>
              <a:buChar char="•"/>
            </a:pPr>
            <a:r>
              <a:rPr lang="cs-CZ" sz="1600" dirty="0"/>
              <a:t>1919 – 1937 : Československo má samostatný rozpočet (Alois Rašín) 3 části rozpočtu (rozpočty státní správy, státních podniků, státní dluh), </a:t>
            </a:r>
            <a:r>
              <a:rPr lang="cs-CZ" sz="1600" b="1" dirty="0"/>
              <a:t>vyrovnaný</a:t>
            </a:r>
            <a:r>
              <a:rPr lang="cs-CZ" sz="1600" dirty="0"/>
              <a:t> rozpočet</a:t>
            </a:r>
          </a:p>
          <a:p>
            <a:pPr marL="285750" indent="-285750">
              <a:buFont typeface="Arial" panose="020B0604020202020204" pitchFamily="34" charset="0"/>
              <a:buChar char="•"/>
            </a:pPr>
            <a:r>
              <a:rPr lang="cs-CZ" sz="1600" dirty="0"/>
              <a:t>1938 – 1945 : protektorátní rozpočet silně deficitní, role „</a:t>
            </a:r>
            <a:r>
              <a:rPr lang="cs-CZ" sz="1600" dirty="0" err="1"/>
              <a:t>matrikulárního</a:t>
            </a:r>
            <a:r>
              <a:rPr lang="cs-CZ" sz="1600" dirty="0"/>
              <a:t> příspěvku“ (Slovensko mělo svůj stát)</a:t>
            </a:r>
          </a:p>
          <a:p>
            <a:pPr marL="285750" indent="-285750">
              <a:buFont typeface="Arial" panose="020B0604020202020204" pitchFamily="34" charset="0"/>
              <a:buChar char="•"/>
            </a:pPr>
            <a:r>
              <a:rPr lang="cs-CZ" sz="1600" dirty="0"/>
              <a:t>1945 : nebyl žádný rozpočet</a:t>
            </a:r>
          </a:p>
          <a:p>
            <a:pPr marL="285750" indent="-285750">
              <a:buFont typeface="Arial" panose="020B0604020202020204" pitchFamily="34" charset="0"/>
              <a:buChar char="•"/>
            </a:pPr>
            <a:r>
              <a:rPr lang="cs-CZ" sz="1600" dirty="0"/>
              <a:t>1946 – 1948 : rozpočet byl sestaven na základě „prvorepublikového schématu“ (členění výdajů na investiční a provozní)</a:t>
            </a:r>
          </a:p>
          <a:p>
            <a:pPr marL="285750" indent="-285750">
              <a:buFont typeface="Arial" panose="020B0604020202020204" pitchFamily="34" charset="0"/>
              <a:buChar char="•"/>
            </a:pPr>
            <a:r>
              <a:rPr lang="cs-CZ" sz="1600" dirty="0"/>
              <a:t>1948 : sestaven rozpočet ČSSR (odvozen od „pětiletky“, byl </a:t>
            </a:r>
            <a:r>
              <a:rPr lang="cs-CZ" sz="1600" b="1" dirty="0"/>
              <a:t>vyrovnaný, </a:t>
            </a:r>
            <a:r>
              <a:rPr lang="cs-CZ" sz="1600" dirty="0"/>
              <a:t>jednotný - unitární) „socialistický“(tvořen rozpočty ministerstev a národních výborů)</a:t>
            </a:r>
          </a:p>
          <a:p>
            <a:pPr marL="285750" indent="-285750">
              <a:buFont typeface="Arial" panose="020B0604020202020204" pitchFamily="34" charset="0"/>
              <a:buChar char="•"/>
            </a:pPr>
            <a:r>
              <a:rPr lang="cs-CZ" sz="1600" dirty="0"/>
              <a:t>1968 – 1989 : existence 3 rozpočtů (ČSFSR, ČSR, SSR)</a:t>
            </a:r>
          </a:p>
          <a:p>
            <a:pPr marL="285750" indent="-285750">
              <a:buFont typeface="Arial" panose="020B0604020202020204" pitchFamily="34" charset="0"/>
              <a:buChar char="•"/>
            </a:pPr>
            <a:r>
              <a:rPr lang="cs-CZ" sz="1600" dirty="0"/>
              <a:t>1990 : rozpočtové provizorium (Klaus), nový rozpočet </a:t>
            </a:r>
            <a:r>
              <a:rPr lang="cs-CZ" sz="1600" b="1" dirty="0"/>
              <a:t>přebytkový</a:t>
            </a:r>
          </a:p>
          <a:p>
            <a:pPr marL="285750" indent="-285750">
              <a:buFont typeface="Arial" panose="020B0604020202020204" pitchFamily="34" charset="0"/>
              <a:buChar char="•"/>
            </a:pPr>
            <a:r>
              <a:rPr lang="cs-CZ" sz="1600" dirty="0"/>
              <a:t>1993 : samostatný rozpočet ČR, do 1999 </a:t>
            </a:r>
            <a:r>
              <a:rPr lang="cs-CZ" sz="1600" b="1" dirty="0"/>
              <a:t>vyrovnaný, </a:t>
            </a:r>
          </a:p>
          <a:p>
            <a:r>
              <a:rPr lang="cs-CZ" sz="1600" dirty="0"/>
              <a:t>       pak už jen deficitní (Zeman)</a:t>
            </a:r>
          </a:p>
          <a:p>
            <a:pPr marL="285750" indent="-285750">
              <a:buFont typeface="Arial" panose="020B0604020202020204" pitchFamily="34" charset="0"/>
              <a:buChar char="•"/>
            </a:pPr>
            <a:r>
              <a:rPr lang="cs-CZ" sz="1600" dirty="0"/>
              <a:t>Nová rozpočtová pravidla 2020 – platí s úpravami dodnes</a:t>
            </a:r>
          </a:p>
        </p:txBody>
      </p:sp>
      <p:sp>
        <p:nvSpPr>
          <p:cNvPr id="5" name="Obdélník 4">
            <a:extLst>
              <a:ext uri="{FF2B5EF4-FFF2-40B4-BE49-F238E27FC236}">
                <a16:creationId xmlns:a16="http://schemas.microsoft.com/office/drawing/2014/main" id="{8D794AA2-0756-2794-BB36-5F558C4DF434}"/>
              </a:ext>
            </a:extLst>
          </p:cNvPr>
          <p:cNvSpPr/>
          <p:nvPr/>
        </p:nvSpPr>
        <p:spPr>
          <a:xfrm>
            <a:off x="6597446" y="4596442"/>
            <a:ext cx="5742038" cy="1846659"/>
          </a:xfrm>
          <a:prstGeom prst="rect">
            <a:avLst/>
          </a:prstGeom>
        </p:spPr>
        <p:txBody>
          <a:bodyPr wrap="square">
            <a:spAutoFit/>
          </a:bodyPr>
          <a:lstStyle/>
          <a:p>
            <a:r>
              <a:rPr lang="cs-CZ" b="1" dirty="0">
                <a:solidFill>
                  <a:srgbClr val="FF0000"/>
                </a:solidFill>
              </a:rPr>
              <a:t>Státní rozpočet má formu zákona</a:t>
            </a:r>
            <a:r>
              <a:rPr lang="cs-CZ" dirty="0">
                <a:solidFill>
                  <a:srgbClr val="FF0000"/>
                </a:solidFill>
              </a:rPr>
              <a:t> </a:t>
            </a:r>
            <a:r>
              <a:rPr lang="cs-CZ" sz="1600" dirty="0"/>
              <a:t>(ten má platnost 1 rok)</a:t>
            </a:r>
          </a:p>
          <a:p>
            <a:r>
              <a:rPr lang="cs-CZ" sz="1600" dirty="0"/>
              <a:t>Zákon č. 433/2023 Sb. Zákon o státním rozpočtu na rok 2024</a:t>
            </a:r>
          </a:p>
          <a:p>
            <a:r>
              <a:rPr lang="cs-CZ" sz="1600" dirty="0"/>
              <a:t>Zákon č. 449/2022  Sb. Zákon o státním rozpočtu na rok 2023</a:t>
            </a:r>
          </a:p>
          <a:p>
            <a:r>
              <a:rPr lang="cs-CZ" sz="1600" dirty="0"/>
              <a:t>Zákon č. 57/2022 Sb. Zákon o státním rozpočtu na rok 2022 (novela)</a:t>
            </a:r>
          </a:p>
          <a:p>
            <a:r>
              <a:rPr lang="cs-CZ" sz="1600" dirty="0"/>
              <a:t>Zákon č. 600/2020 Sb. Zákon o státním rozpočtu ČR na rok 2021</a:t>
            </a:r>
          </a:p>
          <a:p>
            <a:r>
              <a:rPr lang="cs-CZ" sz="1600" dirty="0"/>
              <a:t>Zákon č. 355/2019 Sb. Zákon o státním rozpočtu ČR na rok 2020</a:t>
            </a:r>
          </a:p>
        </p:txBody>
      </p:sp>
      <p:pic>
        <p:nvPicPr>
          <p:cNvPr id="1026" name="Picture 2" descr="Alois Rašín">
            <a:extLst>
              <a:ext uri="{FF2B5EF4-FFF2-40B4-BE49-F238E27FC236}">
                <a16:creationId xmlns:a16="http://schemas.microsoft.com/office/drawing/2014/main" id="{E68F751D-508B-AA0A-DA95-6EAD95D78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818" y="2461611"/>
            <a:ext cx="1367847" cy="2092881"/>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FAD08D05-AC91-CF43-26D3-4654B4F28B0E}"/>
              </a:ext>
            </a:extLst>
          </p:cNvPr>
          <p:cNvSpPr txBox="1"/>
          <p:nvPr/>
        </p:nvSpPr>
        <p:spPr>
          <a:xfrm>
            <a:off x="9281652" y="3401443"/>
            <a:ext cx="2349909" cy="738664"/>
          </a:xfrm>
          <a:prstGeom prst="rect">
            <a:avLst/>
          </a:prstGeom>
          <a:noFill/>
        </p:spPr>
        <p:txBody>
          <a:bodyPr wrap="square" rtlCol="0">
            <a:spAutoFit/>
          </a:bodyPr>
          <a:lstStyle/>
          <a:p>
            <a:r>
              <a:rPr lang="cs-CZ" sz="1400" dirty="0"/>
              <a:t>Alois Rašín – vzor pro ministry financí </a:t>
            </a:r>
          </a:p>
          <a:p>
            <a:r>
              <a:rPr lang="cs-CZ" sz="1400" dirty="0"/>
              <a:t>„politika úspor“</a:t>
            </a:r>
          </a:p>
        </p:txBody>
      </p:sp>
    </p:spTree>
    <p:extLst>
      <p:ext uri="{BB962C8B-B14F-4D97-AF65-F5344CB8AC3E}">
        <p14:creationId xmlns:p14="http://schemas.microsoft.com/office/powerpoint/2010/main" val="1609309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A0E2381-69B8-9842-5233-8C7360547F55}"/>
              </a:ext>
            </a:extLst>
          </p:cNvPr>
          <p:cNvSpPr txBox="1"/>
          <p:nvPr/>
        </p:nvSpPr>
        <p:spPr>
          <a:xfrm>
            <a:off x="353962" y="336382"/>
            <a:ext cx="9085007" cy="1323439"/>
          </a:xfrm>
          <a:prstGeom prst="rect">
            <a:avLst/>
          </a:prstGeom>
          <a:noFill/>
        </p:spPr>
        <p:txBody>
          <a:bodyPr wrap="square" rtlCol="0">
            <a:spAutoFit/>
          </a:bodyPr>
          <a:lstStyle/>
          <a:p>
            <a:pPr algn="just"/>
            <a:r>
              <a:rPr lang="cs-CZ" sz="2000" b="1" dirty="0">
                <a:solidFill>
                  <a:srgbClr val="FF0000"/>
                </a:solidFill>
              </a:rPr>
              <a:t> II. DAŇOVÉ PŘÍJMY STÁTNÍHO ROZPOČTU</a:t>
            </a:r>
          </a:p>
          <a:p>
            <a:pPr algn="ctr"/>
            <a:endParaRPr lang="cs-CZ" sz="2400" b="1" dirty="0">
              <a:solidFill>
                <a:srgbClr val="FF0000"/>
              </a:solidFill>
            </a:endParaRPr>
          </a:p>
          <a:p>
            <a:pPr algn="just"/>
            <a:r>
              <a:rPr lang="cs-CZ" dirty="0"/>
              <a:t>„DANĚ JSOU VĚČNÉ !“</a:t>
            </a:r>
          </a:p>
          <a:p>
            <a:pPr algn="just"/>
            <a:endParaRPr lang="cs-CZ" dirty="0"/>
          </a:p>
        </p:txBody>
      </p:sp>
      <p:pic>
        <p:nvPicPr>
          <p:cNvPr id="3" name="Picture 2" descr="&lt;p&gt;Tlak panovníků na odvádění daní v penězích, nikoliv v naturáliích, přinesl zánik směnného obchodu.&lt;/p&gt;">
            <a:extLst>
              <a:ext uri="{FF2B5EF4-FFF2-40B4-BE49-F238E27FC236}">
                <a16:creationId xmlns:a16="http://schemas.microsoft.com/office/drawing/2014/main" id="{5EA8301D-55AF-F1C7-31ED-984912443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2256" y="921158"/>
            <a:ext cx="3249718" cy="2143432"/>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025AFACD-728C-8031-7749-8CF5861C8E9C}"/>
              </a:ext>
            </a:extLst>
          </p:cNvPr>
          <p:cNvSpPr txBox="1"/>
          <p:nvPr/>
        </p:nvSpPr>
        <p:spPr>
          <a:xfrm>
            <a:off x="6440129" y="921158"/>
            <a:ext cx="5319252" cy="1600438"/>
          </a:xfrm>
          <a:prstGeom prst="rect">
            <a:avLst/>
          </a:prstGeom>
          <a:noFill/>
        </p:spPr>
        <p:txBody>
          <a:bodyPr wrap="square" rtlCol="0">
            <a:spAutoFit/>
          </a:bodyPr>
          <a:lstStyle/>
          <a:p>
            <a:r>
              <a:rPr lang="cs-CZ" sz="1400" b="1" dirty="0"/>
              <a:t>Staré Řecko</a:t>
            </a:r>
            <a:r>
              <a:rPr lang="cs-CZ" sz="1400" dirty="0"/>
              <a:t>: daně byly dobrovolné, daň věc cti a prestiže, místo daní poplatky ( z domu, dobytka, z narození syna)</a:t>
            </a:r>
          </a:p>
          <a:p>
            <a:r>
              <a:rPr lang="cs-CZ" sz="1400" b="1" dirty="0"/>
              <a:t>Řím</a:t>
            </a:r>
            <a:r>
              <a:rPr lang="cs-CZ" sz="1400" dirty="0"/>
              <a:t> : zprvu nepravidelné „berně“, později daňový systém, který byl dnešním pohledem moderní – daňové přiznání + peníze</a:t>
            </a:r>
          </a:p>
          <a:p>
            <a:r>
              <a:rPr lang="cs-CZ" sz="1400" b="1" dirty="0"/>
              <a:t>Egypt</a:t>
            </a:r>
            <a:r>
              <a:rPr lang="cs-CZ" sz="1400" dirty="0"/>
              <a:t>: daně neexistovaly, existovaly „desátky“ nebo nucené práce</a:t>
            </a:r>
          </a:p>
          <a:p>
            <a:r>
              <a:rPr lang="cs-CZ" sz="1400" b="1" dirty="0"/>
              <a:t>Středověk</a:t>
            </a:r>
            <a:r>
              <a:rPr lang="cs-CZ" sz="1400" dirty="0"/>
              <a:t> : zdanění půdy, nemovitostí, výrobních prostředků (lisy na víno, mlýny), spotřební daň na pivo a víno, jednorázové daně (války)</a:t>
            </a:r>
          </a:p>
        </p:txBody>
      </p:sp>
      <p:graphicFrame>
        <p:nvGraphicFramePr>
          <p:cNvPr id="5" name="Tabulka 5">
            <a:extLst>
              <a:ext uri="{FF2B5EF4-FFF2-40B4-BE49-F238E27FC236}">
                <a16:creationId xmlns:a16="http://schemas.microsoft.com/office/drawing/2014/main" id="{48BF6FAF-F097-DC36-9667-1364A655E198}"/>
              </a:ext>
            </a:extLst>
          </p:cNvPr>
          <p:cNvGraphicFramePr>
            <a:graphicFrameLocks noGrp="1"/>
          </p:cNvGraphicFramePr>
          <p:nvPr>
            <p:extLst>
              <p:ext uri="{D42A27DB-BD31-4B8C-83A1-F6EECF244321}">
                <p14:modId xmlns:p14="http://schemas.microsoft.com/office/powerpoint/2010/main" val="957476800"/>
              </p:ext>
            </p:extLst>
          </p:nvPr>
        </p:nvGraphicFramePr>
        <p:xfrm>
          <a:off x="589933" y="3212570"/>
          <a:ext cx="10953138" cy="3810000"/>
        </p:xfrm>
        <a:graphic>
          <a:graphicData uri="http://schemas.openxmlformats.org/drawingml/2006/table">
            <a:tbl>
              <a:tblPr firstRow="1" bandRow="1">
                <a:tableStyleId>{5C22544A-7EE6-4342-B048-85BDC9FD1C3A}</a:tableStyleId>
              </a:tblPr>
              <a:tblGrid>
                <a:gridCol w="1564734">
                  <a:extLst>
                    <a:ext uri="{9D8B030D-6E8A-4147-A177-3AD203B41FA5}">
                      <a16:colId xmlns:a16="http://schemas.microsoft.com/office/drawing/2014/main" val="2086177934"/>
                    </a:ext>
                  </a:extLst>
                </a:gridCol>
                <a:gridCol w="1564734">
                  <a:extLst>
                    <a:ext uri="{9D8B030D-6E8A-4147-A177-3AD203B41FA5}">
                      <a16:colId xmlns:a16="http://schemas.microsoft.com/office/drawing/2014/main" val="3589666123"/>
                    </a:ext>
                  </a:extLst>
                </a:gridCol>
                <a:gridCol w="1564734">
                  <a:extLst>
                    <a:ext uri="{9D8B030D-6E8A-4147-A177-3AD203B41FA5}">
                      <a16:colId xmlns:a16="http://schemas.microsoft.com/office/drawing/2014/main" val="1708940339"/>
                    </a:ext>
                  </a:extLst>
                </a:gridCol>
                <a:gridCol w="1564734">
                  <a:extLst>
                    <a:ext uri="{9D8B030D-6E8A-4147-A177-3AD203B41FA5}">
                      <a16:colId xmlns:a16="http://schemas.microsoft.com/office/drawing/2014/main" val="607111809"/>
                    </a:ext>
                  </a:extLst>
                </a:gridCol>
                <a:gridCol w="1564734">
                  <a:extLst>
                    <a:ext uri="{9D8B030D-6E8A-4147-A177-3AD203B41FA5}">
                      <a16:colId xmlns:a16="http://schemas.microsoft.com/office/drawing/2014/main" val="1283051284"/>
                    </a:ext>
                  </a:extLst>
                </a:gridCol>
                <a:gridCol w="1564734">
                  <a:extLst>
                    <a:ext uri="{9D8B030D-6E8A-4147-A177-3AD203B41FA5}">
                      <a16:colId xmlns:a16="http://schemas.microsoft.com/office/drawing/2014/main" val="3143115331"/>
                    </a:ext>
                  </a:extLst>
                </a:gridCol>
                <a:gridCol w="1564734">
                  <a:extLst>
                    <a:ext uri="{9D8B030D-6E8A-4147-A177-3AD203B41FA5}">
                      <a16:colId xmlns:a16="http://schemas.microsoft.com/office/drawing/2014/main" val="4195886717"/>
                    </a:ext>
                  </a:extLst>
                </a:gridCol>
              </a:tblGrid>
              <a:tr h="288940">
                <a:tc>
                  <a:txBody>
                    <a:bodyPr/>
                    <a:lstStyle/>
                    <a:p>
                      <a:pPr algn="ctr"/>
                      <a:r>
                        <a:rPr lang="cs-CZ" sz="1400" dirty="0">
                          <a:solidFill>
                            <a:schemeClr val="bg1"/>
                          </a:solidFill>
                        </a:rPr>
                        <a:t>10.stol.- 12.stolvšeobecná</a:t>
                      </a:r>
                    </a:p>
                  </a:txBody>
                  <a:tcPr/>
                </a:tc>
                <a:tc>
                  <a:txBody>
                    <a:bodyPr/>
                    <a:lstStyle/>
                    <a:p>
                      <a:pPr algn="ctr"/>
                      <a:r>
                        <a:rPr lang="cs-CZ" sz="1400" dirty="0">
                          <a:solidFill>
                            <a:schemeClr val="bg1"/>
                          </a:solidFill>
                        </a:rPr>
                        <a:t>16.stol.</a:t>
                      </a:r>
                    </a:p>
                  </a:txBody>
                  <a:tcPr/>
                </a:tc>
                <a:tc>
                  <a:txBody>
                    <a:bodyPr/>
                    <a:lstStyle/>
                    <a:p>
                      <a:pPr algn="ctr"/>
                      <a:r>
                        <a:rPr lang="cs-CZ" sz="1400" dirty="0">
                          <a:solidFill>
                            <a:schemeClr val="bg1"/>
                          </a:solidFill>
                        </a:rPr>
                        <a:t>Rakousko-Uhersko</a:t>
                      </a:r>
                    </a:p>
                  </a:txBody>
                  <a:tcPr/>
                </a:tc>
                <a:tc gridSpan="2">
                  <a:txBody>
                    <a:bodyPr/>
                    <a:lstStyle/>
                    <a:p>
                      <a:pPr algn="ctr"/>
                      <a:r>
                        <a:rPr lang="cs-CZ" sz="1400" dirty="0">
                          <a:solidFill>
                            <a:schemeClr val="bg1"/>
                          </a:solidFill>
                        </a:rPr>
                        <a:t>Československo </a:t>
                      </a:r>
                    </a:p>
                  </a:txBody>
                  <a:tcPr/>
                </a:tc>
                <a:tc hMerge="1">
                  <a:txBody>
                    <a:bodyPr/>
                    <a:lstStyle/>
                    <a:p>
                      <a:pPr algn="ctr"/>
                      <a:endParaRPr lang="cs-CZ" sz="1400" dirty="0">
                        <a:solidFill>
                          <a:schemeClr val="bg1"/>
                        </a:solidFill>
                      </a:endParaRPr>
                    </a:p>
                  </a:txBody>
                  <a:tcPr/>
                </a:tc>
                <a:tc>
                  <a:txBody>
                    <a:bodyPr/>
                    <a:lstStyle/>
                    <a:p>
                      <a:pPr algn="ctr"/>
                      <a:r>
                        <a:rPr lang="cs-CZ" sz="1400" dirty="0">
                          <a:solidFill>
                            <a:schemeClr val="bg1"/>
                          </a:solidFill>
                        </a:rPr>
                        <a:t>Poválečné období</a:t>
                      </a:r>
                    </a:p>
                  </a:txBody>
                  <a:tcPr/>
                </a:tc>
                <a:tc>
                  <a:txBody>
                    <a:bodyPr/>
                    <a:lstStyle/>
                    <a:p>
                      <a:pPr algn="ctr"/>
                      <a:r>
                        <a:rPr lang="cs-CZ" sz="1400" dirty="0">
                          <a:solidFill>
                            <a:schemeClr val="bg1"/>
                          </a:solidFill>
                        </a:rPr>
                        <a:t>socialismus   </a:t>
                      </a:r>
                    </a:p>
                  </a:txBody>
                  <a:tcPr/>
                </a:tc>
                <a:extLst>
                  <a:ext uri="{0D108BD9-81ED-4DB2-BD59-A6C34878D82A}">
                    <a16:rowId xmlns:a16="http://schemas.microsoft.com/office/drawing/2014/main" val="3046174983"/>
                  </a:ext>
                </a:extLst>
              </a:tr>
              <a:tr h="2720934">
                <a:tc>
                  <a:txBody>
                    <a:bodyPr/>
                    <a:lstStyle/>
                    <a:p>
                      <a:r>
                        <a:rPr lang="cs-CZ" sz="1400" dirty="0"/>
                        <a:t>Celní regál + naturální dobrovolné daně (kníže Václav)</a:t>
                      </a:r>
                    </a:p>
                    <a:p>
                      <a:r>
                        <a:rPr lang="cs-CZ" sz="1400" dirty="0"/>
                        <a:t>12.stol: majetkové daně + výnosové daně</a:t>
                      </a:r>
                    </a:p>
                  </a:txBody>
                  <a:tcPr/>
                </a:tc>
                <a:tc>
                  <a:txBody>
                    <a:bodyPr/>
                    <a:lstStyle/>
                    <a:p>
                      <a:r>
                        <a:rPr lang="cs-CZ" sz="1400" dirty="0"/>
                        <a:t>3 přímé daně(z majetku, z hlavy, z příjmu)</a:t>
                      </a:r>
                    </a:p>
                    <a:p>
                      <a:endParaRPr lang="cs-CZ" sz="1400" dirty="0"/>
                    </a:p>
                    <a:p>
                      <a:r>
                        <a:rPr lang="cs-CZ" sz="1400" dirty="0"/>
                        <a:t>2nepřímé daně (pivo, víno)</a:t>
                      </a:r>
                    </a:p>
                    <a:p>
                      <a:endParaRPr lang="cs-CZ" sz="1400" dirty="0"/>
                    </a:p>
                    <a:p>
                      <a:r>
                        <a:rPr lang="cs-CZ" sz="1400" dirty="0"/>
                        <a:t>+ domovní daň + „ třicátý“ 1/30prodejů + daň z masa</a:t>
                      </a:r>
                    </a:p>
                  </a:txBody>
                  <a:tcPr/>
                </a:tc>
                <a:tc>
                  <a:txBody>
                    <a:bodyPr/>
                    <a:lstStyle/>
                    <a:p>
                      <a:r>
                        <a:rPr lang="cs-CZ" sz="1400" dirty="0"/>
                        <a:t>Z počátku má každá země svou daň. soustavu</a:t>
                      </a:r>
                    </a:p>
                    <a:p>
                      <a:endParaRPr lang="cs-CZ" sz="1400" dirty="0"/>
                    </a:p>
                    <a:p>
                      <a:r>
                        <a:rPr lang="cs-CZ" sz="1400" dirty="0"/>
                        <a:t>daň státní a daň zemská</a:t>
                      </a:r>
                    </a:p>
                    <a:p>
                      <a:endParaRPr lang="cs-CZ" sz="1400" dirty="0"/>
                    </a:p>
                    <a:p>
                      <a:r>
                        <a:rPr lang="cs-CZ" sz="1400" dirty="0"/>
                        <a:t>Typy daní : pozemková, </a:t>
                      </a:r>
                      <a:r>
                        <a:rPr lang="cs-CZ" sz="1400" dirty="0" err="1"/>
                        <a:t>chmelařská,z</a:t>
                      </a:r>
                      <a:r>
                        <a:rPr lang="cs-CZ" sz="1400" dirty="0"/>
                        <a:t> plavení dříví, z dobytka</a:t>
                      </a:r>
                    </a:p>
                    <a:p>
                      <a:r>
                        <a:rPr lang="cs-CZ" sz="1400" dirty="0"/>
                        <a:t>Daň </a:t>
                      </a:r>
                      <a:r>
                        <a:rPr lang="cs-CZ" sz="1400" dirty="0" err="1"/>
                        <a:t>třídní,výdělková</a:t>
                      </a:r>
                      <a:r>
                        <a:rPr lang="cs-CZ" sz="1400" dirty="0"/>
                        <a:t>, domovní</a:t>
                      </a:r>
                    </a:p>
                  </a:txBody>
                  <a:tcPr/>
                </a:tc>
                <a:tc>
                  <a:txBody>
                    <a:bodyPr/>
                    <a:lstStyle/>
                    <a:p>
                      <a:r>
                        <a:rPr lang="cs-CZ" sz="1400" b="1" dirty="0"/>
                        <a:t>Reforma daní 1927</a:t>
                      </a:r>
                    </a:p>
                    <a:p>
                      <a:r>
                        <a:rPr lang="cs-CZ" sz="1400" dirty="0"/>
                        <a:t>-důchodová daň</a:t>
                      </a:r>
                    </a:p>
                    <a:p>
                      <a:pPr marL="0" indent="0">
                        <a:buFontTx/>
                        <a:buNone/>
                      </a:pPr>
                      <a:r>
                        <a:rPr lang="cs-CZ" sz="1400" dirty="0"/>
                        <a:t>Všeobecná a zvláštní daň výdělková</a:t>
                      </a:r>
                    </a:p>
                    <a:p>
                      <a:pPr marL="0" indent="0">
                        <a:buFontTx/>
                        <a:buNone/>
                      </a:pPr>
                      <a:r>
                        <a:rPr lang="cs-CZ" sz="1400" dirty="0"/>
                        <a:t>-pozemková daň</a:t>
                      </a:r>
                    </a:p>
                    <a:p>
                      <a:pPr marL="0" indent="0">
                        <a:buFontTx/>
                        <a:buNone/>
                      </a:pPr>
                      <a:r>
                        <a:rPr lang="cs-CZ" sz="1400" dirty="0"/>
                        <a:t>-domovní daň</a:t>
                      </a:r>
                    </a:p>
                    <a:p>
                      <a:pPr marL="0" indent="0">
                        <a:buFontTx/>
                        <a:buNone/>
                      </a:pPr>
                      <a:r>
                        <a:rPr lang="cs-CZ" sz="1400" dirty="0"/>
                        <a:t>-rentová daň</a:t>
                      </a:r>
                    </a:p>
                    <a:p>
                      <a:pPr marL="0" indent="0">
                        <a:buFontTx/>
                        <a:buNone/>
                      </a:pPr>
                      <a:r>
                        <a:rPr lang="cs-CZ" sz="1400" dirty="0"/>
                        <a:t>-daň z tantiém</a:t>
                      </a:r>
                    </a:p>
                    <a:p>
                      <a:pPr marL="0" indent="0">
                        <a:buFontTx/>
                        <a:buNone/>
                      </a:pPr>
                      <a:r>
                        <a:rPr lang="cs-CZ" sz="1400" dirty="0"/>
                        <a:t>-daň z vyššího služného</a:t>
                      </a:r>
                    </a:p>
                    <a:p>
                      <a:pPr marL="0" indent="0">
                        <a:buFontTx/>
                        <a:buNone/>
                      </a:pPr>
                      <a:r>
                        <a:rPr lang="cs-CZ" sz="1400" dirty="0"/>
                        <a:t>-z obohacení</a:t>
                      </a:r>
                    </a:p>
                  </a:txBody>
                  <a:tcPr/>
                </a:tc>
                <a:tc>
                  <a:txBody>
                    <a:bodyPr/>
                    <a:lstStyle/>
                    <a:p>
                      <a:r>
                        <a:rPr lang="cs-CZ" sz="1400" dirty="0"/>
                        <a:t>-z obratu</a:t>
                      </a:r>
                    </a:p>
                    <a:p>
                      <a:r>
                        <a:rPr lang="cs-CZ" sz="1400" dirty="0"/>
                        <a:t>-z přepychu</a:t>
                      </a:r>
                    </a:p>
                    <a:p>
                      <a:r>
                        <a:rPr lang="cs-CZ" sz="1400" dirty="0"/>
                        <a:t>-spotřební daně</a:t>
                      </a:r>
                    </a:p>
                    <a:p>
                      <a:endParaRPr lang="cs-CZ" sz="1400" dirty="0"/>
                    </a:p>
                    <a:p>
                      <a:r>
                        <a:rPr lang="cs-CZ" sz="1400" dirty="0"/>
                        <a:t>Ve válečném ohrožení daně:</a:t>
                      </a:r>
                    </a:p>
                    <a:p>
                      <a:pPr marL="285750" indent="-285750">
                        <a:buFontTx/>
                        <a:buChar char="-"/>
                      </a:pPr>
                      <a:r>
                        <a:rPr lang="cs-CZ" sz="1400" dirty="0"/>
                        <a:t>Branná</a:t>
                      </a:r>
                    </a:p>
                    <a:p>
                      <a:pPr marL="285750" indent="-285750">
                        <a:buFontTx/>
                        <a:buChar char="-"/>
                      </a:pPr>
                      <a:r>
                        <a:rPr lang="cs-CZ" sz="1400" dirty="0"/>
                        <a:t>Z dividend</a:t>
                      </a:r>
                    </a:p>
                    <a:p>
                      <a:pPr marL="285750" indent="-285750">
                        <a:buFontTx/>
                        <a:buChar char="-"/>
                      </a:pPr>
                      <a:r>
                        <a:rPr lang="cs-CZ" sz="1400" dirty="0"/>
                        <a:t>Ze zisku</a:t>
                      </a:r>
                    </a:p>
                    <a:p>
                      <a:pPr marL="0" indent="0">
                        <a:buFontTx/>
                        <a:buNone/>
                      </a:pPr>
                      <a:endParaRPr lang="cs-CZ" sz="1400" dirty="0"/>
                    </a:p>
                    <a:p>
                      <a:pPr marL="0" indent="0">
                        <a:buFontTx/>
                        <a:buNone/>
                      </a:pPr>
                      <a:r>
                        <a:rPr lang="cs-CZ" sz="1400" dirty="0"/>
                        <a:t>Za protektorátu zrušena daň z přepychu</a:t>
                      </a:r>
                    </a:p>
                    <a:p>
                      <a:endParaRPr lang="cs-CZ" sz="1400" dirty="0"/>
                    </a:p>
                  </a:txBody>
                  <a:tcPr/>
                </a:tc>
                <a:tc>
                  <a:txBody>
                    <a:bodyPr/>
                    <a:lstStyle/>
                    <a:p>
                      <a:r>
                        <a:rPr lang="cs-CZ" sz="1400" b="1" dirty="0"/>
                        <a:t>1946</a:t>
                      </a:r>
                      <a:r>
                        <a:rPr lang="cs-CZ" sz="1400" dirty="0"/>
                        <a:t> :</a:t>
                      </a:r>
                    </a:p>
                    <a:p>
                      <a:pPr marL="0" indent="0">
                        <a:buFontTx/>
                        <a:buNone/>
                      </a:pPr>
                      <a:r>
                        <a:rPr lang="cs-CZ" sz="1400" dirty="0"/>
                        <a:t>-milionářská daň</a:t>
                      </a:r>
                    </a:p>
                    <a:p>
                      <a:pPr marL="0" indent="0">
                        <a:buFontTx/>
                        <a:buNone/>
                      </a:pPr>
                      <a:r>
                        <a:rPr lang="cs-CZ" sz="1400" dirty="0"/>
                        <a:t>-zavedena zemědělská daň</a:t>
                      </a:r>
                    </a:p>
                    <a:p>
                      <a:pPr marL="285750" indent="-285750">
                        <a:buFontTx/>
                        <a:buChar char="-"/>
                      </a:pPr>
                      <a:r>
                        <a:rPr lang="cs-CZ" sz="1400" dirty="0"/>
                        <a:t>Všeobecná daň nahradila daň z obratu a spotřební daň</a:t>
                      </a:r>
                    </a:p>
                    <a:p>
                      <a:pPr marL="0" indent="0">
                        <a:buFontTx/>
                        <a:buNone/>
                      </a:pPr>
                      <a:r>
                        <a:rPr lang="cs-CZ" sz="1400" b="1" dirty="0"/>
                        <a:t>1954</a:t>
                      </a:r>
                      <a:r>
                        <a:rPr lang="cs-CZ" sz="1400" dirty="0"/>
                        <a:t>: daňová reforma</a:t>
                      </a:r>
                    </a:p>
                    <a:p>
                      <a:pPr marL="0" indent="0">
                        <a:buFontTx/>
                        <a:buNone/>
                      </a:pPr>
                      <a:r>
                        <a:rPr lang="cs-CZ" sz="1400" dirty="0"/>
                        <a:t>-daně placené podniky</a:t>
                      </a:r>
                    </a:p>
                    <a:p>
                      <a:pPr marL="0" indent="0">
                        <a:buFontTx/>
                        <a:buNone/>
                      </a:pPr>
                      <a:r>
                        <a:rPr lang="cs-CZ" sz="1400" dirty="0"/>
                        <a:t>-daně placené obyvatelstvem</a:t>
                      </a:r>
                    </a:p>
                  </a:txBody>
                  <a:tcPr/>
                </a:tc>
                <a:tc>
                  <a:txBody>
                    <a:bodyPr/>
                    <a:lstStyle/>
                    <a:p>
                      <a:r>
                        <a:rPr lang="cs-CZ" sz="1400" dirty="0"/>
                        <a:t>- </a:t>
                      </a:r>
                      <a:r>
                        <a:rPr lang="cs-CZ" sz="1400" b="0" dirty="0"/>
                        <a:t>Odvody</a:t>
                      </a:r>
                      <a:r>
                        <a:rPr lang="cs-CZ" sz="1400" dirty="0"/>
                        <a:t> státních podniků, podniky ZO, peněžních ústavů</a:t>
                      </a:r>
                    </a:p>
                    <a:p>
                      <a:r>
                        <a:rPr lang="cs-CZ" sz="1400" dirty="0"/>
                        <a:t>-</a:t>
                      </a:r>
                      <a:r>
                        <a:rPr lang="cs-CZ" sz="1400" b="0" dirty="0"/>
                        <a:t>důchodové daně</a:t>
                      </a:r>
                    </a:p>
                    <a:p>
                      <a:r>
                        <a:rPr lang="cs-CZ" sz="1400" b="0" dirty="0"/>
                        <a:t>-zemědělská daň</a:t>
                      </a:r>
                    </a:p>
                    <a:p>
                      <a:r>
                        <a:rPr lang="cs-CZ" sz="1400" b="0" dirty="0"/>
                        <a:t>-daň z obratu</a:t>
                      </a:r>
                    </a:p>
                    <a:p>
                      <a:r>
                        <a:rPr lang="cs-CZ" sz="1400" b="0" dirty="0"/>
                        <a:t>-daň ze mzdy</a:t>
                      </a:r>
                    </a:p>
                    <a:p>
                      <a:r>
                        <a:rPr lang="cs-CZ" sz="1400" b="0" dirty="0"/>
                        <a:t>-z příjmů z literární a umělecké činnosti</a:t>
                      </a:r>
                    </a:p>
                    <a:p>
                      <a:r>
                        <a:rPr lang="cs-CZ" sz="1400" b="0" dirty="0"/>
                        <a:t>-domovní daň</a:t>
                      </a:r>
                    </a:p>
                  </a:txBody>
                  <a:tcPr/>
                </a:tc>
                <a:extLst>
                  <a:ext uri="{0D108BD9-81ED-4DB2-BD59-A6C34878D82A}">
                    <a16:rowId xmlns:a16="http://schemas.microsoft.com/office/drawing/2014/main" val="1481118008"/>
                  </a:ext>
                </a:extLst>
              </a:tr>
            </a:tbl>
          </a:graphicData>
        </a:graphic>
      </p:graphicFrame>
      <p:sp>
        <p:nvSpPr>
          <p:cNvPr id="6" name="TextovéPole 5">
            <a:extLst>
              <a:ext uri="{FF2B5EF4-FFF2-40B4-BE49-F238E27FC236}">
                <a16:creationId xmlns:a16="http://schemas.microsoft.com/office/drawing/2014/main" id="{3400038A-7BB6-A260-9CF4-5E14C909A505}"/>
              </a:ext>
            </a:extLst>
          </p:cNvPr>
          <p:cNvSpPr txBox="1"/>
          <p:nvPr/>
        </p:nvSpPr>
        <p:spPr>
          <a:xfrm>
            <a:off x="589933" y="2904793"/>
            <a:ext cx="1769807" cy="307777"/>
          </a:xfrm>
          <a:prstGeom prst="rect">
            <a:avLst/>
          </a:prstGeom>
          <a:noFill/>
        </p:spPr>
        <p:txBody>
          <a:bodyPr wrap="square" rtlCol="0">
            <a:spAutoFit/>
          </a:bodyPr>
          <a:lstStyle/>
          <a:p>
            <a:r>
              <a:rPr lang="cs-CZ" sz="1400" dirty="0"/>
              <a:t>Čechy</a:t>
            </a:r>
          </a:p>
        </p:txBody>
      </p:sp>
    </p:spTree>
    <p:extLst>
      <p:ext uri="{BB962C8B-B14F-4D97-AF65-F5344CB8AC3E}">
        <p14:creationId xmlns:p14="http://schemas.microsoft.com/office/powerpoint/2010/main" val="2817123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09019" y="118169"/>
            <a:ext cx="10371073" cy="3970318"/>
          </a:xfrm>
          <a:prstGeom prst="rect">
            <a:avLst/>
          </a:prstGeom>
        </p:spPr>
        <p:txBody>
          <a:bodyPr wrap="square">
            <a:spAutoFit/>
          </a:bodyPr>
          <a:lstStyle/>
          <a:p>
            <a:endParaRPr lang="cs-CZ" sz="1600" dirty="0"/>
          </a:p>
          <a:p>
            <a:r>
              <a:rPr lang="cs-CZ" sz="2400" b="1" dirty="0">
                <a:solidFill>
                  <a:srgbClr val="FF0000"/>
                </a:solidFill>
              </a:rPr>
              <a:t>Daňový systém – daňová soustava</a:t>
            </a:r>
          </a:p>
          <a:p>
            <a:endParaRPr lang="cs-CZ" sz="2400" b="1" dirty="0">
              <a:solidFill>
                <a:srgbClr val="FF0000"/>
              </a:solidFill>
            </a:endParaRPr>
          </a:p>
          <a:p>
            <a:r>
              <a:rPr lang="cs-CZ" sz="1600" dirty="0"/>
              <a:t>předmětem zdanění  V ČR jsou především tři prvky</a:t>
            </a:r>
          </a:p>
          <a:p>
            <a:endParaRPr lang="cs-CZ" sz="1200" dirty="0"/>
          </a:p>
          <a:p>
            <a:pPr marL="285750" lvl="0" indent="-285750">
              <a:buFontTx/>
              <a:buChar char="-"/>
            </a:pPr>
            <a:r>
              <a:rPr lang="cs-CZ" sz="1600" b="1" dirty="0">
                <a:solidFill>
                  <a:srgbClr val="FF0000"/>
                </a:solidFill>
              </a:rPr>
              <a:t>Příjem</a:t>
            </a:r>
            <a:r>
              <a:rPr lang="cs-CZ" sz="1600" dirty="0"/>
              <a:t> – co si vydělají firmy ( zisk = výnosy - náklady)</a:t>
            </a:r>
          </a:p>
          <a:p>
            <a:pPr lvl="0"/>
            <a:r>
              <a:rPr lang="cs-CZ" sz="1600" dirty="0"/>
              <a:t>                   -  co si vydělají občané = zaměstnanci ( mzda, plat)</a:t>
            </a:r>
          </a:p>
          <a:p>
            <a:pPr lvl="0"/>
            <a:r>
              <a:rPr lang="cs-CZ" sz="1600" dirty="0"/>
              <a:t>                   -  co si vydělají občané= podnikatelé (podnikatelská odměna)</a:t>
            </a:r>
          </a:p>
          <a:p>
            <a:pPr lvl="0"/>
            <a:endParaRPr lang="cs-CZ" sz="1600" dirty="0"/>
          </a:p>
          <a:p>
            <a:pPr marL="285750" lvl="0" indent="-285750">
              <a:buFontTx/>
              <a:buChar char="-"/>
            </a:pPr>
            <a:r>
              <a:rPr lang="cs-CZ" sz="1600" b="1" dirty="0">
                <a:solidFill>
                  <a:srgbClr val="FF0000"/>
                </a:solidFill>
              </a:rPr>
              <a:t>Spotřeba </a:t>
            </a:r>
            <a:r>
              <a:rPr lang="cs-CZ" sz="1600" dirty="0"/>
              <a:t>– osobní spotřeba občanů (ve formě spotřebních daní a daně z přidané hodnoty</a:t>
            </a:r>
            <a:endParaRPr lang="cs-CZ" sz="1600" b="1" dirty="0">
              <a:solidFill>
                <a:srgbClr val="FF0000"/>
              </a:solidFill>
            </a:endParaRPr>
          </a:p>
          <a:p>
            <a:pPr lvl="0"/>
            <a:endParaRPr lang="cs-CZ" sz="1600" b="1" dirty="0">
              <a:solidFill>
                <a:srgbClr val="FF0000"/>
              </a:solidFill>
            </a:endParaRPr>
          </a:p>
          <a:p>
            <a:pPr marL="285750" lvl="0" indent="-285750">
              <a:buFontTx/>
              <a:buChar char="-"/>
            </a:pPr>
            <a:endParaRPr lang="cs-CZ" sz="1600" dirty="0"/>
          </a:p>
          <a:p>
            <a:pPr marL="285750" lvl="0" indent="-285750">
              <a:buFontTx/>
              <a:buChar char="-"/>
            </a:pPr>
            <a:endParaRPr lang="cs-CZ" sz="1600" dirty="0"/>
          </a:p>
          <a:p>
            <a:pPr marL="285750" lvl="0" indent="-285750">
              <a:buFontTx/>
              <a:buChar char="-"/>
            </a:pPr>
            <a:r>
              <a:rPr lang="cs-CZ" sz="1600" b="1" dirty="0">
                <a:solidFill>
                  <a:srgbClr val="FF0000"/>
                </a:solidFill>
              </a:rPr>
              <a:t>Majetek</a:t>
            </a:r>
            <a:r>
              <a:rPr lang="cs-CZ" sz="1600" dirty="0"/>
              <a:t> – platí vlastník nebo uživatel (nájemce)</a:t>
            </a:r>
          </a:p>
          <a:p>
            <a:pPr lvl="0"/>
            <a:r>
              <a:rPr lang="cs-CZ" sz="1600" dirty="0"/>
              <a:t> </a:t>
            </a:r>
            <a:endParaRPr lang="cs-CZ" sz="2000" b="1" dirty="0">
              <a:solidFill>
                <a:srgbClr val="FF0000"/>
              </a:solidFill>
            </a:endParaRPr>
          </a:p>
        </p:txBody>
      </p:sp>
      <p:pic>
        <p:nvPicPr>
          <p:cNvPr id="1026" name="Picture 2" descr="budo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232" y="4272256"/>
            <a:ext cx="2143997" cy="16094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9 potravin, které mají nejvíce vitaminů: Proč je potřebujeme a k čemu jsou dobré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7445" y="2894194"/>
            <a:ext cx="2437839" cy="16252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END nabízí nováčkům 15 milionů korun | Komora Pl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767920" y="395426"/>
            <a:ext cx="2640991" cy="1625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tarý alkohol whiskey, brandy 70,80,90 léta. na prodej - Alkobazar.cz">
            <a:extLst>
              <a:ext uri="{FF2B5EF4-FFF2-40B4-BE49-F238E27FC236}">
                <a16:creationId xmlns:a16="http://schemas.microsoft.com/office/drawing/2014/main" id="{D2C984E2-237B-33CA-DFCF-027E4E77E2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8689" y="3627521"/>
            <a:ext cx="1802209" cy="13528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E9287FE-EC85-59E2-B104-7933C9D0F7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9765" y="5291279"/>
            <a:ext cx="1824528" cy="1369619"/>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0483E141-5105-6F8A-0FCB-B4B4ABBE98DF}"/>
              </a:ext>
            </a:extLst>
          </p:cNvPr>
          <p:cNvSpPr txBox="1"/>
          <p:nvPr/>
        </p:nvSpPr>
        <p:spPr>
          <a:xfrm>
            <a:off x="9924721" y="3207645"/>
            <a:ext cx="1824528" cy="338554"/>
          </a:xfrm>
          <a:prstGeom prst="rect">
            <a:avLst/>
          </a:prstGeom>
          <a:noFill/>
        </p:spPr>
        <p:txBody>
          <a:bodyPr wrap="square" rtlCol="0">
            <a:spAutoFit/>
          </a:bodyPr>
          <a:lstStyle/>
          <a:p>
            <a:r>
              <a:rPr lang="cs-CZ" sz="1600" dirty="0"/>
              <a:t>Např. a další zboží</a:t>
            </a:r>
          </a:p>
        </p:txBody>
      </p:sp>
      <p:pic>
        <p:nvPicPr>
          <p:cNvPr id="1034" name="Picture 10" descr="Zemědělské pozemky 61.000 m2 v Chotěbuzi. | Dražby, prodej a pronájem nemovitostí">
            <a:extLst>
              <a:ext uri="{FF2B5EF4-FFF2-40B4-BE49-F238E27FC236}">
                <a16:creationId xmlns:a16="http://schemas.microsoft.com/office/drawing/2014/main" id="{8238D281-ECDB-235B-6A69-B2AA6E7C30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3035" y="4272256"/>
            <a:ext cx="2143997" cy="160943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lavni_sklad_cmias_01">
            <a:extLst>
              <a:ext uri="{FF2B5EF4-FFF2-40B4-BE49-F238E27FC236}">
                <a16:creationId xmlns:a16="http://schemas.microsoft.com/office/drawing/2014/main" id="{9D0CC167-DF65-A53F-47CF-2F5BF22427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9157" y="4886959"/>
            <a:ext cx="2363140" cy="1773939"/>
          </a:xfrm>
          <a:prstGeom prst="rect">
            <a:avLst/>
          </a:prstGeom>
          <a:noFill/>
          <a:extLst>
            <a:ext uri="{909E8E84-426E-40DD-AFC4-6F175D3DCCD1}">
              <a14:hiddenFill xmlns:a14="http://schemas.microsoft.com/office/drawing/2010/main">
                <a:solidFill>
                  <a:srgbClr val="FFFFFF"/>
                </a:solidFill>
              </a14:hiddenFill>
            </a:ext>
          </a:extLst>
        </p:spPr>
      </p:pic>
      <p:sp>
        <p:nvSpPr>
          <p:cNvPr id="8" name="Šipka: doprava 7">
            <a:extLst>
              <a:ext uri="{FF2B5EF4-FFF2-40B4-BE49-F238E27FC236}">
                <a16:creationId xmlns:a16="http://schemas.microsoft.com/office/drawing/2014/main" id="{90F71D66-E4BF-CFA8-DC2A-35CE784026DF}"/>
              </a:ext>
            </a:extLst>
          </p:cNvPr>
          <p:cNvSpPr/>
          <p:nvPr/>
        </p:nvSpPr>
        <p:spPr>
          <a:xfrm>
            <a:off x="5429157" y="1199535"/>
            <a:ext cx="1168288" cy="438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Šipka: dolů 8">
            <a:extLst>
              <a:ext uri="{FF2B5EF4-FFF2-40B4-BE49-F238E27FC236}">
                <a16:creationId xmlns:a16="http://schemas.microsoft.com/office/drawing/2014/main" id="{B6ABC1AB-9C6C-F7B1-E5EF-87C4D39174EE}"/>
              </a:ext>
            </a:extLst>
          </p:cNvPr>
          <p:cNvSpPr/>
          <p:nvPr/>
        </p:nvSpPr>
        <p:spPr>
          <a:xfrm>
            <a:off x="4057976" y="3869439"/>
            <a:ext cx="425534" cy="3092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a:extLst>
              <a:ext uri="{FF2B5EF4-FFF2-40B4-BE49-F238E27FC236}">
                <a16:creationId xmlns:a16="http://schemas.microsoft.com/office/drawing/2014/main" id="{53D9D398-4B74-BF49-4527-3C0FD1913D26}"/>
              </a:ext>
            </a:extLst>
          </p:cNvPr>
          <p:cNvSpPr/>
          <p:nvPr/>
        </p:nvSpPr>
        <p:spPr>
          <a:xfrm>
            <a:off x="5257032" y="2988561"/>
            <a:ext cx="1226627" cy="438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133152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42621" y="178807"/>
            <a:ext cx="7848872" cy="2708434"/>
          </a:xfrm>
          <a:prstGeom prst="rect">
            <a:avLst/>
          </a:prstGeom>
        </p:spPr>
        <p:txBody>
          <a:bodyPr wrap="square">
            <a:spAutoFit/>
          </a:bodyPr>
          <a:lstStyle/>
          <a:p>
            <a:r>
              <a:rPr lang="cs-CZ" sz="2400" b="1" dirty="0">
                <a:solidFill>
                  <a:srgbClr val="FF0000"/>
                </a:solidFill>
              </a:rPr>
              <a:t>Daňová terminologie </a:t>
            </a:r>
          </a:p>
          <a:p>
            <a:endParaRPr lang="cs-CZ" dirty="0">
              <a:solidFill>
                <a:srgbClr val="FF0000"/>
              </a:solidFill>
            </a:endParaRPr>
          </a:p>
          <a:p>
            <a:pPr lvl="0"/>
            <a:r>
              <a:rPr lang="cs-CZ" sz="1600" b="1" dirty="0">
                <a:solidFill>
                  <a:srgbClr val="FF0000"/>
                </a:solidFill>
              </a:rPr>
              <a:t>1</a:t>
            </a:r>
            <a:r>
              <a:rPr lang="cs-CZ" sz="1600" dirty="0">
                <a:solidFill>
                  <a:srgbClr val="FF0000"/>
                </a:solidFill>
              </a:rPr>
              <a:t>) </a:t>
            </a:r>
            <a:r>
              <a:rPr lang="cs-CZ" sz="1600" b="1" dirty="0">
                <a:solidFill>
                  <a:srgbClr val="FF0000"/>
                </a:solidFill>
              </a:rPr>
              <a:t>Definice daní</a:t>
            </a:r>
          </a:p>
          <a:p>
            <a:pPr marL="285750" indent="-285750">
              <a:buFont typeface="Arial" panose="020B0604020202020204" pitchFamily="34" charset="0"/>
              <a:buChar char="•"/>
            </a:pPr>
            <a:r>
              <a:rPr lang="cs-CZ" sz="1600" dirty="0">
                <a:solidFill>
                  <a:srgbClr val="FF0000"/>
                </a:solidFill>
              </a:rPr>
              <a:t>Povinné platby </a:t>
            </a:r>
            <a:r>
              <a:rPr lang="cs-CZ" sz="1600" dirty="0"/>
              <a:t>do veřejného sektoru, za které vlády neposkytují ekvivalentní protiplnění</a:t>
            </a:r>
          </a:p>
          <a:p>
            <a:pPr marL="285750" indent="-285750">
              <a:buFont typeface="Arial" panose="020B0604020202020204" pitchFamily="34" charset="0"/>
              <a:buChar char="•"/>
            </a:pPr>
            <a:r>
              <a:rPr lang="cs-CZ" sz="1600" dirty="0"/>
              <a:t>Daně jsou souhrn </a:t>
            </a:r>
            <a:r>
              <a:rPr lang="cs-CZ" sz="1600" dirty="0">
                <a:solidFill>
                  <a:srgbClr val="FF0000"/>
                </a:solidFill>
              </a:rPr>
              <a:t>povinných plateb</a:t>
            </a:r>
            <a:r>
              <a:rPr lang="cs-CZ" sz="1600" dirty="0"/>
              <a:t>, které musí jednotlivec či firma odvádět státu. Výše jednotlivých daní je stanovena zákonem a placena penězi. </a:t>
            </a:r>
          </a:p>
          <a:p>
            <a:pPr marL="285750" indent="-285750">
              <a:buFont typeface="Arial" panose="020B0604020202020204" pitchFamily="34" charset="0"/>
              <a:buChar char="•"/>
            </a:pPr>
            <a:r>
              <a:rPr lang="cs-CZ" sz="1600" dirty="0"/>
              <a:t>Daň je </a:t>
            </a:r>
            <a:r>
              <a:rPr lang="cs-CZ" sz="1600" dirty="0">
                <a:solidFill>
                  <a:srgbClr val="FF0000"/>
                </a:solidFill>
              </a:rPr>
              <a:t>povinná zákonem určená platba </a:t>
            </a:r>
            <a:r>
              <a:rPr lang="cs-CZ" sz="1600" dirty="0"/>
              <a:t>do veřejného rozpočtu, která se vyznačuje neúčelovostí a neekvivalentností.</a:t>
            </a:r>
          </a:p>
          <a:p>
            <a:pPr lvl="0"/>
            <a:r>
              <a:rPr lang="cs-CZ" sz="1600" b="1" dirty="0"/>
              <a:t> </a:t>
            </a:r>
            <a:endParaRPr lang="cs-CZ" sz="1600" dirty="0">
              <a:solidFill>
                <a:srgbClr val="FF0000"/>
              </a:solidFill>
            </a:endParaRPr>
          </a:p>
          <a:p>
            <a:pPr lvl="0"/>
            <a:r>
              <a:rPr lang="cs-CZ" sz="1600" b="1" dirty="0">
                <a:solidFill>
                  <a:srgbClr val="FF0000"/>
                </a:solidFill>
              </a:rPr>
              <a:t>2) Vlastnosti daní</a:t>
            </a:r>
            <a:endParaRPr lang="cs-CZ" sz="1600" dirty="0">
              <a:solidFill>
                <a:srgbClr val="FF0000"/>
              </a:solidFill>
            </a:endParaRPr>
          </a:p>
        </p:txBody>
      </p:sp>
      <p:sp>
        <p:nvSpPr>
          <p:cNvPr id="3" name="TextovéPole 2">
            <a:extLst>
              <a:ext uri="{FF2B5EF4-FFF2-40B4-BE49-F238E27FC236}">
                <a16:creationId xmlns:a16="http://schemas.microsoft.com/office/drawing/2014/main" id="{CFC44177-65A2-F11B-4EBF-D87AD5257B6C}"/>
              </a:ext>
            </a:extLst>
          </p:cNvPr>
          <p:cNvSpPr txBox="1"/>
          <p:nvPr/>
        </p:nvSpPr>
        <p:spPr>
          <a:xfrm>
            <a:off x="452282" y="3008222"/>
            <a:ext cx="1897626" cy="338554"/>
          </a:xfrm>
          <a:prstGeom prst="rect">
            <a:avLst/>
          </a:prstGeom>
          <a:solidFill>
            <a:schemeClr val="accent4">
              <a:lumMod val="40000"/>
              <a:lumOff val="60000"/>
            </a:schemeClr>
          </a:solidFill>
          <a:ln>
            <a:solidFill>
              <a:schemeClr val="accent1"/>
            </a:solidFill>
          </a:ln>
        </p:spPr>
        <p:txBody>
          <a:bodyPr wrap="square" rtlCol="0">
            <a:spAutoFit/>
          </a:bodyPr>
          <a:lstStyle/>
          <a:p>
            <a:pPr algn="ctr"/>
            <a:r>
              <a:rPr lang="cs-CZ" sz="1600" dirty="0"/>
              <a:t>nedobrovolnost</a:t>
            </a:r>
          </a:p>
        </p:txBody>
      </p:sp>
      <p:sp>
        <p:nvSpPr>
          <p:cNvPr id="4" name="TextovéPole 3">
            <a:extLst>
              <a:ext uri="{FF2B5EF4-FFF2-40B4-BE49-F238E27FC236}">
                <a16:creationId xmlns:a16="http://schemas.microsoft.com/office/drawing/2014/main" id="{3C80E8AE-0516-D6F0-5EA6-3ACA4361C2F2}"/>
              </a:ext>
            </a:extLst>
          </p:cNvPr>
          <p:cNvSpPr txBox="1"/>
          <p:nvPr/>
        </p:nvSpPr>
        <p:spPr>
          <a:xfrm>
            <a:off x="452284" y="3402231"/>
            <a:ext cx="1897626" cy="338554"/>
          </a:xfrm>
          <a:prstGeom prst="rect">
            <a:avLst/>
          </a:prstGeom>
          <a:solidFill>
            <a:schemeClr val="accent4">
              <a:lumMod val="40000"/>
              <a:lumOff val="60000"/>
            </a:schemeClr>
          </a:solidFill>
          <a:ln>
            <a:solidFill>
              <a:schemeClr val="accent1"/>
            </a:solidFill>
          </a:ln>
        </p:spPr>
        <p:txBody>
          <a:bodyPr wrap="square" rtlCol="0">
            <a:spAutoFit/>
          </a:bodyPr>
          <a:lstStyle/>
          <a:p>
            <a:pPr algn="ctr"/>
            <a:r>
              <a:rPr lang="cs-CZ" sz="1600" dirty="0"/>
              <a:t>povinnost</a:t>
            </a:r>
          </a:p>
        </p:txBody>
      </p:sp>
      <p:sp>
        <p:nvSpPr>
          <p:cNvPr id="5" name="TextovéPole 4">
            <a:extLst>
              <a:ext uri="{FF2B5EF4-FFF2-40B4-BE49-F238E27FC236}">
                <a16:creationId xmlns:a16="http://schemas.microsoft.com/office/drawing/2014/main" id="{A76909F7-A947-BF5A-681D-BEB0F07B3B66}"/>
              </a:ext>
            </a:extLst>
          </p:cNvPr>
          <p:cNvSpPr txBox="1"/>
          <p:nvPr/>
        </p:nvSpPr>
        <p:spPr>
          <a:xfrm>
            <a:off x="452282" y="3843844"/>
            <a:ext cx="1897625" cy="338554"/>
          </a:xfrm>
          <a:prstGeom prst="rect">
            <a:avLst/>
          </a:prstGeom>
          <a:solidFill>
            <a:schemeClr val="accent4">
              <a:lumMod val="40000"/>
              <a:lumOff val="60000"/>
            </a:schemeClr>
          </a:solidFill>
          <a:ln>
            <a:solidFill>
              <a:schemeClr val="accent1"/>
            </a:solidFill>
          </a:ln>
        </p:spPr>
        <p:txBody>
          <a:bodyPr wrap="square" rtlCol="0">
            <a:spAutoFit/>
          </a:bodyPr>
          <a:lstStyle/>
          <a:p>
            <a:pPr algn="ctr"/>
            <a:r>
              <a:rPr lang="cs-CZ" sz="1600" dirty="0"/>
              <a:t>vynutitelnost</a:t>
            </a:r>
          </a:p>
        </p:txBody>
      </p:sp>
      <p:cxnSp>
        <p:nvCxnSpPr>
          <p:cNvPr id="9" name="Přímá spojnice 8">
            <a:extLst>
              <a:ext uri="{FF2B5EF4-FFF2-40B4-BE49-F238E27FC236}">
                <a16:creationId xmlns:a16="http://schemas.microsoft.com/office/drawing/2014/main" id="{FEC74306-23C7-949B-7BFB-3EE82E1C3911}"/>
              </a:ext>
            </a:extLst>
          </p:cNvPr>
          <p:cNvCxnSpPr>
            <a:cxnSpLocks/>
          </p:cNvCxnSpPr>
          <p:nvPr/>
        </p:nvCxnSpPr>
        <p:spPr>
          <a:xfrm>
            <a:off x="2664541" y="3311013"/>
            <a:ext cx="0" cy="668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Přímá spojnice se šipkou 10">
            <a:extLst>
              <a:ext uri="{FF2B5EF4-FFF2-40B4-BE49-F238E27FC236}">
                <a16:creationId xmlns:a16="http://schemas.microsoft.com/office/drawing/2014/main" id="{78618FB6-793A-AF77-63FD-100D13AF1B4C}"/>
              </a:ext>
            </a:extLst>
          </p:cNvPr>
          <p:cNvCxnSpPr>
            <a:cxnSpLocks/>
          </p:cNvCxnSpPr>
          <p:nvPr/>
        </p:nvCxnSpPr>
        <p:spPr>
          <a:xfrm flipH="1">
            <a:off x="2349910" y="3311013"/>
            <a:ext cx="3146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a:extLst>
              <a:ext uri="{FF2B5EF4-FFF2-40B4-BE49-F238E27FC236}">
                <a16:creationId xmlns:a16="http://schemas.microsoft.com/office/drawing/2014/main" id="{A95A0DAC-42C7-0E78-6007-A19FFE7A400E}"/>
              </a:ext>
            </a:extLst>
          </p:cNvPr>
          <p:cNvCxnSpPr>
            <a:endCxn id="5" idx="3"/>
          </p:cNvCxnSpPr>
          <p:nvPr/>
        </p:nvCxnSpPr>
        <p:spPr>
          <a:xfrm flipH="1">
            <a:off x="2349907" y="3979038"/>
            <a:ext cx="3146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C0695ADE-11A5-43AE-D347-28B99D4B5665}"/>
              </a:ext>
            </a:extLst>
          </p:cNvPr>
          <p:cNvCxnSpPr>
            <a:endCxn id="4" idx="3"/>
          </p:cNvCxnSpPr>
          <p:nvPr/>
        </p:nvCxnSpPr>
        <p:spPr>
          <a:xfrm flipH="1">
            <a:off x="2349910" y="3569379"/>
            <a:ext cx="314631" cy="2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ovéPole 16">
            <a:extLst>
              <a:ext uri="{FF2B5EF4-FFF2-40B4-BE49-F238E27FC236}">
                <a16:creationId xmlns:a16="http://schemas.microsoft.com/office/drawing/2014/main" id="{52A493E1-7D09-A7B0-DE72-C0FE7991C85A}"/>
              </a:ext>
            </a:extLst>
          </p:cNvPr>
          <p:cNvSpPr txBox="1"/>
          <p:nvPr/>
        </p:nvSpPr>
        <p:spPr>
          <a:xfrm>
            <a:off x="2841522" y="2972459"/>
            <a:ext cx="2113932" cy="338554"/>
          </a:xfrm>
          <a:prstGeom prst="rect">
            <a:avLst/>
          </a:prstGeom>
          <a:solidFill>
            <a:schemeClr val="tx2">
              <a:lumMod val="20000"/>
              <a:lumOff val="80000"/>
            </a:schemeClr>
          </a:solidFill>
          <a:ln>
            <a:solidFill>
              <a:schemeClr val="accent1"/>
            </a:solidFill>
          </a:ln>
        </p:spPr>
        <p:txBody>
          <a:bodyPr wrap="square" rtlCol="0">
            <a:spAutoFit/>
          </a:bodyPr>
          <a:lstStyle/>
          <a:p>
            <a:pPr algn="ctr"/>
            <a:r>
              <a:rPr lang="cs-CZ" sz="1600" dirty="0"/>
              <a:t>neekvivalentnost</a:t>
            </a:r>
          </a:p>
        </p:txBody>
      </p:sp>
      <p:sp>
        <p:nvSpPr>
          <p:cNvPr id="18" name="TextovéPole 17">
            <a:extLst>
              <a:ext uri="{FF2B5EF4-FFF2-40B4-BE49-F238E27FC236}">
                <a16:creationId xmlns:a16="http://schemas.microsoft.com/office/drawing/2014/main" id="{D2461A10-89A5-073C-F31D-C540AB12048D}"/>
              </a:ext>
            </a:extLst>
          </p:cNvPr>
          <p:cNvSpPr txBox="1"/>
          <p:nvPr/>
        </p:nvSpPr>
        <p:spPr>
          <a:xfrm>
            <a:off x="2841522" y="3450522"/>
            <a:ext cx="2113927" cy="338554"/>
          </a:xfrm>
          <a:prstGeom prst="rect">
            <a:avLst/>
          </a:prstGeom>
          <a:solidFill>
            <a:schemeClr val="accent2">
              <a:lumMod val="20000"/>
              <a:lumOff val="80000"/>
            </a:schemeClr>
          </a:solidFill>
          <a:ln>
            <a:solidFill>
              <a:schemeClr val="accent1"/>
            </a:solidFill>
          </a:ln>
        </p:spPr>
        <p:txBody>
          <a:bodyPr wrap="square" rtlCol="0">
            <a:spAutoFit/>
          </a:bodyPr>
          <a:lstStyle/>
          <a:p>
            <a:pPr algn="ctr"/>
            <a:r>
              <a:rPr lang="cs-CZ" sz="1600" dirty="0"/>
              <a:t>nenávratnost</a:t>
            </a:r>
          </a:p>
        </p:txBody>
      </p:sp>
      <p:sp>
        <p:nvSpPr>
          <p:cNvPr id="19" name="TextovéPole 18">
            <a:extLst>
              <a:ext uri="{FF2B5EF4-FFF2-40B4-BE49-F238E27FC236}">
                <a16:creationId xmlns:a16="http://schemas.microsoft.com/office/drawing/2014/main" id="{E5199575-58F5-9086-582B-CACA8E6007D8}"/>
              </a:ext>
            </a:extLst>
          </p:cNvPr>
          <p:cNvSpPr txBox="1"/>
          <p:nvPr/>
        </p:nvSpPr>
        <p:spPr>
          <a:xfrm>
            <a:off x="2841522" y="3919319"/>
            <a:ext cx="2113927" cy="338549"/>
          </a:xfrm>
          <a:prstGeom prst="rect">
            <a:avLst/>
          </a:prstGeom>
          <a:solidFill>
            <a:schemeClr val="accent6">
              <a:lumMod val="20000"/>
              <a:lumOff val="80000"/>
            </a:schemeClr>
          </a:solidFill>
          <a:ln>
            <a:solidFill>
              <a:schemeClr val="accent1"/>
            </a:solidFill>
          </a:ln>
        </p:spPr>
        <p:txBody>
          <a:bodyPr wrap="square" rtlCol="0">
            <a:spAutoFit/>
          </a:bodyPr>
          <a:lstStyle/>
          <a:p>
            <a:pPr algn="ctr"/>
            <a:r>
              <a:rPr lang="cs-CZ" sz="1600" dirty="0"/>
              <a:t>neúčelovost</a:t>
            </a:r>
          </a:p>
        </p:txBody>
      </p:sp>
      <p:sp>
        <p:nvSpPr>
          <p:cNvPr id="20" name="TextovéPole 19">
            <a:extLst>
              <a:ext uri="{FF2B5EF4-FFF2-40B4-BE49-F238E27FC236}">
                <a16:creationId xmlns:a16="http://schemas.microsoft.com/office/drawing/2014/main" id="{C99BDF65-0AFC-DDD1-B744-25BD1835F5E4}"/>
              </a:ext>
            </a:extLst>
          </p:cNvPr>
          <p:cNvSpPr txBox="1"/>
          <p:nvPr/>
        </p:nvSpPr>
        <p:spPr>
          <a:xfrm>
            <a:off x="5163442" y="3008222"/>
            <a:ext cx="2113921" cy="338554"/>
          </a:xfrm>
          <a:prstGeom prst="rect">
            <a:avLst/>
          </a:prstGeom>
          <a:solidFill>
            <a:srgbClr val="CCECFF"/>
          </a:solidFill>
          <a:ln>
            <a:solidFill>
              <a:schemeClr val="accent1"/>
            </a:solidFill>
          </a:ln>
        </p:spPr>
        <p:txBody>
          <a:bodyPr wrap="square" rtlCol="0">
            <a:spAutoFit/>
          </a:bodyPr>
          <a:lstStyle/>
          <a:p>
            <a:pPr algn="ctr"/>
            <a:r>
              <a:rPr lang="cs-CZ" sz="1600" dirty="0"/>
              <a:t>opakovatelnost</a:t>
            </a:r>
          </a:p>
        </p:txBody>
      </p:sp>
      <p:sp>
        <p:nvSpPr>
          <p:cNvPr id="21" name="TextovéPole 20">
            <a:extLst>
              <a:ext uri="{FF2B5EF4-FFF2-40B4-BE49-F238E27FC236}">
                <a16:creationId xmlns:a16="http://schemas.microsoft.com/office/drawing/2014/main" id="{09B590FA-0C73-B250-E0B4-3642BB008FA9}"/>
              </a:ext>
            </a:extLst>
          </p:cNvPr>
          <p:cNvSpPr txBox="1"/>
          <p:nvPr/>
        </p:nvSpPr>
        <p:spPr>
          <a:xfrm>
            <a:off x="5163443" y="3523540"/>
            <a:ext cx="2113920" cy="584775"/>
          </a:xfrm>
          <a:prstGeom prst="rect">
            <a:avLst/>
          </a:prstGeom>
          <a:solidFill>
            <a:srgbClr val="CCECFF"/>
          </a:solidFill>
          <a:ln>
            <a:solidFill>
              <a:schemeClr val="accent1"/>
            </a:solidFill>
          </a:ln>
        </p:spPr>
        <p:txBody>
          <a:bodyPr wrap="square" rtlCol="0">
            <a:spAutoFit/>
          </a:bodyPr>
          <a:lstStyle/>
          <a:p>
            <a:pPr algn="ctr"/>
            <a:r>
              <a:rPr lang="cs-CZ" sz="1600" dirty="0"/>
              <a:t>Neopakovatelnost </a:t>
            </a:r>
          </a:p>
          <a:p>
            <a:pPr algn="ctr"/>
            <a:r>
              <a:rPr lang="cs-CZ" sz="1600" dirty="0"/>
              <a:t>– okolnostní daně</a:t>
            </a:r>
          </a:p>
        </p:txBody>
      </p:sp>
      <p:sp>
        <p:nvSpPr>
          <p:cNvPr id="22" name="TextovéPole 21">
            <a:extLst>
              <a:ext uri="{FF2B5EF4-FFF2-40B4-BE49-F238E27FC236}">
                <a16:creationId xmlns:a16="http://schemas.microsoft.com/office/drawing/2014/main" id="{92E050F1-49D2-6FE0-E3E3-D43FD8E2D181}"/>
              </a:ext>
            </a:extLst>
          </p:cNvPr>
          <p:cNvSpPr txBox="1"/>
          <p:nvPr/>
        </p:nvSpPr>
        <p:spPr>
          <a:xfrm>
            <a:off x="442448" y="4278557"/>
            <a:ext cx="5279923" cy="338554"/>
          </a:xfrm>
          <a:prstGeom prst="rect">
            <a:avLst/>
          </a:prstGeom>
          <a:noFill/>
        </p:spPr>
        <p:txBody>
          <a:bodyPr wrap="square" rtlCol="0">
            <a:spAutoFit/>
          </a:bodyPr>
          <a:lstStyle/>
          <a:p>
            <a:r>
              <a:rPr lang="cs-CZ" sz="1600" dirty="0"/>
              <a:t>Každá daň v sobě nese tyto charakteristiky</a:t>
            </a:r>
          </a:p>
        </p:txBody>
      </p:sp>
      <p:sp>
        <p:nvSpPr>
          <p:cNvPr id="24" name="TextovéPole 23">
            <a:extLst>
              <a:ext uri="{FF2B5EF4-FFF2-40B4-BE49-F238E27FC236}">
                <a16:creationId xmlns:a16="http://schemas.microsoft.com/office/drawing/2014/main" id="{9812C94F-4BB4-917C-0550-A31632F3C99C}"/>
              </a:ext>
            </a:extLst>
          </p:cNvPr>
          <p:cNvSpPr txBox="1"/>
          <p:nvPr/>
        </p:nvSpPr>
        <p:spPr>
          <a:xfrm>
            <a:off x="442448" y="4889447"/>
            <a:ext cx="7848872" cy="1323439"/>
          </a:xfrm>
          <a:prstGeom prst="rect">
            <a:avLst/>
          </a:prstGeom>
          <a:noFill/>
        </p:spPr>
        <p:txBody>
          <a:bodyPr wrap="square" rtlCol="0">
            <a:spAutoFit/>
          </a:bodyPr>
          <a:lstStyle/>
          <a:p>
            <a:r>
              <a:rPr lang="cs-CZ" sz="1600" b="1" dirty="0">
                <a:solidFill>
                  <a:srgbClr val="FF0000"/>
                </a:solidFill>
              </a:rPr>
              <a:t>3) Daňové subjekty</a:t>
            </a:r>
          </a:p>
          <a:p>
            <a:pPr marL="285750" indent="-285750">
              <a:buFont typeface="Wingdings" panose="05000000000000000000" pitchFamily="2" charset="2"/>
              <a:buChar char="§"/>
            </a:pPr>
            <a:r>
              <a:rPr lang="cs-CZ" sz="1600" dirty="0"/>
              <a:t>1. skupina = </a:t>
            </a:r>
            <a:r>
              <a:rPr lang="cs-CZ" sz="1600" b="1" dirty="0"/>
              <a:t>daňoví poplatníci </a:t>
            </a:r>
            <a:r>
              <a:rPr lang="cs-CZ" sz="1600" dirty="0"/>
              <a:t>(osoby, podniky, jejichž příjem nebo majetek je zdaněn</a:t>
            </a:r>
          </a:p>
          <a:p>
            <a:pPr marL="342900" indent="-342900">
              <a:buAutoNum type="alphaLcParenR"/>
            </a:pPr>
            <a:r>
              <a:rPr lang="cs-CZ" sz="1600" dirty="0"/>
              <a:t>Daňoví rezidenti (pobyt i sídlo v ČR, veškeré příjmy včetně zahraničních zdaněny v ČR</a:t>
            </a:r>
          </a:p>
          <a:p>
            <a:pPr marL="342900" indent="-342900">
              <a:buAutoNum type="alphaLcParenR"/>
            </a:pPr>
            <a:r>
              <a:rPr lang="cs-CZ" sz="1600" dirty="0"/>
              <a:t>Daňoví nerezidenti(nemají pobyt v ČR, ani se zde nezdržují, zdaňují se příjmy vzniklé v ČR</a:t>
            </a:r>
          </a:p>
          <a:p>
            <a:pPr marL="285750" indent="-285750">
              <a:buFont typeface="Wingdings" panose="05000000000000000000" pitchFamily="2" charset="2"/>
              <a:buChar char="§"/>
            </a:pPr>
            <a:r>
              <a:rPr lang="cs-CZ" sz="1600" dirty="0"/>
              <a:t>2. skupina = </a:t>
            </a:r>
            <a:r>
              <a:rPr lang="cs-CZ" sz="1600" b="1" dirty="0"/>
              <a:t>daňoví plátci </a:t>
            </a:r>
            <a:r>
              <a:rPr lang="cs-CZ" sz="1600" dirty="0"/>
              <a:t>(osoby nebo firmy, které daně vybírají a i odvádí do SR)</a:t>
            </a:r>
          </a:p>
        </p:txBody>
      </p:sp>
      <p:sp>
        <p:nvSpPr>
          <p:cNvPr id="25" name="TextovéPole 24">
            <a:extLst>
              <a:ext uri="{FF2B5EF4-FFF2-40B4-BE49-F238E27FC236}">
                <a16:creationId xmlns:a16="http://schemas.microsoft.com/office/drawing/2014/main" id="{C0EB2A26-7509-5720-2E4A-0C23D27EEF69}"/>
              </a:ext>
            </a:extLst>
          </p:cNvPr>
          <p:cNvSpPr txBox="1"/>
          <p:nvPr/>
        </p:nvSpPr>
        <p:spPr>
          <a:xfrm>
            <a:off x="8399748" y="3789076"/>
            <a:ext cx="1376516" cy="584775"/>
          </a:xfrm>
          <a:prstGeom prst="rect">
            <a:avLst/>
          </a:prstGeom>
          <a:noFill/>
          <a:ln>
            <a:solidFill>
              <a:schemeClr val="tx1"/>
            </a:solidFill>
          </a:ln>
        </p:spPr>
        <p:txBody>
          <a:bodyPr wrap="square" rtlCol="0">
            <a:spAutoFit/>
          </a:bodyPr>
          <a:lstStyle/>
          <a:p>
            <a:r>
              <a:rPr lang="cs-CZ" sz="1600" dirty="0"/>
              <a:t>POPLATNÍK</a:t>
            </a:r>
          </a:p>
          <a:p>
            <a:r>
              <a:rPr lang="cs-CZ" sz="1600" dirty="0"/>
              <a:t>zaměstnanec</a:t>
            </a:r>
          </a:p>
        </p:txBody>
      </p:sp>
      <p:sp>
        <p:nvSpPr>
          <p:cNvPr id="26" name="TextovéPole 25">
            <a:extLst>
              <a:ext uri="{FF2B5EF4-FFF2-40B4-BE49-F238E27FC236}">
                <a16:creationId xmlns:a16="http://schemas.microsoft.com/office/drawing/2014/main" id="{B40450AE-4C8A-EA73-28EA-968B33A1F415}"/>
              </a:ext>
            </a:extLst>
          </p:cNvPr>
          <p:cNvSpPr txBox="1"/>
          <p:nvPr/>
        </p:nvSpPr>
        <p:spPr>
          <a:xfrm>
            <a:off x="8399748" y="4720170"/>
            <a:ext cx="1435502" cy="584775"/>
          </a:xfrm>
          <a:prstGeom prst="rect">
            <a:avLst/>
          </a:prstGeom>
          <a:noFill/>
          <a:ln>
            <a:solidFill>
              <a:schemeClr val="tx1"/>
            </a:solidFill>
          </a:ln>
        </p:spPr>
        <p:txBody>
          <a:bodyPr wrap="square" rtlCol="0">
            <a:spAutoFit/>
          </a:bodyPr>
          <a:lstStyle/>
          <a:p>
            <a:r>
              <a:rPr lang="cs-CZ" sz="1600" dirty="0"/>
              <a:t>PLÁTCE</a:t>
            </a:r>
          </a:p>
          <a:p>
            <a:r>
              <a:rPr lang="cs-CZ" sz="1600" dirty="0"/>
              <a:t>zaměstnavatel</a:t>
            </a:r>
          </a:p>
        </p:txBody>
      </p:sp>
      <p:sp>
        <p:nvSpPr>
          <p:cNvPr id="27" name="TextovéPole 26">
            <a:extLst>
              <a:ext uri="{FF2B5EF4-FFF2-40B4-BE49-F238E27FC236}">
                <a16:creationId xmlns:a16="http://schemas.microsoft.com/office/drawing/2014/main" id="{02FE81F2-DA04-ECF2-85B9-E078CA2B0A4B}"/>
              </a:ext>
            </a:extLst>
          </p:cNvPr>
          <p:cNvSpPr txBox="1"/>
          <p:nvPr/>
        </p:nvSpPr>
        <p:spPr>
          <a:xfrm>
            <a:off x="11459494" y="4829378"/>
            <a:ext cx="422788" cy="369332"/>
          </a:xfrm>
          <a:prstGeom prst="rect">
            <a:avLst/>
          </a:prstGeom>
          <a:noFill/>
          <a:ln>
            <a:solidFill>
              <a:schemeClr val="tx1"/>
            </a:solidFill>
          </a:ln>
        </p:spPr>
        <p:txBody>
          <a:bodyPr wrap="square" rtlCol="0">
            <a:spAutoFit/>
          </a:bodyPr>
          <a:lstStyle/>
          <a:p>
            <a:r>
              <a:rPr lang="cs-CZ" dirty="0"/>
              <a:t>SR</a:t>
            </a:r>
          </a:p>
        </p:txBody>
      </p:sp>
      <p:cxnSp>
        <p:nvCxnSpPr>
          <p:cNvPr id="29" name="Přímá spojnice se šipkou 28">
            <a:extLst>
              <a:ext uri="{FF2B5EF4-FFF2-40B4-BE49-F238E27FC236}">
                <a16:creationId xmlns:a16="http://schemas.microsoft.com/office/drawing/2014/main" id="{5725CBD1-D339-2DEC-09AE-8F3D24C8C0CF}"/>
              </a:ext>
            </a:extLst>
          </p:cNvPr>
          <p:cNvCxnSpPr/>
          <p:nvPr/>
        </p:nvCxnSpPr>
        <p:spPr>
          <a:xfrm>
            <a:off x="8898194" y="4373851"/>
            <a:ext cx="0" cy="346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32">
            <a:extLst>
              <a:ext uri="{FF2B5EF4-FFF2-40B4-BE49-F238E27FC236}">
                <a16:creationId xmlns:a16="http://schemas.microsoft.com/office/drawing/2014/main" id="{2F3C7B4B-F24F-AD7E-F9F1-EBB2769A9D35}"/>
              </a:ext>
            </a:extLst>
          </p:cNvPr>
          <p:cNvCxnSpPr>
            <a:stCxn id="26" idx="3"/>
            <a:endCxn id="27" idx="1"/>
          </p:cNvCxnSpPr>
          <p:nvPr/>
        </p:nvCxnSpPr>
        <p:spPr>
          <a:xfrm>
            <a:off x="9835250" y="5012558"/>
            <a:ext cx="1624244" cy="1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ovéPole 36">
            <a:extLst>
              <a:ext uri="{FF2B5EF4-FFF2-40B4-BE49-F238E27FC236}">
                <a16:creationId xmlns:a16="http://schemas.microsoft.com/office/drawing/2014/main" id="{7EB0FAA0-2A9C-5EE6-BF05-770C301FA4A3}"/>
              </a:ext>
            </a:extLst>
          </p:cNvPr>
          <p:cNvSpPr txBox="1"/>
          <p:nvPr/>
        </p:nvSpPr>
        <p:spPr>
          <a:xfrm>
            <a:off x="9989574" y="4720170"/>
            <a:ext cx="1278194" cy="307777"/>
          </a:xfrm>
          <a:prstGeom prst="rect">
            <a:avLst/>
          </a:prstGeom>
          <a:noFill/>
        </p:spPr>
        <p:txBody>
          <a:bodyPr wrap="square" rtlCol="0">
            <a:spAutoFit/>
          </a:bodyPr>
          <a:lstStyle/>
          <a:p>
            <a:r>
              <a:rPr lang="cs-CZ" sz="1400" dirty="0"/>
              <a:t>Daň odvede</a:t>
            </a:r>
          </a:p>
        </p:txBody>
      </p:sp>
      <p:sp>
        <p:nvSpPr>
          <p:cNvPr id="38" name="TextovéPole 37">
            <a:extLst>
              <a:ext uri="{FF2B5EF4-FFF2-40B4-BE49-F238E27FC236}">
                <a16:creationId xmlns:a16="http://schemas.microsoft.com/office/drawing/2014/main" id="{913DCB65-3B3E-9F59-1FF7-A6DB33F95A8B}"/>
              </a:ext>
            </a:extLst>
          </p:cNvPr>
          <p:cNvSpPr txBox="1"/>
          <p:nvPr/>
        </p:nvSpPr>
        <p:spPr>
          <a:xfrm>
            <a:off x="7838560" y="4409130"/>
            <a:ext cx="1122375" cy="307777"/>
          </a:xfrm>
          <a:prstGeom prst="rect">
            <a:avLst/>
          </a:prstGeom>
          <a:noFill/>
        </p:spPr>
        <p:txBody>
          <a:bodyPr wrap="square" rtlCol="0">
            <a:spAutoFit/>
          </a:bodyPr>
          <a:lstStyle/>
          <a:p>
            <a:r>
              <a:rPr lang="cs-CZ" sz="1400" dirty="0"/>
              <a:t>Daň strhne</a:t>
            </a:r>
          </a:p>
        </p:txBody>
      </p:sp>
      <p:sp>
        <p:nvSpPr>
          <p:cNvPr id="39" name="TextovéPole 38">
            <a:extLst>
              <a:ext uri="{FF2B5EF4-FFF2-40B4-BE49-F238E27FC236}">
                <a16:creationId xmlns:a16="http://schemas.microsoft.com/office/drawing/2014/main" id="{3B04AC71-84F1-9FAB-8278-FBECD9472B41}"/>
              </a:ext>
            </a:extLst>
          </p:cNvPr>
          <p:cNvSpPr txBox="1"/>
          <p:nvPr/>
        </p:nvSpPr>
        <p:spPr>
          <a:xfrm>
            <a:off x="8377086" y="5569528"/>
            <a:ext cx="1458163" cy="738664"/>
          </a:xfrm>
          <a:prstGeom prst="rect">
            <a:avLst/>
          </a:prstGeom>
          <a:noFill/>
          <a:ln>
            <a:solidFill>
              <a:schemeClr val="tx1"/>
            </a:solidFill>
          </a:ln>
        </p:spPr>
        <p:txBody>
          <a:bodyPr wrap="square" rtlCol="0">
            <a:spAutoFit/>
          </a:bodyPr>
          <a:lstStyle/>
          <a:p>
            <a:r>
              <a:rPr lang="cs-CZ" sz="1400" dirty="0"/>
              <a:t>Firma je POPLATNÍKEM I PLÁTCEM </a:t>
            </a:r>
          </a:p>
        </p:txBody>
      </p:sp>
      <p:cxnSp>
        <p:nvCxnSpPr>
          <p:cNvPr id="41" name="Přímá spojnice 40">
            <a:extLst>
              <a:ext uri="{FF2B5EF4-FFF2-40B4-BE49-F238E27FC236}">
                <a16:creationId xmlns:a16="http://schemas.microsoft.com/office/drawing/2014/main" id="{D64628F9-B0E7-DC04-5BFF-98D129D03DEA}"/>
              </a:ext>
            </a:extLst>
          </p:cNvPr>
          <p:cNvCxnSpPr>
            <a:cxnSpLocks/>
            <a:stCxn id="39" idx="3"/>
          </p:cNvCxnSpPr>
          <p:nvPr/>
        </p:nvCxnSpPr>
        <p:spPr>
          <a:xfrm flipV="1">
            <a:off x="9835249" y="5919012"/>
            <a:ext cx="1953628" cy="19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Přímá spojnice se šipkou 43">
            <a:extLst>
              <a:ext uri="{FF2B5EF4-FFF2-40B4-BE49-F238E27FC236}">
                <a16:creationId xmlns:a16="http://schemas.microsoft.com/office/drawing/2014/main" id="{A352F8F8-769F-7BD1-26F0-0C45A2029750}"/>
              </a:ext>
            </a:extLst>
          </p:cNvPr>
          <p:cNvCxnSpPr/>
          <p:nvPr/>
        </p:nvCxnSpPr>
        <p:spPr>
          <a:xfrm flipV="1">
            <a:off x="11788877" y="5198710"/>
            <a:ext cx="0" cy="720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ovéPole 45">
            <a:extLst>
              <a:ext uri="{FF2B5EF4-FFF2-40B4-BE49-F238E27FC236}">
                <a16:creationId xmlns:a16="http://schemas.microsoft.com/office/drawing/2014/main" id="{36020AB5-376A-A62F-CC3B-B5FB64573F51}"/>
              </a:ext>
            </a:extLst>
          </p:cNvPr>
          <p:cNvSpPr txBox="1"/>
          <p:nvPr/>
        </p:nvSpPr>
        <p:spPr>
          <a:xfrm>
            <a:off x="9989574" y="5643716"/>
            <a:ext cx="1624242" cy="307777"/>
          </a:xfrm>
          <a:prstGeom prst="rect">
            <a:avLst/>
          </a:prstGeom>
          <a:noFill/>
        </p:spPr>
        <p:txBody>
          <a:bodyPr wrap="square" rtlCol="0">
            <a:spAutoFit/>
          </a:bodyPr>
          <a:lstStyle/>
          <a:p>
            <a:r>
              <a:rPr lang="cs-CZ" sz="1400" dirty="0"/>
              <a:t>Odvod daně</a:t>
            </a:r>
          </a:p>
        </p:txBody>
      </p:sp>
      <p:sp>
        <p:nvSpPr>
          <p:cNvPr id="47" name="TextovéPole 46">
            <a:extLst>
              <a:ext uri="{FF2B5EF4-FFF2-40B4-BE49-F238E27FC236}">
                <a16:creationId xmlns:a16="http://schemas.microsoft.com/office/drawing/2014/main" id="{CAB6E84A-B608-596E-B008-EAA965F1C1E8}"/>
              </a:ext>
            </a:extLst>
          </p:cNvPr>
          <p:cNvSpPr txBox="1"/>
          <p:nvPr/>
        </p:nvSpPr>
        <p:spPr>
          <a:xfrm>
            <a:off x="10026976" y="5027947"/>
            <a:ext cx="1339114" cy="307777"/>
          </a:xfrm>
          <a:prstGeom prst="rect">
            <a:avLst/>
          </a:prstGeom>
          <a:noFill/>
        </p:spPr>
        <p:txBody>
          <a:bodyPr wrap="square" rtlCol="0">
            <a:spAutoFit/>
          </a:bodyPr>
          <a:lstStyle/>
          <a:p>
            <a:r>
              <a:rPr lang="cs-CZ" sz="1400" dirty="0"/>
              <a:t>Daň ze mzdy</a:t>
            </a:r>
          </a:p>
        </p:txBody>
      </p:sp>
      <p:sp>
        <p:nvSpPr>
          <p:cNvPr id="48" name="TextovéPole 47">
            <a:extLst>
              <a:ext uri="{FF2B5EF4-FFF2-40B4-BE49-F238E27FC236}">
                <a16:creationId xmlns:a16="http://schemas.microsoft.com/office/drawing/2014/main" id="{5862591E-B849-CCE0-E4AD-419B2434E8C1}"/>
              </a:ext>
            </a:extLst>
          </p:cNvPr>
          <p:cNvSpPr txBox="1"/>
          <p:nvPr/>
        </p:nvSpPr>
        <p:spPr>
          <a:xfrm>
            <a:off x="10107560" y="6037006"/>
            <a:ext cx="1351933" cy="307777"/>
          </a:xfrm>
          <a:prstGeom prst="rect">
            <a:avLst/>
          </a:prstGeom>
          <a:noFill/>
        </p:spPr>
        <p:txBody>
          <a:bodyPr wrap="square" rtlCol="0">
            <a:spAutoFit/>
          </a:bodyPr>
          <a:lstStyle/>
          <a:p>
            <a:r>
              <a:rPr lang="cs-CZ" sz="1400" dirty="0"/>
              <a:t>Daň ze zisku</a:t>
            </a:r>
          </a:p>
        </p:txBody>
      </p:sp>
    </p:spTree>
    <p:extLst>
      <p:ext uri="{BB962C8B-B14F-4D97-AF65-F5344CB8AC3E}">
        <p14:creationId xmlns:p14="http://schemas.microsoft.com/office/powerpoint/2010/main" val="2878185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678361" y="310134"/>
            <a:ext cx="4129613" cy="2069271"/>
          </a:xfrm>
          <a:prstGeom prst="rect">
            <a:avLst/>
          </a:prstGeom>
          <a:noFill/>
          <a:ln>
            <a:solidFill>
              <a:schemeClr val="accent1"/>
            </a:solidFill>
          </a:ln>
        </p:spPr>
        <p:txBody>
          <a:bodyPr wrap="square" rtlCol="0">
            <a:spAutoFit/>
          </a:bodyPr>
          <a:lstStyle/>
          <a:p>
            <a:r>
              <a:rPr lang="cs-CZ" sz="1600" dirty="0">
                <a:solidFill>
                  <a:srgbClr val="FF0000"/>
                </a:solidFill>
              </a:rPr>
              <a:t>4) </a:t>
            </a:r>
            <a:r>
              <a:rPr lang="cs-CZ" sz="1600" b="1" dirty="0">
                <a:solidFill>
                  <a:srgbClr val="FF0000"/>
                </a:solidFill>
              </a:rPr>
              <a:t>Objekt danění</a:t>
            </a:r>
          </a:p>
          <a:p>
            <a:r>
              <a:rPr lang="cs-CZ" sz="1600" b="1" dirty="0">
                <a:solidFill>
                  <a:srgbClr val="FF0000"/>
                </a:solidFill>
              </a:rPr>
              <a:t> </a:t>
            </a:r>
            <a:r>
              <a:rPr lang="cs-CZ" sz="1600" dirty="0"/>
              <a:t>je předmět (v zákoně veličina), za který se daň vybírá</a:t>
            </a:r>
          </a:p>
          <a:p>
            <a:r>
              <a:rPr lang="cs-CZ" sz="1600" dirty="0"/>
              <a:t>4 velké skupiny daňových objektů:</a:t>
            </a:r>
          </a:p>
          <a:p>
            <a:pPr marL="285750" indent="-285750">
              <a:buFontTx/>
              <a:buChar char="-"/>
            </a:pPr>
            <a:r>
              <a:rPr lang="cs-CZ" sz="1600" dirty="0">
                <a:solidFill>
                  <a:srgbClr val="FF0000"/>
                </a:solidFill>
              </a:rPr>
              <a:t>HLAVA</a:t>
            </a:r>
            <a:r>
              <a:rPr lang="cs-CZ" sz="1600" dirty="0"/>
              <a:t> (osoba)- místní poplatky</a:t>
            </a:r>
          </a:p>
          <a:p>
            <a:pPr marL="285750" indent="-285750">
              <a:buFontTx/>
              <a:buChar char="-"/>
            </a:pPr>
            <a:r>
              <a:rPr lang="cs-CZ" sz="1600" dirty="0">
                <a:solidFill>
                  <a:srgbClr val="FF0000"/>
                </a:solidFill>
              </a:rPr>
              <a:t>MAJETEK</a:t>
            </a:r>
            <a:r>
              <a:rPr lang="cs-CZ" sz="1600" dirty="0"/>
              <a:t> (nemovitosti)</a:t>
            </a:r>
          </a:p>
          <a:p>
            <a:pPr marL="285750" indent="-285750">
              <a:buFontTx/>
              <a:buChar char="-"/>
            </a:pPr>
            <a:r>
              <a:rPr lang="cs-CZ" sz="1600" dirty="0">
                <a:solidFill>
                  <a:srgbClr val="FF0000"/>
                </a:solidFill>
              </a:rPr>
              <a:t>DŮCHOD</a:t>
            </a:r>
            <a:r>
              <a:rPr lang="cs-CZ" sz="1600" dirty="0"/>
              <a:t> (příjem)</a:t>
            </a:r>
          </a:p>
          <a:p>
            <a:pPr marL="285750" indent="-285750">
              <a:buFontTx/>
              <a:buChar char="-"/>
            </a:pPr>
            <a:r>
              <a:rPr lang="cs-CZ" sz="1600" dirty="0">
                <a:solidFill>
                  <a:srgbClr val="FF0000"/>
                </a:solidFill>
              </a:rPr>
              <a:t>SPOTŘEBA</a:t>
            </a:r>
            <a:r>
              <a:rPr lang="cs-CZ" sz="1600" dirty="0"/>
              <a:t> (v cenách zboží)  </a:t>
            </a:r>
          </a:p>
        </p:txBody>
      </p:sp>
      <p:sp>
        <p:nvSpPr>
          <p:cNvPr id="5" name="Obdélník 4"/>
          <p:cNvSpPr/>
          <p:nvPr/>
        </p:nvSpPr>
        <p:spPr>
          <a:xfrm>
            <a:off x="4955393" y="310133"/>
            <a:ext cx="6676168" cy="1107996"/>
          </a:xfrm>
          <a:prstGeom prst="rect">
            <a:avLst/>
          </a:prstGeom>
          <a:ln>
            <a:solidFill>
              <a:schemeClr val="accent1"/>
            </a:solidFill>
          </a:ln>
        </p:spPr>
        <p:txBody>
          <a:bodyPr wrap="square">
            <a:spAutoFit/>
          </a:bodyPr>
          <a:lstStyle/>
          <a:p>
            <a:pPr lvl="0"/>
            <a:r>
              <a:rPr lang="cs-CZ" sz="1600" b="1" dirty="0">
                <a:solidFill>
                  <a:srgbClr val="FF0000"/>
                </a:solidFill>
              </a:rPr>
              <a:t>5) Základ daně </a:t>
            </a:r>
            <a:r>
              <a:rPr lang="cs-CZ" sz="1600" dirty="0"/>
              <a:t>je předmět daně vyjádřený v měrných jednotkách a upravený podle zákonných pravidel. Základ daně musí být vyjádřen </a:t>
            </a:r>
            <a:r>
              <a:rPr lang="cs-CZ" sz="1600" dirty="0">
                <a:solidFill>
                  <a:srgbClr val="FF0000"/>
                </a:solidFill>
              </a:rPr>
              <a:t>v měřitelných </a:t>
            </a:r>
            <a:r>
              <a:rPr lang="cs-CZ" sz="1600" dirty="0"/>
              <a:t>j</a:t>
            </a:r>
            <a:r>
              <a:rPr lang="cs-CZ" sz="1600" dirty="0">
                <a:solidFill>
                  <a:srgbClr val="FF0000"/>
                </a:solidFill>
              </a:rPr>
              <a:t>ednotkách</a:t>
            </a:r>
            <a:r>
              <a:rPr lang="cs-CZ" sz="1600" dirty="0"/>
              <a:t>. </a:t>
            </a:r>
            <a:r>
              <a:rPr lang="cs-CZ" sz="1600" dirty="0">
                <a:solidFill>
                  <a:srgbClr val="FF0000"/>
                </a:solidFill>
              </a:rPr>
              <a:t>A to buď ve fyzických jednotkách (ks, t, hl, m</a:t>
            </a:r>
            <a:r>
              <a:rPr lang="cs-CZ" sz="1600" baseline="30000" dirty="0">
                <a:solidFill>
                  <a:srgbClr val="FF0000"/>
                </a:solidFill>
              </a:rPr>
              <a:t>2</a:t>
            </a:r>
            <a:r>
              <a:rPr lang="cs-CZ" sz="1600" dirty="0">
                <a:solidFill>
                  <a:srgbClr val="FF0000"/>
                </a:solidFill>
              </a:rPr>
              <a:t>) nebo v hodnotovém vyjádření</a:t>
            </a:r>
            <a:r>
              <a:rPr lang="cs-CZ" sz="1600" dirty="0"/>
              <a:t> v </a:t>
            </a:r>
            <a:r>
              <a:rPr lang="cs-CZ" sz="1600" dirty="0">
                <a:solidFill>
                  <a:srgbClr val="FF0000"/>
                </a:solidFill>
              </a:rPr>
              <a:t>korunách</a:t>
            </a:r>
            <a:r>
              <a:rPr lang="cs-CZ" sz="1600" dirty="0"/>
              <a:t>. </a:t>
            </a:r>
          </a:p>
        </p:txBody>
      </p:sp>
      <p:sp>
        <p:nvSpPr>
          <p:cNvPr id="6" name="Obdélník 5">
            <a:extLst>
              <a:ext uri="{FF2B5EF4-FFF2-40B4-BE49-F238E27FC236}">
                <a16:creationId xmlns:a16="http://schemas.microsoft.com/office/drawing/2014/main" id="{887A759E-EF8B-FAAD-0CBA-F6177C0BD35C}"/>
              </a:ext>
            </a:extLst>
          </p:cNvPr>
          <p:cNvSpPr/>
          <p:nvPr/>
        </p:nvSpPr>
        <p:spPr>
          <a:xfrm>
            <a:off x="305128" y="2472427"/>
            <a:ext cx="6873750" cy="3785652"/>
          </a:xfrm>
          <a:prstGeom prst="rect">
            <a:avLst/>
          </a:prstGeom>
          <a:ln>
            <a:solidFill>
              <a:schemeClr val="accent1"/>
            </a:solidFill>
          </a:ln>
        </p:spPr>
        <p:txBody>
          <a:bodyPr wrap="square">
            <a:spAutoFit/>
          </a:bodyPr>
          <a:lstStyle/>
          <a:p>
            <a:pPr lvl="0"/>
            <a:r>
              <a:rPr lang="cs-CZ" sz="1600" b="1" dirty="0">
                <a:solidFill>
                  <a:srgbClr val="FF0000"/>
                </a:solidFill>
              </a:rPr>
              <a:t>6) Sazba daně </a:t>
            </a:r>
            <a:r>
              <a:rPr lang="cs-CZ" sz="1600" dirty="0"/>
              <a:t>je algoritmus, prostřednictvím kterého se ze základu daně (sníženého o odpočty) stanoví velikost daně. Typy sazeb:</a:t>
            </a:r>
          </a:p>
          <a:p>
            <a:pPr marL="285750" indent="-285750">
              <a:buFont typeface="Arial" panose="020B0604020202020204" pitchFamily="34" charset="0"/>
              <a:buChar char="•"/>
            </a:pPr>
            <a:r>
              <a:rPr lang="cs-CZ" sz="1600" b="1" i="1" dirty="0">
                <a:solidFill>
                  <a:srgbClr val="FF0000"/>
                </a:solidFill>
              </a:rPr>
              <a:t>Jednotná sazba daně</a:t>
            </a:r>
            <a:r>
              <a:rPr lang="cs-CZ" sz="1600" b="1" i="1" dirty="0"/>
              <a:t> </a:t>
            </a:r>
            <a:r>
              <a:rPr lang="cs-CZ" sz="1600" dirty="0"/>
              <a:t>je taková sazba, která je stejná pro všechny typy a druhy předmětu dané daně nezávisle na jeho kvalitě (daň z nemovitých věcí). </a:t>
            </a:r>
          </a:p>
          <a:p>
            <a:pPr marL="285750" indent="-285750">
              <a:buFont typeface="Arial" panose="020B0604020202020204" pitchFamily="34" charset="0"/>
              <a:buChar char="•"/>
            </a:pPr>
            <a:r>
              <a:rPr lang="cs-CZ" sz="1600" dirty="0"/>
              <a:t>Výše </a:t>
            </a:r>
            <a:r>
              <a:rPr lang="cs-CZ" sz="1600" b="1" i="1" dirty="0">
                <a:solidFill>
                  <a:srgbClr val="FF0000"/>
                </a:solidFill>
              </a:rPr>
              <a:t>diferencované sazby daně </a:t>
            </a:r>
            <a:r>
              <a:rPr lang="cs-CZ" sz="1600" dirty="0"/>
              <a:t>se liší podle druhu předmětu daně, (daně z přidané hodnoty%). Nebo podle daňového subjektu.</a:t>
            </a:r>
          </a:p>
          <a:p>
            <a:pPr marL="285750" indent="-285750">
              <a:buFont typeface="Arial" panose="020B0604020202020204" pitchFamily="34" charset="0"/>
              <a:buChar char="•"/>
            </a:pPr>
            <a:r>
              <a:rPr lang="cs-CZ" sz="1600" b="1" i="1" dirty="0">
                <a:solidFill>
                  <a:srgbClr val="FF0000"/>
                </a:solidFill>
              </a:rPr>
              <a:t>Pevná sazba daně</a:t>
            </a:r>
            <a:r>
              <a:rPr lang="cs-CZ" sz="1600" b="1" i="1" dirty="0"/>
              <a:t> </a:t>
            </a:r>
            <a:r>
              <a:rPr lang="cs-CZ" sz="1600" dirty="0"/>
              <a:t>je taková sazba, kde základ daně je v objemových jednotkách.</a:t>
            </a:r>
          </a:p>
          <a:p>
            <a:pPr marL="285750" indent="-285750">
              <a:buFont typeface="Arial" panose="020B0604020202020204" pitchFamily="34" charset="0"/>
              <a:buChar char="•"/>
            </a:pPr>
            <a:r>
              <a:rPr lang="cs-CZ" sz="1600" dirty="0"/>
              <a:t> </a:t>
            </a:r>
            <a:r>
              <a:rPr lang="cs-CZ" sz="1600" b="1" i="1" dirty="0">
                <a:solidFill>
                  <a:srgbClr val="FF0000"/>
                </a:solidFill>
              </a:rPr>
              <a:t>Relativní sazbu daně</a:t>
            </a:r>
            <a:r>
              <a:rPr lang="cs-CZ" sz="1600" b="1" i="1" dirty="0"/>
              <a:t> </a:t>
            </a:r>
            <a:r>
              <a:rPr lang="cs-CZ" sz="1600" dirty="0"/>
              <a:t>užíváme tam, kde základ daně má hodnotový charakter. Sazba udává určitý podíl </a:t>
            </a:r>
            <a:r>
              <a:rPr lang="cs-CZ" sz="1600" b="1" dirty="0"/>
              <a:t>(procento</a:t>
            </a:r>
            <a:r>
              <a:rPr lang="cs-CZ" sz="1600" dirty="0"/>
              <a:t>) ze základu daně. Je obvyklá u běžných daní.</a:t>
            </a:r>
          </a:p>
          <a:p>
            <a:pPr marL="285750" indent="-285750">
              <a:buFont typeface="Arial" panose="020B0604020202020204" pitchFamily="34" charset="0"/>
              <a:buChar char="•"/>
            </a:pPr>
            <a:r>
              <a:rPr lang="cs-CZ" sz="1600" dirty="0"/>
              <a:t> </a:t>
            </a:r>
            <a:r>
              <a:rPr lang="cs-CZ" sz="1600" b="1" i="1" dirty="0">
                <a:solidFill>
                  <a:srgbClr val="FF0000"/>
                </a:solidFill>
              </a:rPr>
              <a:t>Lineární sazba daně</a:t>
            </a:r>
            <a:r>
              <a:rPr lang="cs-CZ" sz="1600" b="1" i="1" dirty="0"/>
              <a:t> </a:t>
            </a:r>
            <a:r>
              <a:rPr lang="cs-CZ" sz="1600" dirty="0"/>
              <a:t>je taková, kdy daň roste s růstem základu ve stejné poměru. </a:t>
            </a:r>
          </a:p>
          <a:p>
            <a:pPr marL="285750" indent="-285750">
              <a:buFont typeface="Arial" panose="020B0604020202020204" pitchFamily="34" charset="0"/>
              <a:buChar char="•"/>
            </a:pPr>
            <a:r>
              <a:rPr lang="cs-CZ" sz="1600" b="1" i="1" dirty="0">
                <a:solidFill>
                  <a:srgbClr val="FF0000"/>
                </a:solidFill>
              </a:rPr>
              <a:t>Progresivní daňová sazba</a:t>
            </a:r>
            <a:r>
              <a:rPr lang="cs-CZ" sz="1600" b="1" i="1" dirty="0"/>
              <a:t> </a:t>
            </a:r>
            <a:r>
              <a:rPr lang="cs-CZ" sz="1600" dirty="0"/>
              <a:t>je taková, při které s růstem základu daně roste daň relativně rychleji než základ daně (daňová pásma)</a:t>
            </a:r>
          </a:p>
        </p:txBody>
      </p:sp>
      <p:pic>
        <p:nvPicPr>
          <p:cNvPr id="7" name="Picture 2" descr="Zpracuji DAŇOVÉ PŘIZNÁNÍ - inzerce, prodám - Hyperinzerce.cz">
            <a:extLst>
              <a:ext uri="{FF2B5EF4-FFF2-40B4-BE49-F238E27FC236}">
                <a16:creationId xmlns:a16="http://schemas.microsoft.com/office/drawing/2014/main" id="{BA647280-9F88-7C08-4DC3-91AD0CF132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9212" y="1125075"/>
            <a:ext cx="3103907" cy="20692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iskopis Záznam o provozu vozidla ND (stazka) číslovaný,oboustr. A4...">
            <a:extLst>
              <a:ext uri="{FF2B5EF4-FFF2-40B4-BE49-F238E27FC236}">
                <a16:creationId xmlns:a16="http://schemas.microsoft.com/office/drawing/2014/main" id="{C3E23B80-3E8D-D0D7-D104-094896549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3689" y="2554544"/>
            <a:ext cx="3064357" cy="4303456"/>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BDE81E16-53C6-1767-9FFD-1EA91941A2E1}"/>
              </a:ext>
            </a:extLst>
          </p:cNvPr>
          <p:cNvSpPr txBox="1"/>
          <p:nvPr/>
        </p:nvSpPr>
        <p:spPr>
          <a:xfrm>
            <a:off x="5604387" y="1710813"/>
            <a:ext cx="2517058" cy="369332"/>
          </a:xfrm>
          <a:prstGeom prst="rect">
            <a:avLst/>
          </a:prstGeom>
          <a:solidFill>
            <a:srgbClr val="FFFF00"/>
          </a:solidFill>
          <a:ln>
            <a:solidFill>
              <a:schemeClr val="tx1"/>
            </a:solidFill>
          </a:ln>
        </p:spPr>
        <p:txBody>
          <a:bodyPr wrap="square" rtlCol="0">
            <a:spAutoFit/>
          </a:bodyPr>
          <a:lstStyle/>
          <a:p>
            <a:r>
              <a:rPr lang="cs-CZ" b="1" dirty="0"/>
              <a:t>DAŃ = ZÁKLAD x SAZBA</a:t>
            </a:r>
          </a:p>
        </p:txBody>
      </p:sp>
    </p:spTree>
    <p:extLst>
      <p:ext uri="{BB962C8B-B14F-4D97-AF65-F5344CB8AC3E}">
        <p14:creationId xmlns:p14="http://schemas.microsoft.com/office/powerpoint/2010/main" val="5876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A6DC4F8C-7DDB-F451-12DD-4921B7219F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1874" y="491613"/>
            <a:ext cx="6188684" cy="5117690"/>
          </a:xfrm>
          <a:prstGeom prst="rect">
            <a:avLst/>
          </a:prstGeom>
        </p:spPr>
      </p:pic>
      <p:sp>
        <p:nvSpPr>
          <p:cNvPr id="7" name="TextovéPole 6">
            <a:extLst>
              <a:ext uri="{FF2B5EF4-FFF2-40B4-BE49-F238E27FC236}">
                <a16:creationId xmlns:a16="http://schemas.microsoft.com/office/drawing/2014/main" id="{CCB82E4C-5F78-F2AF-EC42-CB0E34D1445F}"/>
              </a:ext>
            </a:extLst>
          </p:cNvPr>
          <p:cNvSpPr txBox="1"/>
          <p:nvPr/>
        </p:nvSpPr>
        <p:spPr>
          <a:xfrm>
            <a:off x="737419" y="1905506"/>
            <a:ext cx="4473678" cy="2800767"/>
          </a:xfrm>
          <a:prstGeom prst="rect">
            <a:avLst/>
          </a:prstGeom>
          <a:noFill/>
        </p:spPr>
        <p:txBody>
          <a:bodyPr wrap="square">
            <a:spAutoFit/>
          </a:bodyPr>
          <a:lstStyle/>
          <a:p>
            <a:r>
              <a:rPr lang="cs-CZ" sz="1600" b="0" i="0" dirty="0">
                <a:solidFill>
                  <a:srgbClr val="060604"/>
                </a:solidFill>
                <a:effectLst/>
                <a:latin typeface="fira sans" panose="020B0604020202020204" pitchFamily="34" charset="0"/>
              </a:rPr>
              <a:t>Daňové kvóty představují </a:t>
            </a:r>
            <a:r>
              <a:rPr lang="cs-CZ" sz="1600" b="0" i="0" dirty="0">
                <a:solidFill>
                  <a:srgbClr val="FF0000"/>
                </a:solidFill>
                <a:effectLst/>
                <a:latin typeface="fira sans" panose="020B0604020202020204" pitchFamily="34" charset="0"/>
              </a:rPr>
              <a:t>mezinárodní srovnávací ukazatel </a:t>
            </a:r>
            <a:r>
              <a:rPr lang="cs-CZ" sz="1600" b="0" i="0" dirty="0">
                <a:solidFill>
                  <a:srgbClr val="060604"/>
                </a:solidFill>
                <a:effectLst/>
                <a:latin typeface="fira sans" panose="020B0604020202020204" pitchFamily="34" charset="0"/>
              </a:rPr>
              <a:t>pro podíl vybraných daní příslušného státu na jeho hrubém domácím produktu. Údaje publikuje Organizace pro ekonomickou spolupráci a rozvoj (OECD). </a:t>
            </a:r>
            <a:r>
              <a:rPr lang="cs-CZ" sz="1600" b="1" dirty="0">
                <a:solidFill>
                  <a:srgbClr val="FF0000"/>
                </a:solidFill>
                <a:latin typeface="fira sans" panose="020B0604020202020204" pitchFamily="34" charset="0"/>
              </a:rPr>
              <a:t>Jednoduchá d</a:t>
            </a:r>
            <a:r>
              <a:rPr lang="cs-CZ" sz="1600" b="1" i="0" dirty="0">
                <a:solidFill>
                  <a:srgbClr val="FF0000"/>
                </a:solidFill>
                <a:effectLst/>
                <a:latin typeface="fira sans" panose="020B0604020202020204" pitchFamily="34" charset="0"/>
              </a:rPr>
              <a:t>aňová kvóta </a:t>
            </a:r>
            <a:r>
              <a:rPr lang="cs-CZ" sz="1600" b="0" i="0" dirty="0">
                <a:solidFill>
                  <a:srgbClr val="060604"/>
                </a:solidFill>
                <a:effectLst/>
                <a:latin typeface="fira sans" panose="020B0604020202020204" pitchFamily="34" charset="0"/>
              </a:rPr>
              <a:t>(JDK) se vypočítá jako „</a:t>
            </a:r>
            <a:r>
              <a:rPr lang="cs-CZ" sz="1600" b="1" i="0" dirty="0">
                <a:effectLst/>
                <a:latin typeface="fira sans" panose="020B0604020202020204" pitchFamily="34" charset="0"/>
              </a:rPr>
              <a:t>poměr výnosu daní  k HDP</a:t>
            </a:r>
            <a:r>
              <a:rPr lang="cs-CZ" sz="1600" b="0" i="0" dirty="0">
                <a:solidFill>
                  <a:srgbClr val="060604"/>
                </a:solidFill>
                <a:effectLst/>
                <a:latin typeface="fira sans" panose="020B0604020202020204" pitchFamily="34" charset="0"/>
              </a:rPr>
              <a:t>“ v běžných cenách. </a:t>
            </a:r>
            <a:r>
              <a:rPr lang="cs-CZ" sz="1600" b="1" i="0" dirty="0">
                <a:solidFill>
                  <a:srgbClr val="FF0000"/>
                </a:solidFill>
                <a:effectLst/>
                <a:latin typeface="fira sans" panose="020B0604020202020204" pitchFamily="34" charset="0"/>
              </a:rPr>
              <a:t>Složená daňová </a:t>
            </a:r>
            <a:r>
              <a:rPr lang="cs-CZ" sz="1600" b="0" i="0" dirty="0">
                <a:solidFill>
                  <a:srgbClr val="060604"/>
                </a:solidFill>
                <a:effectLst/>
                <a:latin typeface="fira sans" panose="020B0604020202020204" pitchFamily="34" charset="0"/>
              </a:rPr>
              <a:t>kvóta (SDK) se vypočítá jako „</a:t>
            </a:r>
            <a:r>
              <a:rPr lang="cs-CZ" sz="1600" b="1" i="0" dirty="0">
                <a:effectLst/>
                <a:latin typeface="fira sans" panose="020B0604020202020204" pitchFamily="34" charset="0"/>
              </a:rPr>
              <a:t>poměr výnosu daní, cel a pojistného na zdravotní pojištění a sociální zabezpečení k HDP“ </a:t>
            </a:r>
            <a:r>
              <a:rPr lang="cs-CZ" sz="1600" b="0" i="0" dirty="0">
                <a:solidFill>
                  <a:srgbClr val="060604"/>
                </a:solidFill>
                <a:effectLst/>
                <a:latin typeface="fira sans" panose="020B0604020202020204" pitchFamily="34" charset="0"/>
              </a:rPr>
              <a:t>v běžných cenách.</a:t>
            </a:r>
            <a:endParaRPr lang="cs-CZ" sz="1600" dirty="0"/>
          </a:p>
        </p:txBody>
      </p:sp>
      <p:sp>
        <p:nvSpPr>
          <p:cNvPr id="9" name="TextovéPole 8">
            <a:extLst>
              <a:ext uri="{FF2B5EF4-FFF2-40B4-BE49-F238E27FC236}">
                <a16:creationId xmlns:a16="http://schemas.microsoft.com/office/drawing/2014/main" id="{E7749B33-FCD5-929E-5169-C42790A020F4}"/>
              </a:ext>
            </a:extLst>
          </p:cNvPr>
          <p:cNvSpPr txBox="1"/>
          <p:nvPr/>
        </p:nvSpPr>
        <p:spPr>
          <a:xfrm>
            <a:off x="1347020" y="854052"/>
            <a:ext cx="2163097" cy="461665"/>
          </a:xfrm>
          <a:prstGeom prst="rect">
            <a:avLst/>
          </a:prstGeom>
          <a:noFill/>
        </p:spPr>
        <p:txBody>
          <a:bodyPr wrap="square">
            <a:spAutoFit/>
          </a:bodyPr>
          <a:lstStyle/>
          <a:p>
            <a:r>
              <a:rPr lang="cs-CZ" sz="2400" b="1" dirty="0">
                <a:solidFill>
                  <a:srgbClr val="FF0000"/>
                </a:solidFill>
              </a:rPr>
              <a:t>Daňová kvóta</a:t>
            </a:r>
          </a:p>
        </p:txBody>
      </p:sp>
      <p:graphicFrame>
        <p:nvGraphicFramePr>
          <p:cNvPr id="10" name="Tabulka 9">
            <a:extLst>
              <a:ext uri="{FF2B5EF4-FFF2-40B4-BE49-F238E27FC236}">
                <a16:creationId xmlns:a16="http://schemas.microsoft.com/office/drawing/2014/main" id="{DCE7C95D-AB9B-30D0-3A24-CE226DDE373C}"/>
              </a:ext>
            </a:extLst>
          </p:cNvPr>
          <p:cNvGraphicFramePr>
            <a:graphicFrameLocks noGrp="1"/>
          </p:cNvGraphicFramePr>
          <p:nvPr>
            <p:extLst>
              <p:ext uri="{D42A27DB-BD31-4B8C-83A1-F6EECF244321}">
                <p14:modId xmlns:p14="http://schemas.microsoft.com/office/powerpoint/2010/main" val="609477484"/>
              </p:ext>
            </p:extLst>
          </p:nvPr>
        </p:nvGraphicFramePr>
        <p:xfrm>
          <a:off x="609438" y="5773115"/>
          <a:ext cx="10973124" cy="801558"/>
        </p:xfrm>
        <a:graphic>
          <a:graphicData uri="http://schemas.openxmlformats.org/drawingml/2006/table">
            <a:tbl>
              <a:tblPr/>
              <a:tblGrid>
                <a:gridCol w="914427">
                  <a:extLst>
                    <a:ext uri="{9D8B030D-6E8A-4147-A177-3AD203B41FA5}">
                      <a16:colId xmlns:a16="http://schemas.microsoft.com/office/drawing/2014/main" val="39729274"/>
                    </a:ext>
                  </a:extLst>
                </a:gridCol>
                <a:gridCol w="914427">
                  <a:extLst>
                    <a:ext uri="{9D8B030D-6E8A-4147-A177-3AD203B41FA5}">
                      <a16:colId xmlns:a16="http://schemas.microsoft.com/office/drawing/2014/main" val="1255630570"/>
                    </a:ext>
                  </a:extLst>
                </a:gridCol>
                <a:gridCol w="914427">
                  <a:extLst>
                    <a:ext uri="{9D8B030D-6E8A-4147-A177-3AD203B41FA5}">
                      <a16:colId xmlns:a16="http://schemas.microsoft.com/office/drawing/2014/main" val="3062091520"/>
                    </a:ext>
                  </a:extLst>
                </a:gridCol>
                <a:gridCol w="904203">
                  <a:extLst>
                    <a:ext uri="{9D8B030D-6E8A-4147-A177-3AD203B41FA5}">
                      <a16:colId xmlns:a16="http://schemas.microsoft.com/office/drawing/2014/main" val="2840442378"/>
                    </a:ext>
                  </a:extLst>
                </a:gridCol>
                <a:gridCol w="924651">
                  <a:extLst>
                    <a:ext uri="{9D8B030D-6E8A-4147-A177-3AD203B41FA5}">
                      <a16:colId xmlns:a16="http://schemas.microsoft.com/office/drawing/2014/main" val="1005602416"/>
                    </a:ext>
                  </a:extLst>
                </a:gridCol>
                <a:gridCol w="914427">
                  <a:extLst>
                    <a:ext uri="{9D8B030D-6E8A-4147-A177-3AD203B41FA5}">
                      <a16:colId xmlns:a16="http://schemas.microsoft.com/office/drawing/2014/main" val="3610934703"/>
                    </a:ext>
                  </a:extLst>
                </a:gridCol>
                <a:gridCol w="914427">
                  <a:extLst>
                    <a:ext uri="{9D8B030D-6E8A-4147-A177-3AD203B41FA5}">
                      <a16:colId xmlns:a16="http://schemas.microsoft.com/office/drawing/2014/main" val="1832193626"/>
                    </a:ext>
                  </a:extLst>
                </a:gridCol>
                <a:gridCol w="914427">
                  <a:extLst>
                    <a:ext uri="{9D8B030D-6E8A-4147-A177-3AD203B41FA5}">
                      <a16:colId xmlns:a16="http://schemas.microsoft.com/office/drawing/2014/main" val="506878506"/>
                    </a:ext>
                  </a:extLst>
                </a:gridCol>
                <a:gridCol w="914427">
                  <a:extLst>
                    <a:ext uri="{9D8B030D-6E8A-4147-A177-3AD203B41FA5}">
                      <a16:colId xmlns:a16="http://schemas.microsoft.com/office/drawing/2014/main" val="1742914636"/>
                    </a:ext>
                  </a:extLst>
                </a:gridCol>
                <a:gridCol w="914427">
                  <a:extLst>
                    <a:ext uri="{9D8B030D-6E8A-4147-A177-3AD203B41FA5}">
                      <a16:colId xmlns:a16="http://schemas.microsoft.com/office/drawing/2014/main" val="3665149833"/>
                    </a:ext>
                  </a:extLst>
                </a:gridCol>
                <a:gridCol w="914427">
                  <a:extLst>
                    <a:ext uri="{9D8B030D-6E8A-4147-A177-3AD203B41FA5}">
                      <a16:colId xmlns:a16="http://schemas.microsoft.com/office/drawing/2014/main" val="3451511108"/>
                    </a:ext>
                  </a:extLst>
                </a:gridCol>
                <a:gridCol w="914427">
                  <a:extLst>
                    <a:ext uri="{9D8B030D-6E8A-4147-A177-3AD203B41FA5}">
                      <a16:colId xmlns:a16="http://schemas.microsoft.com/office/drawing/2014/main" val="3321114041"/>
                    </a:ext>
                  </a:extLst>
                </a:gridCol>
              </a:tblGrid>
              <a:tr h="264896">
                <a:tc>
                  <a:txBody>
                    <a:bodyPr/>
                    <a:lstStyle/>
                    <a:p>
                      <a:pPr fontAlgn="base"/>
                      <a:r>
                        <a:rPr lang="cs-CZ" sz="1400" dirty="0">
                          <a:effectLst/>
                        </a:rPr>
                        <a:t>Rok  (ČR)</a:t>
                      </a:r>
                    </a:p>
                  </a:txBody>
                  <a:tcPr anchor="ctr">
                    <a:lnL w="12700" cap="flat" cmpd="sng" algn="ctr">
                      <a:solidFill>
                        <a:srgbClr val="809A69"/>
                      </a:solidFill>
                      <a:prstDash val="solid"/>
                      <a:round/>
                      <a:headEnd type="none" w="med" len="med"/>
                      <a:tailEnd type="none" w="med" len="med"/>
                    </a:lnL>
                    <a:lnR w="12700" cap="flat" cmpd="sng" algn="ctr">
                      <a:solidFill>
                        <a:srgbClr val="809A69"/>
                      </a:solidFill>
                      <a:prstDash val="solid"/>
                      <a:round/>
                      <a:headEnd type="none" w="med" len="med"/>
                      <a:tailEnd type="none" w="med" len="med"/>
                    </a:lnR>
                    <a:lnT w="12700" cap="flat" cmpd="sng" algn="ctr">
                      <a:solidFill>
                        <a:srgbClr val="009A69"/>
                      </a:solidFill>
                      <a:prstDash val="solid"/>
                      <a:round/>
                      <a:headEnd type="none" w="med" len="med"/>
                      <a:tailEnd type="none" w="med" len="med"/>
                    </a:lnT>
                    <a:lnB w="12700" cap="flat" cmpd="sng" algn="ctr">
                      <a:solidFill>
                        <a:srgbClr val="50439D"/>
                      </a:solidFill>
                      <a:prstDash val="solid"/>
                      <a:round/>
                      <a:headEnd type="none" w="med" len="med"/>
                      <a:tailEnd type="none" w="med" len="med"/>
                    </a:lnB>
                  </a:tcPr>
                </a:tc>
                <a:tc>
                  <a:txBody>
                    <a:bodyPr/>
                    <a:lstStyle/>
                    <a:p>
                      <a:pPr fontAlgn="base"/>
                      <a:r>
                        <a:rPr lang="cs-CZ" sz="1400">
                          <a:effectLst/>
                        </a:rPr>
                        <a:t>2013</a:t>
                      </a:r>
                    </a:p>
                  </a:txBody>
                  <a:tcPr anchor="ctr">
                    <a:lnL w="12700" cap="flat" cmpd="sng" algn="ctr">
                      <a:solidFill>
                        <a:srgbClr val="809A69"/>
                      </a:solidFill>
                      <a:prstDash val="solid"/>
                      <a:round/>
                      <a:headEnd type="none" w="med" len="med"/>
                      <a:tailEnd type="none" w="med" len="med"/>
                    </a:lnL>
                    <a:lnR w="12700" cap="flat" cmpd="sng" algn="ctr">
                      <a:solidFill>
                        <a:srgbClr val="809A69"/>
                      </a:solidFill>
                      <a:prstDash val="solid"/>
                      <a:round/>
                      <a:headEnd type="none" w="med" len="med"/>
                      <a:tailEnd type="none" w="med" len="med"/>
                    </a:lnR>
                    <a:lnT w="12700" cap="flat" cmpd="sng" algn="ctr">
                      <a:solidFill>
                        <a:srgbClr val="009A69"/>
                      </a:solidFill>
                      <a:prstDash val="solid"/>
                      <a:round/>
                      <a:headEnd type="none" w="med" len="med"/>
                      <a:tailEnd type="none" w="med" len="med"/>
                    </a:lnT>
                    <a:lnB w="12700" cap="flat" cmpd="sng" algn="ctr">
                      <a:solidFill>
                        <a:srgbClr val="50439D"/>
                      </a:solidFill>
                      <a:prstDash val="solid"/>
                      <a:round/>
                      <a:headEnd type="none" w="med" len="med"/>
                      <a:tailEnd type="none" w="med" len="med"/>
                    </a:lnB>
                  </a:tcPr>
                </a:tc>
                <a:tc>
                  <a:txBody>
                    <a:bodyPr/>
                    <a:lstStyle/>
                    <a:p>
                      <a:pPr fontAlgn="base"/>
                      <a:r>
                        <a:rPr lang="cs-CZ" sz="1400" dirty="0">
                          <a:effectLst/>
                        </a:rPr>
                        <a:t>2014</a:t>
                      </a:r>
                    </a:p>
                  </a:txBody>
                  <a:tcPr anchor="ctr">
                    <a:lnL w="12700" cap="flat" cmpd="sng" algn="ctr">
                      <a:solidFill>
                        <a:srgbClr val="809A69"/>
                      </a:solidFill>
                      <a:prstDash val="solid"/>
                      <a:round/>
                      <a:headEnd type="none" w="med" len="med"/>
                      <a:tailEnd type="none" w="med" len="med"/>
                    </a:lnL>
                    <a:lnR w="12700" cap="flat" cmpd="sng" algn="ctr">
                      <a:solidFill>
                        <a:srgbClr val="809A69"/>
                      </a:solidFill>
                      <a:prstDash val="solid"/>
                      <a:round/>
                      <a:headEnd type="none" w="med" len="med"/>
                      <a:tailEnd type="none" w="med" len="med"/>
                    </a:lnR>
                    <a:lnT w="12700" cap="flat" cmpd="sng" algn="ctr">
                      <a:solidFill>
                        <a:srgbClr val="009A69"/>
                      </a:solidFill>
                      <a:prstDash val="solid"/>
                      <a:round/>
                      <a:headEnd type="none" w="med" len="med"/>
                      <a:tailEnd type="none" w="med" len="med"/>
                    </a:lnT>
                    <a:lnB w="12700" cap="flat" cmpd="sng" algn="ctr">
                      <a:solidFill>
                        <a:srgbClr val="50439D"/>
                      </a:solidFill>
                      <a:prstDash val="solid"/>
                      <a:round/>
                      <a:headEnd type="none" w="med" len="med"/>
                      <a:tailEnd type="none" w="med" len="med"/>
                    </a:lnB>
                  </a:tcPr>
                </a:tc>
                <a:tc>
                  <a:txBody>
                    <a:bodyPr/>
                    <a:lstStyle/>
                    <a:p>
                      <a:pPr fontAlgn="base"/>
                      <a:r>
                        <a:rPr lang="cs-CZ" sz="1400">
                          <a:effectLst/>
                        </a:rPr>
                        <a:t>2015</a:t>
                      </a:r>
                    </a:p>
                  </a:txBody>
                  <a:tcPr anchor="ctr">
                    <a:lnL w="12700" cap="flat" cmpd="sng" algn="ctr">
                      <a:solidFill>
                        <a:srgbClr val="809A69"/>
                      </a:solidFill>
                      <a:prstDash val="solid"/>
                      <a:round/>
                      <a:headEnd type="none" w="med" len="med"/>
                      <a:tailEnd type="none" w="med" len="med"/>
                    </a:lnL>
                    <a:lnR w="12700" cap="flat" cmpd="sng" algn="ctr">
                      <a:solidFill>
                        <a:srgbClr val="809A69"/>
                      </a:solidFill>
                      <a:prstDash val="solid"/>
                      <a:round/>
                      <a:headEnd type="none" w="med" len="med"/>
                      <a:tailEnd type="none" w="med" len="med"/>
                    </a:lnR>
                    <a:lnT w="12700" cap="flat" cmpd="sng" algn="ctr">
                      <a:solidFill>
                        <a:srgbClr val="009A69"/>
                      </a:solidFill>
                      <a:prstDash val="solid"/>
                      <a:round/>
                      <a:headEnd type="none" w="med" len="med"/>
                      <a:tailEnd type="none" w="med" len="med"/>
                    </a:lnT>
                    <a:lnB w="12700" cap="flat" cmpd="sng" algn="ctr">
                      <a:solidFill>
                        <a:srgbClr val="50439D"/>
                      </a:solidFill>
                      <a:prstDash val="solid"/>
                      <a:round/>
                      <a:headEnd type="none" w="med" len="med"/>
                      <a:tailEnd type="none" w="med" len="med"/>
                    </a:lnB>
                  </a:tcPr>
                </a:tc>
                <a:tc>
                  <a:txBody>
                    <a:bodyPr/>
                    <a:lstStyle/>
                    <a:p>
                      <a:pPr fontAlgn="base"/>
                      <a:r>
                        <a:rPr lang="cs-CZ" sz="1400">
                          <a:effectLst/>
                        </a:rPr>
                        <a:t>2016</a:t>
                      </a:r>
                    </a:p>
                  </a:txBody>
                  <a:tcPr anchor="ctr">
                    <a:lnL w="12700" cap="flat" cmpd="sng" algn="ctr">
                      <a:solidFill>
                        <a:srgbClr val="809A69"/>
                      </a:solidFill>
                      <a:prstDash val="solid"/>
                      <a:round/>
                      <a:headEnd type="none" w="med" len="med"/>
                      <a:tailEnd type="none" w="med" len="med"/>
                    </a:lnL>
                    <a:lnR w="12700" cap="flat" cmpd="sng" algn="ctr">
                      <a:solidFill>
                        <a:srgbClr val="809A69"/>
                      </a:solidFill>
                      <a:prstDash val="solid"/>
                      <a:round/>
                      <a:headEnd type="none" w="med" len="med"/>
                      <a:tailEnd type="none" w="med" len="med"/>
                    </a:lnR>
                    <a:lnT w="12700" cap="flat" cmpd="sng" algn="ctr">
                      <a:solidFill>
                        <a:srgbClr val="009A69"/>
                      </a:solidFill>
                      <a:prstDash val="solid"/>
                      <a:round/>
                      <a:headEnd type="none" w="med" len="med"/>
                      <a:tailEnd type="none" w="med" len="med"/>
                    </a:lnT>
                    <a:lnB w="12700" cap="flat" cmpd="sng" algn="ctr">
                      <a:solidFill>
                        <a:srgbClr val="50439D"/>
                      </a:solidFill>
                      <a:prstDash val="solid"/>
                      <a:round/>
                      <a:headEnd type="none" w="med" len="med"/>
                      <a:tailEnd type="none" w="med" len="med"/>
                    </a:lnB>
                  </a:tcPr>
                </a:tc>
                <a:tc>
                  <a:txBody>
                    <a:bodyPr/>
                    <a:lstStyle/>
                    <a:p>
                      <a:pPr fontAlgn="base"/>
                      <a:r>
                        <a:rPr lang="cs-CZ" sz="1400">
                          <a:effectLst/>
                        </a:rPr>
                        <a:t>2017</a:t>
                      </a:r>
                    </a:p>
                  </a:txBody>
                  <a:tcPr anchor="ctr">
                    <a:lnL w="12700" cap="flat" cmpd="sng" algn="ctr">
                      <a:solidFill>
                        <a:srgbClr val="809A69"/>
                      </a:solidFill>
                      <a:prstDash val="solid"/>
                      <a:round/>
                      <a:headEnd type="none" w="med" len="med"/>
                      <a:tailEnd type="none" w="med" len="med"/>
                    </a:lnL>
                    <a:lnR w="12700" cap="flat" cmpd="sng" algn="ctr">
                      <a:solidFill>
                        <a:srgbClr val="809A69"/>
                      </a:solidFill>
                      <a:prstDash val="solid"/>
                      <a:round/>
                      <a:headEnd type="none" w="med" len="med"/>
                      <a:tailEnd type="none" w="med" len="med"/>
                    </a:lnR>
                    <a:lnT w="12700" cap="flat" cmpd="sng" algn="ctr">
                      <a:solidFill>
                        <a:srgbClr val="009A69"/>
                      </a:solidFill>
                      <a:prstDash val="solid"/>
                      <a:round/>
                      <a:headEnd type="none" w="med" len="med"/>
                      <a:tailEnd type="none" w="med" len="med"/>
                    </a:lnT>
                    <a:lnB w="12700" cap="flat" cmpd="sng" algn="ctr">
                      <a:solidFill>
                        <a:srgbClr val="50439D"/>
                      </a:solidFill>
                      <a:prstDash val="solid"/>
                      <a:round/>
                      <a:headEnd type="none" w="med" len="med"/>
                      <a:tailEnd type="none" w="med" len="med"/>
                    </a:lnB>
                  </a:tcPr>
                </a:tc>
                <a:tc>
                  <a:txBody>
                    <a:bodyPr/>
                    <a:lstStyle/>
                    <a:p>
                      <a:pPr fontAlgn="base"/>
                      <a:r>
                        <a:rPr lang="cs-CZ" sz="1400">
                          <a:effectLst/>
                        </a:rPr>
                        <a:t>2018</a:t>
                      </a:r>
                    </a:p>
                  </a:txBody>
                  <a:tcPr anchor="ctr">
                    <a:lnL w="12700" cap="flat" cmpd="sng" algn="ctr">
                      <a:solidFill>
                        <a:srgbClr val="809A69"/>
                      </a:solidFill>
                      <a:prstDash val="solid"/>
                      <a:round/>
                      <a:headEnd type="none" w="med" len="med"/>
                      <a:tailEnd type="none" w="med" len="med"/>
                    </a:lnL>
                    <a:lnR w="12700" cap="flat" cmpd="sng" algn="ctr">
                      <a:solidFill>
                        <a:srgbClr val="809A69"/>
                      </a:solidFill>
                      <a:prstDash val="solid"/>
                      <a:round/>
                      <a:headEnd type="none" w="med" len="med"/>
                      <a:tailEnd type="none" w="med" len="med"/>
                    </a:lnR>
                    <a:lnT w="12700" cap="flat" cmpd="sng" algn="ctr">
                      <a:solidFill>
                        <a:srgbClr val="009A69"/>
                      </a:solidFill>
                      <a:prstDash val="solid"/>
                      <a:round/>
                      <a:headEnd type="none" w="med" len="med"/>
                      <a:tailEnd type="none" w="med" len="med"/>
                    </a:lnT>
                    <a:lnB w="12700" cap="flat" cmpd="sng" algn="ctr">
                      <a:solidFill>
                        <a:srgbClr val="50439D"/>
                      </a:solidFill>
                      <a:prstDash val="solid"/>
                      <a:round/>
                      <a:headEnd type="none" w="med" len="med"/>
                      <a:tailEnd type="none" w="med" len="med"/>
                    </a:lnB>
                  </a:tcPr>
                </a:tc>
                <a:tc>
                  <a:txBody>
                    <a:bodyPr/>
                    <a:lstStyle/>
                    <a:p>
                      <a:pPr fontAlgn="base"/>
                      <a:r>
                        <a:rPr lang="cs-CZ" sz="1400">
                          <a:effectLst/>
                        </a:rPr>
                        <a:t>2019</a:t>
                      </a:r>
                    </a:p>
                  </a:txBody>
                  <a:tcPr anchor="ctr">
                    <a:lnL w="12700" cap="flat" cmpd="sng" algn="ctr">
                      <a:solidFill>
                        <a:srgbClr val="809A69"/>
                      </a:solidFill>
                      <a:prstDash val="solid"/>
                      <a:round/>
                      <a:headEnd type="none" w="med" len="med"/>
                      <a:tailEnd type="none" w="med" len="med"/>
                    </a:lnL>
                    <a:lnR w="12700" cap="flat" cmpd="sng" algn="ctr">
                      <a:solidFill>
                        <a:srgbClr val="809A69"/>
                      </a:solidFill>
                      <a:prstDash val="solid"/>
                      <a:round/>
                      <a:headEnd type="none" w="med" len="med"/>
                      <a:tailEnd type="none" w="med" len="med"/>
                    </a:lnR>
                    <a:lnT w="12700" cap="flat" cmpd="sng" algn="ctr">
                      <a:solidFill>
                        <a:srgbClr val="009A69"/>
                      </a:solidFill>
                      <a:prstDash val="solid"/>
                      <a:round/>
                      <a:headEnd type="none" w="med" len="med"/>
                      <a:tailEnd type="none" w="med" len="med"/>
                    </a:lnT>
                    <a:lnB w="12700" cap="flat" cmpd="sng" algn="ctr">
                      <a:solidFill>
                        <a:srgbClr val="50439D"/>
                      </a:solidFill>
                      <a:prstDash val="solid"/>
                      <a:round/>
                      <a:headEnd type="none" w="med" len="med"/>
                      <a:tailEnd type="none" w="med" len="med"/>
                    </a:lnB>
                  </a:tcPr>
                </a:tc>
                <a:tc>
                  <a:txBody>
                    <a:bodyPr/>
                    <a:lstStyle/>
                    <a:p>
                      <a:pPr fontAlgn="base"/>
                      <a:r>
                        <a:rPr lang="cs-CZ" sz="1400">
                          <a:effectLst/>
                        </a:rPr>
                        <a:t>2020</a:t>
                      </a:r>
                    </a:p>
                  </a:txBody>
                  <a:tcPr anchor="ctr">
                    <a:lnL w="12700" cap="flat" cmpd="sng" algn="ctr">
                      <a:solidFill>
                        <a:srgbClr val="809A69"/>
                      </a:solidFill>
                      <a:prstDash val="solid"/>
                      <a:round/>
                      <a:headEnd type="none" w="med" len="med"/>
                      <a:tailEnd type="none" w="med" len="med"/>
                    </a:lnL>
                    <a:lnR w="12700" cap="flat" cmpd="sng" algn="ctr">
                      <a:solidFill>
                        <a:srgbClr val="809A69"/>
                      </a:solidFill>
                      <a:prstDash val="solid"/>
                      <a:round/>
                      <a:headEnd type="none" w="med" len="med"/>
                      <a:tailEnd type="none" w="med" len="med"/>
                    </a:lnR>
                    <a:lnT w="12700" cap="flat" cmpd="sng" algn="ctr">
                      <a:solidFill>
                        <a:srgbClr val="009A69"/>
                      </a:solidFill>
                      <a:prstDash val="solid"/>
                      <a:round/>
                      <a:headEnd type="none" w="med" len="med"/>
                      <a:tailEnd type="none" w="med" len="med"/>
                    </a:lnT>
                    <a:lnB w="12700" cap="flat" cmpd="sng" algn="ctr">
                      <a:solidFill>
                        <a:srgbClr val="50439D"/>
                      </a:solidFill>
                      <a:prstDash val="solid"/>
                      <a:round/>
                      <a:headEnd type="none" w="med" len="med"/>
                      <a:tailEnd type="none" w="med" len="med"/>
                    </a:lnB>
                  </a:tcPr>
                </a:tc>
                <a:tc>
                  <a:txBody>
                    <a:bodyPr/>
                    <a:lstStyle/>
                    <a:p>
                      <a:pPr fontAlgn="base"/>
                      <a:r>
                        <a:rPr lang="cs-CZ" sz="1400">
                          <a:effectLst/>
                        </a:rPr>
                        <a:t>2021</a:t>
                      </a:r>
                    </a:p>
                  </a:txBody>
                  <a:tcPr anchor="ctr">
                    <a:lnL w="12700" cap="flat" cmpd="sng" algn="ctr">
                      <a:solidFill>
                        <a:srgbClr val="809A69"/>
                      </a:solidFill>
                      <a:prstDash val="solid"/>
                      <a:round/>
                      <a:headEnd type="none" w="med" len="med"/>
                      <a:tailEnd type="none" w="med" len="med"/>
                    </a:lnL>
                    <a:lnR w="12700" cap="flat" cmpd="sng" algn="ctr">
                      <a:solidFill>
                        <a:srgbClr val="809A69"/>
                      </a:solidFill>
                      <a:prstDash val="solid"/>
                      <a:round/>
                      <a:headEnd type="none" w="med" len="med"/>
                      <a:tailEnd type="none" w="med" len="med"/>
                    </a:lnR>
                    <a:lnT w="12700" cap="flat" cmpd="sng" algn="ctr">
                      <a:solidFill>
                        <a:srgbClr val="009A69"/>
                      </a:solidFill>
                      <a:prstDash val="solid"/>
                      <a:round/>
                      <a:headEnd type="none" w="med" len="med"/>
                      <a:tailEnd type="none" w="med" len="med"/>
                    </a:lnT>
                    <a:lnB w="12700" cap="flat" cmpd="sng" algn="ctr">
                      <a:solidFill>
                        <a:srgbClr val="50439D"/>
                      </a:solidFill>
                      <a:prstDash val="solid"/>
                      <a:round/>
                      <a:headEnd type="none" w="med" len="med"/>
                      <a:tailEnd type="none" w="med" len="med"/>
                    </a:lnB>
                  </a:tcPr>
                </a:tc>
                <a:tc>
                  <a:txBody>
                    <a:bodyPr/>
                    <a:lstStyle/>
                    <a:p>
                      <a:pPr fontAlgn="base"/>
                      <a:r>
                        <a:rPr lang="cs-CZ" sz="1400">
                          <a:effectLst/>
                        </a:rPr>
                        <a:t>2022</a:t>
                      </a:r>
                    </a:p>
                  </a:txBody>
                  <a:tcPr anchor="ctr">
                    <a:lnL w="12700" cap="flat" cmpd="sng" algn="ctr">
                      <a:solidFill>
                        <a:srgbClr val="809A69"/>
                      </a:solidFill>
                      <a:prstDash val="solid"/>
                      <a:round/>
                      <a:headEnd type="none" w="med" len="med"/>
                      <a:tailEnd type="none" w="med" len="med"/>
                    </a:lnL>
                    <a:lnR w="12700" cap="flat" cmpd="sng" algn="ctr">
                      <a:solidFill>
                        <a:srgbClr val="809A69"/>
                      </a:solidFill>
                      <a:prstDash val="solid"/>
                      <a:round/>
                      <a:headEnd type="none" w="med" len="med"/>
                      <a:tailEnd type="none" w="med" len="med"/>
                    </a:lnR>
                    <a:lnT w="12700" cap="flat" cmpd="sng" algn="ctr">
                      <a:solidFill>
                        <a:srgbClr val="009A69"/>
                      </a:solidFill>
                      <a:prstDash val="solid"/>
                      <a:round/>
                      <a:headEnd type="none" w="med" len="med"/>
                      <a:tailEnd type="none" w="med" len="med"/>
                    </a:lnT>
                    <a:lnB w="12700" cap="flat" cmpd="sng" algn="ctr">
                      <a:solidFill>
                        <a:srgbClr val="50439D"/>
                      </a:solidFill>
                      <a:prstDash val="solid"/>
                      <a:round/>
                      <a:headEnd type="none" w="med" len="med"/>
                      <a:tailEnd type="none" w="med" len="med"/>
                    </a:lnB>
                  </a:tcPr>
                </a:tc>
                <a:tc>
                  <a:txBody>
                    <a:bodyPr/>
                    <a:lstStyle/>
                    <a:p>
                      <a:pPr fontAlgn="base"/>
                      <a:r>
                        <a:rPr lang="cs-CZ" sz="1400" dirty="0">
                          <a:effectLst/>
                        </a:rPr>
                        <a:t>2023</a:t>
                      </a:r>
                    </a:p>
                  </a:txBody>
                  <a:tcPr anchor="ctr">
                    <a:lnL w="12700" cap="flat" cmpd="sng" algn="ctr">
                      <a:solidFill>
                        <a:srgbClr val="809A69"/>
                      </a:solidFill>
                      <a:prstDash val="solid"/>
                      <a:round/>
                      <a:headEnd type="none" w="med" len="med"/>
                      <a:tailEnd type="none" w="med" len="med"/>
                    </a:lnL>
                    <a:lnR w="12700" cap="flat" cmpd="sng" algn="ctr">
                      <a:solidFill>
                        <a:srgbClr val="609A69"/>
                      </a:solidFill>
                      <a:prstDash val="solid"/>
                      <a:round/>
                      <a:headEnd type="none" w="med" len="med"/>
                      <a:tailEnd type="none" w="med" len="med"/>
                    </a:lnR>
                    <a:lnT w="12700" cap="flat" cmpd="sng" algn="ctr">
                      <a:solidFill>
                        <a:srgbClr val="009A69"/>
                      </a:solidFill>
                      <a:prstDash val="solid"/>
                      <a:round/>
                      <a:headEnd type="none" w="med" len="med"/>
                      <a:tailEnd type="none" w="med" len="med"/>
                    </a:lnT>
                    <a:lnB w="12700" cap="flat" cmpd="sng" algn="ctr">
                      <a:solidFill>
                        <a:srgbClr val="50439D"/>
                      </a:solidFill>
                      <a:prstDash val="solid"/>
                      <a:round/>
                      <a:headEnd type="none" w="med" len="med"/>
                      <a:tailEnd type="none" w="med" len="med"/>
                    </a:lnB>
                  </a:tcPr>
                </a:tc>
                <a:extLst>
                  <a:ext uri="{0D108BD9-81ED-4DB2-BD59-A6C34878D82A}">
                    <a16:rowId xmlns:a16="http://schemas.microsoft.com/office/drawing/2014/main" val="309540552"/>
                  </a:ext>
                </a:extLst>
              </a:tr>
              <a:tr h="496758">
                <a:tc>
                  <a:txBody>
                    <a:bodyPr/>
                    <a:lstStyle/>
                    <a:p>
                      <a:pPr fontAlgn="base"/>
                      <a:r>
                        <a:rPr lang="cs-CZ" sz="1400" dirty="0">
                          <a:effectLst/>
                        </a:rPr>
                        <a:t>SDK (%)</a:t>
                      </a:r>
                    </a:p>
                  </a:txBody>
                  <a:tcPr anchor="ctr">
                    <a:lnL w="12700" cap="flat" cmpd="sng" algn="ctr">
                      <a:solidFill>
                        <a:srgbClr val="30559D"/>
                      </a:solidFill>
                      <a:prstDash val="solid"/>
                      <a:round/>
                      <a:headEnd type="none" w="med" len="med"/>
                      <a:tailEnd type="none" w="med" len="med"/>
                    </a:lnL>
                    <a:lnR w="12700" cap="flat" cmpd="sng" algn="ctr">
                      <a:solidFill>
                        <a:srgbClr val="30559D"/>
                      </a:solidFill>
                      <a:prstDash val="solid"/>
                      <a:round/>
                      <a:headEnd type="none" w="med" len="med"/>
                      <a:tailEnd type="none" w="med" len="med"/>
                    </a:lnR>
                    <a:lnT w="12700" cap="flat" cmpd="sng" algn="ctr">
                      <a:solidFill>
                        <a:srgbClr val="50439D"/>
                      </a:solidFill>
                      <a:prstDash val="solid"/>
                      <a:round/>
                      <a:headEnd type="none" w="med" len="med"/>
                      <a:tailEnd type="none" w="med" len="med"/>
                    </a:lnT>
                    <a:lnB w="12700" cap="flat" cmpd="sng" algn="ctr">
                      <a:solidFill>
                        <a:srgbClr val="A0167C"/>
                      </a:solidFill>
                      <a:prstDash val="solid"/>
                      <a:round/>
                      <a:headEnd type="none" w="med" len="med"/>
                      <a:tailEnd type="none" w="med" len="med"/>
                    </a:lnB>
                  </a:tcPr>
                </a:tc>
                <a:tc>
                  <a:txBody>
                    <a:bodyPr/>
                    <a:lstStyle/>
                    <a:p>
                      <a:pPr fontAlgn="base"/>
                      <a:r>
                        <a:rPr lang="cs-CZ" sz="1400">
                          <a:effectLst/>
                        </a:rPr>
                        <a:t>33,5</a:t>
                      </a:r>
                    </a:p>
                  </a:txBody>
                  <a:tcPr anchor="ctr">
                    <a:lnL w="12700" cap="flat" cmpd="sng" algn="ctr">
                      <a:solidFill>
                        <a:srgbClr val="30559D"/>
                      </a:solidFill>
                      <a:prstDash val="solid"/>
                      <a:round/>
                      <a:headEnd type="none" w="med" len="med"/>
                      <a:tailEnd type="none" w="med" len="med"/>
                    </a:lnL>
                    <a:lnR w="12700" cap="flat" cmpd="sng" algn="ctr">
                      <a:solidFill>
                        <a:srgbClr val="30559D"/>
                      </a:solidFill>
                      <a:prstDash val="solid"/>
                      <a:round/>
                      <a:headEnd type="none" w="med" len="med"/>
                      <a:tailEnd type="none" w="med" len="med"/>
                    </a:lnR>
                    <a:lnT w="12700" cap="flat" cmpd="sng" algn="ctr">
                      <a:solidFill>
                        <a:srgbClr val="50439D"/>
                      </a:solidFill>
                      <a:prstDash val="solid"/>
                      <a:round/>
                      <a:headEnd type="none" w="med" len="med"/>
                      <a:tailEnd type="none" w="med" len="med"/>
                    </a:lnT>
                    <a:lnB w="12700" cap="flat" cmpd="sng" algn="ctr">
                      <a:solidFill>
                        <a:srgbClr val="A0167C"/>
                      </a:solidFill>
                      <a:prstDash val="solid"/>
                      <a:round/>
                      <a:headEnd type="none" w="med" len="med"/>
                      <a:tailEnd type="none" w="med" len="med"/>
                    </a:lnB>
                  </a:tcPr>
                </a:tc>
                <a:tc>
                  <a:txBody>
                    <a:bodyPr/>
                    <a:lstStyle/>
                    <a:p>
                      <a:pPr fontAlgn="base"/>
                      <a:r>
                        <a:rPr lang="cs-CZ" sz="1400" dirty="0">
                          <a:effectLst/>
                        </a:rPr>
                        <a:t>33</a:t>
                      </a:r>
                    </a:p>
                  </a:txBody>
                  <a:tcPr anchor="ctr">
                    <a:lnL w="12700" cap="flat" cmpd="sng" algn="ctr">
                      <a:solidFill>
                        <a:srgbClr val="30559D"/>
                      </a:solidFill>
                      <a:prstDash val="solid"/>
                      <a:round/>
                      <a:headEnd type="none" w="med" len="med"/>
                      <a:tailEnd type="none" w="med" len="med"/>
                    </a:lnL>
                    <a:lnR w="12700" cap="flat" cmpd="sng" algn="ctr">
                      <a:solidFill>
                        <a:srgbClr val="30559D"/>
                      </a:solidFill>
                      <a:prstDash val="solid"/>
                      <a:round/>
                      <a:headEnd type="none" w="med" len="med"/>
                      <a:tailEnd type="none" w="med" len="med"/>
                    </a:lnR>
                    <a:lnT w="12700" cap="flat" cmpd="sng" algn="ctr">
                      <a:solidFill>
                        <a:srgbClr val="50439D"/>
                      </a:solidFill>
                      <a:prstDash val="solid"/>
                      <a:round/>
                      <a:headEnd type="none" w="med" len="med"/>
                      <a:tailEnd type="none" w="med" len="med"/>
                    </a:lnT>
                    <a:lnB w="12700" cap="flat" cmpd="sng" algn="ctr">
                      <a:solidFill>
                        <a:srgbClr val="A0167C"/>
                      </a:solidFill>
                      <a:prstDash val="solid"/>
                      <a:round/>
                      <a:headEnd type="none" w="med" len="med"/>
                      <a:tailEnd type="none" w="med" len="med"/>
                    </a:lnB>
                  </a:tcPr>
                </a:tc>
                <a:tc>
                  <a:txBody>
                    <a:bodyPr/>
                    <a:lstStyle/>
                    <a:p>
                      <a:pPr fontAlgn="base"/>
                      <a:r>
                        <a:rPr lang="cs-CZ" sz="1400" dirty="0">
                          <a:effectLst/>
                        </a:rPr>
                        <a:t>32,4</a:t>
                      </a:r>
                    </a:p>
                  </a:txBody>
                  <a:tcPr anchor="ctr">
                    <a:lnL w="12700" cap="flat" cmpd="sng" algn="ctr">
                      <a:solidFill>
                        <a:srgbClr val="30559D"/>
                      </a:solidFill>
                      <a:prstDash val="solid"/>
                      <a:round/>
                      <a:headEnd type="none" w="med" len="med"/>
                      <a:tailEnd type="none" w="med" len="med"/>
                    </a:lnL>
                    <a:lnR w="12700" cap="flat" cmpd="sng" algn="ctr">
                      <a:solidFill>
                        <a:srgbClr val="30559D"/>
                      </a:solidFill>
                      <a:prstDash val="solid"/>
                      <a:round/>
                      <a:headEnd type="none" w="med" len="med"/>
                      <a:tailEnd type="none" w="med" len="med"/>
                    </a:lnR>
                    <a:lnT w="12700" cap="flat" cmpd="sng" algn="ctr">
                      <a:solidFill>
                        <a:srgbClr val="50439D"/>
                      </a:solidFill>
                      <a:prstDash val="solid"/>
                      <a:round/>
                      <a:headEnd type="none" w="med" len="med"/>
                      <a:tailEnd type="none" w="med" len="med"/>
                    </a:lnT>
                    <a:lnB w="12700" cap="flat" cmpd="sng" algn="ctr">
                      <a:solidFill>
                        <a:srgbClr val="A0167C"/>
                      </a:solidFill>
                      <a:prstDash val="solid"/>
                      <a:round/>
                      <a:headEnd type="none" w="med" len="med"/>
                      <a:tailEnd type="none" w="med" len="med"/>
                    </a:lnB>
                  </a:tcPr>
                </a:tc>
                <a:tc>
                  <a:txBody>
                    <a:bodyPr/>
                    <a:lstStyle/>
                    <a:p>
                      <a:pPr fontAlgn="base"/>
                      <a:r>
                        <a:rPr lang="cs-CZ" sz="1400">
                          <a:effectLst/>
                        </a:rPr>
                        <a:t>33,4</a:t>
                      </a:r>
                    </a:p>
                  </a:txBody>
                  <a:tcPr anchor="ctr">
                    <a:lnL w="12700" cap="flat" cmpd="sng" algn="ctr">
                      <a:solidFill>
                        <a:srgbClr val="30559D"/>
                      </a:solidFill>
                      <a:prstDash val="solid"/>
                      <a:round/>
                      <a:headEnd type="none" w="med" len="med"/>
                      <a:tailEnd type="none" w="med" len="med"/>
                    </a:lnL>
                    <a:lnR w="12700" cap="flat" cmpd="sng" algn="ctr">
                      <a:solidFill>
                        <a:srgbClr val="30559D"/>
                      </a:solidFill>
                      <a:prstDash val="solid"/>
                      <a:round/>
                      <a:headEnd type="none" w="med" len="med"/>
                      <a:tailEnd type="none" w="med" len="med"/>
                    </a:lnR>
                    <a:lnT w="12700" cap="flat" cmpd="sng" algn="ctr">
                      <a:solidFill>
                        <a:srgbClr val="50439D"/>
                      </a:solidFill>
                      <a:prstDash val="solid"/>
                      <a:round/>
                      <a:headEnd type="none" w="med" len="med"/>
                      <a:tailEnd type="none" w="med" len="med"/>
                    </a:lnT>
                    <a:lnB w="12700" cap="flat" cmpd="sng" algn="ctr">
                      <a:solidFill>
                        <a:srgbClr val="A0167C"/>
                      </a:solidFill>
                      <a:prstDash val="solid"/>
                      <a:round/>
                      <a:headEnd type="none" w="med" len="med"/>
                      <a:tailEnd type="none" w="med" len="med"/>
                    </a:lnB>
                  </a:tcPr>
                </a:tc>
                <a:tc>
                  <a:txBody>
                    <a:bodyPr/>
                    <a:lstStyle/>
                    <a:p>
                      <a:pPr fontAlgn="base"/>
                      <a:r>
                        <a:rPr lang="cs-CZ" sz="1400">
                          <a:effectLst/>
                        </a:rPr>
                        <a:t>33,8</a:t>
                      </a:r>
                    </a:p>
                  </a:txBody>
                  <a:tcPr anchor="ctr">
                    <a:lnL w="12700" cap="flat" cmpd="sng" algn="ctr">
                      <a:solidFill>
                        <a:srgbClr val="30559D"/>
                      </a:solidFill>
                      <a:prstDash val="solid"/>
                      <a:round/>
                      <a:headEnd type="none" w="med" len="med"/>
                      <a:tailEnd type="none" w="med" len="med"/>
                    </a:lnL>
                    <a:lnR w="12700" cap="flat" cmpd="sng" algn="ctr">
                      <a:solidFill>
                        <a:srgbClr val="30559D"/>
                      </a:solidFill>
                      <a:prstDash val="solid"/>
                      <a:round/>
                      <a:headEnd type="none" w="med" len="med"/>
                      <a:tailEnd type="none" w="med" len="med"/>
                    </a:lnR>
                    <a:lnT w="12700" cap="flat" cmpd="sng" algn="ctr">
                      <a:solidFill>
                        <a:srgbClr val="50439D"/>
                      </a:solidFill>
                      <a:prstDash val="solid"/>
                      <a:round/>
                      <a:headEnd type="none" w="med" len="med"/>
                      <a:tailEnd type="none" w="med" len="med"/>
                    </a:lnT>
                    <a:lnB w="12700" cap="flat" cmpd="sng" algn="ctr">
                      <a:solidFill>
                        <a:srgbClr val="A0167C"/>
                      </a:solidFill>
                      <a:prstDash val="solid"/>
                      <a:round/>
                      <a:headEnd type="none" w="med" len="med"/>
                      <a:tailEnd type="none" w="med" len="med"/>
                    </a:lnB>
                  </a:tcPr>
                </a:tc>
                <a:tc>
                  <a:txBody>
                    <a:bodyPr/>
                    <a:lstStyle/>
                    <a:p>
                      <a:pPr fontAlgn="base"/>
                      <a:r>
                        <a:rPr lang="cs-CZ" sz="1400">
                          <a:effectLst/>
                        </a:rPr>
                        <a:t>34,5</a:t>
                      </a:r>
                    </a:p>
                  </a:txBody>
                  <a:tcPr anchor="ctr">
                    <a:lnL w="12700" cap="flat" cmpd="sng" algn="ctr">
                      <a:solidFill>
                        <a:srgbClr val="30559D"/>
                      </a:solidFill>
                      <a:prstDash val="solid"/>
                      <a:round/>
                      <a:headEnd type="none" w="med" len="med"/>
                      <a:tailEnd type="none" w="med" len="med"/>
                    </a:lnL>
                    <a:lnR w="12700" cap="flat" cmpd="sng" algn="ctr">
                      <a:solidFill>
                        <a:srgbClr val="30559D"/>
                      </a:solidFill>
                      <a:prstDash val="solid"/>
                      <a:round/>
                      <a:headEnd type="none" w="med" len="med"/>
                      <a:tailEnd type="none" w="med" len="med"/>
                    </a:lnR>
                    <a:lnT w="12700" cap="flat" cmpd="sng" algn="ctr">
                      <a:solidFill>
                        <a:srgbClr val="50439D"/>
                      </a:solidFill>
                      <a:prstDash val="solid"/>
                      <a:round/>
                      <a:headEnd type="none" w="med" len="med"/>
                      <a:tailEnd type="none" w="med" len="med"/>
                    </a:lnT>
                    <a:lnB w="12700" cap="flat" cmpd="sng" algn="ctr">
                      <a:solidFill>
                        <a:srgbClr val="A0167C"/>
                      </a:solidFill>
                      <a:prstDash val="solid"/>
                      <a:round/>
                      <a:headEnd type="none" w="med" len="med"/>
                      <a:tailEnd type="none" w="med" len="med"/>
                    </a:lnB>
                  </a:tcPr>
                </a:tc>
                <a:tc>
                  <a:txBody>
                    <a:bodyPr/>
                    <a:lstStyle/>
                    <a:p>
                      <a:pPr fontAlgn="base"/>
                      <a:r>
                        <a:rPr lang="cs-CZ" sz="1400">
                          <a:effectLst/>
                        </a:rPr>
                        <a:t>34,2</a:t>
                      </a:r>
                    </a:p>
                  </a:txBody>
                  <a:tcPr anchor="ctr">
                    <a:lnL w="12700" cap="flat" cmpd="sng" algn="ctr">
                      <a:solidFill>
                        <a:srgbClr val="30559D"/>
                      </a:solidFill>
                      <a:prstDash val="solid"/>
                      <a:round/>
                      <a:headEnd type="none" w="med" len="med"/>
                      <a:tailEnd type="none" w="med" len="med"/>
                    </a:lnL>
                    <a:lnR w="12700" cap="flat" cmpd="sng" algn="ctr">
                      <a:solidFill>
                        <a:srgbClr val="30559D"/>
                      </a:solidFill>
                      <a:prstDash val="solid"/>
                      <a:round/>
                      <a:headEnd type="none" w="med" len="med"/>
                      <a:tailEnd type="none" w="med" len="med"/>
                    </a:lnR>
                    <a:lnT w="12700" cap="flat" cmpd="sng" algn="ctr">
                      <a:solidFill>
                        <a:srgbClr val="50439D"/>
                      </a:solidFill>
                      <a:prstDash val="solid"/>
                      <a:round/>
                      <a:headEnd type="none" w="med" len="med"/>
                      <a:tailEnd type="none" w="med" len="med"/>
                    </a:lnT>
                    <a:lnB w="12700" cap="flat" cmpd="sng" algn="ctr">
                      <a:solidFill>
                        <a:srgbClr val="A0167C"/>
                      </a:solidFill>
                      <a:prstDash val="solid"/>
                      <a:round/>
                      <a:headEnd type="none" w="med" len="med"/>
                      <a:tailEnd type="none" w="med" len="med"/>
                    </a:lnB>
                  </a:tcPr>
                </a:tc>
                <a:tc>
                  <a:txBody>
                    <a:bodyPr/>
                    <a:lstStyle/>
                    <a:p>
                      <a:pPr fontAlgn="base"/>
                      <a:r>
                        <a:rPr lang="cs-CZ" sz="1400">
                          <a:effectLst/>
                        </a:rPr>
                        <a:t>33,9</a:t>
                      </a:r>
                    </a:p>
                  </a:txBody>
                  <a:tcPr anchor="ctr">
                    <a:lnL w="12700" cap="flat" cmpd="sng" algn="ctr">
                      <a:solidFill>
                        <a:srgbClr val="30559D"/>
                      </a:solidFill>
                      <a:prstDash val="solid"/>
                      <a:round/>
                      <a:headEnd type="none" w="med" len="med"/>
                      <a:tailEnd type="none" w="med" len="med"/>
                    </a:lnL>
                    <a:lnR w="12700" cap="flat" cmpd="sng" algn="ctr">
                      <a:solidFill>
                        <a:srgbClr val="30559D"/>
                      </a:solidFill>
                      <a:prstDash val="solid"/>
                      <a:round/>
                      <a:headEnd type="none" w="med" len="med"/>
                      <a:tailEnd type="none" w="med" len="med"/>
                    </a:lnR>
                    <a:lnT w="12700" cap="flat" cmpd="sng" algn="ctr">
                      <a:solidFill>
                        <a:srgbClr val="50439D"/>
                      </a:solidFill>
                      <a:prstDash val="solid"/>
                      <a:round/>
                      <a:headEnd type="none" w="med" len="med"/>
                      <a:tailEnd type="none" w="med" len="med"/>
                    </a:lnT>
                    <a:lnB w="12700" cap="flat" cmpd="sng" algn="ctr">
                      <a:solidFill>
                        <a:srgbClr val="A0167C"/>
                      </a:solidFill>
                      <a:prstDash val="solid"/>
                      <a:round/>
                      <a:headEnd type="none" w="med" len="med"/>
                      <a:tailEnd type="none" w="med" len="med"/>
                    </a:lnB>
                  </a:tcPr>
                </a:tc>
                <a:tc>
                  <a:txBody>
                    <a:bodyPr/>
                    <a:lstStyle/>
                    <a:p>
                      <a:pPr fontAlgn="base"/>
                      <a:r>
                        <a:rPr lang="cs-CZ" sz="1400">
                          <a:effectLst/>
                        </a:rPr>
                        <a:t>33,5</a:t>
                      </a:r>
                    </a:p>
                  </a:txBody>
                  <a:tcPr anchor="ctr">
                    <a:lnL w="12700" cap="flat" cmpd="sng" algn="ctr">
                      <a:solidFill>
                        <a:srgbClr val="30559D"/>
                      </a:solidFill>
                      <a:prstDash val="solid"/>
                      <a:round/>
                      <a:headEnd type="none" w="med" len="med"/>
                      <a:tailEnd type="none" w="med" len="med"/>
                    </a:lnL>
                    <a:lnR w="12700" cap="flat" cmpd="sng" algn="ctr">
                      <a:solidFill>
                        <a:srgbClr val="30559D"/>
                      </a:solidFill>
                      <a:prstDash val="solid"/>
                      <a:round/>
                      <a:headEnd type="none" w="med" len="med"/>
                      <a:tailEnd type="none" w="med" len="med"/>
                    </a:lnR>
                    <a:lnT w="12700" cap="flat" cmpd="sng" algn="ctr">
                      <a:solidFill>
                        <a:srgbClr val="50439D"/>
                      </a:solidFill>
                      <a:prstDash val="solid"/>
                      <a:round/>
                      <a:headEnd type="none" w="med" len="med"/>
                      <a:tailEnd type="none" w="med" len="med"/>
                    </a:lnT>
                    <a:lnB w="12700" cap="flat" cmpd="sng" algn="ctr">
                      <a:solidFill>
                        <a:srgbClr val="A0167C"/>
                      </a:solidFill>
                      <a:prstDash val="solid"/>
                      <a:round/>
                      <a:headEnd type="none" w="med" len="med"/>
                      <a:tailEnd type="none" w="med" len="med"/>
                    </a:lnB>
                  </a:tcPr>
                </a:tc>
                <a:tc>
                  <a:txBody>
                    <a:bodyPr/>
                    <a:lstStyle/>
                    <a:p>
                      <a:pPr fontAlgn="base"/>
                      <a:r>
                        <a:rPr lang="cs-CZ" sz="1400" dirty="0">
                          <a:effectLst/>
                        </a:rPr>
                        <a:t>33</a:t>
                      </a:r>
                    </a:p>
                  </a:txBody>
                  <a:tcPr anchor="ctr">
                    <a:lnL w="12700" cap="flat" cmpd="sng" algn="ctr">
                      <a:solidFill>
                        <a:srgbClr val="30559D"/>
                      </a:solidFill>
                      <a:prstDash val="solid"/>
                      <a:round/>
                      <a:headEnd type="none" w="med" len="med"/>
                      <a:tailEnd type="none" w="med" len="med"/>
                    </a:lnL>
                    <a:lnR w="12700" cap="flat" cmpd="sng" algn="ctr">
                      <a:solidFill>
                        <a:srgbClr val="30559D"/>
                      </a:solidFill>
                      <a:prstDash val="solid"/>
                      <a:round/>
                      <a:headEnd type="none" w="med" len="med"/>
                      <a:tailEnd type="none" w="med" len="med"/>
                    </a:lnR>
                    <a:lnT w="12700" cap="flat" cmpd="sng" algn="ctr">
                      <a:solidFill>
                        <a:srgbClr val="50439D"/>
                      </a:solidFill>
                      <a:prstDash val="solid"/>
                      <a:round/>
                      <a:headEnd type="none" w="med" len="med"/>
                      <a:tailEnd type="none" w="med" len="med"/>
                    </a:lnT>
                    <a:lnB w="12700" cap="flat" cmpd="sng" algn="ctr">
                      <a:solidFill>
                        <a:srgbClr val="A0167C"/>
                      </a:solidFill>
                      <a:prstDash val="solid"/>
                      <a:round/>
                      <a:headEnd type="none" w="med" len="med"/>
                      <a:tailEnd type="none" w="med" len="med"/>
                    </a:lnB>
                  </a:tcPr>
                </a:tc>
                <a:tc>
                  <a:txBody>
                    <a:bodyPr/>
                    <a:lstStyle/>
                    <a:p>
                      <a:pPr fontAlgn="base"/>
                      <a:r>
                        <a:rPr lang="cs-CZ" sz="1400" dirty="0">
                          <a:effectLst/>
                        </a:rPr>
                        <a:t>34,5</a:t>
                      </a:r>
                    </a:p>
                  </a:txBody>
                  <a:tcPr anchor="ctr">
                    <a:lnL w="12700" cap="flat" cmpd="sng" algn="ctr">
                      <a:solidFill>
                        <a:srgbClr val="30559D"/>
                      </a:solidFill>
                      <a:prstDash val="solid"/>
                      <a:round/>
                      <a:headEnd type="none" w="med" len="med"/>
                      <a:tailEnd type="none" w="med" len="med"/>
                    </a:lnL>
                    <a:lnR w="12700" cap="flat" cmpd="sng" algn="ctr">
                      <a:solidFill>
                        <a:srgbClr val="30479D"/>
                      </a:solidFill>
                      <a:prstDash val="solid"/>
                      <a:round/>
                      <a:headEnd type="none" w="med" len="med"/>
                      <a:tailEnd type="none" w="med" len="med"/>
                    </a:lnR>
                    <a:lnT w="12700" cap="flat" cmpd="sng" algn="ctr">
                      <a:solidFill>
                        <a:srgbClr val="50439D"/>
                      </a:solidFill>
                      <a:prstDash val="solid"/>
                      <a:round/>
                      <a:headEnd type="none" w="med" len="med"/>
                      <a:tailEnd type="none" w="med" len="med"/>
                    </a:lnT>
                    <a:lnB w="12700" cap="flat" cmpd="sng" algn="ctr">
                      <a:solidFill>
                        <a:srgbClr val="A0167C"/>
                      </a:solidFill>
                      <a:prstDash val="solid"/>
                      <a:round/>
                      <a:headEnd type="none" w="med" len="med"/>
                      <a:tailEnd type="none" w="med" len="med"/>
                    </a:lnB>
                  </a:tcPr>
                </a:tc>
                <a:extLst>
                  <a:ext uri="{0D108BD9-81ED-4DB2-BD59-A6C34878D82A}">
                    <a16:rowId xmlns:a16="http://schemas.microsoft.com/office/drawing/2014/main" val="2629884437"/>
                  </a:ext>
                </a:extLst>
              </a:tr>
            </a:tbl>
          </a:graphicData>
        </a:graphic>
      </p:graphicFrame>
    </p:spTree>
    <p:extLst>
      <p:ext uri="{BB962C8B-B14F-4D97-AF65-F5344CB8AC3E}">
        <p14:creationId xmlns:p14="http://schemas.microsoft.com/office/powerpoint/2010/main" val="2057928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A1AD16B8-99CB-F531-CC4D-AC6DE696B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066" y="0"/>
            <a:ext cx="8711380" cy="7120279"/>
          </a:xfrm>
          <a:prstGeom prst="rect">
            <a:avLst/>
          </a:prstGeom>
        </p:spPr>
      </p:pic>
      <p:sp>
        <p:nvSpPr>
          <p:cNvPr id="4" name="TextovéPole 3">
            <a:extLst>
              <a:ext uri="{FF2B5EF4-FFF2-40B4-BE49-F238E27FC236}">
                <a16:creationId xmlns:a16="http://schemas.microsoft.com/office/drawing/2014/main" id="{BAC4670B-FBD5-AF52-6A29-CAA0D2E28054}"/>
              </a:ext>
            </a:extLst>
          </p:cNvPr>
          <p:cNvSpPr txBox="1"/>
          <p:nvPr/>
        </p:nvSpPr>
        <p:spPr>
          <a:xfrm>
            <a:off x="9035845" y="550606"/>
            <a:ext cx="2349910" cy="1200329"/>
          </a:xfrm>
          <a:prstGeom prst="rect">
            <a:avLst/>
          </a:prstGeom>
          <a:noFill/>
        </p:spPr>
        <p:txBody>
          <a:bodyPr wrap="square" rtlCol="0">
            <a:spAutoFit/>
          </a:bodyPr>
          <a:lstStyle/>
          <a:p>
            <a:r>
              <a:rPr lang="cs-CZ" dirty="0"/>
              <a:t>Srovnání složené daňové kvóty v zemích OECD</a:t>
            </a:r>
          </a:p>
          <a:p>
            <a:r>
              <a:rPr lang="cs-CZ" dirty="0"/>
              <a:t> (zdroj MF)</a:t>
            </a:r>
          </a:p>
        </p:txBody>
      </p:sp>
    </p:spTree>
    <p:extLst>
      <p:ext uri="{BB962C8B-B14F-4D97-AF65-F5344CB8AC3E}">
        <p14:creationId xmlns:p14="http://schemas.microsoft.com/office/powerpoint/2010/main" val="3669408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3C6603F-2EDB-FD92-F7F2-F28A92A44077}"/>
              </a:ext>
            </a:extLst>
          </p:cNvPr>
          <p:cNvSpPr txBox="1"/>
          <p:nvPr/>
        </p:nvSpPr>
        <p:spPr>
          <a:xfrm>
            <a:off x="1022555" y="1386348"/>
            <a:ext cx="757084" cy="338554"/>
          </a:xfrm>
          <a:prstGeom prst="rect">
            <a:avLst/>
          </a:prstGeom>
          <a:solidFill>
            <a:schemeClr val="accent4">
              <a:lumMod val="20000"/>
              <a:lumOff val="80000"/>
            </a:schemeClr>
          </a:solidFill>
          <a:ln>
            <a:solidFill>
              <a:schemeClr val="tx1"/>
            </a:solidFill>
          </a:ln>
        </p:spPr>
        <p:txBody>
          <a:bodyPr wrap="square" rtlCol="0">
            <a:spAutoFit/>
          </a:bodyPr>
          <a:lstStyle/>
          <a:p>
            <a:r>
              <a:rPr lang="cs-CZ" sz="1600" dirty="0"/>
              <a:t>Daně </a:t>
            </a:r>
          </a:p>
        </p:txBody>
      </p:sp>
      <p:sp>
        <p:nvSpPr>
          <p:cNvPr id="3" name="TextovéPole 2">
            <a:extLst>
              <a:ext uri="{FF2B5EF4-FFF2-40B4-BE49-F238E27FC236}">
                <a16:creationId xmlns:a16="http://schemas.microsoft.com/office/drawing/2014/main" id="{8BD760C8-985D-C59E-7BB8-4EE2133E35E7}"/>
              </a:ext>
            </a:extLst>
          </p:cNvPr>
          <p:cNvSpPr txBox="1"/>
          <p:nvPr/>
        </p:nvSpPr>
        <p:spPr>
          <a:xfrm>
            <a:off x="4925962" y="440981"/>
            <a:ext cx="1435510" cy="338554"/>
          </a:xfrm>
          <a:prstGeom prst="rect">
            <a:avLst/>
          </a:prstGeom>
          <a:solidFill>
            <a:schemeClr val="accent4">
              <a:lumMod val="20000"/>
              <a:lumOff val="80000"/>
            </a:schemeClr>
          </a:solidFill>
          <a:ln>
            <a:solidFill>
              <a:schemeClr val="tx1"/>
            </a:solidFill>
          </a:ln>
        </p:spPr>
        <p:txBody>
          <a:bodyPr wrap="square" rtlCol="0">
            <a:spAutoFit/>
          </a:bodyPr>
          <a:lstStyle/>
          <a:p>
            <a:r>
              <a:rPr lang="cs-CZ" sz="1600" dirty="0"/>
              <a:t>Opakovatelné </a:t>
            </a:r>
          </a:p>
        </p:txBody>
      </p:sp>
      <p:sp>
        <p:nvSpPr>
          <p:cNvPr id="4" name="TextovéPole 3">
            <a:extLst>
              <a:ext uri="{FF2B5EF4-FFF2-40B4-BE49-F238E27FC236}">
                <a16:creationId xmlns:a16="http://schemas.microsoft.com/office/drawing/2014/main" id="{23B714B7-270E-17FF-CDC9-D1BFECB2220E}"/>
              </a:ext>
            </a:extLst>
          </p:cNvPr>
          <p:cNvSpPr txBox="1"/>
          <p:nvPr/>
        </p:nvSpPr>
        <p:spPr>
          <a:xfrm>
            <a:off x="4758813" y="4559710"/>
            <a:ext cx="1238864" cy="338554"/>
          </a:xfrm>
          <a:prstGeom prst="rect">
            <a:avLst/>
          </a:prstGeom>
          <a:solidFill>
            <a:schemeClr val="accent4">
              <a:lumMod val="20000"/>
              <a:lumOff val="80000"/>
            </a:schemeClr>
          </a:solidFill>
          <a:ln>
            <a:solidFill>
              <a:schemeClr val="tx1"/>
            </a:solidFill>
          </a:ln>
        </p:spPr>
        <p:txBody>
          <a:bodyPr wrap="square" rtlCol="0">
            <a:spAutoFit/>
          </a:bodyPr>
          <a:lstStyle/>
          <a:p>
            <a:r>
              <a:rPr lang="cs-CZ" sz="1600" dirty="0"/>
              <a:t>Okolnostní </a:t>
            </a:r>
          </a:p>
        </p:txBody>
      </p:sp>
      <p:sp>
        <p:nvSpPr>
          <p:cNvPr id="5" name="TextovéPole 4">
            <a:extLst>
              <a:ext uri="{FF2B5EF4-FFF2-40B4-BE49-F238E27FC236}">
                <a16:creationId xmlns:a16="http://schemas.microsoft.com/office/drawing/2014/main" id="{1549F152-DC20-1319-A6F8-D91D77E0575C}"/>
              </a:ext>
            </a:extLst>
          </p:cNvPr>
          <p:cNvSpPr txBox="1"/>
          <p:nvPr/>
        </p:nvSpPr>
        <p:spPr>
          <a:xfrm>
            <a:off x="3775587" y="1047794"/>
            <a:ext cx="1150375" cy="338554"/>
          </a:xfrm>
          <a:prstGeom prst="rect">
            <a:avLst/>
          </a:prstGeom>
          <a:solidFill>
            <a:srgbClr val="CCFFCC"/>
          </a:solidFill>
          <a:ln>
            <a:solidFill>
              <a:schemeClr val="tx1"/>
            </a:solidFill>
          </a:ln>
        </p:spPr>
        <p:txBody>
          <a:bodyPr wrap="square" rtlCol="0">
            <a:spAutoFit/>
          </a:bodyPr>
          <a:lstStyle/>
          <a:p>
            <a:r>
              <a:rPr lang="cs-CZ" sz="1600" dirty="0"/>
              <a:t>Přímé </a:t>
            </a:r>
          </a:p>
        </p:txBody>
      </p:sp>
      <p:sp>
        <p:nvSpPr>
          <p:cNvPr id="7" name="TextovéPole 6">
            <a:extLst>
              <a:ext uri="{FF2B5EF4-FFF2-40B4-BE49-F238E27FC236}">
                <a16:creationId xmlns:a16="http://schemas.microsoft.com/office/drawing/2014/main" id="{71713109-0DA9-E4CF-B7D4-5EE3CA1CDA33}"/>
              </a:ext>
            </a:extLst>
          </p:cNvPr>
          <p:cNvSpPr txBox="1"/>
          <p:nvPr/>
        </p:nvSpPr>
        <p:spPr>
          <a:xfrm>
            <a:off x="6361472" y="1127846"/>
            <a:ext cx="2829720" cy="338554"/>
          </a:xfrm>
          <a:prstGeom prst="rect">
            <a:avLst/>
          </a:prstGeom>
          <a:solidFill>
            <a:srgbClr val="FFFF00"/>
          </a:solidFill>
          <a:ln>
            <a:solidFill>
              <a:schemeClr val="tx1"/>
            </a:solidFill>
          </a:ln>
        </p:spPr>
        <p:txBody>
          <a:bodyPr wrap="square" rtlCol="0">
            <a:spAutoFit/>
          </a:bodyPr>
          <a:lstStyle/>
          <a:p>
            <a:r>
              <a:rPr lang="cs-CZ" sz="1600" dirty="0"/>
              <a:t>Nepřímé = daně ze spotřeby </a:t>
            </a:r>
          </a:p>
        </p:txBody>
      </p:sp>
      <p:sp>
        <p:nvSpPr>
          <p:cNvPr id="8" name="TextovéPole 7">
            <a:extLst>
              <a:ext uri="{FF2B5EF4-FFF2-40B4-BE49-F238E27FC236}">
                <a16:creationId xmlns:a16="http://schemas.microsoft.com/office/drawing/2014/main" id="{95CEEBC0-F262-9CAB-7E2A-DE2ADC0F977E}"/>
              </a:ext>
            </a:extLst>
          </p:cNvPr>
          <p:cNvSpPr txBox="1"/>
          <p:nvPr/>
        </p:nvSpPr>
        <p:spPr>
          <a:xfrm>
            <a:off x="2644877" y="1822110"/>
            <a:ext cx="1238865" cy="338554"/>
          </a:xfrm>
          <a:prstGeom prst="rect">
            <a:avLst/>
          </a:prstGeom>
          <a:solidFill>
            <a:srgbClr val="CCFFCC"/>
          </a:solidFill>
          <a:ln>
            <a:solidFill>
              <a:schemeClr val="tx1"/>
            </a:solidFill>
          </a:ln>
        </p:spPr>
        <p:txBody>
          <a:bodyPr wrap="square" rtlCol="0">
            <a:spAutoFit/>
          </a:bodyPr>
          <a:lstStyle/>
          <a:p>
            <a:r>
              <a:rPr lang="cs-CZ" sz="1600" dirty="0"/>
              <a:t>Důchodové </a:t>
            </a:r>
          </a:p>
        </p:txBody>
      </p:sp>
      <p:sp>
        <p:nvSpPr>
          <p:cNvPr id="9" name="TextovéPole 8">
            <a:extLst>
              <a:ext uri="{FF2B5EF4-FFF2-40B4-BE49-F238E27FC236}">
                <a16:creationId xmlns:a16="http://schemas.microsoft.com/office/drawing/2014/main" id="{814A1DC7-921F-EA9F-DB4E-F9431D00D79D}"/>
              </a:ext>
            </a:extLst>
          </p:cNvPr>
          <p:cNvSpPr txBox="1"/>
          <p:nvPr/>
        </p:nvSpPr>
        <p:spPr>
          <a:xfrm>
            <a:off x="629264" y="2596426"/>
            <a:ext cx="2479699" cy="338554"/>
          </a:xfrm>
          <a:prstGeom prst="rect">
            <a:avLst/>
          </a:prstGeom>
          <a:solidFill>
            <a:srgbClr val="CCFFCC"/>
          </a:solidFill>
          <a:ln>
            <a:solidFill>
              <a:schemeClr val="tx1"/>
            </a:solidFill>
          </a:ln>
        </p:spPr>
        <p:txBody>
          <a:bodyPr wrap="square" rtlCol="0">
            <a:spAutoFit/>
          </a:bodyPr>
          <a:lstStyle/>
          <a:p>
            <a:r>
              <a:rPr lang="cs-CZ" sz="1600" dirty="0"/>
              <a:t>Daň z příjmu fyzických osob</a:t>
            </a:r>
          </a:p>
        </p:txBody>
      </p:sp>
      <p:sp>
        <p:nvSpPr>
          <p:cNvPr id="10" name="TextovéPole 9">
            <a:extLst>
              <a:ext uri="{FF2B5EF4-FFF2-40B4-BE49-F238E27FC236}">
                <a16:creationId xmlns:a16="http://schemas.microsoft.com/office/drawing/2014/main" id="{6A7951AB-25F6-BE49-08F6-5A1A893A9E6E}"/>
              </a:ext>
            </a:extLst>
          </p:cNvPr>
          <p:cNvSpPr txBox="1"/>
          <p:nvPr/>
        </p:nvSpPr>
        <p:spPr>
          <a:xfrm>
            <a:off x="1519083" y="3305058"/>
            <a:ext cx="2782529" cy="338554"/>
          </a:xfrm>
          <a:prstGeom prst="rect">
            <a:avLst/>
          </a:prstGeom>
          <a:solidFill>
            <a:srgbClr val="CCFFCC"/>
          </a:solidFill>
          <a:ln>
            <a:solidFill>
              <a:schemeClr val="tx1"/>
            </a:solidFill>
          </a:ln>
        </p:spPr>
        <p:txBody>
          <a:bodyPr wrap="square" rtlCol="0">
            <a:spAutoFit/>
          </a:bodyPr>
          <a:lstStyle/>
          <a:p>
            <a:r>
              <a:rPr lang="cs-CZ" sz="1600" dirty="0"/>
              <a:t>Daň z příjmu právnických osob</a:t>
            </a:r>
          </a:p>
        </p:txBody>
      </p:sp>
      <p:sp>
        <p:nvSpPr>
          <p:cNvPr id="11" name="TextovéPole 10">
            <a:extLst>
              <a:ext uri="{FF2B5EF4-FFF2-40B4-BE49-F238E27FC236}">
                <a16:creationId xmlns:a16="http://schemas.microsoft.com/office/drawing/2014/main" id="{05306068-FD57-50F9-AFB4-BB302BE8326F}"/>
              </a:ext>
            </a:extLst>
          </p:cNvPr>
          <p:cNvSpPr txBox="1"/>
          <p:nvPr/>
        </p:nvSpPr>
        <p:spPr>
          <a:xfrm>
            <a:off x="4511037" y="1887794"/>
            <a:ext cx="1238866" cy="338554"/>
          </a:xfrm>
          <a:prstGeom prst="rect">
            <a:avLst/>
          </a:prstGeom>
          <a:solidFill>
            <a:srgbClr val="CCFFCC"/>
          </a:solidFill>
          <a:ln>
            <a:solidFill>
              <a:schemeClr val="tx1"/>
            </a:solidFill>
          </a:ln>
        </p:spPr>
        <p:txBody>
          <a:bodyPr wrap="square" rtlCol="0">
            <a:spAutoFit/>
          </a:bodyPr>
          <a:lstStyle/>
          <a:p>
            <a:r>
              <a:rPr lang="cs-CZ" sz="1600" dirty="0"/>
              <a:t>Majetkové </a:t>
            </a:r>
          </a:p>
        </p:txBody>
      </p:sp>
      <p:sp>
        <p:nvSpPr>
          <p:cNvPr id="12" name="TextovéPole 11">
            <a:extLst>
              <a:ext uri="{FF2B5EF4-FFF2-40B4-BE49-F238E27FC236}">
                <a16:creationId xmlns:a16="http://schemas.microsoft.com/office/drawing/2014/main" id="{74F76324-68DC-1A36-D9E6-88E1AEEE324B}"/>
              </a:ext>
            </a:extLst>
          </p:cNvPr>
          <p:cNvSpPr txBox="1"/>
          <p:nvPr/>
        </p:nvSpPr>
        <p:spPr>
          <a:xfrm>
            <a:off x="6184491" y="1887794"/>
            <a:ext cx="2104103" cy="338554"/>
          </a:xfrm>
          <a:prstGeom prst="rect">
            <a:avLst/>
          </a:prstGeom>
          <a:solidFill>
            <a:srgbClr val="CCFFCC"/>
          </a:solidFill>
          <a:ln>
            <a:solidFill>
              <a:schemeClr val="tx1"/>
            </a:solidFill>
          </a:ln>
        </p:spPr>
        <p:txBody>
          <a:bodyPr wrap="square" rtlCol="0">
            <a:spAutoFit/>
          </a:bodyPr>
          <a:lstStyle/>
          <a:p>
            <a:r>
              <a:rPr lang="cs-CZ" sz="1600" dirty="0"/>
              <a:t>Daň z nemovitých věcí</a:t>
            </a:r>
          </a:p>
        </p:txBody>
      </p:sp>
      <p:sp>
        <p:nvSpPr>
          <p:cNvPr id="14" name="TextovéPole 13">
            <a:extLst>
              <a:ext uri="{FF2B5EF4-FFF2-40B4-BE49-F238E27FC236}">
                <a16:creationId xmlns:a16="http://schemas.microsoft.com/office/drawing/2014/main" id="{DC349EA3-E662-3356-8AFA-3473F7FC0CFB}"/>
              </a:ext>
            </a:extLst>
          </p:cNvPr>
          <p:cNvSpPr txBox="1"/>
          <p:nvPr/>
        </p:nvSpPr>
        <p:spPr>
          <a:xfrm>
            <a:off x="6184490" y="3101421"/>
            <a:ext cx="1204455" cy="338554"/>
          </a:xfrm>
          <a:prstGeom prst="rect">
            <a:avLst/>
          </a:prstGeom>
          <a:solidFill>
            <a:srgbClr val="CCFFCC"/>
          </a:solidFill>
          <a:ln>
            <a:solidFill>
              <a:schemeClr val="tx1"/>
            </a:solidFill>
          </a:ln>
        </p:spPr>
        <p:txBody>
          <a:bodyPr wrap="square" rtlCol="0">
            <a:spAutoFit/>
          </a:bodyPr>
          <a:lstStyle/>
          <a:p>
            <a:r>
              <a:rPr lang="cs-CZ" sz="1600" dirty="0"/>
              <a:t>Silniční daň</a:t>
            </a:r>
          </a:p>
        </p:txBody>
      </p:sp>
      <p:sp>
        <p:nvSpPr>
          <p:cNvPr id="16" name="TextovéPole 15">
            <a:extLst>
              <a:ext uri="{FF2B5EF4-FFF2-40B4-BE49-F238E27FC236}">
                <a16:creationId xmlns:a16="http://schemas.microsoft.com/office/drawing/2014/main" id="{9C565C3A-D3D1-29BA-9E45-8EFE0A7E7BF7}"/>
              </a:ext>
            </a:extLst>
          </p:cNvPr>
          <p:cNvSpPr txBox="1"/>
          <p:nvPr/>
        </p:nvSpPr>
        <p:spPr>
          <a:xfrm>
            <a:off x="9792930" y="1127846"/>
            <a:ext cx="668594" cy="338554"/>
          </a:xfrm>
          <a:prstGeom prst="rect">
            <a:avLst/>
          </a:prstGeom>
          <a:solidFill>
            <a:srgbClr val="FFFF00"/>
          </a:solidFill>
          <a:ln>
            <a:solidFill>
              <a:schemeClr val="tx1"/>
            </a:solidFill>
          </a:ln>
        </p:spPr>
        <p:txBody>
          <a:bodyPr wrap="square" rtlCol="0">
            <a:spAutoFit/>
          </a:bodyPr>
          <a:lstStyle/>
          <a:p>
            <a:r>
              <a:rPr lang="cs-CZ" sz="1600" dirty="0"/>
              <a:t>DPH</a:t>
            </a:r>
          </a:p>
        </p:txBody>
      </p:sp>
      <p:sp>
        <p:nvSpPr>
          <p:cNvPr id="17" name="TextovéPole 16">
            <a:extLst>
              <a:ext uri="{FF2B5EF4-FFF2-40B4-BE49-F238E27FC236}">
                <a16:creationId xmlns:a16="http://schemas.microsoft.com/office/drawing/2014/main" id="{10214523-719E-C617-433B-866CA347B7B9}"/>
              </a:ext>
            </a:extLst>
          </p:cNvPr>
          <p:cNvSpPr txBox="1"/>
          <p:nvPr/>
        </p:nvSpPr>
        <p:spPr>
          <a:xfrm>
            <a:off x="9792930" y="1822110"/>
            <a:ext cx="1553496" cy="338554"/>
          </a:xfrm>
          <a:prstGeom prst="rect">
            <a:avLst/>
          </a:prstGeom>
          <a:solidFill>
            <a:srgbClr val="FFFF00"/>
          </a:solidFill>
          <a:ln>
            <a:solidFill>
              <a:schemeClr val="tx1"/>
            </a:solidFill>
          </a:ln>
        </p:spPr>
        <p:txBody>
          <a:bodyPr wrap="square" rtlCol="0">
            <a:spAutoFit/>
          </a:bodyPr>
          <a:lstStyle/>
          <a:p>
            <a:r>
              <a:rPr lang="cs-CZ" sz="1600" dirty="0"/>
              <a:t>Spotřební daň</a:t>
            </a:r>
          </a:p>
        </p:txBody>
      </p:sp>
      <p:cxnSp>
        <p:nvCxnSpPr>
          <p:cNvPr id="19" name="Přímá spojnice 18">
            <a:extLst>
              <a:ext uri="{FF2B5EF4-FFF2-40B4-BE49-F238E27FC236}">
                <a16:creationId xmlns:a16="http://schemas.microsoft.com/office/drawing/2014/main" id="{B919D14F-BE99-905E-B541-0EFB7AA99C33}"/>
              </a:ext>
            </a:extLst>
          </p:cNvPr>
          <p:cNvCxnSpPr>
            <a:cxnSpLocks/>
          </p:cNvCxnSpPr>
          <p:nvPr/>
        </p:nvCxnSpPr>
        <p:spPr>
          <a:xfrm flipH="1" flipV="1">
            <a:off x="1401097" y="440981"/>
            <a:ext cx="9833" cy="945366"/>
          </a:xfrm>
          <a:prstGeom prst="line">
            <a:avLst/>
          </a:prstGeom>
        </p:spPr>
        <p:style>
          <a:lnRef idx="1">
            <a:schemeClr val="dk1"/>
          </a:lnRef>
          <a:fillRef idx="0">
            <a:schemeClr val="dk1"/>
          </a:fillRef>
          <a:effectRef idx="0">
            <a:schemeClr val="dk1"/>
          </a:effectRef>
          <a:fontRef idx="minor">
            <a:schemeClr val="tx1"/>
          </a:fontRef>
        </p:style>
      </p:cxnSp>
      <p:cxnSp>
        <p:nvCxnSpPr>
          <p:cNvPr id="21" name="Přímá spojnice se šipkou 20">
            <a:extLst>
              <a:ext uri="{FF2B5EF4-FFF2-40B4-BE49-F238E27FC236}">
                <a16:creationId xmlns:a16="http://schemas.microsoft.com/office/drawing/2014/main" id="{52CCFA9B-205E-5B38-72AC-FB72CB884A2E}"/>
              </a:ext>
            </a:extLst>
          </p:cNvPr>
          <p:cNvCxnSpPr/>
          <p:nvPr/>
        </p:nvCxnSpPr>
        <p:spPr>
          <a:xfrm>
            <a:off x="1401097" y="440981"/>
            <a:ext cx="352486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Přímá spojnice 22">
            <a:extLst>
              <a:ext uri="{FF2B5EF4-FFF2-40B4-BE49-F238E27FC236}">
                <a16:creationId xmlns:a16="http://schemas.microsoft.com/office/drawing/2014/main" id="{177BAE46-7E0E-280A-0B46-9B0D787AC940}"/>
              </a:ext>
            </a:extLst>
          </p:cNvPr>
          <p:cNvCxnSpPr>
            <a:stCxn id="2" idx="2"/>
          </p:cNvCxnSpPr>
          <p:nvPr/>
        </p:nvCxnSpPr>
        <p:spPr>
          <a:xfrm>
            <a:off x="1401097" y="1724902"/>
            <a:ext cx="0" cy="2834808"/>
          </a:xfrm>
          <a:prstGeom prst="line">
            <a:avLst/>
          </a:prstGeom>
        </p:spPr>
        <p:style>
          <a:lnRef idx="1">
            <a:schemeClr val="dk1"/>
          </a:lnRef>
          <a:fillRef idx="0">
            <a:schemeClr val="dk1"/>
          </a:fillRef>
          <a:effectRef idx="0">
            <a:schemeClr val="dk1"/>
          </a:effectRef>
          <a:fontRef idx="minor">
            <a:schemeClr val="tx1"/>
          </a:fontRef>
        </p:style>
      </p:cxnSp>
      <p:cxnSp>
        <p:nvCxnSpPr>
          <p:cNvPr id="25" name="Přímá spojnice se šipkou 24">
            <a:extLst>
              <a:ext uri="{FF2B5EF4-FFF2-40B4-BE49-F238E27FC236}">
                <a16:creationId xmlns:a16="http://schemas.microsoft.com/office/drawing/2014/main" id="{59AD4F01-DDD6-6765-3A74-3B074C1B2A7B}"/>
              </a:ext>
            </a:extLst>
          </p:cNvPr>
          <p:cNvCxnSpPr/>
          <p:nvPr/>
        </p:nvCxnSpPr>
        <p:spPr>
          <a:xfrm>
            <a:off x="1401097" y="4559710"/>
            <a:ext cx="33577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Přímá spojnice 27">
            <a:extLst>
              <a:ext uri="{FF2B5EF4-FFF2-40B4-BE49-F238E27FC236}">
                <a16:creationId xmlns:a16="http://schemas.microsoft.com/office/drawing/2014/main" id="{76C6634A-B59C-9916-15DA-95C313EB9D04}"/>
              </a:ext>
            </a:extLst>
          </p:cNvPr>
          <p:cNvCxnSpPr>
            <a:cxnSpLocks/>
          </p:cNvCxnSpPr>
          <p:nvPr/>
        </p:nvCxnSpPr>
        <p:spPr>
          <a:xfrm>
            <a:off x="4301612" y="862376"/>
            <a:ext cx="3474720" cy="51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Přímá spojnice se šipkou 30">
            <a:extLst>
              <a:ext uri="{FF2B5EF4-FFF2-40B4-BE49-F238E27FC236}">
                <a16:creationId xmlns:a16="http://schemas.microsoft.com/office/drawing/2014/main" id="{20EAA615-ADAA-9261-1688-201522C3F7E8}"/>
              </a:ext>
            </a:extLst>
          </p:cNvPr>
          <p:cNvCxnSpPr>
            <a:cxnSpLocks/>
          </p:cNvCxnSpPr>
          <p:nvPr/>
        </p:nvCxnSpPr>
        <p:spPr>
          <a:xfrm>
            <a:off x="4276048" y="888020"/>
            <a:ext cx="1" cy="159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Přímá spojnice se šipkou 33">
            <a:extLst>
              <a:ext uri="{FF2B5EF4-FFF2-40B4-BE49-F238E27FC236}">
                <a16:creationId xmlns:a16="http://schemas.microsoft.com/office/drawing/2014/main" id="{2EEE7672-1F2D-F1AA-1A72-D9A6EF5600E6}"/>
              </a:ext>
            </a:extLst>
          </p:cNvPr>
          <p:cNvCxnSpPr>
            <a:endCxn id="7" idx="0"/>
          </p:cNvCxnSpPr>
          <p:nvPr/>
        </p:nvCxnSpPr>
        <p:spPr>
          <a:xfrm>
            <a:off x="7776332" y="902585"/>
            <a:ext cx="0" cy="2252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Přímá spojnice 37">
            <a:extLst>
              <a:ext uri="{FF2B5EF4-FFF2-40B4-BE49-F238E27FC236}">
                <a16:creationId xmlns:a16="http://schemas.microsoft.com/office/drawing/2014/main" id="{B17892EA-9E1B-A10F-6AFE-09F1EB711E90}"/>
              </a:ext>
            </a:extLst>
          </p:cNvPr>
          <p:cNvCxnSpPr>
            <a:stCxn id="3" idx="2"/>
          </p:cNvCxnSpPr>
          <p:nvPr/>
        </p:nvCxnSpPr>
        <p:spPr>
          <a:xfrm>
            <a:off x="5643717" y="779535"/>
            <a:ext cx="0" cy="108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Přímá spojnice se šipkou 39">
            <a:extLst>
              <a:ext uri="{FF2B5EF4-FFF2-40B4-BE49-F238E27FC236}">
                <a16:creationId xmlns:a16="http://schemas.microsoft.com/office/drawing/2014/main" id="{BF8AAA59-DB72-C976-1438-2871B48052FF}"/>
              </a:ext>
            </a:extLst>
          </p:cNvPr>
          <p:cNvCxnSpPr>
            <a:stCxn id="5" idx="2"/>
            <a:endCxn id="8" idx="0"/>
          </p:cNvCxnSpPr>
          <p:nvPr/>
        </p:nvCxnSpPr>
        <p:spPr>
          <a:xfrm flipH="1">
            <a:off x="3264310" y="1386348"/>
            <a:ext cx="1086465" cy="4357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Přímá spojnice se šipkou 41">
            <a:extLst>
              <a:ext uri="{FF2B5EF4-FFF2-40B4-BE49-F238E27FC236}">
                <a16:creationId xmlns:a16="http://schemas.microsoft.com/office/drawing/2014/main" id="{A0F23417-EF3F-5749-E9D0-31EF07E4B513}"/>
              </a:ext>
            </a:extLst>
          </p:cNvPr>
          <p:cNvCxnSpPr>
            <a:stCxn id="5" idx="2"/>
            <a:endCxn id="11" idx="0"/>
          </p:cNvCxnSpPr>
          <p:nvPr/>
        </p:nvCxnSpPr>
        <p:spPr>
          <a:xfrm>
            <a:off x="4350775" y="1386348"/>
            <a:ext cx="779695" cy="501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Přímá spojnice se šipkou 43">
            <a:extLst>
              <a:ext uri="{FF2B5EF4-FFF2-40B4-BE49-F238E27FC236}">
                <a16:creationId xmlns:a16="http://schemas.microsoft.com/office/drawing/2014/main" id="{B49E6B6F-F69A-BD9F-8790-A4C90C1CDF1F}"/>
              </a:ext>
            </a:extLst>
          </p:cNvPr>
          <p:cNvCxnSpPr/>
          <p:nvPr/>
        </p:nvCxnSpPr>
        <p:spPr>
          <a:xfrm>
            <a:off x="2910347" y="2160664"/>
            <a:ext cx="0" cy="435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Přímá spojnice se šipkou 45">
            <a:extLst>
              <a:ext uri="{FF2B5EF4-FFF2-40B4-BE49-F238E27FC236}">
                <a16:creationId xmlns:a16="http://schemas.microsoft.com/office/drawing/2014/main" id="{5B10598B-C372-FAD8-2F73-B0C6FB3AC615}"/>
              </a:ext>
            </a:extLst>
          </p:cNvPr>
          <p:cNvCxnSpPr>
            <a:cxnSpLocks/>
          </p:cNvCxnSpPr>
          <p:nvPr/>
        </p:nvCxnSpPr>
        <p:spPr>
          <a:xfrm>
            <a:off x="3559277" y="2160664"/>
            <a:ext cx="0" cy="1144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Přímá spojnice se šipkou 48">
            <a:extLst>
              <a:ext uri="{FF2B5EF4-FFF2-40B4-BE49-F238E27FC236}">
                <a16:creationId xmlns:a16="http://schemas.microsoft.com/office/drawing/2014/main" id="{69A97AC2-DC38-C923-111C-DA1053852B54}"/>
              </a:ext>
            </a:extLst>
          </p:cNvPr>
          <p:cNvCxnSpPr>
            <a:stCxn id="11" idx="3"/>
            <a:endCxn id="12" idx="1"/>
          </p:cNvCxnSpPr>
          <p:nvPr/>
        </p:nvCxnSpPr>
        <p:spPr>
          <a:xfrm>
            <a:off x="5749903" y="2057071"/>
            <a:ext cx="4345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Přímá spojnice 50">
            <a:extLst>
              <a:ext uri="{FF2B5EF4-FFF2-40B4-BE49-F238E27FC236}">
                <a16:creationId xmlns:a16="http://schemas.microsoft.com/office/drawing/2014/main" id="{EBE48BDE-E18C-7A73-944E-F9CCD01AB24C}"/>
              </a:ext>
            </a:extLst>
          </p:cNvPr>
          <p:cNvCxnSpPr/>
          <p:nvPr/>
        </p:nvCxnSpPr>
        <p:spPr>
          <a:xfrm>
            <a:off x="5447071" y="2226348"/>
            <a:ext cx="0" cy="1044350"/>
          </a:xfrm>
          <a:prstGeom prst="line">
            <a:avLst/>
          </a:prstGeom>
        </p:spPr>
        <p:style>
          <a:lnRef idx="1">
            <a:schemeClr val="dk1"/>
          </a:lnRef>
          <a:fillRef idx="0">
            <a:schemeClr val="dk1"/>
          </a:fillRef>
          <a:effectRef idx="0">
            <a:schemeClr val="dk1"/>
          </a:effectRef>
          <a:fontRef idx="minor">
            <a:schemeClr val="tx1"/>
          </a:fontRef>
        </p:style>
      </p:cxnSp>
      <p:cxnSp>
        <p:nvCxnSpPr>
          <p:cNvPr id="55" name="Přímá spojnice se šipkou 54">
            <a:extLst>
              <a:ext uri="{FF2B5EF4-FFF2-40B4-BE49-F238E27FC236}">
                <a16:creationId xmlns:a16="http://schemas.microsoft.com/office/drawing/2014/main" id="{108C932C-35B8-6E80-7096-E7342655ED10}"/>
              </a:ext>
            </a:extLst>
          </p:cNvPr>
          <p:cNvCxnSpPr>
            <a:endCxn id="14" idx="1"/>
          </p:cNvCxnSpPr>
          <p:nvPr/>
        </p:nvCxnSpPr>
        <p:spPr>
          <a:xfrm>
            <a:off x="5447071" y="3270698"/>
            <a:ext cx="73741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Přímá spojnice se šipkou 56">
            <a:extLst>
              <a:ext uri="{FF2B5EF4-FFF2-40B4-BE49-F238E27FC236}">
                <a16:creationId xmlns:a16="http://schemas.microsoft.com/office/drawing/2014/main" id="{67E0FD5A-F60B-0716-A168-0CFDFE9C7C4C}"/>
              </a:ext>
            </a:extLst>
          </p:cNvPr>
          <p:cNvCxnSpPr>
            <a:stCxn id="7" idx="3"/>
            <a:endCxn id="16" idx="1"/>
          </p:cNvCxnSpPr>
          <p:nvPr/>
        </p:nvCxnSpPr>
        <p:spPr>
          <a:xfrm>
            <a:off x="9191192" y="1297123"/>
            <a:ext cx="6017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Přímá spojnice 58">
            <a:extLst>
              <a:ext uri="{FF2B5EF4-FFF2-40B4-BE49-F238E27FC236}">
                <a16:creationId xmlns:a16="http://schemas.microsoft.com/office/drawing/2014/main" id="{EBE17EC6-2A4B-AD15-C125-3E1B4E15D909}"/>
              </a:ext>
            </a:extLst>
          </p:cNvPr>
          <p:cNvCxnSpPr/>
          <p:nvPr/>
        </p:nvCxnSpPr>
        <p:spPr>
          <a:xfrm>
            <a:off x="8849032" y="1466400"/>
            <a:ext cx="0" cy="590671"/>
          </a:xfrm>
          <a:prstGeom prst="line">
            <a:avLst/>
          </a:prstGeom>
        </p:spPr>
        <p:style>
          <a:lnRef idx="1">
            <a:schemeClr val="dk1"/>
          </a:lnRef>
          <a:fillRef idx="0">
            <a:schemeClr val="dk1"/>
          </a:fillRef>
          <a:effectRef idx="0">
            <a:schemeClr val="dk1"/>
          </a:effectRef>
          <a:fontRef idx="minor">
            <a:schemeClr val="tx1"/>
          </a:fontRef>
        </p:style>
      </p:cxnSp>
      <p:cxnSp>
        <p:nvCxnSpPr>
          <p:cNvPr id="61" name="Přímá spojnice se šipkou 60">
            <a:extLst>
              <a:ext uri="{FF2B5EF4-FFF2-40B4-BE49-F238E27FC236}">
                <a16:creationId xmlns:a16="http://schemas.microsoft.com/office/drawing/2014/main" id="{C80EC9B0-C407-2C21-31CA-647F4FE574E9}"/>
              </a:ext>
            </a:extLst>
          </p:cNvPr>
          <p:cNvCxnSpPr/>
          <p:nvPr/>
        </p:nvCxnSpPr>
        <p:spPr>
          <a:xfrm>
            <a:off x="8858865" y="2057071"/>
            <a:ext cx="93406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2" name="TextovéPole 61">
            <a:extLst>
              <a:ext uri="{FF2B5EF4-FFF2-40B4-BE49-F238E27FC236}">
                <a16:creationId xmlns:a16="http://schemas.microsoft.com/office/drawing/2014/main" id="{5DCE3E7B-F7FB-9CE2-C07F-22CC89359F3F}"/>
              </a:ext>
            </a:extLst>
          </p:cNvPr>
          <p:cNvSpPr txBox="1"/>
          <p:nvPr/>
        </p:nvSpPr>
        <p:spPr>
          <a:xfrm>
            <a:off x="6567948" y="4544321"/>
            <a:ext cx="2546557" cy="338554"/>
          </a:xfrm>
          <a:prstGeom prst="rect">
            <a:avLst/>
          </a:prstGeom>
          <a:solidFill>
            <a:srgbClr val="FF99FF"/>
          </a:solidFill>
          <a:ln>
            <a:solidFill>
              <a:schemeClr val="tx1"/>
            </a:solidFill>
          </a:ln>
        </p:spPr>
        <p:txBody>
          <a:bodyPr wrap="square" rtlCol="0">
            <a:spAutoFit/>
          </a:bodyPr>
          <a:lstStyle/>
          <a:p>
            <a:r>
              <a:rPr lang="cs-CZ" sz="1600" b="1" dirty="0"/>
              <a:t>Daň z mimořádných zisků</a:t>
            </a:r>
          </a:p>
        </p:txBody>
      </p:sp>
      <p:cxnSp>
        <p:nvCxnSpPr>
          <p:cNvPr id="64" name="Přímá spojnice se šipkou 63">
            <a:extLst>
              <a:ext uri="{FF2B5EF4-FFF2-40B4-BE49-F238E27FC236}">
                <a16:creationId xmlns:a16="http://schemas.microsoft.com/office/drawing/2014/main" id="{555B2AE0-CA89-2182-9B0D-09736CC4A218}"/>
              </a:ext>
            </a:extLst>
          </p:cNvPr>
          <p:cNvCxnSpPr>
            <a:cxnSpLocks/>
            <a:stCxn id="4" idx="3"/>
            <a:endCxn id="62" idx="1"/>
          </p:cNvCxnSpPr>
          <p:nvPr/>
        </p:nvCxnSpPr>
        <p:spPr>
          <a:xfrm flipV="1">
            <a:off x="5997677" y="4713598"/>
            <a:ext cx="570271" cy="15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6" name="TextovéPole 65">
            <a:extLst>
              <a:ext uri="{FF2B5EF4-FFF2-40B4-BE49-F238E27FC236}">
                <a16:creationId xmlns:a16="http://schemas.microsoft.com/office/drawing/2014/main" id="{5B0B93C9-616A-FCA4-1101-6B5C6EEA7DC0}"/>
              </a:ext>
            </a:extLst>
          </p:cNvPr>
          <p:cNvSpPr txBox="1"/>
          <p:nvPr/>
        </p:nvSpPr>
        <p:spPr>
          <a:xfrm>
            <a:off x="953729" y="5496232"/>
            <a:ext cx="9507794" cy="523220"/>
          </a:xfrm>
          <a:prstGeom prst="rect">
            <a:avLst/>
          </a:prstGeom>
          <a:noFill/>
        </p:spPr>
        <p:txBody>
          <a:bodyPr wrap="square" rtlCol="0">
            <a:spAutoFit/>
          </a:bodyPr>
          <a:lstStyle/>
          <a:p>
            <a:r>
              <a:rPr lang="cs-CZ" sz="1400" dirty="0"/>
              <a:t>Daň z nemovitých věcí nahradila 2023  „Daň z nemovitostí“, daň z nabytí nemovitých věcí byla zrušena 2020, 2014 byly zrušeny daň dědická a daň darovací,  2024 zrušena „superhrubá mzda“</a:t>
            </a:r>
          </a:p>
        </p:txBody>
      </p:sp>
    </p:spTree>
    <p:extLst>
      <p:ext uri="{BB962C8B-B14F-4D97-AF65-F5344CB8AC3E}">
        <p14:creationId xmlns:p14="http://schemas.microsoft.com/office/powerpoint/2010/main" val="2760576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4B22B60-DD30-2AD0-C2B3-BD7E6A59F2F0}"/>
              </a:ext>
            </a:extLst>
          </p:cNvPr>
          <p:cNvSpPr txBox="1"/>
          <p:nvPr/>
        </p:nvSpPr>
        <p:spPr>
          <a:xfrm>
            <a:off x="462116" y="383459"/>
            <a:ext cx="4876800" cy="461665"/>
          </a:xfrm>
          <a:prstGeom prst="rect">
            <a:avLst/>
          </a:prstGeom>
          <a:noFill/>
        </p:spPr>
        <p:txBody>
          <a:bodyPr wrap="square" rtlCol="0">
            <a:spAutoFit/>
          </a:bodyPr>
          <a:lstStyle/>
          <a:p>
            <a:r>
              <a:rPr lang="cs-CZ" sz="2400" b="1" dirty="0">
                <a:solidFill>
                  <a:srgbClr val="FF0000"/>
                </a:solidFill>
              </a:rPr>
              <a:t>DANĚ PŘÍMÉ </a:t>
            </a:r>
            <a:r>
              <a:rPr lang="cs-CZ" dirty="0"/>
              <a:t>– </a:t>
            </a:r>
            <a:r>
              <a:rPr lang="cs-CZ" sz="1400" b="1" dirty="0"/>
              <a:t>ZNÁME POPLATNÍKA I PLÁTCE</a:t>
            </a:r>
          </a:p>
        </p:txBody>
      </p:sp>
      <p:sp>
        <p:nvSpPr>
          <p:cNvPr id="3" name="TextovéPole 2">
            <a:extLst>
              <a:ext uri="{FF2B5EF4-FFF2-40B4-BE49-F238E27FC236}">
                <a16:creationId xmlns:a16="http://schemas.microsoft.com/office/drawing/2014/main" id="{474BE53F-38EB-AFC0-5322-BC11499DDD69}"/>
              </a:ext>
            </a:extLst>
          </p:cNvPr>
          <p:cNvSpPr txBox="1"/>
          <p:nvPr/>
        </p:nvSpPr>
        <p:spPr>
          <a:xfrm>
            <a:off x="619432" y="963561"/>
            <a:ext cx="7226710" cy="5047536"/>
          </a:xfrm>
          <a:prstGeom prst="rect">
            <a:avLst/>
          </a:prstGeom>
          <a:noFill/>
        </p:spPr>
        <p:txBody>
          <a:bodyPr wrap="square" rtlCol="0">
            <a:spAutoFit/>
          </a:bodyPr>
          <a:lstStyle/>
          <a:p>
            <a:r>
              <a:rPr lang="cs-CZ" dirty="0"/>
              <a:t>1)  </a:t>
            </a:r>
            <a:r>
              <a:rPr lang="cs-CZ" b="1" dirty="0">
                <a:solidFill>
                  <a:srgbClr val="FF0000"/>
                </a:solidFill>
              </a:rPr>
              <a:t>DAŇ Z PŘÍJMU FYZICKÝCH OSOB </a:t>
            </a:r>
            <a:r>
              <a:rPr lang="cs-CZ" dirty="0"/>
              <a:t>(</a:t>
            </a:r>
            <a:r>
              <a:rPr lang="cs-CZ" sz="1400" b="1" dirty="0"/>
              <a:t>patří do  důchodových, opakovatelných daní)</a:t>
            </a:r>
          </a:p>
          <a:p>
            <a:pPr marL="285750" indent="-285750">
              <a:buFont typeface="Arial" panose="020B0604020202020204" pitchFamily="34" charset="0"/>
              <a:buChar char="•"/>
            </a:pPr>
            <a:r>
              <a:rPr lang="cs-CZ" sz="1600" dirty="0"/>
              <a:t>Platí ji rezidenti i nerezidenti, zaměstnanci i OSVČ)</a:t>
            </a:r>
          </a:p>
          <a:p>
            <a:endParaRPr lang="cs-CZ" sz="1600" dirty="0"/>
          </a:p>
          <a:p>
            <a:pPr marL="285750" indent="-285750">
              <a:buFont typeface="Arial" panose="020B0604020202020204" pitchFamily="34" charset="0"/>
              <a:buChar char="•"/>
            </a:pPr>
            <a:r>
              <a:rPr lang="cs-CZ" sz="1600" b="1" dirty="0"/>
              <a:t>Je tvořena daní z :</a:t>
            </a:r>
          </a:p>
          <a:p>
            <a:pPr marL="342900" indent="-342900">
              <a:buAutoNum type="alphaLcParenR"/>
            </a:pPr>
            <a:r>
              <a:rPr lang="cs-CZ" sz="1600" b="1" dirty="0"/>
              <a:t>Příjmu ze závislé činnosti </a:t>
            </a:r>
            <a:r>
              <a:rPr lang="cs-CZ" sz="1600" dirty="0"/>
              <a:t>(mzdy a platy zaměstnanců, funkční požitky, odměny)</a:t>
            </a:r>
          </a:p>
          <a:p>
            <a:pPr marL="342900" indent="-342900">
              <a:buAutoNum type="alphaLcParenR"/>
            </a:pPr>
            <a:r>
              <a:rPr lang="cs-CZ" sz="1600" dirty="0"/>
              <a:t>Ze samostatné činnosti</a:t>
            </a:r>
          </a:p>
          <a:p>
            <a:pPr marL="342900" indent="-342900">
              <a:buAutoNum type="alphaLcParenR"/>
            </a:pPr>
            <a:r>
              <a:rPr lang="cs-CZ" sz="1600" dirty="0"/>
              <a:t>Z kapitálového majetku (podíly na zisku, úroky z vkladů……)</a:t>
            </a:r>
          </a:p>
          <a:p>
            <a:pPr marL="342900" indent="-342900">
              <a:buAutoNum type="alphaLcParenR"/>
            </a:pPr>
            <a:r>
              <a:rPr lang="cs-CZ" sz="1600" dirty="0"/>
              <a:t>Z nájmu</a:t>
            </a:r>
          </a:p>
          <a:p>
            <a:pPr marL="342900" indent="-342900">
              <a:buAutoNum type="alphaLcParenR"/>
            </a:pPr>
            <a:r>
              <a:rPr lang="cs-CZ" sz="1600" dirty="0"/>
              <a:t>Ostatních příjmů (výhry – snížení limitu pro zdanění ze 100tis na 50tis Kč.)</a:t>
            </a:r>
          </a:p>
          <a:p>
            <a:endParaRPr lang="cs-CZ" sz="1600" dirty="0"/>
          </a:p>
          <a:p>
            <a:pPr marL="285750" indent="-285750">
              <a:buFont typeface="Arial" panose="020B0604020202020204" pitchFamily="34" charset="0"/>
              <a:buChar char="•"/>
            </a:pPr>
            <a:r>
              <a:rPr lang="cs-CZ" sz="1600" b="1" dirty="0"/>
              <a:t>V roce 2024 zrušeno </a:t>
            </a:r>
            <a:r>
              <a:rPr lang="cs-CZ" sz="1600" dirty="0"/>
              <a:t>:</a:t>
            </a:r>
          </a:p>
          <a:p>
            <a:pPr marL="342900" indent="-342900">
              <a:buAutoNum type="alphaLcParenR"/>
            </a:pPr>
            <a:r>
              <a:rPr lang="cs-CZ" sz="1600" dirty="0"/>
              <a:t>Slevy na manželku</a:t>
            </a:r>
          </a:p>
          <a:p>
            <a:pPr marL="342900" indent="-342900">
              <a:buAutoNum type="alphaLcParenR"/>
            </a:pPr>
            <a:r>
              <a:rPr lang="cs-CZ" sz="1600" dirty="0"/>
              <a:t>Školkovné</a:t>
            </a:r>
          </a:p>
          <a:p>
            <a:pPr marL="342900" indent="-342900">
              <a:buAutoNum type="alphaLcParenR"/>
            </a:pPr>
            <a:r>
              <a:rPr lang="cs-CZ" sz="1600" dirty="0"/>
              <a:t>Výhody při poskytování zaměstnaneckých benefitů</a:t>
            </a:r>
          </a:p>
          <a:p>
            <a:pPr marL="342900" indent="-342900">
              <a:buAutoNum type="alphaLcParenR"/>
            </a:pPr>
            <a:r>
              <a:rPr lang="cs-CZ" sz="1600" dirty="0"/>
              <a:t>Slevy u zaměstnaných studentů (vliv zaměstnavatele)</a:t>
            </a:r>
          </a:p>
          <a:p>
            <a:pPr marL="342900" indent="-342900">
              <a:buAutoNum type="alphaLcParenR"/>
            </a:pPr>
            <a:endParaRPr lang="cs-CZ" sz="1600" dirty="0"/>
          </a:p>
          <a:p>
            <a:r>
              <a:rPr lang="cs-CZ" sz="1600" b="1" dirty="0">
                <a:solidFill>
                  <a:srgbClr val="FF0000"/>
                </a:solidFill>
              </a:rPr>
              <a:t>Sazba daně :</a:t>
            </a:r>
          </a:p>
          <a:p>
            <a:r>
              <a:rPr lang="cs-CZ" sz="1600" b="1" dirty="0"/>
              <a:t>15% </a:t>
            </a:r>
            <a:r>
              <a:rPr lang="cs-CZ" sz="1600" dirty="0"/>
              <a:t>z příjmu u většiny lidí</a:t>
            </a:r>
          </a:p>
          <a:p>
            <a:r>
              <a:rPr lang="cs-CZ" sz="1600" b="1" dirty="0"/>
              <a:t>23% </a:t>
            </a:r>
            <a:r>
              <a:rPr lang="cs-CZ" sz="1600" dirty="0"/>
              <a:t>z příjmu u vyšších příjmových skupin (131901,-Kč/měsíc, 1 582 812,-Kč/rok)</a:t>
            </a:r>
          </a:p>
          <a:p>
            <a:endParaRPr lang="cs-CZ" sz="1600" dirty="0"/>
          </a:p>
        </p:txBody>
      </p:sp>
      <p:pic>
        <p:nvPicPr>
          <p:cNvPr id="1026" name="Picture 2" descr="5 nejdůležitějších bodů ke zrušení daně z nabytí nemovitosti a sníženému limitu odpočtu úroků z hypotéky - GOLEM FINANCE">
            <a:extLst>
              <a:ext uri="{FF2B5EF4-FFF2-40B4-BE49-F238E27FC236}">
                <a16:creationId xmlns:a16="http://schemas.microsoft.com/office/drawing/2014/main" id="{CFD22B25-0F4C-AD17-0174-51F71027B8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7026" y="2714969"/>
            <a:ext cx="2718051" cy="18077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ráce přesčas: Nárok zaměstnance na příspěvek na stravování">
            <a:extLst>
              <a:ext uri="{FF2B5EF4-FFF2-40B4-BE49-F238E27FC236}">
                <a16:creationId xmlns:a16="http://schemas.microsoft.com/office/drawing/2014/main" id="{5D969521-4740-E892-3F6E-6F391A574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6481" y="591676"/>
            <a:ext cx="1917100" cy="14052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57D0557-75C5-5FBD-C1A0-D06C5CB672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2861" y="5152102"/>
            <a:ext cx="2156744" cy="14378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7 práv a povinností OSVČ v souvislosti s koronavirem">
            <a:extLst>
              <a:ext uri="{FF2B5EF4-FFF2-40B4-BE49-F238E27FC236}">
                <a16:creationId xmlns:a16="http://schemas.microsoft.com/office/drawing/2014/main" id="{68BF4FC4-EBC4-A69C-983E-EA0FF4759E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4192" y="5152102"/>
            <a:ext cx="2197823" cy="14378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aňové zálohy OSVČ v roce 2023">
            <a:extLst>
              <a:ext uri="{FF2B5EF4-FFF2-40B4-BE49-F238E27FC236}">
                <a16:creationId xmlns:a16="http://schemas.microsoft.com/office/drawing/2014/main" id="{E2E74E90-6355-5AE1-7C25-41D4EA30DB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437225" y="614291"/>
            <a:ext cx="2499256" cy="1405204"/>
          </a:xfrm>
          <a:prstGeom prst="rect">
            <a:avLst/>
          </a:prstGeom>
          <a:noFill/>
          <a:extLst>
            <a:ext uri="{909E8E84-426E-40DD-AFC4-6F175D3DCCD1}">
              <a14:hiddenFill xmlns:a14="http://schemas.microsoft.com/office/drawing/2010/main">
                <a:solidFill>
                  <a:srgbClr val="FFFFFF"/>
                </a:solidFill>
              </a14:hiddenFill>
            </a:ext>
          </a:extLst>
        </p:spPr>
      </p:pic>
      <p:sp>
        <p:nvSpPr>
          <p:cNvPr id="5" name="Šipka: dolů 4">
            <a:extLst>
              <a:ext uri="{FF2B5EF4-FFF2-40B4-BE49-F238E27FC236}">
                <a16:creationId xmlns:a16="http://schemas.microsoft.com/office/drawing/2014/main" id="{601BB875-8B21-3282-EDD7-40E2B7018E1D}"/>
              </a:ext>
            </a:extLst>
          </p:cNvPr>
          <p:cNvSpPr/>
          <p:nvPr/>
        </p:nvSpPr>
        <p:spPr>
          <a:xfrm>
            <a:off x="9783097" y="2042110"/>
            <a:ext cx="383458" cy="58310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Šipka: nahoru 5">
            <a:extLst>
              <a:ext uri="{FF2B5EF4-FFF2-40B4-BE49-F238E27FC236}">
                <a16:creationId xmlns:a16="http://schemas.microsoft.com/office/drawing/2014/main" id="{C2286A9A-8DB5-0DE5-CEE5-01B763A08164}"/>
              </a:ext>
            </a:extLst>
          </p:cNvPr>
          <p:cNvSpPr/>
          <p:nvPr/>
        </p:nvSpPr>
        <p:spPr>
          <a:xfrm>
            <a:off x="9777199" y="4612455"/>
            <a:ext cx="318564" cy="53964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a:extLst>
              <a:ext uri="{FF2B5EF4-FFF2-40B4-BE49-F238E27FC236}">
                <a16:creationId xmlns:a16="http://schemas.microsoft.com/office/drawing/2014/main" id="{303F8FFF-789F-9015-A7FF-FE920F6BEFF1}"/>
              </a:ext>
            </a:extLst>
          </p:cNvPr>
          <p:cNvSpPr txBox="1"/>
          <p:nvPr/>
        </p:nvSpPr>
        <p:spPr>
          <a:xfrm>
            <a:off x="8387026" y="383459"/>
            <a:ext cx="2718051" cy="276999"/>
          </a:xfrm>
          <a:prstGeom prst="rect">
            <a:avLst/>
          </a:prstGeom>
          <a:noFill/>
        </p:spPr>
        <p:txBody>
          <a:bodyPr wrap="square" rtlCol="0">
            <a:spAutoFit/>
          </a:bodyPr>
          <a:lstStyle/>
          <a:p>
            <a:r>
              <a:rPr lang="cs-CZ" sz="1200" dirty="0"/>
              <a:t>zaměstnanci</a:t>
            </a:r>
          </a:p>
        </p:txBody>
      </p:sp>
      <p:sp>
        <p:nvSpPr>
          <p:cNvPr id="8" name="TextovéPole 7">
            <a:extLst>
              <a:ext uri="{FF2B5EF4-FFF2-40B4-BE49-F238E27FC236}">
                <a16:creationId xmlns:a16="http://schemas.microsoft.com/office/drawing/2014/main" id="{D003FA6F-1724-BB96-D9DC-5477E5005929}"/>
              </a:ext>
            </a:extLst>
          </p:cNvPr>
          <p:cNvSpPr txBox="1"/>
          <p:nvPr/>
        </p:nvSpPr>
        <p:spPr>
          <a:xfrm>
            <a:off x="8019381" y="4758813"/>
            <a:ext cx="1104954" cy="276999"/>
          </a:xfrm>
          <a:prstGeom prst="rect">
            <a:avLst/>
          </a:prstGeom>
          <a:noFill/>
        </p:spPr>
        <p:txBody>
          <a:bodyPr wrap="square" rtlCol="0">
            <a:spAutoFit/>
          </a:bodyPr>
          <a:lstStyle/>
          <a:p>
            <a:r>
              <a:rPr lang="cs-CZ" sz="1200" dirty="0"/>
              <a:t>OSVČ</a:t>
            </a:r>
          </a:p>
        </p:txBody>
      </p:sp>
    </p:spTree>
    <p:extLst>
      <p:ext uri="{BB962C8B-B14F-4D97-AF65-F5344CB8AC3E}">
        <p14:creationId xmlns:p14="http://schemas.microsoft.com/office/powerpoint/2010/main" val="4210276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B593A5AE-2505-5378-D4B8-334D3AE6D9D4}"/>
              </a:ext>
            </a:extLst>
          </p:cNvPr>
          <p:cNvSpPr txBox="1"/>
          <p:nvPr/>
        </p:nvSpPr>
        <p:spPr>
          <a:xfrm>
            <a:off x="737418" y="521111"/>
            <a:ext cx="10972801" cy="3077766"/>
          </a:xfrm>
          <a:prstGeom prst="rect">
            <a:avLst/>
          </a:prstGeom>
          <a:noFill/>
        </p:spPr>
        <p:txBody>
          <a:bodyPr wrap="square" rtlCol="0">
            <a:spAutoFit/>
          </a:bodyPr>
          <a:lstStyle/>
          <a:p>
            <a:endParaRPr lang="cs-CZ" sz="1600" dirty="0"/>
          </a:p>
          <a:p>
            <a:r>
              <a:rPr lang="cs-CZ" sz="1600" b="1" dirty="0">
                <a:solidFill>
                  <a:srgbClr val="FF0000"/>
                </a:solidFill>
              </a:rPr>
              <a:t>2) </a:t>
            </a:r>
            <a:r>
              <a:rPr lang="cs-CZ" b="1" dirty="0">
                <a:solidFill>
                  <a:srgbClr val="FF0000"/>
                </a:solidFill>
              </a:rPr>
              <a:t>DAŇ Z PŘÍJMU PRÁVNICKÝCH OSOB („KORPORÁTNÍ DAŇ) </a:t>
            </a:r>
            <a:r>
              <a:rPr lang="cs-CZ" sz="1600" b="1" dirty="0"/>
              <a:t>(patří do důchodových, opakovatelných daní)</a:t>
            </a:r>
          </a:p>
          <a:p>
            <a:r>
              <a:rPr lang="cs-CZ" sz="1600" b="1" dirty="0"/>
              <a:t>Poplatníci : všechny právnické osoby </a:t>
            </a:r>
            <a:r>
              <a:rPr lang="cs-CZ" sz="1600" dirty="0"/>
              <a:t> (např. firmy, spolky, družstva, neziskové organizace, společenství vlastníků, osvobozena ČNB)</a:t>
            </a:r>
          </a:p>
          <a:p>
            <a:r>
              <a:rPr lang="cs-CZ" sz="1600" b="1" dirty="0"/>
              <a:t>Poplatník je zároveň plátcem</a:t>
            </a:r>
          </a:p>
          <a:p>
            <a:r>
              <a:rPr lang="cs-CZ" sz="1600" b="1" dirty="0"/>
              <a:t>Předmět daně = </a:t>
            </a:r>
            <a:r>
              <a:rPr lang="cs-CZ" sz="1600" dirty="0"/>
              <a:t>hospodaření subjektu</a:t>
            </a:r>
          </a:p>
          <a:p>
            <a:r>
              <a:rPr lang="cs-CZ" sz="1600" b="1" dirty="0"/>
              <a:t>Základ daně:</a:t>
            </a:r>
          </a:p>
          <a:p>
            <a:pPr marL="342900" indent="-342900">
              <a:buAutoNum type="alphaLcParenR"/>
            </a:pPr>
            <a:r>
              <a:rPr lang="cs-CZ" sz="1600" dirty="0"/>
              <a:t>hospodaření podniku  (hospodářský výsledek) u subjektů vedoucí účetnictví</a:t>
            </a:r>
          </a:p>
          <a:p>
            <a:pPr marL="342900" indent="-342900">
              <a:buAutoNum type="alphaLcParenR"/>
            </a:pPr>
            <a:r>
              <a:rPr lang="cs-CZ" sz="1600" dirty="0"/>
              <a:t>Rozdíl příjmů a výdajů u subjektů, které nevedou účetnictví</a:t>
            </a:r>
          </a:p>
          <a:p>
            <a:r>
              <a:rPr lang="cs-CZ" sz="1600" dirty="0"/>
              <a:t>Příjmy osvobozené od daně – např. členské příspěvky odborům a politickým stranám</a:t>
            </a:r>
          </a:p>
          <a:p>
            <a:r>
              <a:rPr lang="cs-CZ" sz="1600" dirty="0"/>
              <a:t>problém stanovení základu daně právnických osob – </a:t>
            </a:r>
            <a:r>
              <a:rPr lang="cs-CZ" sz="1600" dirty="0">
                <a:solidFill>
                  <a:srgbClr val="FF0000"/>
                </a:solidFill>
              </a:rPr>
              <a:t>viz výklad</a:t>
            </a:r>
          </a:p>
          <a:p>
            <a:r>
              <a:rPr lang="cs-CZ" sz="1600" b="1" dirty="0"/>
              <a:t>Sazba daně „statutární sazba“ daná zákonem: od roku 2024  činí 21% (investiční fondy 5%)</a:t>
            </a:r>
          </a:p>
          <a:p>
            <a:r>
              <a:rPr lang="cs-CZ" sz="1600" dirty="0"/>
              <a:t>Vývoj daňových sazeb v ČR :</a:t>
            </a:r>
          </a:p>
        </p:txBody>
      </p:sp>
      <p:graphicFrame>
        <p:nvGraphicFramePr>
          <p:cNvPr id="4" name="Tabulka 4">
            <a:extLst>
              <a:ext uri="{FF2B5EF4-FFF2-40B4-BE49-F238E27FC236}">
                <a16:creationId xmlns:a16="http://schemas.microsoft.com/office/drawing/2014/main" id="{14654EF8-9D0C-6143-C237-AB27F8EB9A09}"/>
              </a:ext>
            </a:extLst>
          </p:cNvPr>
          <p:cNvGraphicFramePr>
            <a:graphicFrameLocks noGrp="1"/>
          </p:cNvGraphicFramePr>
          <p:nvPr>
            <p:extLst>
              <p:ext uri="{D42A27DB-BD31-4B8C-83A1-F6EECF244321}">
                <p14:modId xmlns:p14="http://schemas.microsoft.com/office/powerpoint/2010/main" val="1167429221"/>
              </p:ext>
            </p:extLst>
          </p:nvPr>
        </p:nvGraphicFramePr>
        <p:xfrm>
          <a:off x="737418" y="3692477"/>
          <a:ext cx="8439359" cy="822960"/>
        </p:xfrm>
        <a:graphic>
          <a:graphicData uri="http://schemas.openxmlformats.org/drawingml/2006/table">
            <a:tbl>
              <a:tblPr firstRow="1" bandRow="1">
                <a:tableStyleId>{5C22544A-7EE6-4342-B048-85BDC9FD1C3A}</a:tableStyleId>
              </a:tblPr>
              <a:tblGrid>
                <a:gridCol w="383607">
                  <a:extLst>
                    <a:ext uri="{9D8B030D-6E8A-4147-A177-3AD203B41FA5}">
                      <a16:colId xmlns:a16="http://schemas.microsoft.com/office/drawing/2014/main" val="3229069000"/>
                    </a:ext>
                  </a:extLst>
                </a:gridCol>
                <a:gridCol w="383607">
                  <a:extLst>
                    <a:ext uri="{9D8B030D-6E8A-4147-A177-3AD203B41FA5}">
                      <a16:colId xmlns:a16="http://schemas.microsoft.com/office/drawing/2014/main" val="1374987767"/>
                    </a:ext>
                  </a:extLst>
                </a:gridCol>
                <a:gridCol w="383607">
                  <a:extLst>
                    <a:ext uri="{9D8B030D-6E8A-4147-A177-3AD203B41FA5}">
                      <a16:colId xmlns:a16="http://schemas.microsoft.com/office/drawing/2014/main" val="2789157609"/>
                    </a:ext>
                  </a:extLst>
                </a:gridCol>
                <a:gridCol w="383607">
                  <a:extLst>
                    <a:ext uri="{9D8B030D-6E8A-4147-A177-3AD203B41FA5}">
                      <a16:colId xmlns:a16="http://schemas.microsoft.com/office/drawing/2014/main" val="2863632090"/>
                    </a:ext>
                  </a:extLst>
                </a:gridCol>
                <a:gridCol w="767215">
                  <a:extLst>
                    <a:ext uri="{9D8B030D-6E8A-4147-A177-3AD203B41FA5}">
                      <a16:colId xmlns:a16="http://schemas.microsoft.com/office/drawing/2014/main" val="4102473038"/>
                    </a:ext>
                  </a:extLst>
                </a:gridCol>
                <a:gridCol w="767215">
                  <a:extLst>
                    <a:ext uri="{9D8B030D-6E8A-4147-A177-3AD203B41FA5}">
                      <a16:colId xmlns:a16="http://schemas.microsoft.com/office/drawing/2014/main" val="3122003097"/>
                    </a:ext>
                  </a:extLst>
                </a:gridCol>
                <a:gridCol w="767214">
                  <a:extLst>
                    <a:ext uri="{9D8B030D-6E8A-4147-A177-3AD203B41FA5}">
                      <a16:colId xmlns:a16="http://schemas.microsoft.com/office/drawing/2014/main" val="2712939076"/>
                    </a:ext>
                  </a:extLst>
                </a:gridCol>
                <a:gridCol w="383607">
                  <a:extLst>
                    <a:ext uri="{9D8B030D-6E8A-4147-A177-3AD203B41FA5}">
                      <a16:colId xmlns:a16="http://schemas.microsoft.com/office/drawing/2014/main" val="3736840924"/>
                    </a:ext>
                  </a:extLst>
                </a:gridCol>
                <a:gridCol w="383607">
                  <a:extLst>
                    <a:ext uri="{9D8B030D-6E8A-4147-A177-3AD203B41FA5}">
                      <a16:colId xmlns:a16="http://schemas.microsoft.com/office/drawing/2014/main" val="916355696"/>
                    </a:ext>
                  </a:extLst>
                </a:gridCol>
                <a:gridCol w="767215">
                  <a:extLst>
                    <a:ext uri="{9D8B030D-6E8A-4147-A177-3AD203B41FA5}">
                      <a16:colId xmlns:a16="http://schemas.microsoft.com/office/drawing/2014/main" val="2651341089"/>
                    </a:ext>
                  </a:extLst>
                </a:gridCol>
                <a:gridCol w="383607">
                  <a:extLst>
                    <a:ext uri="{9D8B030D-6E8A-4147-A177-3AD203B41FA5}">
                      <a16:colId xmlns:a16="http://schemas.microsoft.com/office/drawing/2014/main" val="888620345"/>
                    </a:ext>
                  </a:extLst>
                </a:gridCol>
                <a:gridCol w="383607">
                  <a:extLst>
                    <a:ext uri="{9D8B030D-6E8A-4147-A177-3AD203B41FA5}">
                      <a16:colId xmlns:a16="http://schemas.microsoft.com/office/drawing/2014/main" val="4009819101"/>
                    </a:ext>
                  </a:extLst>
                </a:gridCol>
                <a:gridCol w="1150822">
                  <a:extLst>
                    <a:ext uri="{9D8B030D-6E8A-4147-A177-3AD203B41FA5}">
                      <a16:colId xmlns:a16="http://schemas.microsoft.com/office/drawing/2014/main" val="1913669288"/>
                    </a:ext>
                  </a:extLst>
                </a:gridCol>
                <a:gridCol w="1150822">
                  <a:extLst>
                    <a:ext uri="{9D8B030D-6E8A-4147-A177-3AD203B41FA5}">
                      <a16:colId xmlns:a16="http://schemas.microsoft.com/office/drawing/2014/main" val="3811304636"/>
                    </a:ext>
                  </a:extLst>
                </a:gridCol>
              </a:tblGrid>
              <a:tr h="0">
                <a:tc>
                  <a:txBody>
                    <a:bodyPr/>
                    <a:lstStyle/>
                    <a:p>
                      <a:pPr algn="ctr"/>
                      <a:r>
                        <a:rPr lang="cs-CZ" sz="1400" dirty="0">
                          <a:solidFill>
                            <a:schemeClr val="tx1"/>
                          </a:solidFill>
                        </a:rPr>
                        <a:t>rok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cs-CZ" sz="1400" dirty="0">
                          <a:solidFill>
                            <a:schemeClr val="tx1"/>
                          </a:solidFill>
                        </a:rPr>
                        <a:t>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cs-CZ" sz="1400" dirty="0">
                          <a:solidFill>
                            <a:schemeClr val="tx1"/>
                          </a:solidFill>
                        </a:rPr>
                        <a:t>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cs-CZ" sz="1400" dirty="0">
                          <a:solidFill>
                            <a:schemeClr val="tx1"/>
                          </a:solidFill>
                        </a:rPr>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cs-CZ" sz="1400" dirty="0">
                          <a:solidFill>
                            <a:schemeClr val="tx1"/>
                          </a:solidFill>
                        </a:rPr>
                        <a:t>96-97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cs-CZ" sz="1400" dirty="0">
                          <a:solidFill>
                            <a:schemeClr val="tx1"/>
                          </a:solidFill>
                        </a:rPr>
                        <a:t>98-99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cs-CZ" sz="1400" dirty="0">
                          <a:solidFill>
                            <a:schemeClr val="tx1"/>
                          </a:solidFill>
                        </a:rPr>
                        <a:t>2000-03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cs-CZ" sz="1400" dirty="0">
                          <a:solidFill>
                            <a:schemeClr val="tx1"/>
                          </a:solidFill>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cs-CZ" sz="1400" dirty="0">
                          <a:solidFill>
                            <a:schemeClr val="tx1"/>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cs-CZ" sz="1400" dirty="0">
                          <a:solidFill>
                            <a:schemeClr val="tx1"/>
                          </a:solidFill>
                        </a:rPr>
                        <a:t>06-07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cs-CZ" sz="1400" dirty="0">
                          <a:solidFill>
                            <a:schemeClr val="tx1"/>
                          </a:solidFill>
                        </a:rPr>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cs-CZ" sz="1400" dirty="0">
                          <a:solidFill>
                            <a:schemeClr val="tx1"/>
                          </a:solidFill>
                        </a:rPr>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cs-CZ" sz="1400" dirty="0">
                          <a:solidFill>
                            <a:schemeClr val="tx1"/>
                          </a:solidFill>
                        </a:rPr>
                        <a:t>2010-2023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cs-CZ" sz="1400" dirty="0">
                          <a:solidFill>
                            <a:schemeClr val="tx1"/>
                          </a:solidFill>
                        </a:rPr>
                        <a:t>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2938722985"/>
                  </a:ext>
                </a:extLst>
              </a:tr>
              <a:tr h="248756">
                <a:tc>
                  <a:txBody>
                    <a:bodyPr/>
                    <a:lstStyle/>
                    <a:p>
                      <a:pPr algn="ctr"/>
                      <a:r>
                        <a:rPr lang="cs-CZ"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1400"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1400" dirty="0"/>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1400" dirty="0"/>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1400" dirty="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1400"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1400" dirty="0"/>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1400"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1400"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14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14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14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1400"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cs-CZ" sz="14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4471319"/>
                  </a:ext>
                </a:extLst>
              </a:tr>
            </a:tbl>
          </a:graphicData>
        </a:graphic>
      </p:graphicFrame>
      <p:sp>
        <p:nvSpPr>
          <p:cNvPr id="2" name="TextovéPole 1">
            <a:extLst>
              <a:ext uri="{FF2B5EF4-FFF2-40B4-BE49-F238E27FC236}">
                <a16:creationId xmlns:a16="http://schemas.microsoft.com/office/drawing/2014/main" id="{88172B83-C2F2-DAC6-2DF6-B6B1B62A9DF7}"/>
              </a:ext>
            </a:extLst>
          </p:cNvPr>
          <p:cNvSpPr txBox="1"/>
          <p:nvPr/>
        </p:nvSpPr>
        <p:spPr>
          <a:xfrm>
            <a:off x="629263" y="5083521"/>
            <a:ext cx="9556956" cy="584775"/>
          </a:xfrm>
          <a:prstGeom prst="rect">
            <a:avLst/>
          </a:prstGeom>
          <a:noFill/>
        </p:spPr>
        <p:txBody>
          <a:bodyPr wrap="square" rtlCol="0">
            <a:spAutoFit/>
          </a:bodyPr>
          <a:lstStyle/>
          <a:p>
            <a:r>
              <a:rPr lang="cs-CZ" sz="1600" dirty="0"/>
              <a:t>Stanovení základu i sazeb korporátních daní je v EU v kompetenci členských zemí (není odvod do rozpočtu EU)</a:t>
            </a:r>
          </a:p>
          <a:p>
            <a:r>
              <a:rPr lang="cs-CZ" sz="1600" dirty="0"/>
              <a:t>- Liší se tedy metodiky stanovení základu i sazby daní </a:t>
            </a:r>
          </a:p>
        </p:txBody>
      </p:sp>
      <p:pic>
        <p:nvPicPr>
          <p:cNvPr id="2050" name="Picture 2" descr="ÚČEL SVĚŘENSKÉHO FONDU – Jak je to ve skutečnosti s daňovou optimalizací svěřenských fondů? | Blog Havelková &amp; Partners">
            <a:extLst>
              <a:ext uri="{FF2B5EF4-FFF2-40B4-BE49-F238E27FC236}">
                <a16:creationId xmlns:a16="http://schemas.microsoft.com/office/drawing/2014/main" id="{A801E17A-4746-C3C6-2711-F3ACCCAE8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1213" y="1681814"/>
            <a:ext cx="2605548" cy="1464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671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E1EE3A-F3C6-4489-1E80-9ACB5DE9D828}"/>
              </a:ext>
            </a:extLst>
          </p:cNvPr>
          <p:cNvSpPr>
            <a:spLocks noChangeArrowheads="1"/>
          </p:cNvSpPr>
          <p:nvPr/>
        </p:nvSpPr>
        <p:spPr bwMode="auto">
          <a:xfrm>
            <a:off x="-945931" y="-5481131"/>
            <a:ext cx="10600684" cy="891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000" b="1" i="0" u="none" strike="noStrike" cap="none" normalizeH="0" baseline="0" dirty="0">
                <a:ln>
                  <a:noFill/>
                </a:ln>
                <a:solidFill>
                  <a:srgbClr val="313131"/>
                </a:solidFill>
                <a:effectLst/>
                <a:latin typeface="Trebuchet MS" panose="020B0603020202020204" pitchFamily="34" charset="0"/>
              </a:rPr>
              <a:t>Výše sazby daně z příjmů právnických osob v zemích EU v procentech v roce 2023 (řazeno podle výše daně):</a:t>
            </a:r>
            <a:endParaRPr kumimoji="0" lang="cs-CZ" altLang="cs-CZ"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000" b="1" i="0" u="none" strike="noStrike" cap="none" normalizeH="0" baseline="0" dirty="0">
                <a:ln>
                  <a:noFill/>
                </a:ln>
                <a:solidFill>
                  <a:srgbClr val="313131"/>
                </a:solidFill>
                <a:effectLst/>
                <a:latin typeface="Trebuchet MS" panose="020B0603020202020204" pitchFamily="34" charset="0"/>
              </a:rPr>
              <a:t>  </a:t>
            </a:r>
            <a:r>
              <a:rPr kumimoji="0" lang="cs-CZ" altLang="cs-CZ" sz="56300" b="1" i="0" u="none" strike="noStrike" cap="none" normalizeH="0" baseline="0" dirty="0">
                <a:ln>
                  <a:noFill/>
                </a:ln>
                <a:solidFill>
                  <a:srgbClr val="313131"/>
                </a:solidFill>
                <a:effectLst/>
                <a:latin typeface="Trebuchet MS" panose="020B0603020202020204" pitchFamily="34" charset="0"/>
              </a:rPr>
              <a:t> </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F9E5DA6E-EADB-6F0C-EC64-F108607F06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097" y="220491"/>
            <a:ext cx="1236058" cy="63379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nglise keel – Vikipeedia">
            <a:extLst>
              <a:ext uri="{FF2B5EF4-FFF2-40B4-BE49-F238E27FC236}">
                <a16:creationId xmlns:a16="http://schemas.microsoft.com/office/drawing/2014/main" id="{26CB396E-1694-D558-9A10-63439C223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1557" y="306306"/>
            <a:ext cx="26098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pa De Estados Unidos Con Sus Estados - World Map">
            <a:extLst>
              <a:ext uri="{FF2B5EF4-FFF2-40B4-BE49-F238E27FC236}">
                <a16:creationId xmlns:a16="http://schemas.microsoft.com/office/drawing/2014/main" id="{A3072E4C-9FE9-0C6C-7C13-C8E232BF8F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2809" y="302172"/>
            <a:ext cx="3450840" cy="240956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43EDF2B5-E4FA-0F0D-1D41-E1ECC246A133}"/>
              </a:ext>
            </a:extLst>
          </p:cNvPr>
          <p:cNvSpPr txBox="1"/>
          <p:nvPr/>
        </p:nvSpPr>
        <p:spPr>
          <a:xfrm>
            <a:off x="2741556" y="3300247"/>
            <a:ext cx="4268843" cy="584775"/>
          </a:xfrm>
          <a:prstGeom prst="rect">
            <a:avLst/>
          </a:prstGeom>
          <a:noFill/>
        </p:spPr>
        <p:txBody>
          <a:bodyPr wrap="square" rtlCol="0">
            <a:spAutoFit/>
          </a:bodyPr>
          <a:lstStyle/>
          <a:p>
            <a:r>
              <a:rPr lang="cs-CZ" sz="1600" dirty="0"/>
              <a:t>Spojené království – od 2023 zavedena daňová pásma podle výše zisku – 19-25%</a:t>
            </a:r>
          </a:p>
        </p:txBody>
      </p:sp>
      <p:sp>
        <p:nvSpPr>
          <p:cNvPr id="5" name="TextovéPole 4">
            <a:extLst>
              <a:ext uri="{FF2B5EF4-FFF2-40B4-BE49-F238E27FC236}">
                <a16:creationId xmlns:a16="http://schemas.microsoft.com/office/drawing/2014/main" id="{B4541BDF-17C5-D4B8-D96E-C2D987A17651}"/>
              </a:ext>
            </a:extLst>
          </p:cNvPr>
          <p:cNvSpPr txBox="1"/>
          <p:nvPr/>
        </p:nvSpPr>
        <p:spPr>
          <a:xfrm>
            <a:off x="8101740" y="2872181"/>
            <a:ext cx="3888828" cy="1569660"/>
          </a:xfrm>
          <a:prstGeom prst="rect">
            <a:avLst/>
          </a:prstGeom>
          <a:noFill/>
        </p:spPr>
        <p:txBody>
          <a:bodyPr wrap="square" rtlCol="0">
            <a:spAutoFit/>
          </a:bodyPr>
          <a:lstStyle/>
          <a:p>
            <a:r>
              <a:rPr lang="cs-CZ" sz="1600" dirty="0"/>
              <a:t>USA-státy mají vlastní daňový systém</a:t>
            </a:r>
          </a:p>
          <a:p>
            <a:pPr marL="285750" indent="-285750">
              <a:buFontTx/>
              <a:buChar char="-"/>
            </a:pPr>
            <a:r>
              <a:rPr lang="cs-CZ" sz="1600" dirty="0"/>
              <a:t>Wyoming, Texas, Nevada – sazba 0%</a:t>
            </a:r>
          </a:p>
          <a:p>
            <a:pPr marL="285750" indent="-285750">
              <a:buFontTx/>
              <a:buChar char="-"/>
            </a:pPr>
            <a:r>
              <a:rPr lang="cs-CZ" sz="1600" dirty="0"/>
              <a:t>New Jersey – 10,75%</a:t>
            </a:r>
          </a:p>
          <a:p>
            <a:pPr marL="285750" indent="-285750">
              <a:buFontTx/>
              <a:buChar char="-"/>
            </a:pPr>
            <a:r>
              <a:rPr lang="cs-CZ" sz="1600" dirty="0" err="1"/>
              <a:t>Pensylvanie</a:t>
            </a:r>
            <a:r>
              <a:rPr lang="cs-CZ" sz="1600" dirty="0"/>
              <a:t>- 10%</a:t>
            </a:r>
          </a:p>
          <a:p>
            <a:pPr marL="285750" indent="-285750">
              <a:buFontTx/>
              <a:buChar char="-"/>
            </a:pPr>
            <a:r>
              <a:rPr lang="cs-CZ" sz="1600" dirty="0"/>
              <a:t>Iowa, </a:t>
            </a:r>
            <a:r>
              <a:rPr lang="cs-CZ" sz="1600" dirty="0" err="1"/>
              <a:t>Minesota</a:t>
            </a:r>
            <a:r>
              <a:rPr lang="cs-CZ" sz="1600" dirty="0"/>
              <a:t> -9,8%</a:t>
            </a:r>
          </a:p>
          <a:p>
            <a:pPr marL="285750" indent="-285750">
              <a:buFontTx/>
              <a:buChar char="-"/>
            </a:pPr>
            <a:r>
              <a:rPr lang="cs-CZ" sz="1600" dirty="0"/>
              <a:t>Ostatní mezi 4-9%</a:t>
            </a:r>
          </a:p>
        </p:txBody>
      </p:sp>
      <p:sp>
        <p:nvSpPr>
          <p:cNvPr id="6" name="TextovéPole 5">
            <a:extLst>
              <a:ext uri="{FF2B5EF4-FFF2-40B4-BE49-F238E27FC236}">
                <a16:creationId xmlns:a16="http://schemas.microsoft.com/office/drawing/2014/main" id="{1040F90B-EE37-9384-41A4-6F5F4A1C2E8F}"/>
              </a:ext>
            </a:extLst>
          </p:cNvPr>
          <p:cNvSpPr txBox="1"/>
          <p:nvPr/>
        </p:nvSpPr>
        <p:spPr>
          <a:xfrm>
            <a:off x="2900855" y="4771698"/>
            <a:ext cx="8471338" cy="1846659"/>
          </a:xfrm>
          <a:prstGeom prst="rect">
            <a:avLst/>
          </a:prstGeom>
          <a:noFill/>
          <a:ln>
            <a:solidFill>
              <a:schemeClr val="tx1"/>
            </a:solidFill>
          </a:ln>
        </p:spPr>
        <p:txBody>
          <a:bodyPr wrap="square" rtlCol="0">
            <a:spAutoFit/>
          </a:bodyPr>
          <a:lstStyle/>
          <a:p>
            <a:r>
              <a:rPr lang="cs-CZ" b="1" dirty="0"/>
              <a:t>Názor na korporátní daň </a:t>
            </a:r>
            <a:r>
              <a:rPr lang="cs-CZ" dirty="0"/>
              <a:t>– </a:t>
            </a:r>
            <a:r>
              <a:rPr lang="cs-CZ" sz="1600" dirty="0"/>
              <a:t>je to dvojí zdanění (firma, vlastník)</a:t>
            </a:r>
          </a:p>
          <a:p>
            <a:pPr marL="285750" indent="-285750">
              <a:buFontTx/>
              <a:buChar char="-"/>
            </a:pPr>
            <a:r>
              <a:rPr lang="cs-CZ" sz="1600" dirty="0"/>
              <a:t>Obrana =</a:t>
            </a:r>
          </a:p>
          <a:p>
            <a:pPr marL="285750" indent="-285750">
              <a:buFont typeface="Arial" panose="020B0604020202020204" pitchFamily="34" charset="0"/>
              <a:buChar char="•"/>
            </a:pPr>
            <a:r>
              <a:rPr lang="cs-CZ" sz="1600" dirty="0"/>
              <a:t> odpočet dividend z korporátní daně</a:t>
            </a:r>
          </a:p>
          <a:p>
            <a:pPr marL="285750" indent="-285750">
              <a:buFont typeface="Arial" panose="020B0604020202020204" pitchFamily="34" charset="0"/>
              <a:buChar char="•"/>
            </a:pPr>
            <a:r>
              <a:rPr lang="cs-CZ" sz="1600" dirty="0"/>
              <a:t>Odpočet korporátní daně od osobního příjmu</a:t>
            </a:r>
          </a:p>
          <a:p>
            <a:r>
              <a:rPr lang="cs-CZ" sz="1600" b="1" dirty="0"/>
              <a:t>Reakce firem </a:t>
            </a:r>
            <a:r>
              <a:rPr lang="cs-CZ" sz="1600" dirty="0"/>
              <a:t>na zvýšení sazeb (daně) – přesun na kupujícího , částečný, 100%ní, neúnosný, nulový: vliv konkurence</a:t>
            </a:r>
          </a:p>
          <a:p>
            <a:r>
              <a:rPr lang="cs-CZ" sz="1600" dirty="0"/>
              <a:t>    </a:t>
            </a:r>
            <a:endParaRPr lang="cs-CZ" dirty="0"/>
          </a:p>
        </p:txBody>
      </p:sp>
    </p:spTree>
    <p:extLst>
      <p:ext uri="{BB962C8B-B14F-4D97-AF65-F5344CB8AC3E}">
        <p14:creationId xmlns:p14="http://schemas.microsoft.com/office/powerpoint/2010/main" val="764334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4D10B4D5-B620-79BB-7CA5-E2DB47D04A82}"/>
              </a:ext>
            </a:extLst>
          </p:cNvPr>
          <p:cNvSpPr txBox="1"/>
          <p:nvPr/>
        </p:nvSpPr>
        <p:spPr>
          <a:xfrm>
            <a:off x="609600" y="5127150"/>
            <a:ext cx="11287432" cy="1508105"/>
          </a:xfrm>
          <a:prstGeom prst="rect">
            <a:avLst/>
          </a:prstGeom>
          <a:noFill/>
        </p:spPr>
        <p:txBody>
          <a:bodyPr wrap="square">
            <a:spAutoFit/>
          </a:bodyPr>
          <a:lstStyle/>
          <a:p>
            <a:pPr algn="just"/>
            <a:r>
              <a:rPr lang="cs-CZ" sz="1400" i="0" dirty="0">
                <a:solidFill>
                  <a:srgbClr val="000000"/>
                </a:solidFill>
                <a:effectLst/>
                <a:latin typeface="Arial" panose="020B0604020202020204" pitchFamily="34" charset="0"/>
              </a:rPr>
              <a:t>Státní rozpočet je bezesporu nejvýznamnějším ‚plánem‘ práce vlády na každý následující rok. Neznamená to, že zužujeme politické rozhodování vlády na věci ekonomické nebo že všechno podřizujeme penězům. Znamená to však, že tato základní finanční bilance dává státu ono tolik potřebné ‚rozpočtové omezení‘ neboli </a:t>
            </a:r>
            <a:r>
              <a:rPr lang="cs-CZ" sz="1400" b="1" i="0" dirty="0">
                <a:solidFill>
                  <a:srgbClr val="000000"/>
                </a:solidFill>
                <a:effectLst/>
                <a:latin typeface="Arial" panose="020B0604020202020204" pitchFamily="34" charset="0"/>
              </a:rPr>
              <a:t>pevnou hranici, kam až může jít, co všechno může svými aktivitami dělat a ovlivňovat.“</a:t>
            </a:r>
            <a:r>
              <a:rPr lang="cs-CZ" sz="1400" b="1" dirty="0">
                <a:solidFill>
                  <a:srgbClr val="000000"/>
                </a:solidFill>
                <a:latin typeface="Arial" panose="020B0604020202020204" pitchFamily="34" charset="0"/>
              </a:rPr>
              <a:t> (</a:t>
            </a:r>
            <a:r>
              <a:rPr lang="cs-CZ" sz="1400" dirty="0">
                <a:solidFill>
                  <a:srgbClr val="000000"/>
                </a:solidFill>
                <a:latin typeface="Arial" panose="020B0604020202020204" pitchFamily="34" charset="0"/>
              </a:rPr>
              <a:t>Václav Klaus)</a:t>
            </a:r>
            <a:endParaRPr lang="cs-CZ" sz="1400" i="0" dirty="0">
              <a:solidFill>
                <a:srgbClr val="000000"/>
              </a:solidFill>
              <a:effectLst/>
              <a:latin typeface="Arial" panose="020B0604020202020204" pitchFamily="34" charset="0"/>
            </a:endParaRPr>
          </a:p>
          <a:p>
            <a:br>
              <a:rPr lang="cs-CZ" dirty="0"/>
            </a:br>
            <a:endParaRPr lang="cs-CZ" dirty="0"/>
          </a:p>
        </p:txBody>
      </p:sp>
      <p:sp>
        <p:nvSpPr>
          <p:cNvPr id="4" name="Obdélník 3">
            <a:extLst>
              <a:ext uri="{FF2B5EF4-FFF2-40B4-BE49-F238E27FC236}">
                <a16:creationId xmlns:a16="http://schemas.microsoft.com/office/drawing/2014/main" id="{CD2C9249-3857-904D-F7C7-E5B6CBC0BDA5}"/>
              </a:ext>
            </a:extLst>
          </p:cNvPr>
          <p:cNvSpPr/>
          <p:nvPr/>
        </p:nvSpPr>
        <p:spPr>
          <a:xfrm>
            <a:off x="678426" y="422787"/>
            <a:ext cx="11149780" cy="4247317"/>
          </a:xfrm>
          <a:prstGeom prst="rect">
            <a:avLst/>
          </a:prstGeom>
          <a:ln>
            <a:solidFill>
              <a:schemeClr val="accent1"/>
            </a:solidFill>
          </a:ln>
        </p:spPr>
        <p:txBody>
          <a:bodyPr wrap="square">
            <a:spAutoFit/>
          </a:bodyPr>
          <a:lstStyle/>
          <a:p>
            <a:r>
              <a:rPr lang="cs-CZ" b="1" dirty="0">
                <a:solidFill>
                  <a:srgbClr val="FF0000"/>
                </a:solidFill>
              </a:rPr>
              <a:t>DEFINOVÁNÍ ROZPOČTU</a:t>
            </a:r>
          </a:p>
          <a:p>
            <a:endParaRPr lang="cs-CZ" dirty="0">
              <a:solidFill>
                <a:srgbClr val="FF0000"/>
              </a:solidFill>
            </a:endParaRPr>
          </a:p>
          <a:p>
            <a:pPr marL="285750" lvl="0" indent="-285750">
              <a:buFont typeface="Wingdings" panose="05000000000000000000" pitchFamily="2" charset="2"/>
              <a:buChar char="v"/>
            </a:pPr>
            <a:r>
              <a:rPr lang="cs-CZ" b="1" dirty="0">
                <a:solidFill>
                  <a:srgbClr val="FF0000"/>
                </a:solidFill>
              </a:rPr>
              <a:t>Celostátní bilance příjmů a výdajů státu za 1 rok</a:t>
            </a:r>
          </a:p>
          <a:p>
            <a:pPr lvl="0"/>
            <a:endParaRPr lang="cs-CZ" dirty="0"/>
          </a:p>
          <a:p>
            <a:pPr marL="285750" lvl="0" indent="-285750">
              <a:buFont typeface="Wingdings" panose="05000000000000000000" pitchFamily="2" charset="2"/>
              <a:buChar char="v"/>
            </a:pPr>
            <a:r>
              <a:rPr lang="cs-CZ" dirty="0"/>
              <a:t>Centralizovaný peněžní fond, který je vytvářen, rozdělován a používán především s využitím nenávratného a neekvivalentního způsobu rozdělování</a:t>
            </a:r>
          </a:p>
          <a:p>
            <a:pPr lvl="0"/>
            <a:endParaRPr lang="cs-CZ" dirty="0"/>
          </a:p>
          <a:p>
            <a:pPr marL="285750" lvl="0" indent="-285750">
              <a:buFont typeface="Wingdings" panose="05000000000000000000" pitchFamily="2" charset="2"/>
              <a:buChar char="v"/>
            </a:pPr>
            <a:r>
              <a:rPr lang="cs-CZ" dirty="0"/>
              <a:t>Plán finančního hospodaření státu, obvykle na 1 rok, který zajišťuje ekonomické, sociální a politické funkce státu</a:t>
            </a:r>
          </a:p>
          <a:p>
            <a:pPr lvl="0"/>
            <a:endParaRPr lang="cs-CZ" dirty="0"/>
          </a:p>
          <a:p>
            <a:pPr marL="285750" lvl="0" indent="-285750">
              <a:buFont typeface="Wingdings" panose="05000000000000000000" pitchFamily="2" charset="2"/>
              <a:buChar char="v"/>
            </a:pPr>
            <a:r>
              <a:rPr lang="cs-CZ" dirty="0"/>
              <a:t>Finanční vztahy zabezpečující financování některých funkcí státu v rozpočtovém roce (zákon)</a:t>
            </a:r>
          </a:p>
          <a:p>
            <a:pPr lvl="0"/>
            <a:endParaRPr lang="cs-CZ" dirty="0"/>
          </a:p>
          <a:p>
            <a:pPr marL="285750" lvl="0" indent="-285750">
              <a:buFont typeface="Wingdings" panose="05000000000000000000" pitchFamily="2" charset="2"/>
              <a:buChar char="v"/>
            </a:pPr>
            <a:r>
              <a:rPr lang="cs-CZ" dirty="0"/>
              <a:t>Státní rozpočet představuje plán finančního hospodaření státu, většinou na období jednoho roku. </a:t>
            </a:r>
          </a:p>
          <a:p>
            <a:pPr lvl="0"/>
            <a:endParaRPr lang="cs-CZ" dirty="0"/>
          </a:p>
          <a:p>
            <a:pPr marL="285750" lvl="0" indent="-285750">
              <a:buFont typeface="Wingdings" panose="05000000000000000000" pitchFamily="2" charset="2"/>
              <a:buChar char="v"/>
            </a:pPr>
            <a:r>
              <a:rPr lang="cs-CZ" dirty="0"/>
              <a:t>Předpoklad vlády o státních příjmech a výdajích v určitém období, obvykle jednoho roku. Státní rozpočet slouží jako nástroj stabilizace nebo stimulace vývoje ekonomiky</a:t>
            </a:r>
          </a:p>
        </p:txBody>
      </p:sp>
    </p:spTree>
    <p:extLst>
      <p:ext uri="{BB962C8B-B14F-4D97-AF65-F5344CB8AC3E}">
        <p14:creationId xmlns:p14="http://schemas.microsoft.com/office/powerpoint/2010/main" val="2305086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45EB219-F8FE-B6EF-3C0A-8B8A2D768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852" y="3061631"/>
            <a:ext cx="5347661" cy="32130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1A23A2AE-14CB-10DA-A435-BA9E9AB965B6}"/>
              </a:ext>
            </a:extLst>
          </p:cNvPr>
          <p:cNvSpPr txBox="1"/>
          <p:nvPr/>
        </p:nvSpPr>
        <p:spPr>
          <a:xfrm>
            <a:off x="6642538" y="854459"/>
            <a:ext cx="5065986" cy="3416320"/>
          </a:xfrm>
          <a:prstGeom prst="rect">
            <a:avLst/>
          </a:prstGeom>
          <a:noFill/>
          <a:ln>
            <a:solidFill>
              <a:schemeClr val="tx1"/>
            </a:solidFill>
          </a:ln>
        </p:spPr>
        <p:txBody>
          <a:bodyPr wrap="square" rtlCol="0">
            <a:spAutoFit/>
          </a:bodyPr>
          <a:lstStyle/>
          <a:p>
            <a:r>
              <a:rPr lang="cs-CZ" b="1" dirty="0"/>
              <a:t>Zdanění nadnárodních (globálních) společností</a:t>
            </a:r>
          </a:p>
          <a:p>
            <a:r>
              <a:rPr lang="cs-CZ" b="1" dirty="0"/>
              <a:t>Dohoda o minimálním zdanění</a:t>
            </a:r>
          </a:p>
          <a:p>
            <a:r>
              <a:rPr lang="cs-CZ" b="1" dirty="0"/>
              <a:t>Předmět zdanění :</a:t>
            </a:r>
            <a:r>
              <a:rPr lang="cs-CZ" dirty="0"/>
              <a:t> zisk generovaný společnostmi v konkrétní zemi</a:t>
            </a:r>
          </a:p>
          <a:p>
            <a:r>
              <a:rPr lang="cs-CZ" b="1" dirty="0"/>
              <a:t>Odvod </a:t>
            </a:r>
            <a:r>
              <a:rPr lang="cs-CZ" dirty="0"/>
              <a:t>do rozpočtu země, kde vzniká</a:t>
            </a:r>
          </a:p>
          <a:p>
            <a:r>
              <a:rPr lang="cs-CZ" b="1" dirty="0"/>
              <a:t>Minimální sazba 15% z příjmu nad 750 mil EUR</a:t>
            </a:r>
          </a:p>
          <a:p>
            <a:r>
              <a:rPr lang="cs-CZ" dirty="0"/>
              <a:t>2019 – země G7</a:t>
            </a:r>
          </a:p>
          <a:p>
            <a:r>
              <a:rPr lang="cs-CZ" dirty="0"/>
              <a:t>2020 OECD</a:t>
            </a:r>
          </a:p>
          <a:p>
            <a:r>
              <a:rPr lang="cs-CZ" dirty="0"/>
              <a:t>2021 – EU dohoda o vytvoření směrnice</a:t>
            </a:r>
          </a:p>
          <a:p>
            <a:r>
              <a:rPr lang="cs-CZ" dirty="0"/>
              <a:t>2023 – směrnice EU o zdanění zisků nadnárodních společností</a:t>
            </a:r>
          </a:p>
          <a:p>
            <a:r>
              <a:rPr lang="cs-CZ" dirty="0"/>
              <a:t>1.1.2024 platnost</a:t>
            </a:r>
          </a:p>
        </p:txBody>
      </p:sp>
      <p:pic>
        <p:nvPicPr>
          <p:cNvPr id="2052" name="Picture 4" descr="Konec daňových her bez hranic. Unie chce omezit přelévání zisků">
            <a:extLst>
              <a:ext uri="{FF2B5EF4-FFF2-40B4-BE49-F238E27FC236}">
                <a16:creationId xmlns:a16="http://schemas.microsoft.com/office/drawing/2014/main" id="{DD47D3A7-BEF3-2582-D81D-4C59A0999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2538" y="4270779"/>
            <a:ext cx="5079124" cy="25395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ložitější systém korporátních daní mají pouze Italové, Řekové a Chorvati – FAEI.cz">
            <a:extLst>
              <a:ext uri="{FF2B5EF4-FFF2-40B4-BE49-F238E27FC236}">
                <a16:creationId xmlns:a16="http://schemas.microsoft.com/office/drawing/2014/main" id="{591080A9-CF00-0AA5-32F8-37D0B2008B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852" y="203638"/>
            <a:ext cx="474345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738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76928980-10B6-BD3D-80D8-F167AF8E2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281" y="480566"/>
            <a:ext cx="8475740" cy="3192571"/>
          </a:xfrm>
          <a:prstGeom prst="rect">
            <a:avLst/>
          </a:prstGeom>
        </p:spPr>
      </p:pic>
      <p:pic>
        <p:nvPicPr>
          <p:cNvPr id="6" name="Obrázek 5">
            <a:extLst>
              <a:ext uri="{FF2B5EF4-FFF2-40B4-BE49-F238E27FC236}">
                <a16:creationId xmlns:a16="http://schemas.microsoft.com/office/drawing/2014/main" id="{BDD18CAD-636E-767E-CD39-21D817B0F9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475" y="3625124"/>
            <a:ext cx="7971243" cy="3006904"/>
          </a:xfrm>
          <a:prstGeom prst="rect">
            <a:avLst/>
          </a:prstGeom>
        </p:spPr>
      </p:pic>
      <p:sp>
        <p:nvSpPr>
          <p:cNvPr id="7" name="TextovéPole 6">
            <a:extLst>
              <a:ext uri="{FF2B5EF4-FFF2-40B4-BE49-F238E27FC236}">
                <a16:creationId xmlns:a16="http://schemas.microsoft.com/office/drawing/2014/main" id="{2112A6B6-7192-E91A-3F83-A76F5799CEA6}"/>
              </a:ext>
            </a:extLst>
          </p:cNvPr>
          <p:cNvSpPr txBox="1"/>
          <p:nvPr/>
        </p:nvSpPr>
        <p:spPr>
          <a:xfrm>
            <a:off x="9574924" y="1198179"/>
            <a:ext cx="2217683" cy="2031325"/>
          </a:xfrm>
          <a:prstGeom prst="rect">
            <a:avLst/>
          </a:prstGeom>
          <a:noFill/>
          <a:ln>
            <a:solidFill>
              <a:schemeClr val="tx1"/>
            </a:solidFill>
          </a:ln>
        </p:spPr>
        <p:txBody>
          <a:bodyPr wrap="square" rtlCol="0">
            <a:spAutoFit/>
          </a:bodyPr>
          <a:lstStyle/>
          <a:p>
            <a:r>
              <a:rPr lang="cs-CZ" dirty="0"/>
              <a:t>2023 :</a:t>
            </a:r>
          </a:p>
          <a:p>
            <a:r>
              <a:rPr lang="cs-CZ" sz="1600" dirty="0"/>
              <a:t>Z daňového přiznání</a:t>
            </a:r>
            <a:r>
              <a:rPr lang="cs-CZ" dirty="0"/>
              <a:t>: </a:t>
            </a:r>
          </a:p>
          <a:p>
            <a:r>
              <a:rPr lang="cs-CZ" dirty="0"/>
              <a:t>15 004,- mil Kč</a:t>
            </a:r>
          </a:p>
          <a:p>
            <a:r>
              <a:rPr lang="cs-CZ" dirty="0"/>
              <a:t>Ze závislé činnosti:</a:t>
            </a:r>
          </a:p>
          <a:p>
            <a:r>
              <a:rPr lang="cs-CZ" dirty="0"/>
              <a:t>176 664 mil Kč</a:t>
            </a:r>
          </a:p>
          <a:p>
            <a:r>
              <a:rPr lang="cs-CZ" dirty="0"/>
              <a:t>Příjmy se srážkou </a:t>
            </a:r>
          </a:p>
          <a:p>
            <a:r>
              <a:rPr lang="cs-CZ" dirty="0"/>
              <a:t>52 816 mil Kč.</a:t>
            </a:r>
          </a:p>
        </p:txBody>
      </p:sp>
      <p:sp>
        <p:nvSpPr>
          <p:cNvPr id="8" name="Šipka: doleva 7">
            <a:extLst>
              <a:ext uri="{FF2B5EF4-FFF2-40B4-BE49-F238E27FC236}">
                <a16:creationId xmlns:a16="http://schemas.microsoft.com/office/drawing/2014/main" id="{22281EB5-0B0D-2460-E586-08246C1CC99D}"/>
              </a:ext>
            </a:extLst>
          </p:cNvPr>
          <p:cNvSpPr/>
          <p:nvPr/>
        </p:nvSpPr>
        <p:spPr>
          <a:xfrm>
            <a:off x="9165021" y="1345324"/>
            <a:ext cx="409903" cy="11561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a:extLst>
              <a:ext uri="{FF2B5EF4-FFF2-40B4-BE49-F238E27FC236}">
                <a16:creationId xmlns:a16="http://schemas.microsoft.com/office/drawing/2014/main" id="{3DDCEE08-9ECE-8ED7-EFA1-C30C26AEEFD5}"/>
              </a:ext>
            </a:extLst>
          </p:cNvPr>
          <p:cNvSpPr txBox="1"/>
          <p:nvPr/>
        </p:nvSpPr>
        <p:spPr>
          <a:xfrm>
            <a:off x="689281" y="4403834"/>
            <a:ext cx="2474333" cy="369332"/>
          </a:xfrm>
          <a:prstGeom prst="rect">
            <a:avLst/>
          </a:prstGeom>
          <a:noFill/>
          <a:ln>
            <a:solidFill>
              <a:schemeClr val="tx1"/>
            </a:solidFill>
          </a:ln>
        </p:spPr>
        <p:txBody>
          <a:bodyPr wrap="square" rtlCol="0">
            <a:spAutoFit/>
          </a:bodyPr>
          <a:lstStyle/>
          <a:p>
            <a:r>
              <a:rPr lang="cs-CZ" dirty="0"/>
              <a:t>2023: 304 087 mil Kč</a:t>
            </a:r>
          </a:p>
        </p:txBody>
      </p:sp>
      <p:sp>
        <p:nvSpPr>
          <p:cNvPr id="10" name="Šipka: doprava 9">
            <a:extLst>
              <a:ext uri="{FF2B5EF4-FFF2-40B4-BE49-F238E27FC236}">
                <a16:creationId xmlns:a16="http://schemas.microsoft.com/office/drawing/2014/main" id="{21265D5E-93E6-6BA2-3770-568EDA5B9F19}"/>
              </a:ext>
            </a:extLst>
          </p:cNvPr>
          <p:cNvSpPr/>
          <p:nvPr/>
        </p:nvSpPr>
        <p:spPr>
          <a:xfrm>
            <a:off x="3289738" y="4540469"/>
            <a:ext cx="241737" cy="2326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580060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D9D61B6-F32E-3ECA-F16C-71AC89754EF4}"/>
              </a:ext>
            </a:extLst>
          </p:cNvPr>
          <p:cNvSpPr txBox="1"/>
          <p:nvPr/>
        </p:nvSpPr>
        <p:spPr>
          <a:xfrm>
            <a:off x="851337" y="695530"/>
            <a:ext cx="10089931" cy="3693319"/>
          </a:xfrm>
          <a:prstGeom prst="rect">
            <a:avLst/>
          </a:prstGeom>
          <a:noFill/>
        </p:spPr>
        <p:txBody>
          <a:bodyPr wrap="square" rtlCol="0">
            <a:spAutoFit/>
          </a:bodyPr>
          <a:lstStyle/>
          <a:p>
            <a:r>
              <a:rPr lang="cs-CZ" b="1" dirty="0">
                <a:solidFill>
                  <a:srgbClr val="FF0000"/>
                </a:solidFill>
              </a:rPr>
              <a:t>Daně z majetku:</a:t>
            </a:r>
          </a:p>
          <a:p>
            <a:endParaRPr lang="cs-CZ" dirty="0"/>
          </a:p>
          <a:p>
            <a:pPr marL="285750" indent="-285750">
              <a:buFontTx/>
              <a:buChar char="-"/>
            </a:pPr>
            <a:r>
              <a:rPr lang="cs-CZ" dirty="0"/>
              <a:t>Typ daní, které se v jednotlivých zemích liší nejvíce</a:t>
            </a:r>
          </a:p>
          <a:p>
            <a:r>
              <a:rPr lang="cs-CZ" dirty="0"/>
              <a:t>Patří sem :</a:t>
            </a:r>
          </a:p>
          <a:p>
            <a:pPr marL="342900" indent="-342900">
              <a:buAutoNum type="alphaLcParenR"/>
            </a:pPr>
            <a:r>
              <a:rPr lang="cs-CZ" dirty="0"/>
              <a:t>Pozemky</a:t>
            </a:r>
          </a:p>
          <a:p>
            <a:pPr marL="342900" indent="-342900">
              <a:buAutoNum type="alphaLcParenR"/>
            </a:pPr>
            <a:r>
              <a:rPr lang="cs-CZ" dirty="0"/>
              <a:t>Budovy a stavby</a:t>
            </a:r>
          </a:p>
          <a:p>
            <a:pPr marL="342900" indent="-342900">
              <a:buAutoNum type="alphaLcParenR"/>
            </a:pPr>
            <a:r>
              <a:rPr lang="cs-CZ" dirty="0"/>
              <a:t>Daň dědická (</a:t>
            </a:r>
            <a:r>
              <a:rPr lang="cs-CZ" b="1" dirty="0"/>
              <a:t>v ČR zrušena 2014</a:t>
            </a:r>
            <a:r>
              <a:rPr lang="cs-CZ" dirty="0"/>
              <a:t>) a darovací (</a:t>
            </a:r>
            <a:r>
              <a:rPr lang="cs-CZ" b="1" dirty="0"/>
              <a:t>v ČR zrušena 2014 a stala se součástí daně z příjmu FO</a:t>
            </a:r>
            <a:r>
              <a:rPr lang="cs-CZ" dirty="0"/>
              <a:t>)</a:t>
            </a:r>
          </a:p>
          <a:p>
            <a:pPr marL="342900" indent="-342900">
              <a:buAutoNum type="alphaLcParenR"/>
            </a:pPr>
            <a:r>
              <a:rPr lang="cs-CZ" dirty="0"/>
              <a:t>Bohatství (</a:t>
            </a:r>
            <a:r>
              <a:rPr lang="cs-CZ" b="1" dirty="0"/>
              <a:t>v ČR neexistuje)</a:t>
            </a:r>
          </a:p>
          <a:p>
            <a:pPr marL="342900" indent="-342900">
              <a:buAutoNum type="alphaLcParenR"/>
            </a:pPr>
            <a:endParaRPr lang="cs-CZ" b="1" dirty="0"/>
          </a:p>
          <a:p>
            <a:r>
              <a:rPr lang="cs-CZ" b="1" dirty="0"/>
              <a:t>DAŇ Z BOHATSTVÍ</a:t>
            </a:r>
          </a:p>
          <a:p>
            <a:pPr marL="285750" indent="-285750">
              <a:buFontTx/>
              <a:buChar char="-"/>
            </a:pPr>
            <a:r>
              <a:rPr lang="cs-CZ" dirty="0"/>
              <a:t>Zdaňuje se veškerý movitý i nemovitý majetek přesahující určitou hranici – v různých zemích různá</a:t>
            </a:r>
          </a:p>
          <a:p>
            <a:pPr marL="285750" indent="-285750">
              <a:buFontTx/>
              <a:buChar char="-"/>
            </a:pPr>
            <a:r>
              <a:rPr lang="cs-CZ" dirty="0"/>
              <a:t>V EU ji realizuje pouze Španělsko a Francie</a:t>
            </a:r>
          </a:p>
          <a:p>
            <a:pPr marL="285750" indent="-285750">
              <a:buFontTx/>
              <a:buChar char="-"/>
            </a:pPr>
            <a:r>
              <a:rPr lang="cs-CZ" dirty="0"/>
              <a:t>Mimo EU Norsko</a:t>
            </a:r>
          </a:p>
        </p:txBody>
      </p:sp>
      <p:pic>
        <p:nvPicPr>
          <p:cNvPr id="6146" name="Picture 2" descr="Italský miliardář a dýdžej se raduje: V 52 letech opět tátou! Dítě čeká s krásnou modelkou (25)">
            <a:extLst>
              <a:ext uri="{FF2B5EF4-FFF2-40B4-BE49-F238E27FC236}">
                <a16:creationId xmlns:a16="http://schemas.microsoft.com/office/drawing/2014/main" id="{090A051F-C775-8561-F51F-4E752352A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2335" y="4011010"/>
            <a:ext cx="2667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edmnáct principů zákona bohatství">
            <a:extLst>
              <a:ext uri="{FF2B5EF4-FFF2-40B4-BE49-F238E27FC236}">
                <a16:creationId xmlns:a16="http://schemas.microsoft.com/office/drawing/2014/main" id="{E56A812E-F071-020A-5D9B-FB94B20EA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133" y="4575674"/>
            <a:ext cx="2551733" cy="1915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052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111872AC-7925-79FF-1F69-E0ECB836A647}"/>
              </a:ext>
            </a:extLst>
          </p:cNvPr>
          <p:cNvSpPr txBox="1"/>
          <p:nvPr/>
        </p:nvSpPr>
        <p:spPr>
          <a:xfrm>
            <a:off x="798785" y="652091"/>
            <a:ext cx="9217574" cy="3662541"/>
          </a:xfrm>
          <a:prstGeom prst="rect">
            <a:avLst/>
          </a:prstGeom>
          <a:noFill/>
        </p:spPr>
        <p:txBody>
          <a:bodyPr wrap="square">
            <a:spAutoFit/>
          </a:bodyPr>
          <a:lstStyle/>
          <a:p>
            <a:r>
              <a:rPr lang="cs-CZ" sz="1800" b="1" dirty="0">
                <a:solidFill>
                  <a:srgbClr val="FF0000"/>
                </a:solidFill>
              </a:rPr>
              <a:t>3) DAŃ Z NEMOVITÝCH VĚCÍ </a:t>
            </a:r>
            <a:r>
              <a:rPr lang="cs-CZ" sz="1800" dirty="0"/>
              <a:t>(majetková daň) - 2024</a:t>
            </a:r>
          </a:p>
          <a:p>
            <a:r>
              <a:rPr lang="cs-CZ" sz="1800" b="1" dirty="0"/>
              <a:t>Poplatník</a:t>
            </a:r>
            <a:r>
              <a:rPr lang="cs-CZ" sz="1800" dirty="0"/>
              <a:t> : fyzické i právnické osoby</a:t>
            </a:r>
          </a:p>
          <a:p>
            <a:r>
              <a:rPr lang="cs-CZ" sz="1800" b="1" dirty="0"/>
              <a:t>Předmět</a:t>
            </a:r>
            <a:r>
              <a:rPr lang="cs-CZ" sz="1800" dirty="0"/>
              <a:t> : Nemovitosti = pozemky, stavby a jednotky ( byty i nebytové prostory )</a:t>
            </a:r>
          </a:p>
          <a:p>
            <a:r>
              <a:rPr lang="cs-CZ" sz="1800" dirty="0"/>
              <a:t>DAŇ je dána :</a:t>
            </a:r>
          </a:p>
          <a:p>
            <a:pPr marL="342900" indent="-342900">
              <a:buAutoNum type="arabicParenR"/>
            </a:pPr>
            <a:r>
              <a:rPr lang="cs-CZ" dirty="0"/>
              <a:t>Velikostí a typem nemovitosti</a:t>
            </a:r>
          </a:p>
          <a:p>
            <a:pPr marL="342900" indent="-342900">
              <a:buAutoNum type="arabicParenR"/>
            </a:pPr>
            <a:r>
              <a:rPr lang="cs-CZ" sz="1800" dirty="0"/>
              <a:t>Místním koeficientem (obec, město…)</a:t>
            </a:r>
          </a:p>
          <a:p>
            <a:pPr marL="342900" indent="-342900">
              <a:buAutoNum type="arabicParenR"/>
            </a:pPr>
            <a:r>
              <a:rPr lang="cs-CZ" dirty="0"/>
              <a:t>Koeficientem podle velikosti obce</a:t>
            </a:r>
          </a:p>
          <a:p>
            <a:pPr marL="342900" indent="-342900">
              <a:buAutoNum type="arabicParenR"/>
            </a:pPr>
            <a:r>
              <a:rPr lang="cs-CZ" sz="1800" dirty="0"/>
              <a:t>Inflačním koeficientem (nově zavedený)</a:t>
            </a:r>
          </a:p>
          <a:p>
            <a:r>
              <a:rPr lang="cs-CZ" sz="1800" b="1" dirty="0"/>
              <a:t>Základ</a:t>
            </a:r>
            <a:r>
              <a:rPr lang="cs-CZ" sz="1800" dirty="0"/>
              <a:t> : výměra v  m</a:t>
            </a:r>
            <a:r>
              <a:rPr lang="cs-CZ" sz="1600" dirty="0"/>
              <a:t>²</a:t>
            </a:r>
          </a:p>
          <a:p>
            <a:r>
              <a:rPr lang="cs-CZ" sz="1800" b="1" dirty="0"/>
              <a:t>Sazba</a:t>
            </a:r>
            <a:r>
              <a:rPr lang="cs-CZ" sz="1800" dirty="0"/>
              <a:t> </a:t>
            </a:r>
            <a:r>
              <a:rPr lang="cs-CZ" dirty="0"/>
              <a:t>odstupňována podle typu a využívání nemovitosti a stanovena na m</a:t>
            </a:r>
            <a:r>
              <a:rPr lang="cs-CZ" sz="1200" dirty="0"/>
              <a:t>2</a:t>
            </a:r>
            <a:r>
              <a:rPr lang="cs-CZ" dirty="0"/>
              <a:t> (3,50Kč – 18,00Kč) </a:t>
            </a:r>
          </a:p>
          <a:p>
            <a:r>
              <a:rPr lang="cs-CZ" sz="1800" dirty="0"/>
              <a:t>Výpočet daně : výměra (m</a:t>
            </a:r>
            <a:r>
              <a:rPr lang="cs-CZ" sz="1200" dirty="0"/>
              <a:t>2</a:t>
            </a:r>
            <a:r>
              <a:rPr lang="cs-CZ" sz="1400" dirty="0"/>
              <a:t>) x </a:t>
            </a:r>
            <a:r>
              <a:rPr lang="cs-CZ" sz="1600" dirty="0"/>
              <a:t>koeficienty </a:t>
            </a:r>
            <a:r>
              <a:rPr lang="cs-CZ" sz="1600"/>
              <a:t>x sazba</a:t>
            </a:r>
            <a:endParaRPr lang="cs-CZ" sz="1600" dirty="0"/>
          </a:p>
          <a:p>
            <a:r>
              <a:rPr lang="cs-CZ" sz="1600" dirty="0"/>
              <a:t>Nárůst daně o 80% (nemovitosti osvobozené od daně jsou v zákonu)</a:t>
            </a:r>
          </a:p>
          <a:p>
            <a:r>
              <a:rPr lang="cs-CZ" sz="1600" dirty="0"/>
              <a:t>Daň se neodvádí do státního rozpočtu, ale </a:t>
            </a:r>
            <a:r>
              <a:rPr lang="cs-CZ" sz="1600" b="1" dirty="0"/>
              <a:t>100% zůstává obcím.</a:t>
            </a:r>
            <a:endParaRPr lang="cs-CZ" sz="1800" b="1" dirty="0"/>
          </a:p>
        </p:txBody>
      </p:sp>
      <p:pic>
        <p:nvPicPr>
          <p:cNvPr id="4098" name="Picture 2" descr="Dům na klíč 60">
            <a:extLst>
              <a:ext uri="{FF2B5EF4-FFF2-40B4-BE49-F238E27FC236}">
                <a16:creationId xmlns:a16="http://schemas.microsoft.com/office/drawing/2014/main" id="{BE62E804-E52B-EDA1-A59F-688E56A46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785" y="4445404"/>
            <a:ext cx="2480605" cy="18621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Kontakty | Pumpa">
            <a:extLst>
              <a:ext uri="{FF2B5EF4-FFF2-40B4-BE49-F238E27FC236}">
                <a16:creationId xmlns:a16="http://schemas.microsoft.com/office/drawing/2014/main" id="{8CABAE0B-E774-FAE7-1BCF-6EF3FDC1F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975" y="4445404"/>
            <a:ext cx="3522204" cy="185031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rodej bytu 3+1 83 m², Majdalenky, Brno - Lesná">
            <a:extLst>
              <a:ext uri="{FF2B5EF4-FFF2-40B4-BE49-F238E27FC236}">
                <a16:creationId xmlns:a16="http://schemas.microsoft.com/office/drawing/2014/main" id="{B4E53E43-8204-586B-AC6A-8FE2A45DBE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5725" y="4445404"/>
            <a:ext cx="2775472" cy="185031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tavební pozemek 955 m2, obec Jirkov, kat. území Březenec, obrázek č.1">
            <a:extLst>
              <a:ext uri="{FF2B5EF4-FFF2-40B4-BE49-F238E27FC236}">
                <a16:creationId xmlns:a16="http://schemas.microsoft.com/office/drawing/2014/main" id="{4900CF29-B464-6496-8A1B-DD8C20E504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4063" y="652091"/>
            <a:ext cx="2644591" cy="1985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581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00B037FA-83D3-F72C-832C-2F94B6ED3A6C}"/>
              </a:ext>
            </a:extLst>
          </p:cNvPr>
          <p:cNvSpPr txBox="1"/>
          <p:nvPr/>
        </p:nvSpPr>
        <p:spPr>
          <a:xfrm>
            <a:off x="609600" y="483476"/>
            <a:ext cx="11267090" cy="3139321"/>
          </a:xfrm>
          <a:prstGeom prst="rect">
            <a:avLst/>
          </a:prstGeom>
          <a:noFill/>
        </p:spPr>
        <p:txBody>
          <a:bodyPr wrap="square" rtlCol="0">
            <a:spAutoFit/>
          </a:bodyPr>
          <a:lstStyle/>
          <a:p>
            <a:r>
              <a:rPr lang="cs-CZ" b="1" dirty="0">
                <a:solidFill>
                  <a:srgbClr val="FF0000"/>
                </a:solidFill>
              </a:rPr>
              <a:t>4) SILNIČNÍ DAŇ</a:t>
            </a:r>
          </a:p>
          <a:p>
            <a:endParaRPr lang="cs-CZ" b="1" dirty="0">
              <a:solidFill>
                <a:srgbClr val="FF0000"/>
              </a:solidFill>
            </a:endParaRPr>
          </a:p>
          <a:p>
            <a:pPr marL="285750" indent="-285750">
              <a:buFont typeface="Wingdings" panose="05000000000000000000" pitchFamily="2" charset="2"/>
              <a:buChar char="§"/>
            </a:pPr>
            <a:r>
              <a:rPr lang="cs-CZ" dirty="0"/>
              <a:t>Podle zákona platí firmy a podnikatelé, kteří používají auto k výdělečné činnosti. Od roku 2022 byla u osobních automobilů, autobusů a nákladních aut do 12 tun zrušena nebo snížena na nulu.</a:t>
            </a:r>
          </a:p>
          <a:p>
            <a:pPr marL="285750" indent="-285750">
              <a:buFont typeface="Wingdings" panose="05000000000000000000" pitchFamily="2" charset="2"/>
              <a:buChar char="§"/>
            </a:pPr>
            <a:r>
              <a:rPr lang="cs-CZ" dirty="0"/>
              <a:t>Platí se jednorázově (ne zálohově)</a:t>
            </a:r>
          </a:p>
          <a:p>
            <a:pPr marL="285750" indent="-285750">
              <a:buFont typeface="Wingdings" panose="05000000000000000000" pitchFamily="2" charset="2"/>
              <a:buChar char="§"/>
            </a:pPr>
            <a:r>
              <a:rPr lang="cs-CZ" dirty="0"/>
              <a:t>Osvobození od daně uvádí zákon – sanitky, diplomatické vozy atd.</a:t>
            </a:r>
          </a:p>
          <a:p>
            <a:pPr marL="285750" indent="-285750">
              <a:buFont typeface="Wingdings" panose="05000000000000000000" pitchFamily="2" charset="2"/>
              <a:buChar char="§"/>
            </a:pPr>
            <a:r>
              <a:rPr lang="cs-CZ" dirty="0"/>
              <a:t>Výše daně se odvozuje od :</a:t>
            </a:r>
          </a:p>
          <a:p>
            <a:pPr marL="342900" indent="-342900">
              <a:buAutoNum type="alphaLcParenR"/>
            </a:pPr>
            <a:r>
              <a:rPr lang="cs-CZ" dirty="0"/>
              <a:t>Počtu náprav</a:t>
            </a:r>
          </a:p>
          <a:p>
            <a:pPr marL="342900" indent="-342900">
              <a:buAutoNum type="alphaLcParenR"/>
            </a:pPr>
            <a:r>
              <a:rPr lang="cs-CZ" dirty="0"/>
              <a:t>Minimální hmotnost</a:t>
            </a:r>
          </a:p>
          <a:p>
            <a:pPr marL="342900" indent="-342900">
              <a:buAutoNum type="alphaLcParenR"/>
            </a:pPr>
            <a:endParaRPr lang="cs-CZ" dirty="0"/>
          </a:p>
          <a:p>
            <a:endParaRPr lang="cs-CZ" dirty="0"/>
          </a:p>
        </p:txBody>
      </p:sp>
      <p:graphicFrame>
        <p:nvGraphicFramePr>
          <p:cNvPr id="5" name="Tabulka 4">
            <a:extLst>
              <a:ext uri="{FF2B5EF4-FFF2-40B4-BE49-F238E27FC236}">
                <a16:creationId xmlns:a16="http://schemas.microsoft.com/office/drawing/2014/main" id="{38B6B3C8-5E10-7027-951F-ED3C050EF465}"/>
              </a:ext>
            </a:extLst>
          </p:cNvPr>
          <p:cNvGraphicFramePr>
            <a:graphicFrameLocks noGrp="1"/>
          </p:cNvGraphicFramePr>
          <p:nvPr>
            <p:extLst>
              <p:ext uri="{D42A27DB-BD31-4B8C-83A1-F6EECF244321}">
                <p14:modId xmlns:p14="http://schemas.microsoft.com/office/powerpoint/2010/main" val="2120822010"/>
              </p:ext>
            </p:extLst>
          </p:nvPr>
        </p:nvGraphicFramePr>
        <p:xfrm>
          <a:off x="802289" y="3332310"/>
          <a:ext cx="8127999" cy="871828"/>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1453916786"/>
                    </a:ext>
                  </a:extLst>
                </a:gridCol>
                <a:gridCol w="3940212">
                  <a:extLst>
                    <a:ext uri="{9D8B030D-6E8A-4147-A177-3AD203B41FA5}">
                      <a16:colId xmlns:a16="http://schemas.microsoft.com/office/drawing/2014/main" val="4111214887"/>
                    </a:ext>
                  </a:extLst>
                </a:gridCol>
                <a:gridCol w="1478454">
                  <a:extLst>
                    <a:ext uri="{9D8B030D-6E8A-4147-A177-3AD203B41FA5}">
                      <a16:colId xmlns:a16="http://schemas.microsoft.com/office/drawing/2014/main" val="2388336051"/>
                    </a:ext>
                  </a:extLst>
                </a:gridCol>
              </a:tblGrid>
              <a:tr h="370840">
                <a:tc>
                  <a:txBody>
                    <a:bodyPr/>
                    <a:lstStyle/>
                    <a:p>
                      <a:r>
                        <a:rPr lang="cs-CZ" dirty="0"/>
                        <a:t>2 nápravy</a:t>
                      </a:r>
                    </a:p>
                  </a:txBody>
                  <a:tcPr/>
                </a:tc>
                <a:tc>
                  <a:txBody>
                    <a:bodyPr/>
                    <a:lstStyle/>
                    <a:p>
                      <a:r>
                        <a:rPr lang="cs-CZ" dirty="0"/>
                        <a:t>Minimální hmotnost 12-13 tun</a:t>
                      </a:r>
                    </a:p>
                  </a:txBody>
                  <a:tcPr/>
                </a:tc>
                <a:tc>
                  <a:txBody>
                    <a:bodyPr/>
                    <a:lstStyle/>
                    <a:p>
                      <a:r>
                        <a:rPr lang="cs-CZ" dirty="0"/>
                        <a:t>Daň 800,-Kč</a:t>
                      </a:r>
                    </a:p>
                  </a:txBody>
                  <a:tcPr/>
                </a:tc>
                <a:extLst>
                  <a:ext uri="{0D108BD9-81ED-4DB2-BD59-A6C34878D82A}">
                    <a16:rowId xmlns:a16="http://schemas.microsoft.com/office/drawing/2014/main" val="2977814680"/>
                  </a:ext>
                </a:extLst>
              </a:tr>
              <a:tr h="500988">
                <a:tc>
                  <a:txBody>
                    <a:bodyPr/>
                    <a:lstStyle/>
                    <a:p>
                      <a:r>
                        <a:rPr lang="cs-CZ" dirty="0"/>
                        <a:t>2 nápravy</a:t>
                      </a:r>
                    </a:p>
                  </a:txBody>
                  <a:tcPr/>
                </a:tc>
                <a:tc>
                  <a:txBody>
                    <a:bodyPr/>
                    <a:lstStyle/>
                    <a:p>
                      <a:r>
                        <a:rPr lang="cs-CZ" dirty="0"/>
                        <a:t>Minimální hmotnost 15 tun</a:t>
                      </a:r>
                    </a:p>
                  </a:txBody>
                  <a:tcPr/>
                </a:tc>
                <a:tc>
                  <a:txBody>
                    <a:bodyPr/>
                    <a:lstStyle/>
                    <a:p>
                      <a:r>
                        <a:rPr lang="cs-CZ" dirty="0"/>
                        <a:t>Daň 7 200,-Kč</a:t>
                      </a:r>
                    </a:p>
                  </a:txBody>
                  <a:tcPr/>
                </a:tc>
                <a:extLst>
                  <a:ext uri="{0D108BD9-81ED-4DB2-BD59-A6C34878D82A}">
                    <a16:rowId xmlns:a16="http://schemas.microsoft.com/office/drawing/2014/main" val="2386399863"/>
                  </a:ext>
                </a:extLst>
              </a:tr>
            </a:tbl>
          </a:graphicData>
        </a:graphic>
      </p:graphicFrame>
      <p:pic>
        <p:nvPicPr>
          <p:cNvPr id="5126" name="Picture 6" descr="Silniční daň zaplaťte do konce ledna">
            <a:extLst>
              <a:ext uri="{FF2B5EF4-FFF2-40B4-BE49-F238E27FC236}">
                <a16:creationId xmlns:a16="http://schemas.microsoft.com/office/drawing/2014/main" id="{B892CB0E-5609-6FE6-3742-EEBACF71CA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8127" y="4328886"/>
            <a:ext cx="4004770" cy="228844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BROTRANS, s.r.o.">
            <a:extLst>
              <a:ext uri="{FF2B5EF4-FFF2-40B4-BE49-F238E27FC236}">
                <a16:creationId xmlns:a16="http://schemas.microsoft.com/office/drawing/2014/main" id="{45251AFF-6E3A-6012-A94A-1C116FD51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185" y="4396452"/>
            <a:ext cx="3229960" cy="2153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079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8AFB392-6C54-C5A9-ABAD-79466893C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28" y="0"/>
            <a:ext cx="8251496" cy="3228846"/>
          </a:xfrm>
          <a:prstGeom prst="rect">
            <a:avLst/>
          </a:prstGeom>
        </p:spPr>
      </p:pic>
      <p:pic>
        <p:nvPicPr>
          <p:cNvPr id="5" name="Obrázek 4">
            <a:extLst>
              <a:ext uri="{FF2B5EF4-FFF2-40B4-BE49-F238E27FC236}">
                <a16:creationId xmlns:a16="http://schemas.microsoft.com/office/drawing/2014/main" id="{A2702779-158B-EF0F-AD91-1D36EC16B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483" y="3228846"/>
            <a:ext cx="7357241" cy="2539611"/>
          </a:xfrm>
          <a:prstGeom prst="rect">
            <a:avLst/>
          </a:prstGeom>
        </p:spPr>
      </p:pic>
      <p:sp>
        <p:nvSpPr>
          <p:cNvPr id="6" name="TextovéPole 5">
            <a:extLst>
              <a:ext uri="{FF2B5EF4-FFF2-40B4-BE49-F238E27FC236}">
                <a16:creationId xmlns:a16="http://schemas.microsoft.com/office/drawing/2014/main" id="{7B0336F5-61A1-7155-DB5C-4C637279747A}"/>
              </a:ext>
            </a:extLst>
          </p:cNvPr>
          <p:cNvSpPr txBox="1"/>
          <p:nvPr/>
        </p:nvSpPr>
        <p:spPr>
          <a:xfrm>
            <a:off x="8818179" y="904877"/>
            <a:ext cx="2963917" cy="369332"/>
          </a:xfrm>
          <a:prstGeom prst="rect">
            <a:avLst/>
          </a:prstGeom>
          <a:noFill/>
          <a:ln>
            <a:solidFill>
              <a:schemeClr val="tx1"/>
            </a:solidFill>
          </a:ln>
        </p:spPr>
        <p:txBody>
          <a:bodyPr wrap="square" rtlCol="0">
            <a:spAutoFit/>
          </a:bodyPr>
          <a:lstStyle/>
          <a:p>
            <a:r>
              <a:rPr lang="cs-CZ" dirty="0"/>
              <a:t>2023 : 12 452 mil Kč</a:t>
            </a:r>
          </a:p>
        </p:txBody>
      </p:sp>
      <p:sp>
        <p:nvSpPr>
          <p:cNvPr id="8" name="Šipka: doleva 7">
            <a:extLst>
              <a:ext uri="{FF2B5EF4-FFF2-40B4-BE49-F238E27FC236}">
                <a16:creationId xmlns:a16="http://schemas.microsoft.com/office/drawing/2014/main" id="{C34D338C-0458-5478-7835-3B4B3900DEA2}"/>
              </a:ext>
            </a:extLst>
          </p:cNvPr>
          <p:cNvSpPr/>
          <p:nvPr/>
        </p:nvSpPr>
        <p:spPr>
          <a:xfrm>
            <a:off x="8355724" y="1089543"/>
            <a:ext cx="315310" cy="23476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a:extLst>
              <a:ext uri="{FF2B5EF4-FFF2-40B4-BE49-F238E27FC236}">
                <a16:creationId xmlns:a16="http://schemas.microsoft.com/office/drawing/2014/main" id="{DA443321-7D74-66C9-D464-37D0BF3E013A}"/>
              </a:ext>
            </a:extLst>
          </p:cNvPr>
          <p:cNvSpPr txBox="1"/>
          <p:nvPr/>
        </p:nvSpPr>
        <p:spPr>
          <a:xfrm>
            <a:off x="557049" y="4183117"/>
            <a:ext cx="2007476" cy="369332"/>
          </a:xfrm>
          <a:prstGeom prst="rect">
            <a:avLst/>
          </a:prstGeom>
          <a:noFill/>
        </p:spPr>
        <p:txBody>
          <a:bodyPr wrap="square" rtlCol="0">
            <a:spAutoFit/>
          </a:bodyPr>
          <a:lstStyle/>
          <a:p>
            <a:r>
              <a:rPr lang="cs-CZ" dirty="0"/>
              <a:t>2023:  499 mil Kč</a:t>
            </a:r>
          </a:p>
        </p:txBody>
      </p:sp>
      <p:sp>
        <p:nvSpPr>
          <p:cNvPr id="10" name="Šipka: doprava 9">
            <a:extLst>
              <a:ext uri="{FF2B5EF4-FFF2-40B4-BE49-F238E27FC236}">
                <a16:creationId xmlns:a16="http://schemas.microsoft.com/office/drawing/2014/main" id="{24A66057-5A22-9036-E55C-DDFB0D6D853F}"/>
              </a:ext>
            </a:extLst>
          </p:cNvPr>
          <p:cNvSpPr/>
          <p:nvPr/>
        </p:nvSpPr>
        <p:spPr>
          <a:xfrm>
            <a:off x="3005959" y="4414345"/>
            <a:ext cx="956441" cy="2102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275722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E68F7EB-3F9C-51D8-54CA-154635C10158}"/>
              </a:ext>
            </a:extLst>
          </p:cNvPr>
          <p:cNvSpPr txBox="1"/>
          <p:nvPr/>
        </p:nvSpPr>
        <p:spPr>
          <a:xfrm>
            <a:off x="609600" y="40126"/>
            <a:ext cx="9648496" cy="2339102"/>
          </a:xfrm>
          <a:prstGeom prst="rect">
            <a:avLst/>
          </a:prstGeom>
          <a:noFill/>
        </p:spPr>
        <p:txBody>
          <a:bodyPr wrap="square">
            <a:spAutoFit/>
          </a:bodyPr>
          <a:lstStyle/>
          <a:p>
            <a:r>
              <a:rPr lang="cs-CZ" sz="2000" b="1" dirty="0">
                <a:solidFill>
                  <a:srgbClr val="FF0000"/>
                </a:solidFill>
              </a:rPr>
              <a:t>DANĚ NEPŘÍMÉ : neznáme poplatníka, známe jen plátce</a:t>
            </a:r>
          </a:p>
          <a:p>
            <a:endParaRPr lang="cs-CZ" dirty="0"/>
          </a:p>
          <a:p>
            <a:pPr marL="342900" indent="-342900">
              <a:buAutoNum type="arabicParenR"/>
            </a:pPr>
            <a:r>
              <a:rPr lang="cs-CZ" b="1" dirty="0">
                <a:solidFill>
                  <a:srgbClr val="FF0000"/>
                </a:solidFill>
              </a:rPr>
              <a:t>DAŇ Z PŘIDANÉ HODNOTY </a:t>
            </a:r>
            <a:r>
              <a:rPr lang="cs-CZ" dirty="0"/>
              <a:t>(DPH) (nepřímá daň, daň ze spotřeby)</a:t>
            </a:r>
          </a:p>
          <a:p>
            <a:r>
              <a:rPr lang="cs-CZ" b="1" dirty="0"/>
              <a:t>Poplatník</a:t>
            </a:r>
            <a:r>
              <a:rPr lang="cs-CZ" dirty="0"/>
              <a:t> : neznámý (platí ji všichni při nákupu zboží a služeb) – tzv. UNIVERSÁLNÍ daň</a:t>
            </a:r>
          </a:p>
          <a:p>
            <a:r>
              <a:rPr lang="cs-CZ" b="1" dirty="0"/>
              <a:t>Předmět</a:t>
            </a:r>
            <a:r>
              <a:rPr lang="cs-CZ" dirty="0"/>
              <a:t> : cena zboží, služeb</a:t>
            </a:r>
          </a:p>
          <a:p>
            <a:r>
              <a:rPr lang="cs-CZ" b="1" dirty="0"/>
              <a:t>Základ</a:t>
            </a:r>
            <a:r>
              <a:rPr lang="cs-CZ" dirty="0"/>
              <a:t> : zohledňuje cenu na vstupu a výstupu (odvádí se rozdíl z DPH na vstupu a výstupu)</a:t>
            </a:r>
            <a:endParaRPr lang="cs-CZ" b="1" dirty="0"/>
          </a:p>
          <a:p>
            <a:r>
              <a:rPr lang="cs-CZ" b="1" dirty="0"/>
              <a:t>Sazby</a:t>
            </a:r>
            <a:r>
              <a:rPr lang="cs-CZ" dirty="0"/>
              <a:t> : 2 typy :   základní </a:t>
            </a:r>
            <a:r>
              <a:rPr lang="cs-CZ" dirty="0">
                <a:solidFill>
                  <a:srgbClr val="FF0000"/>
                </a:solidFill>
              </a:rPr>
              <a:t>21%</a:t>
            </a:r>
            <a:r>
              <a:rPr lang="cs-CZ" dirty="0"/>
              <a:t> </a:t>
            </a:r>
          </a:p>
          <a:p>
            <a:r>
              <a:rPr lang="cs-CZ" dirty="0"/>
              <a:t>                             snížená </a:t>
            </a:r>
            <a:r>
              <a:rPr lang="cs-CZ" dirty="0">
                <a:solidFill>
                  <a:srgbClr val="FF0000"/>
                </a:solidFill>
              </a:rPr>
              <a:t>12% </a:t>
            </a:r>
            <a:r>
              <a:rPr lang="cs-CZ" dirty="0"/>
              <a:t>(dříve 2 snížené sazby – 15% a 10%)                       </a:t>
            </a:r>
          </a:p>
        </p:txBody>
      </p:sp>
      <p:sp>
        <p:nvSpPr>
          <p:cNvPr id="4" name="TextovéPole 3">
            <a:extLst>
              <a:ext uri="{FF2B5EF4-FFF2-40B4-BE49-F238E27FC236}">
                <a16:creationId xmlns:a16="http://schemas.microsoft.com/office/drawing/2014/main" id="{1AC5CB1F-8A13-10FD-817F-5778B5222044}"/>
              </a:ext>
            </a:extLst>
          </p:cNvPr>
          <p:cNvSpPr txBox="1"/>
          <p:nvPr/>
        </p:nvSpPr>
        <p:spPr>
          <a:xfrm>
            <a:off x="861848" y="3237186"/>
            <a:ext cx="10373711" cy="646331"/>
          </a:xfrm>
          <a:prstGeom prst="rect">
            <a:avLst/>
          </a:prstGeom>
          <a:noFill/>
        </p:spPr>
        <p:txBody>
          <a:bodyPr wrap="square" rtlCol="0">
            <a:spAutoFit/>
          </a:bodyPr>
          <a:lstStyle/>
          <a:p>
            <a:r>
              <a:rPr lang="cs-CZ" dirty="0"/>
              <a:t>DPH 2024</a:t>
            </a:r>
          </a:p>
          <a:p>
            <a:endParaRPr lang="cs-CZ" dirty="0"/>
          </a:p>
        </p:txBody>
      </p:sp>
      <p:graphicFrame>
        <p:nvGraphicFramePr>
          <p:cNvPr id="5" name="Tabulka 4">
            <a:extLst>
              <a:ext uri="{FF2B5EF4-FFF2-40B4-BE49-F238E27FC236}">
                <a16:creationId xmlns:a16="http://schemas.microsoft.com/office/drawing/2014/main" id="{19FE9CF7-B58A-C97A-E11D-7A2C1BCAE9D6}"/>
              </a:ext>
            </a:extLst>
          </p:cNvPr>
          <p:cNvGraphicFramePr>
            <a:graphicFrameLocks noGrp="1"/>
          </p:cNvGraphicFramePr>
          <p:nvPr>
            <p:extLst>
              <p:ext uri="{D42A27DB-BD31-4B8C-83A1-F6EECF244321}">
                <p14:modId xmlns:p14="http://schemas.microsoft.com/office/powerpoint/2010/main" val="327797054"/>
              </p:ext>
            </p:extLst>
          </p:nvPr>
        </p:nvGraphicFramePr>
        <p:xfrm>
          <a:off x="2130094" y="2469931"/>
          <a:ext cx="8128002" cy="4169267"/>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363724087"/>
                    </a:ext>
                  </a:extLst>
                </a:gridCol>
                <a:gridCol w="1322552">
                  <a:extLst>
                    <a:ext uri="{9D8B030D-6E8A-4147-A177-3AD203B41FA5}">
                      <a16:colId xmlns:a16="http://schemas.microsoft.com/office/drawing/2014/main" val="3025706063"/>
                    </a:ext>
                  </a:extLst>
                </a:gridCol>
                <a:gridCol w="1386782">
                  <a:extLst>
                    <a:ext uri="{9D8B030D-6E8A-4147-A177-3AD203B41FA5}">
                      <a16:colId xmlns:a16="http://schemas.microsoft.com/office/drawing/2014/main" val="1457531369"/>
                    </a:ext>
                  </a:extLst>
                </a:gridCol>
                <a:gridCol w="1354667">
                  <a:extLst>
                    <a:ext uri="{9D8B030D-6E8A-4147-A177-3AD203B41FA5}">
                      <a16:colId xmlns:a16="http://schemas.microsoft.com/office/drawing/2014/main" val="1744078783"/>
                    </a:ext>
                  </a:extLst>
                </a:gridCol>
                <a:gridCol w="1354667">
                  <a:extLst>
                    <a:ext uri="{9D8B030D-6E8A-4147-A177-3AD203B41FA5}">
                      <a16:colId xmlns:a16="http://schemas.microsoft.com/office/drawing/2014/main" val="3204993123"/>
                    </a:ext>
                  </a:extLst>
                </a:gridCol>
                <a:gridCol w="1354667">
                  <a:extLst>
                    <a:ext uri="{9D8B030D-6E8A-4147-A177-3AD203B41FA5}">
                      <a16:colId xmlns:a16="http://schemas.microsoft.com/office/drawing/2014/main" val="292048415"/>
                    </a:ext>
                  </a:extLst>
                </a:gridCol>
              </a:tblGrid>
              <a:tr h="328787">
                <a:tc>
                  <a:txBody>
                    <a:bodyPr/>
                    <a:lstStyle/>
                    <a:p>
                      <a:r>
                        <a:rPr lang="cs-CZ" sz="1400" dirty="0"/>
                        <a:t>Z 10% na 0%</a:t>
                      </a:r>
                    </a:p>
                  </a:txBody>
                  <a:tcPr/>
                </a:tc>
                <a:tc>
                  <a:txBody>
                    <a:bodyPr/>
                    <a:lstStyle/>
                    <a:p>
                      <a:r>
                        <a:rPr lang="cs-CZ" sz="1400" dirty="0"/>
                        <a:t>Z 15% na 12%</a:t>
                      </a:r>
                    </a:p>
                  </a:txBody>
                  <a:tcPr/>
                </a:tc>
                <a:tc>
                  <a:txBody>
                    <a:bodyPr/>
                    <a:lstStyle/>
                    <a:p>
                      <a:r>
                        <a:rPr lang="cs-CZ" sz="1400" dirty="0"/>
                        <a:t>Z 21% na 12%</a:t>
                      </a:r>
                    </a:p>
                  </a:txBody>
                  <a:tcPr/>
                </a:tc>
                <a:tc>
                  <a:txBody>
                    <a:bodyPr/>
                    <a:lstStyle/>
                    <a:p>
                      <a:r>
                        <a:rPr lang="cs-CZ" sz="1400" dirty="0"/>
                        <a:t>Z 10% na 12%</a:t>
                      </a:r>
                    </a:p>
                  </a:txBody>
                  <a:tcPr/>
                </a:tc>
                <a:tc>
                  <a:txBody>
                    <a:bodyPr/>
                    <a:lstStyle/>
                    <a:p>
                      <a:r>
                        <a:rPr lang="cs-CZ" sz="1400" dirty="0"/>
                        <a:t>Z 10% na 21%</a:t>
                      </a:r>
                    </a:p>
                  </a:txBody>
                  <a:tcPr/>
                </a:tc>
                <a:tc>
                  <a:txBody>
                    <a:bodyPr/>
                    <a:lstStyle/>
                    <a:p>
                      <a:r>
                        <a:rPr lang="cs-CZ" sz="1400" dirty="0"/>
                        <a:t>Z 15% na 21%</a:t>
                      </a:r>
                    </a:p>
                  </a:txBody>
                  <a:tcPr/>
                </a:tc>
                <a:extLst>
                  <a:ext uri="{0D108BD9-81ED-4DB2-BD59-A6C34878D82A}">
                    <a16:rowId xmlns:a16="http://schemas.microsoft.com/office/drawing/2014/main" val="1779180438"/>
                  </a:ext>
                </a:extLst>
              </a:tr>
              <a:tr h="370840">
                <a:tc>
                  <a:txBody>
                    <a:bodyPr/>
                    <a:lstStyle/>
                    <a:p>
                      <a:r>
                        <a:rPr lang="cs-CZ" sz="1400" dirty="0"/>
                        <a:t>Knihy a půjčování knih</a:t>
                      </a:r>
                    </a:p>
                  </a:txBody>
                  <a:tcPr/>
                </a:tc>
                <a:tc>
                  <a:txBody>
                    <a:bodyPr/>
                    <a:lstStyle/>
                    <a:p>
                      <a:r>
                        <a:rPr lang="cs-CZ" sz="1400" dirty="0"/>
                        <a:t>Potraviny</a:t>
                      </a:r>
                    </a:p>
                  </a:txBody>
                  <a:tcPr/>
                </a:tc>
                <a:tc>
                  <a:txBody>
                    <a:bodyPr/>
                    <a:lstStyle/>
                    <a:p>
                      <a:r>
                        <a:rPr lang="cs-CZ" sz="1400" dirty="0"/>
                        <a:t>Příležitostná </a:t>
                      </a:r>
                      <a:r>
                        <a:rPr lang="cs-CZ" sz="1400" dirty="0" err="1"/>
                        <a:t>autob</a:t>
                      </a:r>
                      <a:r>
                        <a:rPr lang="cs-CZ" sz="1400" dirty="0"/>
                        <a:t>. doprava</a:t>
                      </a:r>
                    </a:p>
                  </a:txBody>
                  <a:tcPr/>
                </a:tc>
                <a:tc>
                  <a:txBody>
                    <a:bodyPr/>
                    <a:lstStyle/>
                    <a:p>
                      <a:r>
                        <a:rPr lang="cs-CZ" sz="1400" dirty="0"/>
                        <a:t>Kojenecká výživa</a:t>
                      </a:r>
                    </a:p>
                  </a:txBody>
                  <a:tcPr/>
                </a:tc>
                <a:tc>
                  <a:txBody>
                    <a:bodyPr/>
                    <a:lstStyle/>
                    <a:p>
                      <a:r>
                        <a:rPr lang="cs-CZ" sz="1400" dirty="0"/>
                        <a:t>Točené pivo</a:t>
                      </a:r>
                    </a:p>
                  </a:txBody>
                  <a:tcPr/>
                </a:tc>
                <a:tc>
                  <a:txBody>
                    <a:bodyPr/>
                    <a:lstStyle/>
                    <a:p>
                      <a:r>
                        <a:rPr lang="cs-CZ" sz="1400" dirty="0"/>
                        <a:t>Nápoje</a:t>
                      </a:r>
                    </a:p>
                  </a:txBody>
                  <a:tcPr/>
                </a:tc>
                <a:extLst>
                  <a:ext uri="{0D108BD9-81ED-4DB2-BD59-A6C34878D82A}">
                    <a16:rowId xmlns:a16="http://schemas.microsoft.com/office/drawing/2014/main" val="1836567378"/>
                  </a:ext>
                </a:extLst>
              </a:tr>
              <a:tr h="370840">
                <a:tc>
                  <a:txBody>
                    <a:bodyPr/>
                    <a:lstStyle/>
                    <a:p>
                      <a:endParaRPr lang="cs-CZ" sz="1400"/>
                    </a:p>
                  </a:txBody>
                  <a:tcPr/>
                </a:tc>
                <a:tc>
                  <a:txBody>
                    <a:bodyPr/>
                    <a:lstStyle/>
                    <a:p>
                      <a:r>
                        <a:rPr lang="cs-CZ" sz="1400" dirty="0"/>
                        <a:t>Krmiva pro zvířata</a:t>
                      </a:r>
                    </a:p>
                  </a:txBody>
                  <a:tcPr/>
                </a:tc>
                <a:tc>
                  <a:txBody>
                    <a:bodyPr/>
                    <a:lstStyle/>
                    <a:p>
                      <a:endParaRPr lang="cs-CZ" sz="1400"/>
                    </a:p>
                  </a:txBody>
                  <a:tcPr/>
                </a:tc>
                <a:tc>
                  <a:txBody>
                    <a:bodyPr/>
                    <a:lstStyle/>
                    <a:p>
                      <a:r>
                        <a:rPr lang="cs-CZ" sz="1400" dirty="0"/>
                        <a:t>Vodné a stočné</a:t>
                      </a:r>
                    </a:p>
                  </a:txBody>
                  <a:tcPr/>
                </a:tc>
                <a:tc>
                  <a:txBody>
                    <a:bodyPr/>
                    <a:lstStyle/>
                    <a:p>
                      <a:r>
                        <a:rPr lang="cs-CZ" sz="1400" dirty="0"/>
                        <a:t>Opravy obuvi, oděvů, kol</a:t>
                      </a:r>
                    </a:p>
                  </a:txBody>
                  <a:tcPr/>
                </a:tc>
                <a:tc>
                  <a:txBody>
                    <a:bodyPr/>
                    <a:lstStyle/>
                    <a:p>
                      <a:r>
                        <a:rPr lang="cs-CZ" sz="1400" dirty="0"/>
                        <a:t>Řezané květiny</a:t>
                      </a:r>
                    </a:p>
                  </a:txBody>
                  <a:tcPr/>
                </a:tc>
                <a:extLst>
                  <a:ext uri="{0D108BD9-81ED-4DB2-BD59-A6C34878D82A}">
                    <a16:rowId xmlns:a16="http://schemas.microsoft.com/office/drawing/2014/main" val="2537626167"/>
                  </a:ext>
                </a:extLst>
              </a:tr>
              <a:tr h="370840">
                <a:tc>
                  <a:txBody>
                    <a:bodyPr/>
                    <a:lstStyle/>
                    <a:p>
                      <a:endParaRPr lang="cs-CZ" sz="1400"/>
                    </a:p>
                  </a:txBody>
                  <a:tcPr/>
                </a:tc>
                <a:tc>
                  <a:txBody>
                    <a:bodyPr/>
                    <a:lstStyle/>
                    <a:p>
                      <a:r>
                        <a:rPr lang="cs-CZ" sz="1400" dirty="0"/>
                        <a:t>Zdravotnické pomůcky</a:t>
                      </a:r>
                    </a:p>
                  </a:txBody>
                  <a:tcPr/>
                </a:tc>
                <a:tc>
                  <a:txBody>
                    <a:bodyPr/>
                    <a:lstStyle/>
                    <a:p>
                      <a:endParaRPr lang="cs-CZ" sz="1400"/>
                    </a:p>
                  </a:txBody>
                  <a:tcPr/>
                </a:tc>
                <a:tc>
                  <a:txBody>
                    <a:bodyPr/>
                    <a:lstStyle/>
                    <a:p>
                      <a:r>
                        <a:rPr lang="cs-CZ" sz="1400" dirty="0"/>
                        <a:t>Teplo a teplá voda</a:t>
                      </a:r>
                    </a:p>
                  </a:txBody>
                  <a:tcPr/>
                </a:tc>
                <a:tc>
                  <a:txBody>
                    <a:bodyPr/>
                    <a:lstStyle/>
                    <a:p>
                      <a:r>
                        <a:rPr lang="cs-CZ" sz="1400" dirty="0"/>
                        <a:t>Kadeřnické a </a:t>
                      </a:r>
                      <a:r>
                        <a:rPr lang="cs-CZ" sz="1400" dirty="0" err="1"/>
                        <a:t>holič.služby</a:t>
                      </a:r>
                      <a:endParaRPr lang="cs-CZ" sz="1400" dirty="0"/>
                    </a:p>
                  </a:txBody>
                  <a:tcPr/>
                </a:tc>
                <a:tc>
                  <a:txBody>
                    <a:bodyPr/>
                    <a:lstStyle/>
                    <a:p>
                      <a:r>
                        <a:rPr lang="cs-CZ" sz="1400" dirty="0"/>
                        <a:t>Palivové dříví</a:t>
                      </a:r>
                    </a:p>
                  </a:txBody>
                  <a:tcPr/>
                </a:tc>
                <a:extLst>
                  <a:ext uri="{0D108BD9-81ED-4DB2-BD59-A6C34878D82A}">
                    <a16:rowId xmlns:a16="http://schemas.microsoft.com/office/drawing/2014/main" val="2945592944"/>
                  </a:ext>
                </a:extLst>
              </a:tr>
              <a:tr h="370840">
                <a:tc>
                  <a:txBody>
                    <a:bodyPr/>
                    <a:lstStyle/>
                    <a:p>
                      <a:endParaRPr lang="cs-CZ" sz="1400"/>
                    </a:p>
                  </a:txBody>
                  <a:tcPr/>
                </a:tc>
                <a:tc>
                  <a:txBody>
                    <a:bodyPr/>
                    <a:lstStyle/>
                    <a:p>
                      <a:r>
                        <a:rPr lang="cs-CZ" sz="1400" dirty="0"/>
                        <a:t>Stavební práce pro  bydlení</a:t>
                      </a:r>
                    </a:p>
                  </a:txBody>
                  <a:tcPr/>
                </a:tc>
                <a:tc>
                  <a:txBody>
                    <a:bodyPr/>
                    <a:lstStyle/>
                    <a:p>
                      <a:endParaRPr lang="cs-CZ" sz="1400"/>
                    </a:p>
                  </a:txBody>
                  <a:tcPr/>
                </a:tc>
                <a:tc>
                  <a:txBody>
                    <a:bodyPr/>
                    <a:lstStyle/>
                    <a:p>
                      <a:r>
                        <a:rPr lang="cs-CZ" sz="1400" dirty="0"/>
                        <a:t>Doprava – všechny druhy</a:t>
                      </a:r>
                    </a:p>
                  </a:txBody>
                  <a:tcPr/>
                </a:tc>
                <a:tc>
                  <a:txBody>
                    <a:bodyPr/>
                    <a:lstStyle/>
                    <a:p>
                      <a:endParaRPr lang="cs-CZ" sz="1400" dirty="0"/>
                    </a:p>
                  </a:txBody>
                  <a:tcPr/>
                </a:tc>
                <a:tc>
                  <a:txBody>
                    <a:bodyPr/>
                    <a:lstStyle/>
                    <a:p>
                      <a:r>
                        <a:rPr lang="cs-CZ" sz="1400" dirty="0"/>
                        <a:t>Komunální odpad</a:t>
                      </a:r>
                    </a:p>
                  </a:txBody>
                  <a:tcPr/>
                </a:tc>
                <a:extLst>
                  <a:ext uri="{0D108BD9-81ED-4DB2-BD59-A6C34878D82A}">
                    <a16:rowId xmlns:a16="http://schemas.microsoft.com/office/drawing/2014/main" val="1112726389"/>
                  </a:ext>
                </a:extLst>
              </a:tr>
              <a:tr h="370840">
                <a:tc>
                  <a:txBody>
                    <a:bodyPr/>
                    <a:lstStyle/>
                    <a:p>
                      <a:endParaRPr lang="cs-CZ" sz="1400"/>
                    </a:p>
                  </a:txBody>
                  <a:tcPr/>
                </a:tc>
                <a:tc>
                  <a:txBody>
                    <a:bodyPr/>
                    <a:lstStyle/>
                    <a:p>
                      <a:r>
                        <a:rPr lang="cs-CZ" sz="1400" dirty="0"/>
                        <a:t>Dětské sedačky</a:t>
                      </a:r>
                    </a:p>
                  </a:txBody>
                  <a:tcPr/>
                </a:tc>
                <a:tc>
                  <a:txBody>
                    <a:bodyPr/>
                    <a:lstStyle/>
                    <a:p>
                      <a:endParaRPr lang="cs-CZ" sz="1400"/>
                    </a:p>
                  </a:txBody>
                  <a:tcPr/>
                </a:tc>
                <a:tc>
                  <a:txBody>
                    <a:bodyPr/>
                    <a:lstStyle/>
                    <a:p>
                      <a:r>
                        <a:rPr lang="cs-CZ" sz="1400" dirty="0"/>
                        <a:t>Ubytovací a stravovací služby</a:t>
                      </a:r>
                    </a:p>
                  </a:txBody>
                  <a:tcPr/>
                </a:tc>
                <a:tc>
                  <a:txBody>
                    <a:bodyPr/>
                    <a:lstStyle/>
                    <a:p>
                      <a:endParaRPr lang="cs-CZ" sz="1400" dirty="0"/>
                    </a:p>
                  </a:txBody>
                  <a:tcPr/>
                </a:tc>
                <a:tc>
                  <a:txBody>
                    <a:bodyPr/>
                    <a:lstStyle/>
                    <a:p>
                      <a:r>
                        <a:rPr lang="cs-CZ" sz="1400" dirty="0"/>
                        <a:t>Autorské služby</a:t>
                      </a:r>
                    </a:p>
                  </a:txBody>
                  <a:tcPr/>
                </a:tc>
                <a:extLst>
                  <a:ext uri="{0D108BD9-81ED-4DB2-BD59-A6C34878D82A}">
                    <a16:rowId xmlns:a16="http://schemas.microsoft.com/office/drawing/2014/main" val="2082503339"/>
                  </a:ext>
                </a:extLst>
              </a:tr>
              <a:tr h="370840">
                <a:tc>
                  <a:txBody>
                    <a:bodyPr/>
                    <a:lstStyle/>
                    <a:p>
                      <a:endParaRPr lang="cs-CZ" sz="1400"/>
                    </a:p>
                  </a:txBody>
                  <a:tcPr/>
                </a:tc>
                <a:tc>
                  <a:txBody>
                    <a:bodyPr/>
                    <a:lstStyle/>
                    <a:p>
                      <a:r>
                        <a:rPr lang="cs-CZ" sz="1400" dirty="0"/>
                        <a:t>Pohřební služby</a:t>
                      </a:r>
                    </a:p>
                  </a:txBody>
                  <a:tcPr/>
                </a:tc>
                <a:tc>
                  <a:txBody>
                    <a:bodyPr/>
                    <a:lstStyle/>
                    <a:p>
                      <a:endParaRPr lang="cs-CZ" sz="1400"/>
                    </a:p>
                  </a:txBody>
                  <a:tcPr/>
                </a:tc>
                <a:tc>
                  <a:txBody>
                    <a:bodyPr/>
                    <a:lstStyle/>
                    <a:p>
                      <a:r>
                        <a:rPr lang="cs-CZ" sz="1400" dirty="0"/>
                        <a:t>vstupenky</a:t>
                      </a:r>
                    </a:p>
                  </a:txBody>
                  <a:tcPr/>
                </a:tc>
                <a:tc>
                  <a:txBody>
                    <a:bodyPr/>
                    <a:lstStyle/>
                    <a:p>
                      <a:endParaRPr lang="cs-CZ" sz="1400" dirty="0"/>
                    </a:p>
                  </a:txBody>
                  <a:tcPr/>
                </a:tc>
                <a:tc>
                  <a:txBody>
                    <a:bodyPr/>
                    <a:lstStyle/>
                    <a:p>
                      <a:endParaRPr lang="cs-CZ" sz="1400" dirty="0"/>
                    </a:p>
                  </a:txBody>
                  <a:tcPr/>
                </a:tc>
                <a:extLst>
                  <a:ext uri="{0D108BD9-81ED-4DB2-BD59-A6C34878D82A}">
                    <a16:rowId xmlns:a16="http://schemas.microsoft.com/office/drawing/2014/main" val="3733732647"/>
                  </a:ext>
                </a:extLst>
              </a:tr>
              <a:tr h="382489">
                <a:tc>
                  <a:txBody>
                    <a:bodyPr/>
                    <a:lstStyle/>
                    <a:p>
                      <a:endParaRPr lang="cs-CZ" sz="1400"/>
                    </a:p>
                  </a:txBody>
                  <a:tcPr/>
                </a:tc>
                <a:tc>
                  <a:txBody>
                    <a:bodyPr/>
                    <a:lstStyle/>
                    <a:p>
                      <a:endParaRPr lang="cs-CZ" sz="1400"/>
                    </a:p>
                  </a:txBody>
                  <a:tcPr/>
                </a:tc>
                <a:tc>
                  <a:txBody>
                    <a:bodyPr/>
                    <a:lstStyle/>
                    <a:p>
                      <a:endParaRPr lang="cs-CZ" sz="1400"/>
                    </a:p>
                  </a:txBody>
                  <a:tcPr/>
                </a:tc>
                <a:tc>
                  <a:txBody>
                    <a:bodyPr/>
                    <a:lstStyle/>
                    <a:p>
                      <a:r>
                        <a:rPr lang="cs-CZ" sz="1400" dirty="0"/>
                        <a:t>Noviny, časopisy</a:t>
                      </a:r>
                    </a:p>
                  </a:txBody>
                  <a:tcPr/>
                </a:tc>
                <a:tc>
                  <a:txBody>
                    <a:bodyPr/>
                    <a:lstStyle/>
                    <a:p>
                      <a:endParaRPr lang="cs-CZ" sz="1400" dirty="0"/>
                    </a:p>
                  </a:txBody>
                  <a:tcPr/>
                </a:tc>
                <a:tc>
                  <a:txBody>
                    <a:bodyPr/>
                    <a:lstStyle/>
                    <a:p>
                      <a:endParaRPr lang="cs-CZ" sz="1400" dirty="0"/>
                    </a:p>
                  </a:txBody>
                  <a:tcPr/>
                </a:tc>
                <a:extLst>
                  <a:ext uri="{0D108BD9-81ED-4DB2-BD59-A6C34878D82A}">
                    <a16:rowId xmlns:a16="http://schemas.microsoft.com/office/drawing/2014/main" val="2061516677"/>
                  </a:ext>
                </a:extLst>
              </a:tr>
            </a:tbl>
          </a:graphicData>
        </a:graphic>
      </p:graphicFrame>
    </p:spTree>
    <p:extLst>
      <p:ext uri="{BB962C8B-B14F-4D97-AF65-F5344CB8AC3E}">
        <p14:creationId xmlns:p14="http://schemas.microsoft.com/office/powerpoint/2010/main" val="3967254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4">
            <a:extLst>
              <a:ext uri="{FF2B5EF4-FFF2-40B4-BE49-F238E27FC236}">
                <a16:creationId xmlns:a16="http://schemas.microsoft.com/office/drawing/2014/main" id="{23F1FA92-B413-85C9-B09A-9F7B22025E71}"/>
              </a:ext>
            </a:extLst>
          </p:cNvPr>
          <p:cNvGraphicFramePr>
            <a:graphicFrameLocks noGrp="1"/>
          </p:cNvGraphicFramePr>
          <p:nvPr>
            <p:extLst>
              <p:ext uri="{D42A27DB-BD31-4B8C-83A1-F6EECF244321}">
                <p14:modId xmlns:p14="http://schemas.microsoft.com/office/powerpoint/2010/main" val="3361817538"/>
              </p:ext>
            </p:extLst>
          </p:nvPr>
        </p:nvGraphicFramePr>
        <p:xfrm>
          <a:off x="270387" y="2050824"/>
          <a:ext cx="11651226" cy="3336024"/>
        </p:xfrm>
        <a:graphic>
          <a:graphicData uri="http://schemas.openxmlformats.org/drawingml/2006/table">
            <a:tbl>
              <a:tblPr firstRow="1" bandRow="1">
                <a:tableStyleId>{5C22544A-7EE6-4342-B048-85BDC9FD1C3A}</a:tableStyleId>
              </a:tblPr>
              <a:tblGrid>
                <a:gridCol w="804278">
                  <a:extLst>
                    <a:ext uri="{9D8B030D-6E8A-4147-A177-3AD203B41FA5}">
                      <a16:colId xmlns:a16="http://schemas.microsoft.com/office/drawing/2014/main" val="1026314032"/>
                    </a:ext>
                  </a:extLst>
                </a:gridCol>
                <a:gridCol w="774782">
                  <a:extLst>
                    <a:ext uri="{9D8B030D-6E8A-4147-A177-3AD203B41FA5}">
                      <a16:colId xmlns:a16="http://schemas.microsoft.com/office/drawing/2014/main" val="1931134657"/>
                    </a:ext>
                  </a:extLst>
                </a:gridCol>
                <a:gridCol w="774782">
                  <a:extLst>
                    <a:ext uri="{9D8B030D-6E8A-4147-A177-3AD203B41FA5}">
                      <a16:colId xmlns:a16="http://schemas.microsoft.com/office/drawing/2014/main" val="3479150312"/>
                    </a:ext>
                  </a:extLst>
                </a:gridCol>
                <a:gridCol w="774782">
                  <a:extLst>
                    <a:ext uri="{9D8B030D-6E8A-4147-A177-3AD203B41FA5}">
                      <a16:colId xmlns:a16="http://schemas.microsoft.com/office/drawing/2014/main" val="3608341908"/>
                    </a:ext>
                  </a:extLst>
                </a:gridCol>
                <a:gridCol w="774782">
                  <a:extLst>
                    <a:ext uri="{9D8B030D-6E8A-4147-A177-3AD203B41FA5}">
                      <a16:colId xmlns:a16="http://schemas.microsoft.com/office/drawing/2014/main" val="745708234"/>
                    </a:ext>
                  </a:extLst>
                </a:gridCol>
                <a:gridCol w="774782">
                  <a:extLst>
                    <a:ext uri="{9D8B030D-6E8A-4147-A177-3AD203B41FA5}">
                      <a16:colId xmlns:a16="http://schemas.microsoft.com/office/drawing/2014/main" val="3137746390"/>
                    </a:ext>
                  </a:extLst>
                </a:gridCol>
                <a:gridCol w="774782">
                  <a:extLst>
                    <a:ext uri="{9D8B030D-6E8A-4147-A177-3AD203B41FA5}">
                      <a16:colId xmlns:a16="http://schemas.microsoft.com/office/drawing/2014/main" val="2114388924"/>
                    </a:ext>
                  </a:extLst>
                </a:gridCol>
                <a:gridCol w="774782">
                  <a:extLst>
                    <a:ext uri="{9D8B030D-6E8A-4147-A177-3AD203B41FA5}">
                      <a16:colId xmlns:a16="http://schemas.microsoft.com/office/drawing/2014/main" val="731972283"/>
                    </a:ext>
                  </a:extLst>
                </a:gridCol>
                <a:gridCol w="774782">
                  <a:extLst>
                    <a:ext uri="{9D8B030D-6E8A-4147-A177-3AD203B41FA5}">
                      <a16:colId xmlns:a16="http://schemas.microsoft.com/office/drawing/2014/main" val="3797015800"/>
                    </a:ext>
                  </a:extLst>
                </a:gridCol>
                <a:gridCol w="774782">
                  <a:extLst>
                    <a:ext uri="{9D8B030D-6E8A-4147-A177-3AD203B41FA5}">
                      <a16:colId xmlns:a16="http://schemas.microsoft.com/office/drawing/2014/main" val="258562889"/>
                    </a:ext>
                  </a:extLst>
                </a:gridCol>
                <a:gridCol w="774782">
                  <a:extLst>
                    <a:ext uri="{9D8B030D-6E8A-4147-A177-3AD203B41FA5}">
                      <a16:colId xmlns:a16="http://schemas.microsoft.com/office/drawing/2014/main" val="1116148920"/>
                    </a:ext>
                  </a:extLst>
                </a:gridCol>
                <a:gridCol w="774782">
                  <a:extLst>
                    <a:ext uri="{9D8B030D-6E8A-4147-A177-3AD203B41FA5}">
                      <a16:colId xmlns:a16="http://schemas.microsoft.com/office/drawing/2014/main" val="306930157"/>
                    </a:ext>
                  </a:extLst>
                </a:gridCol>
                <a:gridCol w="774782">
                  <a:extLst>
                    <a:ext uri="{9D8B030D-6E8A-4147-A177-3AD203B41FA5}">
                      <a16:colId xmlns:a16="http://schemas.microsoft.com/office/drawing/2014/main" val="449058207"/>
                    </a:ext>
                  </a:extLst>
                </a:gridCol>
                <a:gridCol w="774782">
                  <a:extLst>
                    <a:ext uri="{9D8B030D-6E8A-4147-A177-3AD203B41FA5}">
                      <a16:colId xmlns:a16="http://schemas.microsoft.com/office/drawing/2014/main" val="729321242"/>
                    </a:ext>
                  </a:extLst>
                </a:gridCol>
                <a:gridCol w="774782">
                  <a:extLst>
                    <a:ext uri="{9D8B030D-6E8A-4147-A177-3AD203B41FA5}">
                      <a16:colId xmlns:a16="http://schemas.microsoft.com/office/drawing/2014/main" val="3518048753"/>
                    </a:ext>
                  </a:extLst>
                </a:gridCol>
              </a:tblGrid>
              <a:tr h="324465">
                <a:tc>
                  <a:txBody>
                    <a:bodyPr/>
                    <a:lstStyle/>
                    <a:p>
                      <a:r>
                        <a:rPr lang="cs-CZ" sz="1400" dirty="0">
                          <a:solidFill>
                            <a:schemeClr val="bg1"/>
                          </a:solidFill>
                        </a:rPr>
                        <a:t>země</a:t>
                      </a:r>
                    </a:p>
                  </a:txBody>
                  <a:tcPr/>
                </a:tc>
                <a:tc>
                  <a:txBody>
                    <a:bodyPr/>
                    <a:lstStyle/>
                    <a:p>
                      <a:pPr algn="l"/>
                      <a:r>
                        <a:rPr lang="cs-CZ" sz="1400" dirty="0" err="1"/>
                        <a:t>Stand</a:t>
                      </a:r>
                      <a:r>
                        <a:rPr lang="cs-CZ" sz="1400" dirty="0"/>
                        <a:t>.</a:t>
                      </a:r>
                    </a:p>
                  </a:txBody>
                  <a:tcPr/>
                </a:tc>
                <a:tc>
                  <a:txBody>
                    <a:bodyPr/>
                    <a:lstStyle/>
                    <a:p>
                      <a:pPr algn="ctr"/>
                      <a:r>
                        <a:rPr lang="cs-CZ" sz="1400" dirty="0"/>
                        <a:t>1.sníž.</a:t>
                      </a:r>
                    </a:p>
                  </a:txBody>
                  <a:tcPr/>
                </a:tc>
                <a:tc>
                  <a:txBody>
                    <a:bodyPr/>
                    <a:lstStyle/>
                    <a:p>
                      <a:pPr algn="ctr"/>
                      <a:r>
                        <a:rPr lang="cs-CZ" sz="1400" dirty="0"/>
                        <a:t>2.sníž./super</a:t>
                      </a:r>
                    </a:p>
                  </a:txBody>
                  <a:tcPr/>
                </a:tc>
                <a:tc>
                  <a:txBody>
                    <a:bodyPr/>
                    <a:lstStyle/>
                    <a:p>
                      <a:pPr algn="ctr"/>
                      <a:r>
                        <a:rPr lang="cs-CZ" sz="1400" dirty="0" err="1"/>
                        <a:t>Parkov</a:t>
                      </a:r>
                      <a:r>
                        <a:rPr lang="cs-CZ" sz="1400" dirty="0"/>
                        <a:t>.</a:t>
                      </a:r>
                    </a:p>
                  </a:txBody>
                  <a:tcPr/>
                </a:tc>
                <a:tc>
                  <a:txBody>
                    <a:bodyPr/>
                    <a:lstStyle/>
                    <a:p>
                      <a:r>
                        <a:rPr lang="cs-CZ" sz="1400" dirty="0"/>
                        <a:t>země</a:t>
                      </a:r>
                    </a:p>
                  </a:txBody>
                  <a:tcPr/>
                </a:tc>
                <a:tc>
                  <a:txBody>
                    <a:bodyPr/>
                    <a:lstStyle/>
                    <a:p>
                      <a:pPr algn="ctr"/>
                      <a:r>
                        <a:rPr lang="cs-CZ" sz="1400" dirty="0" err="1"/>
                        <a:t>stand</a:t>
                      </a:r>
                      <a:r>
                        <a:rPr lang="cs-CZ" sz="1400" dirty="0"/>
                        <a:t>.</a:t>
                      </a:r>
                    </a:p>
                  </a:txBody>
                  <a:tcPr/>
                </a:tc>
                <a:tc>
                  <a:txBody>
                    <a:bodyPr/>
                    <a:lstStyle/>
                    <a:p>
                      <a:pPr algn="ctr"/>
                      <a:r>
                        <a:rPr lang="cs-CZ" sz="1400" dirty="0"/>
                        <a:t>1.sníž.</a:t>
                      </a:r>
                    </a:p>
                  </a:txBody>
                  <a:tcPr/>
                </a:tc>
                <a:tc>
                  <a:txBody>
                    <a:bodyPr/>
                    <a:lstStyle/>
                    <a:p>
                      <a:pPr algn="ctr"/>
                      <a:r>
                        <a:rPr lang="cs-CZ" sz="1400" dirty="0"/>
                        <a:t>2.sníž./super</a:t>
                      </a:r>
                    </a:p>
                  </a:txBody>
                  <a:tcPr/>
                </a:tc>
                <a:tc>
                  <a:txBody>
                    <a:bodyPr/>
                    <a:lstStyle/>
                    <a:p>
                      <a:pPr algn="ctr"/>
                      <a:r>
                        <a:rPr lang="cs-CZ" sz="1400" dirty="0" err="1"/>
                        <a:t>Parkov</a:t>
                      </a:r>
                      <a:r>
                        <a:rPr lang="cs-CZ" sz="1400" dirty="0"/>
                        <a:t>.</a:t>
                      </a:r>
                    </a:p>
                  </a:txBody>
                  <a:tcPr/>
                </a:tc>
                <a:tc>
                  <a:txBody>
                    <a:bodyPr/>
                    <a:lstStyle/>
                    <a:p>
                      <a:r>
                        <a:rPr lang="cs-CZ" sz="1400" dirty="0"/>
                        <a:t>země</a:t>
                      </a:r>
                    </a:p>
                  </a:txBody>
                  <a:tcPr/>
                </a:tc>
                <a:tc>
                  <a:txBody>
                    <a:bodyPr/>
                    <a:lstStyle/>
                    <a:p>
                      <a:pPr algn="ctr"/>
                      <a:r>
                        <a:rPr lang="cs-CZ" sz="1400" dirty="0" err="1"/>
                        <a:t>Stand</a:t>
                      </a:r>
                      <a:r>
                        <a:rPr lang="cs-CZ" sz="1400" dirty="0"/>
                        <a:t>.</a:t>
                      </a:r>
                    </a:p>
                  </a:txBody>
                  <a:tcPr/>
                </a:tc>
                <a:tc>
                  <a:txBody>
                    <a:bodyPr/>
                    <a:lstStyle/>
                    <a:p>
                      <a:pPr algn="ctr"/>
                      <a:r>
                        <a:rPr lang="cs-CZ" sz="1400" dirty="0"/>
                        <a:t>1.sníž.</a:t>
                      </a:r>
                    </a:p>
                  </a:txBody>
                  <a:tcPr/>
                </a:tc>
                <a:tc>
                  <a:txBody>
                    <a:bodyPr/>
                    <a:lstStyle/>
                    <a:p>
                      <a:pPr algn="ctr"/>
                      <a:r>
                        <a:rPr lang="cs-CZ" sz="1400" dirty="0"/>
                        <a:t>2.sníž.</a:t>
                      </a:r>
                    </a:p>
                  </a:txBody>
                  <a:tcPr/>
                </a:tc>
                <a:tc>
                  <a:txBody>
                    <a:bodyPr/>
                    <a:lstStyle/>
                    <a:p>
                      <a:pPr algn="ctr"/>
                      <a:r>
                        <a:rPr lang="cs-CZ" sz="1400" dirty="0"/>
                        <a:t>super</a:t>
                      </a:r>
                    </a:p>
                  </a:txBody>
                  <a:tcPr/>
                </a:tc>
                <a:extLst>
                  <a:ext uri="{0D108BD9-81ED-4DB2-BD59-A6C34878D82A}">
                    <a16:rowId xmlns:a16="http://schemas.microsoft.com/office/drawing/2014/main" val="2743685812"/>
                  </a:ext>
                </a:extLst>
              </a:tr>
              <a:tr h="352233">
                <a:tc>
                  <a:txBody>
                    <a:bodyPr/>
                    <a:lstStyle/>
                    <a:p>
                      <a:r>
                        <a:rPr lang="cs-CZ" sz="1200" dirty="0"/>
                        <a:t>Německo </a:t>
                      </a:r>
                    </a:p>
                  </a:txBody>
                  <a:tcPr/>
                </a:tc>
                <a:tc>
                  <a:txBody>
                    <a:bodyPr/>
                    <a:lstStyle/>
                    <a:p>
                      <a:pPr algn="ctr"/>
                      <a:r>
                        <a:rPr lang="cs-CZ" sz="1200" dirty="0"/>
                        <a:t>19</a:t>
                      </a:r>
                    </a:p>
                  </a:txBody>
                  <a:tcPr/>
                </a:tc>
                <a:tc>
                  <a:txBody>
                    <a:bodyPr/>
                    <a:lstStyle/>
                    <a:p>
                      <a:pPr algn="ctr"/>
                      <a:r>
                        <a:rPr lang="cs-CZ" sz="1200" dirty="0"/>
                        <a:t>7</a:t>
                      </a:r>
                    </a:p>
                  </a:txBody>
                  <a:tcPr/>
                </a:tc>
                <a:tc>
                  <a:txBody>
                    <a:bodyPr/>
                    <a:lstStyle/>
                    <a:p>
                      <a:pPr algn="ctr"/>
                      <a:r>
                        <a:rPr lang="cs-CZ" sz="1200" dirty="0"/>
                        <a:t>-</a:t>
                      </a:r>
                    </a:p>
                  </a:txBody>
                  <a:tcPr/>
                </a:tc>
                <a:tc>
                  <a:txBody>
                    <a:bodyPr/>
                    <a:lstStyle/>
                    <a:p>
                      <a:pPr algn="ctr"/>
                      <a:r>
                        <a:rPr lang="cs-CZ" sz="1200" dirty="0"/>
                        <a:t>- </a:t>
                      </a:r>
                    </a:p>
                  </a:txBody>
                  <a:tcPr/>
                </a:tc>
                <a:tc>
                  <a:txBody>
                    <a:bodyPr/>
                    <a:lstStyle/>
                    <a:p>
                      <a:r>
                        <a:rPr lang="cs-CZ" sz="1200" dirty="0"/>
                        <a:t>Estonsko </a:t>
                      </a:r>
                    </a:p>
                  </a:txBody>
                  <a:tcPr/>
                </a:tc>
                <a:tc>
                  <a:txBody>
                    <a:bodyPr/>
                    <a:lstStyle/>
                    <a:p>
                      <a:r>
                        <a:rPr lang="cs-CZ" sz="1200" dirty="0"/>
                        <a:t>20</a:t>
                      </a:r>
                    </a:p>
                  </a:txBody>
                  <a:tcPr/>
                </a:tc>
                <a:tc>
                  <a:txBody>
                    <a:bodyPr/>
                    <a:lstStyle/>
                    <a:p>
                      <a:r>
                        <a:rPr lang="cs-CZ" sz="1200" dirty="0"/>
                        <a:t>9</a:t>
                      </a:r>
                    </a:p>
                  </a:txBody>
                  <a:tcPr/>
                </a:tc>
                <a:tc>
                  <a:txBody>
                    <a:bodyPr/>
                    <a:lstStyle/>
                    <a:p>
                      <a:r>
                        <a:rPr lang="cs-CZ" sz="1200" dirty="0"/>
                        <a:t>-</a:t>
                      </a:r>
                    </a:p>
                  </a:txBody>
                  <a:tcPr/>
                </a:tc>
                <a:tc>
                  <a:txBody>
                    <a:bodyPr/>
                    <a:lstStyle/>
                    <a:p>
                      <a:r>
                        <a:rPr lang="cs-CZ" sz="1200" dirty="0"/>
                        <a:t>-</a:t>
                      </a:r>
                    </a:p>
                  </a:txBody>
                  <a:tcPr/>
                </a:tc>
                <a:tc>
                  <a:txBody>
                    <a:bodyPr/>
                    <a:lstStyle/>
                    <a:p>
                      <a:r>
                        <a:rPr lang="cs-CZ" sz="1200" dirty="0"/>
                        <a:t>Litva </a:t>
                      </a:r>
                    </a:p>
                  </a:txBody>
                  <a:tcPr/>
                </a:tc>
                <a:tc>
                  <a:txBody>
                    <a:bodyPr/>
                    <a:lstStyle/>
                    <a:p>
                      <a:r>
                        <a:rPr lang="cs-CZ" sz="1200" dirty="0"/>
                        <a:t>21</a:t>
                      </a:r>
                    </a:p>
                  </a:txBody>
                  <a:tcPr/>
                </a:tc>
                <a:tc>
                  <a:txBody>
                    <a:bodyPr/>
                    <a:lstStyle/>
                    <a:p>
                      <a:r>
                        <a:rPr lang="cs-CZ" sz="1200" dirty="0"/>
                        <a:t>5</a:t>
                      </a:r>
                    </a:p>
                  </a:txBody>
                  <a:tcPr/>
                </a:tc>
                <a:tc>
                  <a:txBody>
                    <a:bodyPr/>
                    <a:lstStyle/>
                    <a:p>
                      <a:r>
                        <a:rPr lang="cs-CZ" sz="1200" dirty="0"/>
                        <a:t>9</a:t>
                      </a:r>
                    </a:p>
                  </a:txBody>
                  <a:tcPr/>
                </a:tc>
                <a:tc>
                  <a:txBody>
                    <a:bodyPr/>
                    <a:lstStyle/>
                    <a:p>
                      <a:r>
                        <a:rPr lang="cs-CZ" sz="1200" dirty="0"/>
                        <a:t>-</a:t>
                      </a:r>
                    </a:p>
                  </a:txBody>
                  <a:tcPr/>
                </a:tc>
                <a:extLst>
                  <a:ext uri="{0D108BD9-81ED-4DB2-BD59-A6C34878D82A}">
                    <a16:rowId xmlns:a16="http://schemas.microsoft.com/office/drawing/2014/main" val="3784890306"/>
                  </a:ext>
                </a:extLst>
              </a:tr>
              <a:tr h="352233">
                <a:tc>
                  <a:txBody>
                    <a:bodyPr/>
                    <a:lstStyle/>
                    <a:p>
                      <a:r>
                        <a:rPr lang="cs-CZ" sz="1200" dirty="0"/>
                        <a:t>Rakousko </a:t>
                      </a:r>
                    </a:p>
                  </a:txBody>
                  <a:tcPr/>
                </a:tc>
                <a:tc>
                  <a:txBody>
                    <a:bodyPr/>
                    <a:lstStyle/>
                    <a:p>
                      <a:pPr algn="ctr"/>
                      <a:r>
                        <a:rPr lang="cs-CZ" sz="1200" dirty="0"/>
                        <a:t>20</a:t>
                      </a:r>
                    </a:p>
                  </a:txBody>
                  <a:tcPr/>
                </a:tc>
                <a:tc>
                  <a:txBody>
                    <a:bodyPr/>
                    <a:lstStyle/>
                    <a:p>
                      <a:pPr algn="ctr"/>
                      <a:r>
                        <a:rPr lang="cs-CZ" sz="1200" dirty="0"/>
                        <a:t>10</a:t>
                      </a:r>
                    </a:p>
                  </a:txBody>
                  <a:tcPr/>
                </a:tc>
                <a:tc>
                  <a:txBody>
                    <a:bodyPr/>
                    <a:lstStyle/>
                    <a:p>
                      <a:pPr algn="ctr"/>
                      <a:r>
                        <a:rPr lang="cs-CZ" sz="1200" dirty="0"/>
                        <a:t>13</a:t>
                      </a:r>
                    </a:p>
                  </a:txBody>
                  <a:tcPr/>
                </a:tc>
                <a:tc>
                  <a:txBody>
                    <a:bodyPr/>
                    <a:lstStyle/>
                    <a:p>
                      <a:pPr algn="ctr"/>
                      <a:r>
                        <a:rPr lang="cs-CZ" sz="1200" dirty="0"/>
                        <a:t>13</a:t>
                      </a:r>
                    </a:p>
                  </a:txBody>
                  <a:tcPr/>
                </a:tc>
                <a:tc>
                  <a:txBody>
                    <a:bodyPr/>
                    <a:lstStyle/>
                    <a:p>
                      <a:r>
                        <a:rPr lang="cs-CZ" sz="1200" dirty="0"/>
                        <a:t>Finsko </a:t>
                      </a:r>
                    </a:p>
                  </a:txBody>
                  <a:tcPr/>
                </a:tc>
                <a:tc>
                  <a:txBody>
                    <a:bodyPr/>
                    <a:lstStyle/>
                    <a:p>
                      <a:r>
                        <a:rPr lang="cs-CZ" sz="1200" dirty="0"/>
                        <a:t>24</a:t>
                      </a:r>
                    </a:p>
                  </a:txBody>
                  <a:tcPr/>
                </a:tc>
                <a:tc>
                  <a:txBody>
                    <a:bodyPr/>
                    <a:lstStyle/>
                    <a:p>
                      <a:r>
                        <a:rPr lang="cs-CZ" sz="1200" dirty="0"/>
                        <a:t>10</a:t>
                      </a:r>
                    </a:p>
                  </a:txBody>
                  <a:tcPr/>
                </a:tc>
                <a:tc>
                  <a:txBody>
                    <a:bodyPr/>
                    <a:lstStyle/>
                    <a:p>
                      <a:r>
                        <a:rPr lang="cs-CZ" sz="1200" dirty="0"/>
                        <a:t>14</a:t>
                      </a:r>
                    </a:p>
                  </a:txBody>
                  <a:tcPr/>
                </a:tc>
                <a:tc>
                  <a:txBody>
                    <a:bodyPr/>
                    <a:lstStyle/>
                    <a:p>
                      <a:endParaRPr lang="cs-CZ" sz="1200" dirty="0"/>
                    </a:p>
                  </a:txBody>
                  <a:tcPr/>
                </a:tc>
                <a:tc>
                  <a:txBody>
                    <a:bodyPr/>
                    <a:lstStyle/>
                    <a:p>
                      <a:r>
                        <a:rPr lang="cs-CZ" sz="1200" dirty="0" err="1"/>
                        <a:t>Lucemb</a:t>
                      </a:r>
                      <a:r>
                        <a:rPr lang="cs-CZ" sz="1200" dirty="0"/>
                        <a:t>.</a:t>
                      </a:r>
                    </a:p>
                  </a:txBody>
                  <a:tcPr/>
                </a:tc>
                <a:tc>
                  <a:txBody>
                    <a:bodyPr/>
                    <a:lstStyle/>
                    <a:p>
                      <a:r>
                        <a:rPr lang="cs-CZ" sz="1200" dirty="0"/>
                        <a:t>16</a:t>
                      </a:r>
                    </a:p>
                  </a:txBody>
                  <a:tcPr/>
                </a:tc>
                <a:tc>
                  <a:txBody>
                    <a:bodyPr/>
                    <a:lstStyle/>
                    <a:p>
                      <a:r>
                        <a:rPr lang="cs-CZ" sz="1200" dirty="0"/>
                        <a:t>7</a:t>
                      </a:r>
                    </a:p>
                  </a:txBody>
                  <a:tcPr/>
                </a:tc>
                <a:tc>
                  <a:txBody>
                    <a:bodyPr/>
                    <a:lstStyle/>
                    <a:p>
                      <a:r>
                        <a:rPr lang="cs-CZ" sz="1200" dirty="0"/>
                        <a:t>13/3</a:t>
                      </a:r>
                    </a:p>
                  </a:txBody>
                  <a:tcPr/>
                </a:tc>
                <a:tc>
                  <a:txBody>
                    <a:bodyPr/>
                    <a:lstStyle/>
                    <a:p>
                      <a:r>
                        <a:rPr lang="cs-CZ" sz="1200" dirty="0"/>
                        <a:t>12</a:t>
                      </a:r>
                    </a:p>
                  </a:txBody>
                  <a:tcPr/>
                </a:tc>
                <a:extLst>
                  <a:ext uri="{0D108BD9-81ED-4DB2-BD59-A6C34878D82A}">
                    <a16:rowId xmlns:a16="http://schemas.microsoft.com/office/drawing/2014/main" val="4153642705"/>
                  </a:ext>
                </a:extLst>
              </a:tr>
              <a:tr h="352233">
                <a:tc>
                  <a:txBody>
                    <a:bodyPr/>
                    <a:lstStyle/>
                    <a:p>
                      <a:r>
                        <a:rPr lang="cs-CZ" sz="1200" dirty="0"/>
                        <a:t>Belgie </a:t>
                      </a:r>
                    </a:p>
                  </a:txBody>
                  <a:tcPr/>
                </a:tc>
                <a:tc>
                  <a:txBody>
                    <a:bodyPr/>
                    <a:lstStyle/>
                    <a:p>
                      <a:pPr algn="ctr"/>
                      <a:r>
                        <a:rPr lang="cs-CZ" sz="1200" dirty="0"/>
                        <a:t>21</a:t>
                      </a:r>
                    </a:p>
                  </a:txBody>
                  <a:tcPr/>
                </a:tc>
                <a:tc>
                  <a:txBody>
                    <a:bodyPr/>
                    <a:lstStyle/>
                    <a:p>
                      <a:pPr algn="ctr"/>
                      <a:r>
                        <a:rPr lang="cs-CZ" sz="1200" dirty="0"/>
                        <a:t>6</a:t>
                      </a:r>
                    </a:p>
                  </a:txBody>
                  <a:tcPr/>
                </a:tc>
                <a:tc>
                  <a:txBody>
                    <a:bodyPr/>
                    <a:lstStyle/>
                    <a:p>
                      <a:pPr algn="ctr"/>
                      <a:r>
                        <a:rPr lang="cs-CZ" sz="1200" dirty="0"/>
                        <a:t>12</a:t>
                      </a:r>
                    </a:p>
                  </a:txBody>
                  <a:tcPr/>
                </a:tc>
                <a:tc>
                  <a:txBody>
                    <a:bodyPr/>
                    <a:lstStyle/>
                    <a:p>
                      <a:pPr algn="ctr"/>
                      <a:r>
                        <a:rPr lang="cs-CZ" sz="1200" dirty="0"/>
                        <a:t>12</a:t>
                      </a:r>
                    </a:p>
                  </a:txBody>
                  <a:tcPr/>
                </a:tc>
                <a:tc>
                  <a:txBody>
                    <a:bodyPr/>
                    <a:lstStyle/>
                    <a:p>
                      <a:r>
                        <a:rPr lang="cs-CZ" sz="1200" dirty="0"/>
                        <a:t>Francie </a:t>
                      </a:r>
                    </a:p>
                  </a:txBody>
                  <a:tcPr/>
                </a:tc>
                <a:tc>
                  <a:txBody>
                    <a:bodyPr/>
                    <a:lstStyle/>
                    <a:p>
                      <a:r>
                        <a:rPr lang="cs-CZ" sz="1200" dirty="0"/>
                        <a:t>20</a:t>
                      </a:r>
                    </a:p>
                  </a:txBody>
                  <a:tcPr/>
                </a:tc>
                <a:tc>
                  <a:txBody>
                    <a:bodyPr/>
                    <a:lstStyle/>
                    <a:p>
                      <a:r>
                        <a:rPr lang="cs-CZ" sz="1200" dirty="0"/>
                        <a:t>5,5</a:t>
                      </a:r>
                    </a:p>
                  </a:txBody>
                  <a:tcPr/>
                </a:tc>
                <a:tc>
                  <a:txBody>
                    <a:bodyPr/>
                    <a:lstStyle/>
                    <a:p>
                      <a:r>
                        <a:rPr lang="cs-CZ" sz="1200" dirty="0"/>
                        <a:t>10/2,1</a:t>
                      </a:r>
                    </a:p>
                  </a:txBody>
                  <a:tcPr/>
                </a:tc>
                <a:tc>
                  <a:txBody>
                    <a:bodyPr/>
                    <a:lstStyle/>
                    <a:p>
                      <a:r>
                        <a:rPr lang="cs-CZ" sz="1200" dirty="0"/>
                        <a:t>-</a:t>
                      </a:r>
                    </a:p>
                  </a:txBody>
                  <a:tcPr/>
                </a:tc>
                <a:tc>
                  <a:txBody>
                    <a:bodyPr/>
                    <a:lstStyle/>
                    <a:p>
                      <a:r>
                        <a:rPr lang="cs-CZ" sz="1200" dirty="0"/>
                        <a:t>Malta </a:t>
                      </a:r>
                    </a:p>
                  </a:txBody>
                  <a:tcPr/>
                </a:tc>
                <a:tc>
                  <a:txBody>
                    <a:bodyPr/>
                    <a:lstStyle/>
                    <a:p>
                      <a:r>
                        <a:rPr lang="cs-CZ" sz="1200" dirty="0"/>
                        <a:t>18</a:t>
                      </a:r>
                    </a:p>
                  </a:txBody>
                  <a:tcPr/>
                </a:tc>
                <a:tc>
                  <a:txBody>
                    <a:bodyPr/>
                    <a:lstStyle/>
                    <a:p>
                      <a:r>
                        <a:rPr lang="cs-CZ" sz="1200" dirty="0"/>
                        <a:t>5</a:t>
                      </a:r>
                    </a:p>
                  </a:txBody>
                  <a:tcPr/>
                </a:tc>
                <a:tc>
                  <a:txBody>
                    <a:bodyPr/>
                    <a:lstStyle/>
                    <a:p>
                      <a:r>
                        <a:rPr lang="cs-CZ" sz="1200" dirty="0"/>
                        <a:t>7</a:t>
                      </a:r>
                    </a:p>
                  </a:txBody>
                  <a:tcPr/>
                </a:tc>
                <a:tc>
                  <a:txBody>
                    <a:bodyPr/>
                    <a:lstStyle/>
                    <a:p>
                      <a:r>
                        <a:rPr lang="cs-CZ" sz="1200" dirty="0"/>
                        <a:t>-</a:t>
                      </a:r>
                    </a:p>
                  </a:txBody>
                  <a:tcPr/>
                </a:tc>
                <a:extLst>
                  <a:ext uri="{0D108BD9-81ED-4DB2-BD59-A6C34878D82A}">
                    <a16:rowId xmlns:a16="http://schemas.microsoft.com/office/drawing/2014/main" val="3844690697"/>
                  </a:ext>
                </a:extLst>
              </a:tr>
              <a:tr h="352233">
                <a:tc>
                  <a:txBody>
                    <a:bodyPr/>
                    <a:lstStyle/>
                    <a:p>
                      <a:r>
                        <a:rPr lang="cs-CZ" sz="1200" dirty="0"/>
                        <a:t>Bulhar.</a:t>
                      </a:r>
                    </a:p>
                  </a:txBody>
                  <a:tcPr/>
                </a:tc>
                <a:tc>
                  <a:txBody>
                    <a:bodyPr/>
                    <a:lstStyle/>
                    <a:p>
                      <a:pPr algn="ctr"/>
                      <a:r>
                        <a:rPr lang="cs-CZ" sz="1200" dirty="0"/>
                        <a:t>20</a:t>
                      </a:r>
                    </a:p>
                  </a:txBody>
                  <a:tcPr/>
                </a:tc>
                <a:tc>
                  <a:txBody>
                    <a:bodyPr/>
                    <a:lstStyle/>
                    <a:p>
                      <a:pPr algn="ctr"/>
                      <a:r>
                        <a:rPr lang="cs-CZ" sz="1200" dirty="0"/>
                        <a:t>9</a:t>
                      </a:r>
                    </a:p>
                  </a:txBody>
                  <a:tcPr/>
                </a:tc>
                <a:tc>
                  <a:txBody>
                    <a:bodyPr/>
                    <a:lstStyle/>
                    <a:p>
                      <a:pPr algn="ctr"/>
                      <a:r>
                        <a:rPr lang="cs-CZ" sz="1200" dirty="0"/>
                        <a:t>-</a:t>
                      </a:r>
                    </a:p>
                  </a:txBody>
                  <a:tcPr/>
                </a:tc>
                <a:tc>
                  <a:txBody>
                    <a:bodyPr/>
                    <a:lstStyle/>
                    <a:p>
                      <a:pPr algn="ctr"/>
                      <a:r>
                        <a:rPr lang="cs-CZ" sz="1200" dirty="0"/>
                        <a:t>-</a:t>
                      </a:r>
                    </a:p>
                  </a:txBody>
                  <a:tcPr/>
                </a:tc>
                <a:tc>
                  <a:txBody>
                    <a:bodyPr/>
                    <a:lstStyle/>
                    <a:p>
                      <a:r>
                        <a:rPr lang="cs-CZ" sz="1200" dirty="0"/>
                        <a:t>Řecko</a:t>
                      </a:r>
                    </a:p>
                  </a:txBody>
                  <a:tcPr/>
                </a:tc>
                <a:tc>
                  <a:txBody>
                    <a:bodyPr/>
                    <a:lstStyle/>
                    <a:p>
                      <a:r>
                        <a:rPr lang="cs-CZ" sz="1200" dirty="0"/>
                        <a:t>24</a:t>
                      </a:r>
                    </a:p>
                  </a:txBody>
                  <a:tcPr/>
                </a:tc>
                <a:tc>
                  <a:txBody>
                    <a:bodyPr/>
                    <a:lstStyle/>
                    <a:p>
                      <a:r>
                        <a:rPr lang="cs-CZ" sz="1200" dirty="0"/>
                        <a:t>6</a:t>
                      </a:r>
                    </a:p>
                  </a:txBody>
                  <a:tcPr/>
                </a:tc>
                <a:tc>
                  <a:txBody>
                    <a:bodyPr/>
                    <a:lstStyle/>
                    <a:p>
                      <a:r>
                        <a:rPr lang="cs-CZ" sz="1200" dirty="0"/>
                        <a:t>13</a:t>
                      </a:r>
                    </a:p>
                  </a:txBody>
                  <a:tcPr/>
                </a:tc>
                <a:tc>
                  <a:txBody>
                    <a:bodyPr/>
                    <a:lstStyle/>
                    <a:p>
                      <a:r>
                        <a:rPr lang="cs-CZ" sz="1200" dirty="0"/>
                        <a:t>-</a:t>
                      </a:r>
                    </a:p>
                  </a:txBody>
                  <a:tcPr/>
                </a:tc>
                <a:tc>
                  <a:txBody>
                    <a:bodyPr/>
                    <a:lstStyle/>
                    <a:p>
                      <a:r>
                        <a:rPr lang="cs-CZ" sz="1200" dirty="0"/>
                        <a:t>Nizozemí </a:t>
                      </a:r>
                    </a:p>
                  </a:txBody>
                  <a:tcPr/>
                </a:tc>
                <a:tc>
                  <a:txBody>
                    <a:bodyPr/>
                    <a:lstStyle/>
                    <a:p>
                      <a:r>
                        <a:rPr lang="cs-CZ" sz="1200" dirty="0"/>
                        <a:t>21</a:t>
                      </a:r>
                    </a:p>
                  </a:txBody>
                  <a:tcPr/>
                </a:tc>
                <a:tc>
                  <a:txBody>
                    <a:bodyPr/>
                    <a:lstStyle/>
                    <a:p>
                      <a:r>
                        <a:rPr lang="cs-CZ" sz="1200" dirty="0"/>
                        <a:t>9</a:t>
                      </a:r>
                    </a:p>
                  </a:txBody>
                  <a:tcPr/>
                </a:tc>
                <a:tc>
                  <a:txBody>
                    <a:bodyPr/>
                    <a:lstStyle/>
                    <a:p>
                      <a:r>
                        <a:rPr lang="cs-CZ" sz="1200" dirty="0"/>
                        <a:t>-</a:t>
                      </a:r>
                    </a:p>
                  </a:txBody>
                  <a:tcPr/>
                </a:tc>
                <a:tc>
                  <a:txBody>
                    <a:bodyPr/>
                    <a:lstStyle/>
                    <a:p>
                      <a:r>
                        <a:rPr lang="cs-CZ" sz="1200" dirty="0"/>
                        <a:t>-</a:t>
                      </a:r>
                    </a:p>
                  </a:txBody>
                  <a:tcPr/>
                </a:tc>
                <a:extLst>
                  <a:ext uri="{0D108BD9-81ED-4DB2-BD59-A6C34878D82A}">
                    <a16:rowId xmlns:a16="http://schemas.microsoft.com/office/drawing/2014/main" val="1993979556"/>
                  </a:ext>
                </a:extLst>
              </a:tr>
              <a:tr h="352233">
                <a:tc>
                  <a:txBody>
                    <a:bodyPr/>
                    <a:lstStyle/>
                    <a:p>
                      <a:r>
                        <a:rPr lang="cs-CZ" sz="1200" dirty="0"/>
                        <a:t>Kypr </a:t>
                      </a:r>
                    </a:p>
                  </a:txBody>
                  <a:tcPr/>
                </a:tc>
                <a:tc>
                  <a:txBody>
                    <a:bodyPr/>
                    <a:lstStyle/>
                    <a:p>
                      <a:pPr algn="ctr"/>
                      <a:r>
                        <a:rPr lang="cs-CZ" sz="1200" dirty="0"/>
                        <a:t>19</a:t>
                      </a:r>
                    </a:p>
                  </a:txBody>
                  <a:tcPr/>
                </a:tc>
                <a:tc>
                  <a:txBody>
                    <a:bodyPr/>
                    <a:lstStyle/>
                    <a:p>
                      <a:pPr algn="ctr"/>
                      <a:r>
                        <a:rPr lang="cs-CZ" sz="1200" dirty="0"/>
                        <a:t>5</a:t>
                      </a:r>
                    </a:p>
                  </a:txBody>
                  <a:tcPr/>
                </a:tc>
                <a:tc>
                  <a:txBody>
                    <a:bodyPr/>
                    <a:lstStyle/>
                    <a:p>
                      <a:pPr algn="ctr"/>
                      <a:r>
                        <a:rPr lang="cs-CZ" sz="1200" dirty="0"/>
                        <a:t>9</a:t>
                      </a:r>
                    </a:p>
                  </a:txBody>
                  <a:tcPr/>
                </a:tc>
                <a:tc>
                  <a:txBody>
                    <a:bodyPr/>
                    <a:lstStyle/>
                    <a:p>
                      <a:pPr algn="ctr"/>
                      <a:r>
                        <a:rPr lang="cs-CZ" sz="1200" dirty="0"/>
                        <a:t>-</a:t>
                      </a:r>
                    </a:p>
                  </a:txBody>
                  <a:tcPr/>
                </a:tc>
                <a:tc>
                  <a:txBody>
                    <a:bodyPr/>
                    <a:lstStyle/>
                    <a:p>
                      <a:r>
                        <a:rPr lang="cs-CZ" sz="1200" dirty="0"/>
                        <a:t>Maďar.</a:t>
                      </a:r>
                    </a:p>
                  </a:txBody>
                  <a:tcPr/>
                </a:tc>
                <a:tc>
                  <a:txBody>
                    <a:bodyPr/>
                    <a:lstStyle/>
                    <a:p>
                      <a:r>
                        <a:rPr lang="cs-CZ" sz="1200" dirty="0"/>
                        <a:t>27</a:t>
                      </a:r>
                    </a:p>
                  </a:txBody>
                  <a:tcPr>
                    <a:solidFill>
                      <a:srgbClr val="FFFF00"/>
                    </a:solidFill>
                  </a:tcPr>
                </a:tc>
                <a:tc>
                  <a:txBody>
                    <a:bodyPr/>
                    <a:lstStyle/>
                    <a:p>
                      <a:r>
                        <a:rPr lang="cs-CZ" sz="1200" dirty="0"/>
                        <a:t>5</a:t>
                      </a:r>
                    </a:p>
                  </a:txBody>
                  <a:tcPr/>
                </a:tc>
                <a:tc>
                  <a:txBody>
                    <a:bodyPr/>
                    <a:lstStyle/>
                    <a:p>
                      <a:r>
                        <a:rPr lang="cs-CZ" sz="1200" dirty="0"/>
                        <a:t>18</a:t>
                      </a:r>
                    </a:p>
                  </a:txBody>
                  <a:tcPr/>
                </a:tc>
                <a:tc>
                  <a:txBody>
                    <a:bodyPr/>
                    <a:lstStyle/>
                    <a:p>
                      <a:r>
                        <a:rPr lang="cs-CZ" sz="1200" dirty="0"/>
                        <a:t>-</a:t>
                      </a:r>
                    </a:p>
                  </a:txBody>
                  <a:tcPr/>
                </a:tc>
                <a:tc>
                  <a:txBody>
                    <a:bodyPr/>
                    <a:lstStyle/>
                    <a:p>
                      <a:r>
                        <a:rPr lang="cs-CZ" sz="1200" dirty="0"/>
                        <a:t>Polsko </a:t>
                      </a:r>
                    </a:p>
                  </a:txBody>
                  <a:tcPr/>
                </a:tc>
                <a:tc>
                  <a:txBody>
                    <a:bodyPr/>
                    <a:lstStyle/>
                    <a:p>
                      <a:r>
                        <a:rPr lang="cs-CZ" sz="1200" dirty="0"/>
                        <a:t>23</a:t>
                      </a:r>
                    </a:p>
                  </a:txBody>
                  <a:tcPr/>
                </a:tc>
                <a:tc>
                  <a:txBody>
                    <a:bodyPr/>
                    <a:lstStyle/>
                    <a:p>
                      <a:r>
                        <a:rPr lang="cs-CZ" sz="1200" dirty="0"/>
                        <a:t>5</a:t>
                      </a:r>
                    </a:p>
                  </a:txBody>
                  <a:tcPr/>
                </a:tc>
                <a:tc>
                  <a:txBody>
                    <a:bodyPr/>
                    <a:lstStyle/>
                    <a:p>
                      <a:r>
                        <a:rPr lang="cs-CZ" sz="1200" dirty="0"/>
                        <a:t>8</a:t>
                      </a:r>
                    </a:p>
                  </a:txBody>
                  <a:tcPr/>
                </a:tc>
                <a:tc>
                  <a:txBody>
                    <a:bodyPr/>
                    <a:lstStyle/>
                    <a:p>
                      <a:r>
                        <a:rPr lang="cs-CZ" sz="1200" dirty="0"/>
                        <a:t>-</a:t>
                      </a:r>
                    </a:p>
                  </a:txBody>
                  <a:tcPr/>
                </a:tc>
                <a:extLst>
                  <a:ext uri="{0D108BD9-81ED-4DB2-BD59-A6C34878D82A}">
                    <a16:rowId xmlns:a16="http://schemas.microsoft.com/office/drawing/2014/main" val="609535155"/>
                  </a:ext>
                </a:extLst>
              </a:tr>
              <a:tr h="352233">
                <a:tc>
                  <a:txBody>
                    <a:bodyPr/>
                    <a:lstStyle/>
                    <a:p>
                      <a:r>
                        <a:rPr lang="cs-CZ" sz="1200" dirty="0"/>
                        <a:t>Chorvat.</a:t>
                      </a:r>
                    </a:p>
                  </a:txBody>
                  <a:tcPr/>
                </a:tc>
                <a:tc>
                  <a:txBody>
                    <a:bodyPr/>
                    <a:lstStyle/>
                    <a:p>
                      <a:pPr algn="ctr"/>
                      <a:r>
                        <a:rPr lang="cs-CZ" sz="1200" dirty="0"/>
                        <a:t>25</a:t>
                      </a:r>
                    </a:p>
                  </a:txBody>
                  <a:tcPr/>
                </a:tc>
                <a:tc>
                  <a:txBody>
                    <a:bodyPr/>
                    <a:lstStyle/>
                    <a:p>
                      <a:pPr algn="ctr"/>
                      <a:r>
                        <a:rPr lang="cs-CZ" sz="1200" dirty="0"/>
                        <a:t>5</a:t>
                      </a:r>
                    </a:p>
                  </a:txBody>
                  <a:tcPr/>
                </a:tc>
                <a:tc>
                  <a:txBody>
                    <a:bodyPr/>
                    <a:lstStyle/>
                    <a:p>
                      <a:pPr algn="ctr"/>
                      <a:r>
                        <a:rPr lang="cs-CZ" sz="1200" dirty="0"/>
                        <a:t>13</a:t>
                      </a:r>
                    </a:p>
                  </a:txBody>
                  <a:tcPr/>
                </a:tc>
                <a:tc>
                  <a:txBody>
                    <a:bodyPr/>
                    <a:lstStyle/>
                    <a:p>
                      <a:pPr algn="ctr"/>
                      <a:r>
                        <a:rPr lang="cs-CZ" sz="1200" dirty="0"/>
                        <a:t>-</a:t>
                      </a:r>
                    </a:p>
                  </a:txBody>
                  <a:tcPr/>
                </a:tc>
                <a:tc>
                  <a:txBody>
                    <a:bodyPr/>
                    <a:lstStyle/>
                    <a:p>
                      <a:r>
                        <a:rPr lang="cs-CZ" sz="1200" dirty="0"/>
                        <a:t>Irsko </a:t>
                      </a:r>
                    </a:p>
                  </a:txBody>
                  <a:tcPr/>
                </a:tc>
                <a:tc>
                  <a:txBody>
                    <a:bodyPr/>
                    <a:lstStyle/>
                    <a:p>
                      <a:r>
                        <a:rPr lang="cs-CZ" sz="1200" dirty="0"/>
                        <a:t>23</a:t>
                      </a:r>
                    </a:p>
                  </a:txBody>
                  <a:tcPr/>
                </a:tc>
                <a:tc>
                  <a:txBody>
                    <a:bodyPr/>
                    <a:lstStyle/>
                    <a:p>
                      <a:r>
                        <a:rPr lang="cs-CZ" sz="1200" dirty="0"/>
                        <a:t>9</a:t>
                      </a:r>
                    </a:p>
                  </a:txBody>
                  <a:tcPr/>
                </a:tc>
                <a:tc>
                  <a:txBody>
                    <a:bodyPr/>
                    <a:lstStyle/>
                    <a:p>
                      <a:r>
                        <a:rPr lang="cs-CZ" sz="1200" dirty="0"/>
                        <a:t>13,5/4,8</a:t>
                      </a:r>
                    </a:p>
                  </a:txBody>
                  <a:tcPr/>
                </a:tc>
                <a:tc>
                  <a:txBody>
                    <a:bodyPr/>
                    <a:lstStyle/>
                    <a:p>
                      <a:r>
                        <a:rPr lang="cs-CZ" sz="1200" dirty="0"/>
                        <a:t>13,5</a:t>
                      </a:r>
                    </a:p>
                  </a:txBody>
                  <a:tcPr/>
                </a:tc>
                <a:tc>
                  <a:txBody>
                    <a:bodyPr/>
                    <a:lstStyle/>
                    <a:p>
                      <a:r>
                        <a:rPr lang="cs-CZ" sz="1200" dirty="0"/>
                        <a:t>Portugal.</a:t>
                      </a:r>
                    </a:p>
                  </a:txBody>
                  <a:tcPr/>
                </a:tc>
                <a:tc>
                  <a:txBody>
                    <a:bodyPr/>
                    <a:lstStyle/>
                    <a:p>
                      <a:r>
                        <a:rPr lang="cs-CZ" sz="1200" dirty="0"/>
                        <a:t>23</a:t>
                      </a:r>
                    </a:p>
                  </a:txBody>
                  <a:tcPr/>
                </a:tc>
                <a:tc>
                  <a:txBody>
                    <a:bodyPr/>
                    <a:lstStyle/>
                    <a:p>
                      <a:r>
                        <a:rPr lang="cs-CZ" sz="1200" dirty="0"/>
                        <a:t>6</a:t>
                      </a:r>
                    </a:p>
                  </a:txBody>
                  <a:tcPr/>
                </a:tc>
                <a:tc>
                  <a:txBody>
                    <a:bodyPr/>
                    <a:lstStyle/>
                    <a:p>
                      <a:r>
                        <a:rPr lang="cs-CZ" sz="1200" dirty="0"/>
                        <a:t>13</a:t>
                      </a:r>
                    </a:p>
                  </a:txBody>
                  <a:tcPr/>
                </a:tc>
                <a:tc>
                  <a:txBody>
                    <a:bodyPr/>
                    <a:lstStyle/>
                    <a:p>
                      <a:r>
                        <a:rPr lang="cs-CZ" sz="1200" dirty="0"/>
                        <a:t>13</a:t>
                      </a:r>
                    </a:p>
                  </a:txBody>
                  <a:tcPr/>
                </a:tc>
                <a:extLst>
                  <a:ext uri="{0D108BD9-81ED-4DB2-BD59-A6C34878D82A}">
                    <a16:rowId xmlns:a16="http://schemas.microsoft.com/office/drawing/2014/main" val="1878807084"/>
                  </a:ext>
                </a:extLst>
              </a:tr>
              <a:tr h="352233">
                <a:tc>
                  <a:txBody>
                    <a:bodyPr/>
                    <a:lstStyle/>
                    <a:p>
                      <a:r>
                        <a:rPr lang="cs-CZ" sz="1200" dirty="0"/>
                        <a:t>Dánsko </a:t>
                      </a:r>
                    </a:p>
                  </a:txBody>
                  <a:tcPr>
                    <a:solidFill>
                      <a:srgbClr val="FFFF00"/>
                    </a:solidFill>
                  </a:tcPr>
                </a:tc>
                <a:tc>
                  <a:txBody>
                    <a:bodyPr/>
                    <a:lstStyle/>
                    <a:p>
                      <a:pPr algn="ctr"/>
                      <a:r>
                        <a:rPr lang="cs-CZ" sz="1200" dirty="0"/>
                        <a:t>25</a:t>
                      </a:r>
                    </a:p>
                  </a:txBody>
                  <a:tcPr>
                    <a:solidFill>
                      <a:srgbClr val="FFFF00"/>
                    </a:solidFill>
                  </a:tcPr>
                </a:tc>
                <a:tc>
                  <a:txBody>
                    <a:bodyPr/>
                    <a:lstStyle/>
                    <a:p>
                      <a:pPr algn="ctr"/>
                      <a:r>
                        <a:rPr lang="cs-CZ" sz="1200" dirty="0"/>
                        <a:t>-</a:t>
                      </a:r>
                    </a:p>
                  </a:txBody>
                  <a:tcPr/>
                </a:tc>
                <a:tc>
                  <a:txBody>
                    <a:bodyPr/>
                    <a:lstStyle/>
                    <a:p>
                      <a:pPr algn="ctr"/>
                      <a:r>
                        <a:rPr lang="cs-CZ" sz="1200" dirty="0"/>
                        <a:t>-</a:t>
                      </a:r>
                    </a:p>
                  </a:txBody>
                  <a:tcPr/>
                </a:tc>
                <a:tc>
                  <a:txBody>
                    <a:bodyPr/>
                    <a:lstStyle/>
                    <a:p>
                      <a:pPr algn="ctr"/>
                      <a:r>
                        <a:rPr lang="cs-CZ" sz="1200" dirty="0"/>
                        <a:t>-</a:t>
                      </a:r>
                    </a:p>
                  </a:txBody>
                  <a:tcPr/>
                </a:tc>
                <a:tc>
                  <a:txBody>
                    <a:bodyPr/>
                    <a:lstStyle/>
                    <a:p>
                      <a:r>
                        <a:rPr lang="cs-CZ" sz="1200" dirty="0"/>
                        <a:t>Itálie </a:t>
                      </a:r>
                    </a:p>
                  </a:txBody>
                  <a:tcPr/>
                </a:tc>
                <a:tc>
                  <a:txBody>
                    <a:bodyPr/>
                    <a:lstStyle/>
                    <a:p>
                      <a:r>
                        <a:rPr lang="cs-CZ" sz="1200" dirty="0"/>
                        <a:t>22</a:t>
                      </a:r>
                    </a:p>
                  </a:txBody>
                  <a:tcPr/>
                </a:tc>
                <a:tc>
                  <a:txBody>
                    <a:bodyPr/>
                    <a:lstStyle/>
                    <a:p>
                      <a:r>
                        <a:rPr lang="cs-CZ" sz="1200" dirty="0"/>
                        <a:t>10</a:t>
                      </a:r>
                    </a:p>
                  </a:txBody>
                  <a:tcPr/>
                </a:tc>
                <a:tc>
                  <a:txBody>
                    <a:bodyPr/>
                    <a:lstStyle/>
                    <a:p>
                      <a:r>
                        <a:rPr lang="cs-CZ" sz="1200" dirty="0"/>
                        <a:t>5/4</a:t>
                      </a:r>
                    </a:p>
                  </a:txBody>
                  <a:tcPr/>
                </a:tc>
                <a:tc>
                  <a:txBody>
                    <a:bodyPr/>
                    <a:lstStyle/>
                    <a:p>
                      <a:r>
                        <a:rPr lang="cs-CZ" sz="1200" dirty="0"/>
                        <a:t>-</a:t>
                      </a:r>
                    </a:p>
                  </a:txBody>
                  <a:tcPr/>
                </a:tc>
                <a:tc>
                  <a:txBody>
                    <a:bodyPr/>
                    <a:lstStyle/>
                    <a:p>
                      <a:r>
                        <a:rPr lang="cs-CZ" sz="1200" dirty="0" err="1"/>
                        <a:t>Rumuns</a:t>
                      </a:r>
                      <a:r>
                        <a:rPr lang="cs-CZ" sz="1200" dirty="0"/>
                        <a:t>. </a:t>
                      </a:r>
                    </a:p>
                  </a:txBody>
                  <a:tcPr/>
                </a:tc>
                <a:tc>
                  <a:txBody>
                    <a:bodyPr/>
                    <a:lstStyle/>
                    <a:p>
                      <a:r>
                        <a:rPr lang="cs-CZ" sz="1200" dirty="0"/>
                        <a:t>19</a:t>
                      </a:r>
                    </a:p>
                  </a:txBody>
                  <a:tcPr/>
                </a:tc>
                <a:tc>
                  <a:txBody>
                    <a:bodyPr/>
                    <a:lstStyle/>
                    <a:p>
                      <a:r>
                        <a:rPr lang="cs-CZ" sz="1200" dirty="0"/>
                        <a:t>5</a:t>
                      </a:r>
                    </a:p>
                  </a:txBody>
                  <a:tcPr/>
                </a:tc>
                <a:tc>
                  <a:txBody>
                    <a:bodyPr/>
                    <a:lstStyle/>
                    <a:p>
                      <a:r>
                        <a:rPr lang="cs-CZ" sz="1200" dirty="0"/>
                        <a:t>9</a:t>
                      </a:r>
                    </a:p>
                  </a:txBody>
                  <a:tcPr/>
                </a:tc>
                <a:tc>
                  <a:txBody>
                    <a:bodyPr/>
                    <a:lstStyle/>
                    <a:p>
                      <a:r>
                        <a:rPr lang="cs-CZ" sz="1200" dirty="0"/>
                        <a:t>-</a:t>
                      </a:r>
                    </a:p>
                  </a:txBody>
                  <a:tcPr/>
                </a:tc>
                <a:extLst>
                  <a:ext uri="{0D108BD9-81ED-4DB2-BD59-A6C34878D82A}">
                    <a16:rowId xmlns:a16="http://schemas.microsoft.com/office/drawing/2014/main" val="467157196"/>
                  </a:ext>
                </a:extLst>
              </a:tr>
              <a:tr h="352233">
                <a:tc>
                  <a:txBody>
                    <a:bodyPr/>
                    <a:lstStyle/>
                    <a:p>
                      <a:r>
                        <a:rPr lang="cs-CZ" sz="1200" dirty="0"/>
                        <a:t>Španěl.</a:t>
                      </a:r>
                    </a:p>
                  </a:txBody>
                  <a:tcPr/>
                </a:tc>
                <a:tc>
                  <a:txBody>
                    <a:bodyPr/>
                    <a:lstStyle/>
                    <a:p>
                      <a:pPr algn="ctr"/>
                      <a:r>
                        <a:rPr lang="cs-CZ" sz="1200" dirty="0"/>
                        <a:t>21</a:t>
                      </a:r>
                    </a:p>
                  </a:txBody>
                  <a:tcPr/>
                </a:tc>
                <a:tc>
                  <a:txBody>
                    <a:bodyPr/>
                    <a:lstStyle/>
                    <a:p>
                      <a:pPr algn="ctr"/>
                      <a:r>
                        <a:rPr lang="cs-CZ" sz="1200" dirty="0"/>
                        <a:t>10</a:t>
                      </a:r>
                    </a:p>
                  </a:txBody>
                  <a:tcPr/>
                </a:tc>
                <a:tc>
                  <a:txBody>
                    <a:bodyPr/>
                    <a:lstStyle/>
                    <a:p>
                      <a:pPr algn="ctr"/>
                      <a:r>
                        <a:rPr lang="cs-CZ" sz="1200" dirty="0"/>
                        <a:t>/4</a:t>
                      </a:r>
                    </a:p>
                  </a:txBody>
                  <a:tcPr/>
                </a:tc>
                <a:tc>
                  <a:txBody>
                    <a:bodyPr/>
                    <a:lstStyle/>
                    <a:p>
                      <a:pPr algn="ctr"/>
                      <a:r>
                        <a:rPr lang="cs-CZ" sz="1200" dirty="0"/>
                        <a:t>-</a:t>
                      </a:r>
                    </a:p>
                  </a:txBody>
                  <a:tcPr/>
                </a:tc>
                <a:tc>
                  <a:txBody>
                    <a:bodyPr/>
                    <a:lstStyle/>
                    <a:p>
                      <a:r>
                        <a:rPr lang="cs-CZ" sz="1200" dirty="0"/>
                        <a:t>Lotyšsko </a:t>
                      </a:r>
                    </a:p>
                  </a:txBody>
                  <a:tcPr/>
                </a:tc>
                <a:tc>
                  <a:txBody>
                    <a:bodyPr/>
                    <a:lstStyle/>
                    <a:p>
                      <a:r>
                        <a:rPr lang="cs-CZ" sz="1200" dirty="0"/>
                        <a:t>21</a:t>
                      </a:r>
                    </a:p>
                  </a:txBody>
                  <a:tcPr/>
                </a:tc>
                <a:tc>
                  <a:txBody>
                    <a:bodyPr/>
                    <a:lstStyle/>
                    <a:p>
                      <a:r>
                        <a:rPr lang="cs-CZ" sz="1200" dirty="0"/>
                        <a:t>12</a:t>
                      </a:r>
                    </a:p>
                  </a:txBody>
                  <a:tcPr/>
                </a:tc>
                <a:tc>
                  <a:txBody>
                    <a:bodyPr/>
                    <a:lstStyle/>
                    <a:p>
                      <a:r>
                        <a:rPr lang="cs-CZ" sz="1200" dirty="0"/>
                        <a:t>5</a:t>
                      </a:r>
                    </a:p>
                  </a:txBody>
                  <a:tcPr/>
                </a:tc>
                <a:tc>
                  <a:txBody>
                    <a:bodyPr/>
                    <a:lstStyle/>
                    <a:p>
                      <a:r>
                        <a:rPr lang="cs-CZ" sz="1200" dirty="0"/>
                        <a:t>-</a:t>
                      </a:r>
                    </a:p>
                  </a:txBody>
                  <a:tcPr/>
                </a:tc>
                <a:tc>
                  <a:txBody>
                    <a:bodyPr/>
                    <a:lstStyle/>
                    <a:p>
                      <a:r>
                        <a:rPr lang="cs-CZ" sz="1200" dirty="0" err="1"/>
                        <a:t>Slovensk</a:t>
                      </a:r>
                      <a:r>
                        <a:rPr lang="cs-CZ" sz="1200" dirty="0"/>
                        <a:t>.</a:t>
                      </a:r>
                    </a:p>
                  </a:txBody>
                  <a:tcPr/>
                </a:tc>
                <a:tc>
                  <a:txBody>
                    <a:bodyPr/>
                    <a:lstStyle/>
                    <a:p>
                      <a:r>
                        <a:rPr lang="cs-CZ" sz="1200" dirty="0"/>
                        <a:t>20</a:t>
                      </a:r>
                    </a:p>
                  </a:txBody>
                  <a:tcPr/>
                </a:tc>
                <a:tc>
                  <a:txBody>
                    <a:bodyPr/>
                    <a:lstStyle/>
                    <a:p>
                      <a:r>
                        <a:rPr lang="cs-CZ" sz="1200" dirty="0"/>
                        <a:t>10</a:t>
                      </a:r>
                    </a:p>
                  </a:txBody>
                  <a:tcPr/>
                </a:tc>
                <a:tc>
                  <a:txBody>
                    <a:bodyPr/>
                    <a:lstStyle/>
                    <a:p>
                      <a:r>
                        <a:rPr lang="cs-CZ" sz="1200" dirty="0"/>
                        <a:t>-</a:t>
                      </a:r>
                    </a:p>
                  </a:txBody>
                  <a:tcPr/>
                </a:tc>
                <a:tc>
                  <a:txBody>
                    <a:bodyPr/>
                    <a:lstStyle/>
                    <a:p>
                      <a:r>
                        <a:rPr lang="cs-CZ" sz="1200" dirty="0"/>
                        <a:t>-</a:t>
                      </a:r>
                    </a:p>
                  </a:txBody>
                  <a:tcPr/>
                </a:tc>
                <a:extLst>
                  <a:ext uri="{0D108BD9-81ED-4DB2-BD59-A6C34878D82A}">
                    <a16:rowId xmlns:a16="http://schemas.microsoft.com/office/drawing/2014/main" val="338559372"/>
                  </a:ext>
                </a:extLst>
              </a:tr>
            </a:tbl>
          </a:graphicData>
        </a:graphic>
      </p:graphicFrame>
      <p:graphicFrame>
        <p:nvGraphicFramePr>
          <p:cNvPr id="5" name="Tabulka 5">
            <a:extLst>
              <a:ext uri="{FF2B5EF4-FFF2-40B4-BE49-F238E27FC236}">
                <a16:creationId xmlns:a16="http://schemas.microsoft.com/office/drawing/2014/main" id="{EE939755-03E7-1F0A-CEDB-0F10E93CA48C}"/>
              </a:ext>
            </a:extLst>
          </p:cNvPr>
          <p:cNvGraphicFramePr>
            <a:graphicFrameLocks noGrp="1"/>
          </p:cNvGraphicFramePr>
          <p:nvPr>
            <p:extLst>
              <p:ext uri="{D42A27DB-BD31-4B8C-83A1-F6EECF244321}">
                <p14:modId xmlns:p14="http://schemas.microsoft.com/office/powerpoint/2010/main" val="3251645361"/>
              </p:ext>
            </p:extLst>
          </p:nvPr>
        </p:nvGraphicFramePr>
        <p:xfrm>
          <a:off x="8019392" y="5386848"/>
          <a:ext cx="3902221" cy="627176"/>
        </p:xfrm>
        <a:graphic>
          <a:graphicData uri="http://schemas.openxmlformats.org/drawingml/2006/table">
            <a:tbl>
              <a:tblPr firstRow="1" bandRow="1">
                <a:tableStyleId>{5C22544A-7EE6-4342-B048-85BDC9FD1C3A}</a:tableStyleId>
              </a:tblPr>
              <a:tblGrid>
                <a:gridCol w="1179254">
                  <a:extLst>
                    <a:ext uri="{9D8B030D-6E8A-4147-A177-3AD203B41FA5}">
                      <a16:colId xmlns:a16="http://schemas.microsoft.com/office/drawing/2014/main" val="2017579314"/>
                    </a:ext>
                  </a:extLst>
                </a:gridCol>
                <a:gridCol w="700859">
                  <a:extLst>
                    <a:ext uri="{9D8B030D-6E8A-4147-A177-3AD203B41FA5}">
                      <a16:colId xmlns:a16="http://schemas.microsoft.com/office/drawing/2014/main" val="3109583764"/>
                    </a:ext>
                  </a:extLst>
                </a:gridCol>
                <a:gridCol w="673193">
                  <a:extLst>
                    <a:ext uri="{9D8B030D-6E8A-4147-A177-3AD203B41FA5}">
                      <a16:colId xmlns:a16="http://schemas.microsoft.com/office/drawing/2014/main" val="2123255313"/>
                    </a:ext>
                  </a:extLst>
                </a:gridCol>
                <a:gridCol w="691637">
                  <a:extLst>
                    <a:ext uri="{9D8B030D-6E8A-4147-A177-3AD203B41FA5}">
                      <a16:colId xmlns:a16="http://schemas.microsoft.com/office/drawing/2014/main" val="1121953251"/>
                    </a:ext>
                  </a:extLst>
                </a:gridCol>
                <a:gridCol w="657278">
                  <a:extLst>
                    <a:ext uri="{9D8B030D-6E8A-4147-A177-3AD203B41FA5}">
                      <a16:colId xmlns:a16="http://schemas.microsoft.com/office/drawing/2014/main" val="1595191509"/>
                    </a:ext>
                  </a:extLst>
                </a:gridCol>
              </a:tblGrid>
              <a:tr h="240684">
                <a:tc>
                  <a:txBody>
                    <a:bodyPr/>
                    <a:lstStyle/>
                    <a:p>
                      <a:r>
                        <a:rPr lang="cs-CZ" sz="1200" b="0" dirty="0">
                          <a:solidFill>
                            <a:schemeClr val="tx1"/>
                          </a:solidFill>
                        </a:rPr>
                        <a:t>Slovinsko </a:t>
                      </a:r>
                    </a:p>
                  </a:txBody>
                  <a:tcPr>
                    <a:solidFill>
                      <a:schemeClr val="bg2"/>
                    </a:solidFill>
                  </a:tcPr>
                </a:tc>
                <a:tc>
                  <a:txBody>
                    <a:bodyPr/>
                    <a:lstStyle/>
                    <a:p>
                      <a:r>
                        <a:rPr lang="cs-CZ" sz="1200" b="0" dirty="0">
                          <a:solidFill>
                            <a:schemeClr val="tx1"/>
                          </a:solidFill>
                        </a:rPr>
                        <a:t>22</a:t>
                      </a:r>
                    </a:p>
                  </a:txBody>
                  <a:tcPr>
                    <a:solidFill>
                      <a:schemeClr val="bg2"/>
                    </a:solidFill>
                  </a:tcPr>
                </a:tc>
                <a:tc>
                  <a:txBody>
                    <a:bodyPr/>
                    <a:lstStyle/>
                    <a:p>
                      <a:r>
                        <a:rPr lang="cs-CZ" sz="1200" b="0" dirty="0">
                          <a:solidFill>
                            <a:schemeClr val="tx1"/>
                          </a:solidFill>
                        </a:rPr>
                        <a:t>9,5</a:t>
                      </a:r>
                    </a:p>
                  </a:txBody>
                  <a:tcPr>
                    <a:solidFill>
                      <a:schemeClr val="bg2"/>
                    </a:solidFill>
                  </a:tcPr>
                </a:tc>
                <a:tc>
                  <a:txBody>
                    <a:bodyPr/>
                    <a:lstStyle/>
                    <a:p>
                      <a:r>
                        <a:rPr lang="cs-CZ" sz="1200" b="0" dirty="0">
                          <a:solidFill>
                            <a:schemeClr val="tx1"/>
                          </a:solidFill>
                        </a:rPr>
                        <a:t>5</a:t>
                      </a:r>
                    </a:p>
                  </a:txBody>
                  <a:tcPr>
                    <a:solidFill>
                      <a:schemeClr val="bg2"/>
                    </a:solidFill>
                  </a:tcPr>
                </a:tc>
                <a:tc>
                  <a:txBody>
                    <a:bodyPr/>
                    <a:lstStyle/>
                    <a:p>
                      <a:r>
                        <a:rPr lang="cs-CZ" sz="1200" b="0" dirty="0">
                          <a:solidFill>
                            <a:schemeClr val="tx1"/>
                          </a:solidFill>
                        </a:rPr>
                        <a:t>-</a:t>
                      </a:r>
                    </a:p>
                  </a:txBody>
                  <a:tcPr>
                    <a:solidFill>
                      <a:schemeClr val="bg2"/>
                    </a:solidFill>
                  </a:tcPr>
                </a:tc>
                <a:extLst>
                  <a:ext uri="{0D108BD9-81ED-4DB2-BD59-A6C34878D82A}">
                    <a16:rowId xmlns:a16="http://schemas.microsoft.com/office/drawing/2014/main" val="1299891078"/>
                  </a:ext>
                </a:extLst>
              </a:tr>
              <a:tr h="352856">
                <a:tc>
                  <a:txBody>
                    <a:bodyPr/>
                    <a:lstStyle/>
                    <a:p>
                      <a:r>
                        <a:rPr lang="cs-CZ" sz="1200" dirty="0" err="1"/>
                        <a:t>Svédsko</a:t>
                      </a:r>
                      <a:r>
                        <a:rPr lang="cs-CZ" sz="1200" dirty="0"/>
                        <a:t> </a:t>
                      </a:r>
                    </a:p>
                  </a:txBody>
                  <a:tcPr>
                    <a:solidFill>
                      <a:srgbClr val="FFFF00"/>
                    </a:solidFill>
                  </a:tcPr>
                </a:tc>
                <a:tc>
                  <a:txBody>
                    <a:bodyPr/>
                    <a:lstStyle/>
                    <a:p>
                      <a:r>
                        <a:rPr lang="cs-CZ" sz="1200" dirty="0"/>
                        <a:t>7,7</a:t>
                      </a:r>
                    </a:p>
                  </a:txBody>
                  <a:tcPr>
                    <a:solidFill>
                      <a:srgbClr val="FFFF00"/>
                    </a:solidFill>
                  </a:tcPr>
                </a:tc>
                <a:tc>
                  <a:txBody>
                    <a:bodyPr/>
                    <a:lstStyle/>
                    <a:p>
                      <a:r>
                        <a:rPr lang="cs-CZ" sz="1200" dirty="0"/>
                        <a:t>2,5</a:t>
                      </a:r>
                    </a:p>
                  </a:txBody>
                  <a:tcPr>
                    <a:solidFill>
                      <a:srgbClr val="FFFF00"/>
                    </a:solidFill>
                  </a:tcPr>
                </a:tc>
                <a:tc>
                  <a:txBody>
                    <a:bodyPr/>
                    <a:lstStyle/>
                    <a:p>
                      <a:r>
                        <a:rPr lang="cs-CZ" sz="1200" dirty="0"/>
                        <a:t>3,7</a:t>
                      </a:r>
                    </a:p>
                  </a:txBody>
                  <a:tcPr>
                    <a:solidFill>
                      <a:srgbClr val="FFFF00"/>
                    </a:solidFill>
                  </a:tcPr>
                </a:tc>
                <a:tc>
                  <a:txBody>
                    <a:bodyPr/>
                    <a:lstStyle/>
                    <a:p>
                      <a:r>
                        <a:rPr lang="cs-CZ" sz="1200" dirty="0"/>
                        <a:t>-</a:t>
                      </a:r>
                    </a:p>
                  </a:txBody>
                  <a:tcPr>
                    <a:solidFill>
                      <a:srgbClr val="FFFF00"/>
                    </a:solidFill>
                  </a:tcPr>
                </a:tc>
                <a:extLst>
                  <a:ext uri="{0D108BD9-81ED-4DB2-BD59-A6C34878D82A}">
                    <a16:rowId xmlns:a16="http://schemas.microsoft.com/office/drawing/2014/main" val="1261577626"/>
                  </a:ext>
                </a:extLst>
              </a:tr>
            </a:tbl>
          </a:graphicData>
        </a:graphic>
      </p:graphicFrame>
      <p:sp>
        <p:nvSpPr>
          <p:cNvPr id="3" name="TextovéPole 2">
            <a:extLst>
              <a:ext uri="{FF2B5EF4-FFF2-40B4-BE49-F238E27FC236}">
                <a16:creationId xmlns:a16="http://schemas.microsoft.com/office/drawing/2014/main" id="{5E3F3A8F-F49F-B234-60D7-4508278E4970}"/>
              </a:ext>
            </a:extLst>
          </p:cNvPr>
          <p:cNvSpPr txBox="1"/>
          <p:nvPr/>
        </p:nvSpPr>
        <p:spPr>
          <a:xfrm>
            <a:off x="409904" y="1286486"/>
            <a:ext cx="8429296" cy="369332"/>
          </a:xfrm>
          <a:prstGeom prst="rect">
            <a:avLst/>
          </a:prstGeom>
          <a:noFill/>
        </p:spPr>
        <p:txBody>
          <a:bodyPr wrap="square" rtlCol="0">
            <a:spAutoFit/>
          </a:bodyPr>
          <a:lstStyle/>
          <a:p>
            <a:r>
              <a:rPr lang="cs-CZ" dirty="0"/>
              <a:t>DPH je jednou z daní, jejíž část se odvádí do rozpočtu EU – snaha o sjednocení</a:t>
            </a:r>
          </a:p>
        </p:txBody>
      </p:sp>
    </p:spTree>
    <p:extLst>
      <p:ext uri="{BB962C8B-B14F-4D97-AF65-F5344CB8AC3E}">
        <p14:creationId xmlns:p14="http://schemas.microsoft.com/office/powerpoint/2010/main" val="603330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FC5C927-92BD-7DC3-CBAA-7CDD1A1047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378" y="1393051"/>
            <a:ext cx="9806152" cy="2686521"/>
          </a:xfrm>
          <a:prstGeom prst="rect">
            <a:avLst/>
          </a:prstGeom>
        </p:spPr>
      </p:pic>
      <p:sp>
        <p:nvSpPr>
          <p:cNvPr id="2" name="TextovéPole 1">
            <a:extLst>
              <a:ext uri="{FF2B5EF4-FFF2-40B4-BE49-F238E27FC236}">
                <a16:creationId xmlns:a16="http://schemas.microsoft.com/office/drawing/2014/main" id="{87185D58-F647-C8D8-9884-1308E9E0DAA4}"/>
              </a:ext>
            </a:extLst>
          </p:cNvPr>
          <p:cNvSpPr txBox="1"/>
          <p:nvPr/>
        </p:nvSpPr>
        <p:spPr>
          <a:xfrm>
            <a:off x="2259724" y="594353"/>
            <a:ext cx="5065986" cy="369332"/>
          </a:xfrm>
          <a:prstGeom prst="rect">
            <a:avLst/>
          </a:prstGeom>
          <a:noFill/>
        </p:spPr>
        <p:txBody>
          <a:bodyPr wrap="square" rtlCol="0">
            <a:spAutoFit/>
          </a:bodyPr>
          <a:lstStyle/>
          <a:p>
            <a:r>
              <a:rPr lang="cs-CZ" dirty="0">
                <a:solidFill>
                  <a:srgbClr val="FF0000"/>
                </a:solidFill>
              </a:rPr>
              <a:t>Inkaso DPH</a:t>
            </a:r>
          </a:p>
        </p:txBody>
      </p:sp>
      <p:sp>
        <p:nvSpPr>
          <p:cNvPr id="3" name="TextovéPole 2">
            <a:extLst>
              <a:ext uri="{FF2B5EF4-FFF2-40B4-BE49-F238E27FC236}">
                <a16:creationId xmlns:a16="http://schemas.microsoft.com/office/drawing/2014/main" id="{9E5970D0-6951-2253-2014-0EAF84804195}"/>
              </a:ext>
            </a:extLst>
          </p:cNvPr>
          <p:cNvSpPr txBox="1"/>
          <p:nvPr/>
        </p:nvSpPr>
        <p:spPr>
          <a:xfrm>
            <a:off x="977462" y="4635062"/>
            <a:ext cx="2438400" cy="369332"/>
          </a:xfrm>
          <a:prstGeom prst="rect">
            <a:avLst/>
          </a:prstGeom>
          <a:noFill/>
          <a:ln>
            <a:solidFill>
              <a:schemeClr val="accent1"/>
            </a:solidFill>
          </a:ln>
        </p:spPr>
        <p:txBody>
          <a:bodyPr wrap="square" rtlCol="0">
            <a:spAutoFit/>
          </a:bodyPr>
          <a:lstStyle/>
          <a:p>
            <a:r>
              <a:rPr lang="cs-CZ" dirty="0"/>
              <a:t>2023 : 381 800 mil Kč</a:t>
            </a:r>
          </a:p>
        </p:txBody>
      </p:sp>
    </p:spTree>
    <p:extLst>
      <p:ext uri="{BB962C8B-B14F-4D97-AF65-F5344CB8AC3E}">
        <p14:creationId xmlns:p14="http://schemas.microsoft.com/office/powerpoint/2010/main" val="2796238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igarety a spotřební daň - porovnání v letech">
            <a:extLst>
              <a:ext uri="{FF2B5EF4-FFF2-40B4-BE49-F238E27FC236}">
                <a16:creationId xmlns:a16="http://schemas.microsoft.com/office/drawing/2014/main" id="{75BA652C-D1CC-EA20-C3F7-CBFACB4BC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995" y="4307900"/>
            <a:ext cx="4577322" cy="1941786"/>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35C490DC-1836-F8DB-C8A4-CEBCEA116DAE}"/>
              </a:ext>
            </a:extLst>
          </p:cNvPr>
          <p:cNvSpPr txBox="1"/>
          <p:nvPr/>
        </p:nvSpPr>
        <p:spPr>
          <a:xfrm>
            <a:off x="231228" y="304800"/>
            <a:ext cx="6600496" cy="1569660"/>
          </a:xfrm>
          <a:prstGeom prst="rect">
            <a:avLst/>
          </a:prstGeom>
          <a:noFill/>
        </p:spPr>
        <p:txBody>
          <a:bodyPr wrap="square" rtlCol="0">
            <a:spAutoFit/>
          </a:bodyPr>
          <a:lstStyle/>
          <a:p>
            <a:r>
              <a:rPr lang="cs-CZ" sz="2400" b="1" dirty="0">
                <a:solidFill>
                  <a:srgbClr val="FF0000"/>
                </a:solidFill>
              </a:rPr>
              <a:t>2) DAŇ ZE SPOTŘEBY</a:t>
            </a:r>
            <a:r>
              <a:rPr lang="cs-CZ" sz="1800" dirty="0"/>
              <a:t>( daň ze spotřeby, „daň z neřestí“)</a:t>
            </a:r>
          </a:p>
          <a:p>
            <a:r>
              <a:rPr lang="cs-CZ" sz="1800" b="1" dirty="0"/>
              <a:t>Poplatník</a:t>
            </a:r>
            <a:r>
              <a:rPr lang="cs-CZ" sz="1800" dirty="0"/>
              <a:t> : není znám konkrétní, plátce ano</a:t>
            </a:r>
          </a:p>
          <a:p>
            <a:r>
              <a:rPr lang="cs-CZ" sz="1800" b="1" dirty="0"/>
              <a:t>Předmět daně </a:t>
            </a:r>
            <a:r>
              <a:rPr lang="cs-CZ" sz="1800" dirty="0"/>
              <a:t>: viz přehled</a:t>
            </a:r>
          </a:p>
          <a:p>
            <a:r>
              <a:rPr lang="cs-CZ" sz="1800" b="1" dirty="0"/>
              <a:t>Základ daně </a:t>
            </a:r>
            <a:r>
              <a:rPr lang="cs-CZ" sz="1800" dirty="0"/>
              <a:t>: fyzické jednotky (objem, váha, kusy)</a:t>
            </a:r>
          </a:p>
          <a:p>
            <a:r>
              <a:rPr lang="cs-CZ" sz="1800" b="1" dirty="0"/>
              <a:t>Sazba</a:t>
            </a:r>
            <a:r>
              <a:rPr lang="cs-CZ" sz="1800" dirty="0"/>
              <a:t> : daná pevnou částkou v korunách</a:t>
            </a:r>
          </a:p>
        </p:txBody>
      </p:sp>
      <p:graphicFrame>
        <p:nvGraphicFramePr>
          <p:cNvPr id="3" name="Tabulka 2">
            <a:extLst>
              <a:ext uri="{FF2B5EF4-FFF2-40B4-BE49-F238E27FC236}">
                <a16:creationId xmlns:a16="http://schemas.microsoft.com/office/drawing/2014/main" id="{91C15769-D0ED-C11F-9E74-A386D082818C}"/>
              </a:ext>
            </a:extLst>
          </p:cNvPr>
          <p:cNvGraphicFramePr>
            <a:graphicFrameLocks noGrp="1"/>
          </p:cNvGraphicFramePr>
          <p:nvPr>
            <p:extLst>
              <p:ext uri="{D42A27DB-BD31-4B8C-83A1-F6EECF244321}">
                <p14:modId xmlns:p14="http://schemas.microsoft.com/office/powerpoint/2010/main" val="3343721914"/>
              </p:ext>
            </p:extLst>
          </p:nvPr>
        </p:nvGraphicFramePr>
        <p:xfrm>
          <a:off x="231227" y="1945640"/>
          <a:ext cx="11535168" cy="2291080"/>
        </p:xfrm>
        <a:graphic>
          <a:graphicData uri="http://schemas.openxmlformats.org/drawingml/2006/table">
            <a:tbl>
              <a:tblPr firstRow="1" bandRow="1">
                <a:tableStyleId>{5C22544A-7EE6-4342-B048-85BDC9FD1C3A}</a:tableStyleId>
              </a:tblPr>
              <a:tblGrid>
                <a:gridCol w="1441896">
                  <a:extLst>
                    <a:ext uri="{9D8B030D-6E8A-4147-A177-3AD203B41FA5}">
                      <a16:colId xmlns:a16="http://schemas.microsoft.com/office/drawing/2014/main" val="3568504355"/>
                    </a:ext>
                  </a:extLst>
                </a:gridCol>
                <a:gridCol w="1441896">
                  <a:extLst>
                    <a:ext uri="{9D8B030D-6E8A-4147-A177-3AD203B41FA5}">
                      <a16:colId xmlns:a16="http://schemas.microsoft.com/office/drawing/2014/main" val="2607918027"/>
                    </a:ext>
                  </a:extLst>
                </a:gridCol>
                <a:gridCol w="1441896">
                  <a:extLst>
                    <a:ext uri="{9D8B030D-6E8A-4147-A177-3AD203B41FA5}">
                      <a16:colId xmlns:a16="http://schemas.microsoft.com/office/drawing/2014/main" val="4156249776"/>
                    </a:ext>
                  </a:extLst>
                </a:gridCol>
                <a:gridCol w="982037">
                  <a:extLst>
                    <a:ext uri="{9D8B030D-6E8A-4147-A177-3AD203B41FA5}">
                      <a16:colId xmlns:a16="http://schemas.microsoft.com/office/drawing/2014/main" val="2457081407"/>
                    </a:ext>
                  </a:extLst>
                </a:gridCol>
                <a:gridCol w="1881351">
                  <a:extLst>
                    <a:ext uri="{9D8B030D-6E8A-4147-A177-3AD203B41FA5}">
                      <a16:colId xmlns:a16="http://schemas.microsoft.com/office/drawing/2014/main" val="3042109997"/>
                    </a:ext>
                  </a:extLst>
                </a:gridCol>
                <a:gridCol w="1462300">
                  <a:extLst>
                    <a:ext uri="{9D8B030D-6E8A-4147-A177-3AD203B41FA5}">
                      <a16:colId xmlns:a16="http://schemas.microsoft.com/office/drawing/2014/main" val="2521086080"/>
                    </a:ext>
                  </a:extLst>
                </a:gridCol>
                <a:gridCol w="1441896">
                  <a:extLst>
                    <a:ext uri="{9D8B030D-6E8A-4147-A177-3AD203B41FA5}">
                      <a16:colId xmlns:a16="http://schemas.microsoft.com/office/drawing/2014/main" val="297403890"/>
                    </a:ext>
                  </a:extLst>
                </a:gridCol>
                <a:gridCol w="1441896">
                  <a:extLst>
                    <a:ext uri="{9D8B030D-6E8A-4147-A177-3AD203B41FA5}">
                      <a16:colId xmlns:a16="http://schemas.microsoft.com/office/drawing/2014/main" val="1786084681"/>
                    </a:ext>
                  </a:extLst>
                </a:gridCol>
              </a:tblGrid>
              <a:tr h="370840">
                <a:tc gridSpan="2">
                  <a:txBody>
                    <a:bodyPr/>
                    <a:lstStyle/>
                    <a:p>
                      <a:r>
                        <a:rPr lang="cs-CZ" dirty="0"/>
                        <a:t>Pohonné hmoty</a:t>
                      </a:r>
                    </a:p>
                    <a:p>
                      <a:r>
                        <a:rPr lang="cs-CZ" dirty="0"/>
                        <a:t>daň</a:t>
                      </a:r>
                    </a:p>
                  </a:txBody>
                  <a:tcPr/>
                </a:tc>
                <a:tc hMerge="1">
                  <a:txBody>
                    <a:bodyPr/>
                    <a:lstStyle/>
                    <a:p>
                      <a:endParaRPr dirty="0"/>
                    </a:p>
                  </a:txBody>
                  <a:tcPr/>
                </a:tc>
                <a:tc gridSpan="2">
                  <a:txBody>
                    <a:bodyPr/>
                    <a:lstStyle/>
                    <a:p>
                      <a:r>
                        <a:rPr lang="cs-CZ" dirty="0"/>
                        <a:t>Pivo podle množství alkoholu…daň</a:t>
                      </a:r>
                    </a:p>
                  </a:txBody>
                  <a:tcPr/>
                </a:tc>
                <a:tc hMerge="1">
                  <a:txBody>
                    <a:bodyPr/>
                    <a:lstStyle/>
                    <a:p>
                      <a:endParaRPr lang="cs-CZ" dirty="0"/>
                    </a:p>
                  </a:txBody>
                  <a:tcPr/>
                </a:tc>
                <a:tc gridSpan="2">
                  <a:txBody>
                    <a:bodyPr/>
                    <a:lstStyle/>
                    <a:p>
                      <a:r>
                        <a:rPr lang="cs-CZ" dirty="0"/>
                        <a:t>Víno podle alkoholu…daň</a:t>
                      </a:r>
                    </a:p>
                  </a:txBody>
                  <a:tcPr/>
                </a:tc>
                <a:tc hMerge="1">
                  <a:txBody>
                    <a:bodyPr/>
                    <a:lstStyle/>
                    <a:p>
                      <a:endParaRPr lang="cs-CZ" dirty="0"/>
                    </a:p>
                  </a:txBody>
                  <a:tcPr/>
                </a:tc>
                <a:tc gridSpan="2">
                  <a:txBody>
                    <a:bodyPr/>
                    <a:lstStyle/>
                    <a:p>
                      <a:r>
                        <a:rPr lang="cs-CZ" dirty="0"/>
                        <a:t>Lihoviny podle obsahu čistého lihu…daň</a:t>
                      </a:r>
                    </a:p>
                  </a:txBody>
                  <a:tcPr/>
                </a:tc>
                <a:tc hMerge="1">
                  <a:txBody>
                    <a:bodyPr/>
                    <a:lstStyle/>
                    <a:p>
                      <a:endParaRPr lang="cs-CZ" dirty="0"/>
                    </a:p>
                  </a:txBody>
                  <a:tcPr/>
                </a:tc>
                <a:extLst>
                  <a:ext uri="{0D108BD9-81ED-4DB2-BD59-A6C34878D82A}">
                    <a16:rowId xmlns:a16="http://schemas.microsoft.com/office/drawing/2014/main" val="4232857651"/>
                  </a:ext>
                </a:extLst>
              </a:tr>
              <a:tr h="370840">
                <a:tc>
                  <a:txBody>
                    <a:bodyPr/>
                    <a:lstStyle/>
                    <a:p>
                      <a:r>
                        <a:rPr lang="cs-CZ" dirty="0"/>
                        <a:t>benzín</a:t>
                      </a:r>
                    </a:p>
                  </a:txBody>
                  <a:tcPr/>
                </a:tc>
                <a:tc>
                  <a:txBody>
                    <a:bodyPr/>
                    <a:lstStyle/>
                    <a:p>
                      <a:r>
                        <a:rPr lang="cs-CZ" dirty="0"/>
                        <a:t>12 840,-/</a:t>
                      </a:r>
                      <a:r>
                        <a:rPr lang="cs-CZ" dirty="0" err="1"/>
                        <a:t>tis.l</a:t>
                      </a:r>
                      <a:endParaRPr lang="cs-CZ" dirty="0"/>
                    </a:p>
                  </a:txBody>
                  <a:tcPr/>
                </a:tc>
                <a:tc>
                  <a:txBody>
                    <a:bodyPr/>
                    <a:lstStyle/>
                    <a:p>
                      <a:r>
                        <a:rPr lang="cs-CZ" dirty="0"/>
                        <a:t>Větší pivovary</a:t>
                      </a:r>
                    </a:p>
                  </a:txBody>
                  <a:tcPr/>
                </a:tc>
                <a:tc>
                  <a:txBody>
                    <a:bodyPr/>
                    <a:lstStyle/>
                    <a:p>
                      <a:r>
                        <a:rPr lang="cs-CZ" dirty="0"/>
                        <a:t>32,-/hl</a:t>
                      </a:r>
                    </a:p>
                  </a:txBody>
                  <a:tcPr/>
                </a:tc>
                <a:tc>
                  <a:txBody>
                    <a:bodyPr/>
                    <a:lstStyle/>
                    <a:p>
                      <a:r>
                        <a:rPr lang="cs-CZ" dirty="0"/>
                        <a:t>Šumivé víno</a:t>
                      </a:r>
                    </a:p>
                  </a:txBody>
                  <a:tcPr/>
                </a:tc>
                <a:tc>
                  <a:txBody>
                    <a:bodyPr/>
                    <a:lstStyle/>
                    <a:p>
                      <a:r>
                        <a:rPr lang="cs-CZ" dirty="0"/>
                        <a:t>2 340,-/hl</a:t>
                      </a:r>
                    </a:p>
                  </a:txBody>
                  <a:tcPr/>
                </a:tc>
                <a:tc>
                  <a:txBody>
                    <a:bodyPr/>
                    <a:lstStyle/>
                    <a:p>
                      <a:r>
                        <a:rPr lang="cs-CZ" dirty="0"/>
                        <a:t>líh</a:t>
                      </a:r>
                    </a:p>
                  </a:txBody>
                  <a:tcPr/>
                </a:tc>
                <a:tc>
                  <a:txBody>
                    <a:bodyPr/>
                    <a:lstStyle/>
                    <a:p>
                      <a:r>
                        <a:rPr lang="cs-CZ" dirty="0"/>
                        <a:t>35 500,-/hl</a:t>
                      </a:r>
                    </a:p>
                  </a:txBody>
                  <a:tcPr/>
                </a:tc>
                <a:extLst>
                  <a:ext uri="{0D108BD9-81ED-4DB2-BD59-A6C34878D82A}">
                    <a16:rowId xmlns:a16="http://schemas.microsoft.com/office/drawing/2014/main" val="2270828546"/>
                  </a:ext>
                </a:extLst>
              </a:tr>
              <a:tr h="370840">
                <a:tc>
                  <a:txBody>
                    <a:bodyPr/>
                    <a:lstStyle/>
                    <a:p>
                      <a:r>
                        <a:rPr lang="cs-CZ" dirty="0"/>
                        <a:t>nafta</a:t>
                      </a:r>
                    </a:p>
                  </a:txBody>
                  <a:tcPr/>
                </a:tc>
                <a:tc>
                  <a:txBody>
                    <a:bodyPr/>
                    <a:lstStyle/>
                    <a:p>
                      <a:r>
                        <a:rPr lang="cs-CZ" dirty="0"/>
                        <a:t>9 950,-/tis l</a:t>
                      </a:r>
                    </a:p>
                  </a:txBody>
                  <a:tcPr/>
                </a:tc>
                <a:tc>
                  <a:txBody>
                    <a:bodyPr/>
                    <a:lstStyle/>
                    <a:p>
                      <a:r>
                        <a:rPr lang="cs-CZ" dirty="0"/>
                        <a:t>Menší pivovary</a:t>
                      </a:r>
                    </a:p>
                  </a:txBody>
                  <a:tcPr/>
                </a:tc>
                <a:tc>
                  <a:txBody>
                    <a:bodyPr/>
                    <a:lstStyle/>
                    <a:p>
                      <a:r>
                        <a:rPr lang="cs-CZ"/>
                        <a:t>28,80/hl</a:t>
                      </a:r>
                    </a:p>
                  </a:txBody>
                  <a:tcPr/>
                </a:tc>
                <a:tc>
                  <a:txBody>
                    <a:bodyPr/>
                    <a:lstStyle/>
                    <a:p>
                      <a:r>
                        <a:rPr lang="cs-CZ" dirty="0"/>
                        <a:t>Tiché víno</a:t>
                      </a:r>
                    </a:p>
                  </a:txBody>
                  <a:tcPr/>
                </a:tc>
                <a:tc>
                  <a:txBody>
                    <a:bodyPr/>
                    <a:lstStyle/>
                    <a:p>
                      <a:r>
                        <a:rPr lang="cs-CZ" dirty="0"/>
                        <a:t>0</a:t>
                      </a:r>
                    </a:p>
                  </a:txBody>
                  <a:tcPr/>
                </a:tc>
                <a:tc>
                  <a:txBody>
                    <a:bodyPr/>
                    <a:lstStyle/>
                    <a:p>
                      <a:r>
                        <a:rPr lang="cs-CZ" dirty="0"/>
                        <a:t>Líh z </a:t>
                      </a:r>
                      <a:r>
                        <a:rPr lang="cs-CZ" dirty="0" err="1"/>
                        <a:t>ovoc</a:t>
                      </a:r>
                      <a:r>
                        <a:rPr lang="cs-CZ" dirty="0"/>
                        <a:t>. destilátu</a:t>
                      </a:r>
                    </a:p>
                  </a:txBody>
                  <a:tcPr/>
                </a:tc>
                <a:tc>
                  <a:txBody>
                    <a:bodyPr/>
                    <a:lstStyle/>
                    <a:p>
                      <a:r>
                        <a:rPr lang="cs-CZ" dirty="0"/>
                        <a:t>16 200,-/hl</a:t>
                      </a:r>
                    </a:p>
                  </a:txBody>
                  <a:tcPr/>
                </a:tc>
                <a:extLst>
                  <a:ext uri="{0D108BD9-81ED-4DB2-BD59-A6C34878D82A}">
                    <a16:rowId xmlns:a16="http://schemas.microsoft.com/office/drawing/2014/main" val="4001815486"/>
                  </a:ext>
                </a:extLst>
              </a:tr>
              <a:tr h="370840">
                <a:tc>
                  <a:txBody>
                    <a:bodyPr/>
                    <a:lstStyle/>
                    <a:p>
                      <a:r>
                        <a:rPr lang="cs-CZ" dirty="0"/>
                        <a:t>LPG</a:t>
                      </a:r>
                    </a:p>
                  </a:txBody>
                  <a:tcPr/>
                </a:tc>
                <a:tc>
                  <a:txBody>
                    <a:bodyPr/>
                    <a:lstStyle/>
                    <a:p>
                      <a:r>
                        <a:rPr lang="cs-CZ" dirty="0"/>
                        <a:t>3 933,-/1t</a:t>
                      </a:r>
                    </a:p>
                  </a:txBody>
                  <a:tcPr/>
                </a:tc>
                <a:tc>
                  <a:txBody>
                    <a:bodyPr/>
                    <a:lstStyle/>
                    <a:p>
                      <a:endParaRPr lang="cs-CZ"/>
                    </a:p>
                  </a:txBody>
                  <a:tcPr/>
                </a:tc>
                <a:tc>
                  <a:txBody>
                    <a:bodyPr/>
                    <a:lstStyle/>
                    <a:p>
                      <a:endParaRPr lang="cs-CZ"/>
                    </a:p>
                  </a:txBody>
                  <a:tcPr/>
                </a:tc>
                <a:tc>
                  <a:txBody>
                    <a:bodyPr/>
                    <a:lstStyle/>
                    <a:p>
                      <a:r>
                        <a:rPr lang="cs-CZ" dirty="0"/>
                        <a:t>meziprodukty</a:t>
                      </a:r>
                    </a:p>
                  </a:txBody>
                  <a:tcPr/>
                </a:tc>
                <a:tc>
                  <a:txBody>
                    <a:bodyPr/>
                    <a:lstStyle/>
                    <a:p>
                      <a:r>
                        <a:rPr lang="cs-CZ" dirty="0"/>
                        <a:t>2 340,-/hl</a:t>
                      </a:r>
                    </a:p>
                  </a:txBody>
                  <a:tcPr/>
                </a:tc>
                <a:tc>
                  <a:txBody>
                    <a:bodyPr/>
                    <a:lstStyle/>
                    <a:p>
                      <a:endParaRPr lang="cs-CZ"/>
                    </a:p>
                  </a:txBody>
                  <a:tcPr/>
                </a:tc>
                <a:tc>
                  <a:txBody>
                    <a:bodyPr/>
                    <a:lstStyle/>
                    <a:p>
                      <a:endParaRPr lang="cs-CZ" dirty="0"/>
                    </a:p>
                  </a:txBody>
                  <a:tcPr/>
                </a:tc>
                <a:extLst>
                  <a:ext uri="{0D108BD9-81ED-4DB2-BD59-A6C34878D82A}">
                    <a16:rowId xmlns:a16="http://schemas.microsoft.com/office/drawing/2014/main" val="2411272966"/>
                  </a:ext>
                </a:extLst>
              </a:tr>
            </a:tbl>
          </a:graphicData>
        </a:graphic>
      </p:graphicFrame>
      <p:sp>
        <p:nvSpPr>
          <p:cNvPr id="4" name="TextovéPole 3">
            <a:extLst>
              <a:ext uri="{FF2B5EF4-FFF2-40B4-BE49-F238E27FC236}">
                <a16:creationId xmlns:a16="http://schemas.microsoft.com/office/drawing/2014/main" id="{3714A254-C082-42E1-EB62-A46237927D29}"/>
              </a:ext>
            </a:extLst>
          </p:cNvPr>
          <p:cNvSpPr txBox="1"/>
          <p:nvPr/>
        </p:nvSpPr>
        <p:spPr>
          <a:xfrm>
            <a:off x="3962401" y="4325145"/>
            <a:ext cx="3069020" cy="1569660"/>
          </a:xfrm>
          <a:prstGeom prst="rect">
            <a:avLst/>
          </a:prstGeom>
          <a:noFill/>
          <a:ln>
            <a:solidFill>
              <a:schemeClr val="tx1"/>
            </a:solidFill>
          </a:ln>
        </p:spPr>
        <p:txBody>
          <a:bodyPr wrap="square" rtlCol="0">
            <a:spAutoFit/>
          </a:bodyPr>
          <a:lstStyle/>
          <a:p>
            <a:r>
              <a:rPr lang="cs-CZ" sz="1600" dirty="0"/>
              <a:t>Daň z cigaret (i elektronických), doutníků, tabáku..</a:t>
            </a:r>
          </a:p>
          <a:p>
            <a:r>
              <a:rPr lang="cs-CZ" sz="1600" dirty="0"/>
              <a:t>Složená daň – základní část=30% z ceny konečného produktu</a:t>
            </a:r>
          </a:p>
          <a:p>
            <a:r>
              <a:rPr lang="cs-CZ" sz="1600" dirty="0"/>
              <a:t>                    - + pevná sazba 1 ks x počet kusů</a:t>
            </a:r>
          </a:p>
        </p:txBody>
      </p:sp>
      <p:pic>
        <p:nvPicPr>
          <p:cNvPr id="5" name="Picture 4" descr="Jak oblíbené pivo pomůže vaší zahradě">
            <a:extLst>
              <a:ext uri="{FF2B5EF4-FFF2-40B4-BE49-F238E27FC236}">
                <a16:creationId xmlns:a16="http://schemas.microsoft.com/office/drawing/2014/main" id="{E1DAD5DC-BE16-A432-9B9E-2A96D481B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393" y="356027"/>
            <a:ext cx="2384872" cy="13462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ČR plánuje do pěti let snížit spotřebu alkoholu a tabáku">
            <a:extLst>
              <a:ext uri="{FF2B5EF4-FFF2-40B4-BE49-F238E27FC236}">
                <a16:creationId xmlns:a16="http://schemas.microsoft.com/office/drawing/2014/main" id="{C908A65A-4FE3-05AB-5395-8540ADB7A5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9408" y="354902"/>
            <a:ext cx="1933902" cy="13674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eny pohonných hmot v Evropě">
            <a:extLst>
              <a:ext uri="{FF2B5EF4-FFF2-40B4-BE49-F238E27FC236}">
                <a16:creationId xmlns:a16="http://schemas.microsoft.com/office/drawing/2014/main" id="{1AF00FB5-F978-5BFD-8DEE-D24842B758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227" y="4460053"/>
            <a:ext cx="2112580" cy="13820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ent (cigarety) - wikiital.com">
            <a:extLst>
              <a:ext uri="{FF2B5EF4-FFF2-40B4-BE49-F238E27FC236}">
                <a16:creationId xmlns:a16="http://schemas.microsoft.com/office/drawing/2014/main" id="{3C03A01C-DCC3-6481-01E9-E3DF441A21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1010" y="4765128"/>
            <a:ext cx="1611391" cy="1583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362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25680" y="350958"/>
            <a:ext cx="7560840" cy="369332"/>
          </a:xfrm>
          <a:prstGeom prst="rect">
            <a:avLst/>
          </a:prstGeom>
        </p:spPr>
        <p:txBody>
          <a:bodyPr wrap="square">
            <a:spAutoFit/>
          </a:bodyPr>
          <a:lstStyle/>
          <a:p>
            <a:pPr marL="285750" indent="-285750">
              <a:buFont typeface="Wingdings" panose="05000000000000000000" pitchFamily="2" charset="2"/>
              <a:buChar char="v"/>
            </a:pPr>
            <a:r>
              <a:rPr lang="cs-CZ" b="1" dirty="0">
                <a:solidFill>
                  <a:srgbClr val="FF0000"/>
                </a:solidFill>
              </a:rPr>
              <a:t>Celostátní bilance příjmů a výdajů státu za 1 rok</a:t>
            </a:r>
          </a:p>
        </p:txBody>
      </p:sp>
      <p:pic>
        <p:nvPicPr>
          <p:cNvPr id="1026" name="Picture 2" descr="Váhy miskové + závaží | Varia | Starožitnosti - Galerie U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2140" y="1052736"/>
            <a:ext cx="1819275" cy="2505076"/>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3666040" y="1196752"/>
            <a:ext cx="1080120" cy="369332"/>
          </a:xfrm>
          <a:prstGeom prst="rect">
            <a:avLst/>
          </a:prstGeom>
          <a:noFill/>
          <a:ln>
            <a:solidFill>
              <a:schemeClr val="tx1"/>
            </a:solidFill>
          </a:ln>
        </p:spPr>
        <p:txBody>
          <a:bodyPr wrap="square" rtlCol="0">
            <a:spAutoFit/>
          </a:bodyPr>
          <a:lstStyle/>
          <a:p>
            <a:r>
              <a:rPr lang="cs-CZ" dirty="0"/>
              <a:t>příjmy</a:t>
            </a:r>
          </a:p>
        </p:txBody>
      </p:sp>
      <p:sp>
        <p:nvSpPr>
          <p:cNvPr id="4" name="TextovéPole 3"/>
          <p:cNvSpPr txBox="1"/>
          <p:nvPr/>
        </p:nvSpPr>
        <p:spPr>
          <a:xfrm>
            <a:off x="7210940" y="1124744"/>
            <a:ext cx="1008112" cy="369332"/>
          </a:xfrm>
          <a:prstGeom prst="rect">
            <a:avLst/>
          </a:prstGeom>
          <a:noFill/>
          <a:ln>
            <a:solidFill>
              <a:schemeClr val="tx1"/>
            </a:solidFill>
          </a:ln>
        </p:spPr>
        <p:txBody>
          <a:bodyPr wrap="square" rtlCol="0">
            <a:spAutoFit/>
          </a:bodyPr>
          <a:lstStyle/>
          <a:p>
            <a:r>
              <a:rPr lang="cs-CZ" dirty="0"/>
              <a:t>výdaje</a:t>
            </a:r>
          </a:p>
        </p:txBody>
      </p:sp>
      <p:cxnSp>
        <p:nvCxnSpPr>
          <p:cNvPr id="6" name="Přímá spojnice se šipkou 5"/>
          <p:cNvCxnSpPr/>
          <p:nvPr/>
        </p:nvCxnSpPr>
        <p:spPr>
          <a:xfrm>
            <a:off x="4727848" y="1384858"/>
            <a:ext cx="288032" cy="16120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H="1">
            <a:off x="6881415" y="1494077"/>
            <a:ext cx="491249" cy="14901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843754" y="1566084"/>
            <a:ext cx="2664296" cy="4770537"/>
          </a:xfrm>
          <a:prstGeom prst="rect">
            <a:avLst/>
          </a:prstGeom>
        </p:spPr>
        <p:txBody>
          <a:bodyPr wrap="square">
            <a:spAutoFit/>
          </a:bodyPr>
          <a:lstStyle/>
          <a:p>
            <a:r>
              <a:rPr lang="cs-CZ" sz="1600" b="1" dirty="0"/>
              <a:t>Daňové příjmy</a:t>
            </a:r>
          </a:p>
          <a:p>
            <a:pPr marL="285750" indent="-285750">
              <a:buFont typeface="Arial" panose="020B0604020202020204" pitchFamily="34" charset="0"/>
              <a:buChar char="•"/>
            </a:pPr>
            <a:r>
              <a:rPr lang="cs-CZ" sz="1600" dirty="0"/>
              <a:t>Daně – přímé a nepřímé</a:t>
            </a:r>
          </a:p>
          <a:p>
            <a:r>
              <a:rPr lang="cs-CZ" sz="1600" b="1" dirty="0"/>
              <a:t>Nedaňové příjmy</a:t>
            </a:r>
          </a:p>
          <a:p>
            <a:pPr marL="285750" indent="-285750">
              <a:buFont typeface="Arial" panose="020B0604020202020204" pitchFamily="34" charset="0"/>
              <a:buChar char="•"/>
            </a:pPr>
            <a:r>
              <a:rPr lang="cs-CZ" sz="1600" dirty="0"/>
              <a:t>Cla ( po odvodu do rozpočtu EU)</a:t>
            </a:r>
          </a:p>
          <a:p>
            <a:pPr marL="285750" indent="-285750">
              <a:buFont typeface="Arial" panose="020B0604020202020204" pitchFamily="34" charset="0"/>
              <a:buChar char="•"/>
            </a:pPr>
            <a:r>
              <a:rPr lang="cs-CZ" sz="1600" dirty="0"/>
              <a:t>Sociální pojištění  (důchodové, nemocenské, příspěvky na politiku zaměstnanosti)</a:t>
            </a:r>
          </a:p>
          <a:p>
            <a:pPr marL="285750" indent="-285750">
              <a:buFont typeface="Arial" panose="020B0604020202020204" pitchFamily="34" charset="0"/>
              <a:buChar char="•"/>
            </a:pPr>
            <a:r>
              <a:rPr lang="cs-CZ" sz="1600" dirty="0"/>
              <a:t>Příjmy z pronájmu</a:t>
            </a:r>
          </a:p>
          <a:p>
            <a:pPr marL="285750" indent="-285750">
              <a:buFont typeface="Arial" panose="020B0604020202020204" pitchFamily="34" charset="0"/>
              <a:buChar char="•"/>
            </a:pPr>
            <a:r>
              <a:rPr lang="cs-CZ" sz="1600" dirty="0"/>
              <a:t>Příjmy z prodeje státního majetku</a:t>
            </a:r>
          </a:p>
          <a:p>
            <a:pPr marL="285750" indent="-285750">
              <a:buFont typeface="Arial" panose="020B0604020202020204" pitchFamily="34" charset="0"/>
              <a:buChar char="•"/>
            </a:pPr>
            <a:r>
              <a:rPr lang="cs-CZ" sz="1600" dirty="0"/>
              <a:t>Přijaté úvěry</a:t>
            </a:r>
          </a:p>
          <a:p>
            <a:pPr marL="285750" indent="-285750">
              <a:buFont typeface="Arial" panose="020B0604020202020204" pitchFamily="34" charset="0"/>
              <a:buChar char="•"/>
            </a:pPr>
            <a:r>
              <a:rPr lang="cs-CZ" sz="1600" dirty="0"/>
              <a:t>Příjmy z emise státních dluhopisů</a:t>
            </a:r>
          </a:p>
          <a:p>
            <a:pPr marL="285750" indent="-285750">
              <a:buFont typeface="Arial" panose="020B0604020202020204" pitchFamily="34" charset="0"/>
              <a:buChar char="•"/>
            </a:pPr>
            <a:r>
              <a:rPr lang="cs-CZ" sz="1600" dirty="0"/>
              <a:t>Ostatní příjmy ( odvod z loterií, z hazardu, správní a soudní poplatky, dary, příjmy z fondů EU)</a:t>
            </a:r>
          </a:p>
        </p:txBody>
      </p:sp>
      <p:sp>
        <p:nvSpPr>
          <p:cNvPr id="14" name="TextovéPole 13"/>
          <p:cNvSpPr txBox="1"/>
          <p:nvPr/>
        </p:nvSpPr>
        <p:spPr>
          <a:xfrm>
            <a:off x="8496405" y="1566084"/>
            <a:ext cx="2880320" cy="4278094"/>
          </a:xfrm>
          <a:prstGeom prst="rect">
            <a:avLst/>
          </a:prstGeom>
          <a:noFill/>
        </p:spPr>
        <p:txBody>
          <a:bodyPr wrap="square" rtlCol="0">
            <a:spAutoFit/>
          </a:bodyPr>
          <a:lstStyle/>
          <a:p>
            <a:pPr marL="285750" indent="-285750">
              <a:buFont typeface="Arial" panose="020B0604020202020204" pitchFamily="34" charset="0"/>
              <a:buChar char="•"/>
            </a:pPr>
            <a:r>
              <a:rPr lang="cs-CZ" sz="1600" dirty="0"/>
              <a:t>Mandatorní výdaje (ze zákona)</a:t>
            </a:r>
          </a:p>
          <a:p>
            <a:r>
              <a:rPr lang="cs-CZ" sz="1600" dirty="0"/>
              <a:t>Důchody, sociální podpory, podpory v nezaměstnanosti, státní příspěvek na stavební spoření a penzijní připojištění, různé</a:t>
            </a:r>
          </a:p>
          <a:p>
            <a:pPr marL="285750" indent="-285750">
              <a:buFont typeface="Arial" panose="020B0604020202020204" pitchFamily="34" charset="0"/>
              <a:buChar char="•"/>
            </a:pPr>
            <a:r>
              <a:rPr lang="cs-CZ" sz="1600" dirty="0" err="1"/>
              <a:t>Kvazimandatorní</a:t>
            </a:r>
            <a:r>
              <a:rPr lang="cs-CZ" sz="1600" dirty="0"/>
              <a:t>  výdaje</a:t>
            </a:r>
          </a:p>
          <a:p>
            <a:r>
              <a:rPr lang="cs-CZ" sz="1600" dirty="0"/>
              <a:t>Výdaje na aktivní politiku zaměstnanosti, armádu, zahraniční pomoc, platy ve veřejném sektoru a platy duchovních, investiční pobídky</a:t>
            </a:r>
          </a:p>
          <a:p>
            <a:pPr marL="285750" indent="-285750">
              <a:buFont typeface="Arial" panose="020B0604020202020204" pitchFamily="34" charset="0"/>
              <a:buChar char="•"/>
            </a:pPr>
            <a:r>
              <a:rPr lang="cs-CZ" sz="1600" dirty="0"/>
              <a:t>Ostatní </a:t>
            </a:r>
          </a:p>
          <a:p>
            <a:r>
              <a:rPr lang="cs-CZ" sz="1600" dirty="0"/>
              <a:t>Např. dotace neziskovým organizacím, příspěvky politickým stranám</a:t>
            </a:r>
          </a:p>
        </p:txBody>
      </p:sp>
      <p:sp>
        <p:nvSpPr>
          <p:cNvPr id="15" name="TextovéPole 14"/>
          <p:cNvSpPr txBox="1"/>
          <p:nvPr/>
        </p:nvSpPr>
        <p:spPr>
          <a:xfrm>
            <a:off x="4871864" y="4005064"/>
            <a:ext cx="2097882" cy="2308324"/>
          </a:xfrm>
          <a:prstGeom prst="rect">
            <a:avLst/>
          </a:prstGeom>
          <a:solidFill>
            <a:srgbClr val="FFFF66"/>
          </a:solidFill>
          <a:ln>
            <a:solidFill>
              <a:schemeClr val="tx1"/>
            </a:solidFill>
          </a:ln>
        </p:spPr>
        <p:txBody>
          <a:bodyPr wrap="none" rtlCol="0">
            <a:spAutoFit/>
          </a:bodyPr>
          <a:lstStyle/>
          <a:p>
            <a:pPr algn="ctr"/>
            <a:r>
              <a:rPr lang="cs-CZ" dirty="0"/>
              <a:t>Příjmy &gt; výdaje</a:t>
            </a:r>
          </a:p>
          <a:p>
            <a:pPr algn="ctr"/>
            <a:r>
              <a:rPr lang="cs-CZ" dirty="0"/>
              <a:t>Přebytkový rozpočet</a:t>
            </a:r>
          </a:p>
          <a:p>
            <a:pPr algn="ctr"/>
            <a:endParaRPr lang="cs-CZ" dirty="0"/>
          </a:p>
          <a:p>
            <a:pPr algn="ctr"/>
            <a:r>
              <a:rPr lang="cs-CZ" dirty="0"/>
              <a:t>Příjmy &lt; výdaje</a:t>
            </a:r>
          </a:p>
          <a:p>
            <a:pPr algn="ctr"/>
            <a:r>
              <a:rPr lang="cs-CZ" dirty="0"/>
              <a:t>Deficitní rozpočet</a:t>
            </a:r>
          </a:p>
          <a:p>
            <a:pPr algn="ctr"/>
            <a:endParaRPr lang="cs-CZ" dirty="0"/>
          </a:p>
          <a:p>
            <a:pPr algn="ctr"/>
            <a:r>
              <a:rPr lang="cs-CZ" dirty="0"/>
              <a:t>Příjmy = výdaje</a:t>
            </a:r>
          </a:p>
          <a:p>
            <a:pPr algn="ctr"/>
            <a:r>
              <a:rPr lang="cs-CZ" dirty="0"/>
              <a:t>Vyrovnaný rozpočet</a:t>
            </a:r>
          </a:p>
        </p:txBody>
      </p:sp>
    </p:spTree>
    <p:extLst>
      <p:ext uri="{BB962C8B-B14F-4D97-AF65-F5344CB8AC3E}">
        <p14:creationId xmlns:p14="http://schemas.microsoft.com/office/powerpoint/2010/main" val="251714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CB35607-966B-8088-80AC-FDFED6F78241}"/>
              </a:ext>
            </a:extLst>
          </p:cNvPr>
          <p:cNvSpPr txBox="1"/>
          <p:nvPr/>
        </p:nvSpPr>
        <p:spPr>
          <a:xfrm>
            <a:off x="717099" y="451947"/>
            <a:ext cx="8778553" cy="6186309"/>
          </a:xfrm>
          <a:prstGeom prst="rect">
            <a:avLst/>
          </a:prstGeom>
          <a:noFill/>
        </p:spPr>
        <p:txBody>
          <a:bodyPr wrap="square" rtlCol="0">
            <a:spAutoFit/>
          </a:bodyPr>
          <a:lstStyle/>
          <a:p>
            <a:r>
              <a:rPr lang="cs-CZ" b="1" dirty="0">
                <a:solidFill>
                  <a:srgbClr val="FF0000"/>
                </a:solidFill>
              </a:rPr>
              <a:t>DAŇ Z MIMOŘÁDNÝCH ZISKŮ – WINDFALL TAX</a:t>
            </a:r>
          </a:p>
          <a:p>
            <a:r>
              <a:rPr lang="cs-CZ" dirty="0"/>
              <a:t>Podstata: neočekávaný zisk vzniká v mimořádné situaci a některé subjekty této situace využijí a  bohatnou ne vlastním přičiněním (ropné šoky, válka)</a:t>
            </a:r>
          </a:p>
          <a:p>
            <a:endParaRPr lang="cs-CZ" dirty="0"/>
          </a:p>
          <a:p>
            <a:r>
              <a:rPr lang="cs-CZ" b="1" dirty="0"/>
              <a:t>Poplatníci=plátci :</a:t>
            </a:r>
          </a:p>
          <a:p>
            <a:pPr marL="342900" indent="-342900">
              <a:buAutoNum type="alphaLcParenR"/>
            </a:pPr>
            <a:r>
              <a:rPr lang="cs-CZ" dirty="0"/>
              <a:t>Společnosti vyrábějící a prodávající energie (celé holdingy – obrat nad 2 mld ročně)</a:t>
            </a:r>
          </a:p>
          <a:p>
            <a:pPr marL="342900" indent="-342900">
              <a:buAutoNum type="alphaLcParenR"/>
            </a:pPr>
            <a:r>
              <a:rPr lang="cs-CZ" dirty="0"/>
              <a:t>Banky (s úrokovými výnosy nad 6 mld)</a:t>
            </a:r>
          </a:p>
          <a:p>
            <a:pPr marL="342900" indent="-342900">
              <a:buAutoNum type="alphaLcParenR"/>
            </a:pPr>
            <a:r>
              <a:rPr lang="cs-CZ" dirty="0" err="1"/>
              <a:t>Petrolejářství</a:t>
            </a:r>
            <a:r>
              <a:rPr lang="cs-CZ" dirty="0"/>
              <a:t> (viz a)</a:t>
            </a:r>
          </a:p>
          <a:p>
            <a:pPr marL="342900" indent="-342900">
              <a:buAutoNum type="alphaLcParenR"/>
            </a:pPr>
            <a:r>
              <a:rPr lang="cs-CZ" dirty="0"/>
              <a:t>Těžba a zpracování fosilních paliv (příjmy nad 50mil Kč)</a:t>
            </a:r>
          </a:p>
          <a:p>
            <a:pPr marL="342900" indent="-342900">
              <a:buAutoNum type="alphaLcParenR"/>
            </a:pPr>
            <a:endParaRPr lang="cs-CZ" dirty="0"/>
          </a:p>
          <a:p>
            <a:r>
              <a:rPr lang="cs-CZ" dirty="0"/>
              <a:t>Poprvé se objevila v USA, Spojeném království (Thatcherová) – cílena na banky</a:t>
            </a:r>
          </a:p>
          <a:p>
            <a:r>
              <a:rPr lang="cs-CZ" dirty="0"/>
              <a:t>2022 (válka na Ukrajině, energetická krize), EK doporučuje zavést WT od roku 2022</a:t>
            </a:r>
          </a:p>
          <a:p>
            <a:r>
              <a:rPr lang="cs-CZ" dirty="0"/>
              <a:t>V ČR 2023 bude platit 3 roky (23,24,25)</a:t>
            </a:r>
          </a:p>
          <a:p>
            <a:endParaRPr lang="cs-CZ" b="1" dirty="0"/>
          </a:p>
          <a:p>
            <a:r>
              <a:rPr lang="cs-CZ" b="1" dirty="0"/>
              <a:t>Výpočet:</a:t>
            </a:r>
          </a:p>
          <a:p>
            <a:r>
              <a:rPr lang="cs-CZ" dirty="0"/>
              <a:t>1) Základ daně v aktuálním roce</a:t>
            </a:r>
          </a:p>
          <a:p>
            <a:r>
              <a:rPr lang="cs-CZ" dirty="0"/>
              <a:t>2) Srovnání s průměrem základů daně v letech před ekonomickým šokem (2018-2021)</a:t>
            </a:r>
          </a:p>
          <a:p>
            <a:r>
              <a:rPr lang="cs-CZ" dirty="0"/>
              <a:t>3) + 20%</a:t>
            </a:r>
          </a:p>
          <a:p>
            <a:r>
              <a:rPr lang="cs-CZ" dirty="0"/>
              <a:t>4) Sazba 60%</a:t>
            </a:r>
          </a:p>
          <a:p>
            <a:endParaRPr lang="cs-CZ" dirty="0"/>
          </a:p>
          <a:p>
            <a:r>
              <a:rPr lang="cs-CZ" dirty="0"/>
              <a:t>Očekávání x skutečnost    x 19 237 mil Kč</a:t>
            </a:r>
          </a:p>
          <a:p>
            <a:endParaRPr lang="cs-CZ" dirty="0"/>
          </a:p>
        </p:txBody>
      </p:sp>
      <p:pic>
        <p:nvPicPr>
          <p:cNvPr id="2050" name="Picture 2" descr="Proč fouká vítr?">
            <a:extLst>
              <a:ext uri="{FF2B5EF4-FFF2-40B4-BE49-F238E27FC236}">
                <a16:creationId xmlns:a16="http://schemas.microsoft.com/office/drawing/2014/main" id="{24C6D3B4-CFB4-6B06-543E-9AA657371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2980" y="451947"/>
            <a:ext cx="2670989" cy="1478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637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DCD96666-AC0B-C7B0-5CA2-13E73C5C16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944" y="331373"/>
            <a:ext cx="5566701" cy="4095393"/>
          </a:xfrm>
          <a:prstGeom prst="rect">
            <a:avLst/>
          </a:prstGeom>
        </p:spPr>
      </p:pic>
      <p:pic>
        <p:nvPicPr>
          <p:cNvPr id="6" name="Obrázek 5">
            <a:extLst>
              <a:ext uri="{FF2B5EF4-FFF2-40B4-BE49-F238E27FC236}">
                <a16:creationId xmlns:a16="http://schemas.microsoft.com/office/drawing/2014/main" id="{0EE75246-C309-3C55-B3F5-D9EB85444673}"/>
              </a:ext>
            </a:extLst>
          </p:cNvPr>
          <p:cNvPicPr>
            <a:picLocks noChangeAspect="1"/>
          </p:cNvPicPr>
          <p:nvPr/>
        </p:nvPicPr>
        <p:blipFill>
          <a:blip r:embed="rId3"/>
          <a:stretch>
            <a:fillRect/>
          </a:stretch>
        </p:blipFill>
        <p:spPr>
          <a:xfrm>
            <a:off x="6307261" y="2114428"/>
            <a:ext cx="5977298" cy="4317903"/>
          </a:xfrm>
          <a:prstGeom prst="rect">
            <a:avLst/>
          </a:prstGeom>
        </p:spPr>
      </p:pic>
      <p:sp>
        <p:nvSpPr>
          <p:cNvPr id="8" name="TextovéPole 7">
            <a:extLst>
              <a:ext uri="{FF2B5EF4-FFF2-40B4-BE49-F238E27FC236}">
                <a16:creationId xmlns:a16="http://schemas.microsoft.com/office/drawing/2014/main" id="{8B365164-81D4-0B52-D08C-D323ABA959F6}"/>
              </a:ext>
            </a:extLst>
          </p:cNvPr>
          <p:cNvSpPr txBox="1"/>
          <p:nvPr/>
        </p:nvSpPr>
        <p:spPr>
          <a:xfrm>
            <a:off x="1261241" y="4635062"/>
            <a:ext cx="4757404" cy="369332"/>
          </a:xfrm>
          <a:prstGeom prst="rect">
            <a:avLst/>
          </a:prstGeom>
          <a:noFill/>
          <a:ln>
            <a:solidFill>
              <a:schemeClr val="tx1"/>
            </a:solidFill>
          </a:ln>
        </p:spPr>
        <p:txBody>
          <a:bodyPr wrap="square" rtlCol="0">
            <a:spAutoFit/>
          </a:bodyPr>
          <a:lstStyle/>
          <a:p>
            <a:r>
              <a:rPr lang="cs-CZ" dirty="0"/>
              <a:t>Postavení daní v celkových příjmech SR</a:t>
            </a:r>
          </a:p>
        </p:txBody>
      </p:sp>
    </p:spTree>
    <p:extLst>
      <p:ext uri="{BB962C8B-B14F-4D97-AF65-F5344CB8AC3E}">
        <p14:creationId xmlns:p14="http://schemas.microsoft.com/office/powerpoint/2010/main" val="1138809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aňové břemeno zaměstnanců 2019: 64,34 % - Liberální institut">
            <a:extLst>
              <a:ext uri="{FF2B5EF4-FFF2-40B4-BE49-F238E27FC236}">
                <a16:creationId xmlns:a16="http://schemas.microsoft.com/office/drawing/2014/main" id="{95ECBFF7-914D-55B6-F88D-DFA9AD549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350" y="3047999"/>
            <a:ext cx="5383421" cy="2926909"/>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C548F7F1-9DE9-490E-866B-EB0F2DA6E5EC}"/>
              </a:ext>
            </a:extLst>
          </p:cNvPr>
          <p:cNvSpPr txBox="1"/>
          <p:nvPr/>
        </p:nvSpPr>
        <p:spPr>
          <a:xfrm>
            <a:off x="546538" y="672662"/>
            <a:ext cx="9785131" cy="2585323"/>
          </a:xfrm>
          <a:prstGeom prst="rect">
            <a:avLst/>
          </a:prstGeom>
          <a:noFill/>
        </p:spPr>
        <p:txBody>
          <a:bodyPr wrap="square" rtlCol="0">
            <a:spAutoFit/>
          </a:bodyPr>
          <a:lstStyle/>
          <a:p>
            <a:r>
              <a:rPr lang="cs-CZ" b="1" dirty="0">
                <a:solidFill>
                  <a:srgbClr val="FF0000"/>
                </a:solidFill>
              </a:rPr>
              <a:t>Pro hodnocení daní se používají i další ukazatele</a:t>
            </a:r>
            <a:r>
              <a:rPr lang="cs-CZ" dirty="0"/>
              <a:t>:</a:t>
            </a:r>
          </a:p>
          <a:p>
            <a:endParaRPr lang="cs-CZ" dirty="0">
              <a:solidFill>
                <a:srgbClr val="FF0000"/>
              </a:solidFill>
            </a:endParaRPr>
          </a:p>
          <a:p>
            <a:pPr marL="342900" indent="-342900">
              <a:buAutoNum type="alphaLcParenR"/>
            </a:pPr>
            <a:r>
              <a:rPr lang="cs-CZ" b="1" dirty="0">
                <a:solidFill>
                  <a:srgbClr val="FF0000"/>
                </a:solidFill>
              </a:rPr>
              <a:t>Efektivní daňová sazba </a:t>
            </a:r>
            <a:r>
              <a:rPr lang="cs-CZ" dirty="0"/>
              <a:t>– stanovení zátěže daňového poplatníka</a:t>
            </a:r>
          </a:p>
          <a:p>
            <a:r>
              <a:rPr lang="cs-CZ" dirty="0"/>
              <a:t>Výpočet : všechny placené daně / příjem (mzda)</a:t>
            </a:r>
          </a:p>
          <a:p>
            <a:r>
              <a:rPr lang="cs-CZ" dirty="0"/>
              <a:t>b) </a:t>
            </a:r>
            <a:r>
              <a:rPr lang="cs-CZ" b="1" dirty="0">
                <a:solidFill>
                  <a:srgbClr val="FF0000"/>
                </a:solidFill>
              </a:rPr>
              <a:t>Implicitní daňová sazba </a:t>
            </a:r>
            <a:r>
              <a:rPr lang="cs-CZ" dirty="0"/>
              <a:t>– zahrnuje 3 druhy zdanění</a:t>
            </a:r>
          </a:p>
          <a:p>
            <a:r>
              <a:rPr lang="cs-CZ" dirty="0"/>
              <a:t> - práce = (přímé daně + nepřímé daně + odvody na sociální pojištění) /mzda</a:t>
            </a:r>
          </a:p>
          <a:p>
            <a:pPr marL="285750" indent="-285750">
              <a:buFontTx/>
              <a:buChar char="-"/>
            </a:pPr>
            <a:r>
              <a:rPr lang="cs-CZ" dirty="0"/>
              <a:t>Spotřeba = spotřební daně/výdaje na spotřebu</a:t>
            </a:r>
          </a:p>
          <a:p>
            <a:pPr marL="285750" indent="-285750">
              <a:buFontTx/>
              <a:buChar char="-"/>
            </a:pPr>
            <a:r>
              <a:rPr lang="cs-CZ" dirty="0"/>
              <a:t>Kapitál = kapitálové daně /agregovaný potenciální zdanitelný základ</a:t>
            </a:r>
          </a:p>
          <a:p>
            <a:endParaRPr lang="cs-CZ" dirty="0"/>
          </a:p>
        </p:txBody>
      </p:sp>
      <p:sp>
        <p:nvSpPr>
          <p:cNvPr id="2" name="TextovéPole 1">
            <a:extLst>
              <a:ext uri="{FF2B5EF4-FFF2-40B4-BE49-F238E27FC236}">
                <a16:creationId xmlns:a16="http://schemas.microsoft.com/office/drawing/2014/main" id="{2C6A825D-27F6-10F6-B846-0329F0862AFB}"/>
              </a:ext>
            </a:extLst>
          </p:cNvPr>
          <p:cNvSpPr txBox="1"/>
          <p:nvPr/>
        </p:nvSpPr>
        <p:spPr>
          <a:xfrm>
            <a:off x="662152" y="4078013"/>
            <a:ext cx="5635198" cy="1754326"/>
          </a:xfrm>
          <a:prstGeom prst="rect">
            <a:avLst/>
          </a:prstGeom>
          <a:solidFill>
            <a:schemeClr val="accent4">
              <a:lumMod val="40000"/>
              <a:lumOff val="60000"/>
            </a:schemeClr>
          </a:solidFill>
          <a:ln>
            <a:solidFill>
              <a:schemeClr val="tx1"/>
            </a:solidFill>
          </a:ln>
        </p:spPr>
        <p:txBody>
          <a:bodyPr wrap="square" rtlCol="0">
            <a:spAutoFit/>
          </a:bodyPr>
          <a:lstStyle/>
          <a:p>
            <a:r>
              <a:rPr lang="cs-CZ" b="1" dirty="0"/>
              <a:t>Pozor !!!</a:t>
            </a:r>
          </a:p>
          <a:p>
            <a:r>
              <a:rPr lang="cs-CZ" dirty="0"/>
              <a:t>DPH + daň z příjmu právnických osob + daň z příjmu fyzických osob jsou tzv. </a:t>
            </a:r>
            <a:r>
              <a:rPr lang="cs-CZ" b="1" dirty="0">
                <a:solidFill>
                  <a:srgbClr val="FF0000"/>
                </a:solidFill>
              </a:rPr>
              <a:t>„sdílené daně“</a:t>
            </a:r>
          </a:p>
          <a:p>
            <a:pPr marL="285750" indent="-285750">
              <a:buFontTx/>
              <a:buChar char="-"/>
            </a:pPr>
            <a:r>
              <a:rPr lang="cs-CZ" dirty="0"/>
              <a:t>Nejdou celé do rozpočtu státu</a:t>
            </a:r>
          </a:p>
          <a:p>
            <a:pPr marL="285750" indent="-285750">
              <a:buFontTx/>
              <a:buChar char="-"/>
            </a:pPr>
            <a:r>
              <a:rPr lang="cs-CZ" dirty="0"/>
              <a:t>Z hrubého výnosu těchto daní dostávají kraje 9,78%, obce 25,84%</a:t>
            </a:r>
          </a:p>
        </p:txBody>
      </p:sp>
    </p:spTree>
    <p:extLst>
      <p:ext uri="{BB962C8B-B14F-4D97-AF65-F5344CB8AC3E}">
        <p14:creationId xmlns:p14="http://schemas.microsoft.com/office/powerpoint/2010/main" val="2895869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745744" y="317847"/>
            <a:ext cx="5256584" cy="1200329"/>
          </a:xfrm>
          <a:prstGeom prst="rect">
            <a:avLst/>
          </a:prstGeom>
          <a:noFill/>
        </p:spPr>
        <p:txBody>
          <a:bodyPr wrap="square" rtlCol="0">
            <a:spAutoFit/>
          </a:bodyPr>
          <a:lstStyle/>
          <a:p>
            <a:r>
              <a:rPr lang="cs-CZ" b="1" dirty="0">
                <a:solidFill>
                  <a:srgbClr val="FF0000"/>
                </a:solidFill>
              </a:rPr>
              <a:t>Den daňové svobody</a:t>
            </a:r>
          </a:p>
          <a:p>
            <a:pPr marL="285750" indent="-285750">
              <a:buFontTx/>
              <a:buChar char="-"/>
            </a:pPr>
            <a:r>
              <a:rPr lang="cs-CZ" dirty="0"/>
              <a:t>Rozděluje rok na 2 části</a:t>
            </a:r>
          </a:p>
          <a:p>
            <a:pPr marL="342900" indent="-342900">
              <a:buAutoNum type="alphaLcParenR"/>
            </a:pPr>
            <a:r>
              <a:rPr lang="cs-CZ" dirty="0"/>
              <a:t>První část roku pracujeme pro stát</a:t>
            </a:r>
          </a:p>
          <a:p>
            <a:pPr marL="342900" indent="-342900">
              <a:buAutoNum type="alphaLcParenR"/>
            </a:pPr>
            <a:r>
              <a:rPr lang="cs-CZ" dirty="0"/>
              <a:t>Druhou část roku už pracujeme na sebe</a:t>
            </a:r>
          </a:p>
        </p:txBody>
      </p:sp>
      <p:graphicFrame>
        <p:nvGraphicFramePr>
          <p:cNvPr id="6" name="Tabulka 5"/>
          <p:cNvGraphicFramePr>
            <a:graphicFrameLocks noGrp="1"/>
          </p:cNvGraphicFramePr>
          <p:nvPr>
            <p:extLst>
              <p:ext uri="{D42A27DB-BD31-4B8C-83A1-F6EECF244321}">
                <p14:modId xmlns:p14="http://schemas.microsoft.com/office/powerpoint/2010/main" val="1578182373"/>
              </p:ext>
            </p:extLst>
          </p:nvPr>
        </p:nvGraphicFramePr>
        <p:xfrm>
          <a:off x="1351487" y="2018285"/>
          <a:ext cx="1859868" cy="3291840"/>
        </p:xfrm>
        <a:graphic>
          <a:graphicData uri="http://schemas.openxmlformats.org/drawingml/2006/table">
            <a:tbl>
              <a:tblPr firstRow="1" bandRow="1">
                <a:tableStyleId>{5940675A-B579-460E-94D1-54222C63F5DA}</a:tableStyleId>
              </a:tblPr>
              <a:tblGrid>
                <a:gridCol w="1859868">
                  <a:extLst>
                    <a:ext uri="{9D8B030D-6E8A-4147-A177-3AD203B41FA5}">
                      <a16:colId xmlns:a16="http://schemas.microsoft.com/office/drawing/2014/main" val="20000"/>
                    </a:ext>
                  </a:extLst>
                </a:gridCol>
              </a:tblGrid>
              <a:tr h="305904">
                <a:tc>
                  <a:txBody>
                    <a:bodyPr/>
                    <a:lstStyle/>
                    <a:p>
                      <a:r>
                        <a:rPr lang="cs-CZ" dirty="0"/>
                        <a:t>2.6.2016</a:t>
                      </a:r>
                    </a:p>
                  </a:txBody>
                  <a:tcPr/>
                </a:tc>
                <a:extLst>
                  <a:ext uri="{0D108BD9-81ED-4DB2-BD59-A6C34878D82A}">
                    <a16:rowId xmlns:a16="http://schemas.microsoft.com/office/drawing/2014/main" val="10000"/>
                  </a:ext>
                </a:extLst>
              </a:tr>
              <a:tr h="284430">
                <a:tc>
                  <a:txBody>
                    <a:bodyPr/>
                    <a:lstStyle/>
                    <a:p>
                      <a:r>
                        <a:rPr lang="cs-CZ" dirty="0"/>
                        <a:t>29.5.2017</a:t>
                      </a:r>
                    </a:p>
                  </a:txBody>
                  <a:tcPr/>
                </a:tc>
                <a:extLst>
                  <a:ext uri="{0D108BD9-81ED-4DB2-BD59-A6C34878D82A}">
                    <a16:rowId xmlns:a16="http://schemas.microsoft.com/office/drawing/2014/main" val="10001"/>
                  </a:ext>
                </a:extLst>
              </a:tr>
              <a:tr h="284430">
                <a:tc>
                  <a:txBody>
                    <a:bodyPr/>
                    <a:lstStyle/>
                    <a:p>
                      <a:r>
                        <a:rPr lang="cs-CZ" dirty="0"/>
                        <a:t>22.5.2018</a:t>
                      </a:r>
                    </a:p>
                  </a:txBody>
                  <a:tcPr/>
                </a:tc>
                <a:extLst>
                  <a:ext uri="{0D108BD9-81ED-4DB2-BD59-A6C34878D82A}">
                    <a16:rowId xmlns:a16="http://schemas.microsoft.com/office/drawing/2014/main" val="10002"/>
                  </a:ext>
                </a:extLst>
              </a:tr>
              <a:tr h="284430">
                <a:tc>
                  <a:txBody>
                    <a:bodyPr/>
                    <a:lstStyle/>
                    <a:p>
                      <a:r>
                        <a:rPr lang="cs-CZ" dirty="0"/>
                        <a:t>28.5.2019</a:t>
                      </a:r>
                    </a:p>
                  </a:txBody>
                  <a:tcPr/>
                </a:tc>
                <a:extLst>
                  <a:ext uri="{0D108BD9-81ED-4DB2-BD59-A6C34878D82A}">
                    <a16:rowId xmlns:a16="http://schemas.microsoft.com/office/drawing/2014/main" val="10003"/>
                  </a:ext>
                </a:extLst>
              </a:tr>
              <a:tr h="284430">
                <a:tc>
                  <a:txBody>
                    <a:bodyPr/>
                    <a:lstStyle/>
                    <a:p>
                      <a:r>
                        <a:rPr lang="cs-CZ" dirty="0"/>
                        <a:t>24.6.2020</a:t>
                      </a:r>
                    </a:p>
                  </a:txBody>
                  <a:tcPr/>
                </a:tc>
                <a:extLst>
                  <a:ext uri="{0D108BD9-81ED-4DB2-BD59-A6C34878D82A}">
                    <a16:rowId xmlns:a16="http://schemas.microsoft.com/office/drawing/2014/main" val="10004"/>
                  </a:ext>
                </a:extLst>
              </a:tr>
              <a:tr h="284430">
                <a:tc>
                  <a:txBody>
                    <a:bodyPr/>
                    <a:lstStyle/>
                    <a:p>
                      <a:r>
                        <a:rPr lang="cs-CZ" dirty="0"/>
                        <a:t>25.6.2021</a:t>
                      </a:r>
                    </a:p>
                  </a:txBody>
                  <a:tcPr/>
                </a:tc>
                <a:extLst>
                  <a:ext uri="{0D108BD9-81ED-4DB2-BD59-A6C34878D82A}">
                    <a16:rowId xmlns:a16="http://schemas.microsoft.com/office/drawing/2014/main" val="10005"/>
                  </a:ext>
                </a:extLst>
              </a:tr>
              <a:tr h="284430">
                <a:tc>
                  <a:txBody>
                    <a:bodyPr/>
                    <a:lstStyle/>
                    <a:p>
                      <a:r>
                        <a:rPr lang="cs-CZ" dirty="0"/>
                        <a:t>17.6.2022 </a:t>
                      </a:r>
                    </a:p>
                  </a:txBody>
                  <a:tcPr/>
                </a:tc>
                <a:extLst>
                  <a:ext uri="{0D108BD9-81ED-4DB2-BD59-A6C34878D82A}">
                    <a16:rowId xmlns:a16="http://schemas.microsoft.com/office/drawing/2014/main" val="10006"/>
                  </a:ext>
                </a:extLst>
              </a:tr>
              <a:tr h="167704">
                <a:tc>
                  <a:txBody>
                    <a:bodyPr/>
                    <a:lstStyle/>
                    <a:p>
                      <a:r>
                        <a:rPr lang="cs-CZ" dirty="0"/>
                        <a:t>11.6. 2023</a:t>
                      </a:r>
                    </a:p>
                  </a:txBody>
                  <a:tcPr/>
                </a:tc>
                <a:extLst>
                  <a:ext uri="{0D108BD9-81ED-4DB2-BD59-A6C34878D82A}">
                    <a16:rowId xmlns:a16="http://schemas.microsoft.com/office/drawing/2014/main" val="984668254"/>
                  </a:ext>
                </a:extLst>
              </a:tr>
              <a:tr h="167704">
                <a:tc>
                  <a:txBody>
                    <a:bodyPr/>
                    <a:lstStyle/>
                    <a:p>
                      <a:r>
                        <a:rPr lang="cs-CZ" dirty="0"/>
                        <a:t>24.6.2024</a:t>
                      </a:r>
                    </a:p>
                  </a:txBody>
                  <a:tcPr/>
                </a:tc>
                <a:extLst>
                  <a:ext uri="{0D108BD9-81ED-4DB2-BD59-A6C34878D82A}">
                    <a16:rowId xmlns:a16="http://schemas.microsoft.com/office/drawing/2014/main" val="1103660527"/>
                  </a:ext>
                </a:extLst>
              </a:tr>
            </a:tbl>
          </a:graphicData>
        </a:graphic>
      </p:graphicFrame>
      <p:sp>
        <p:nvSpPr>
          <p:cNvPr id="2" name="TextovéPole 1">
            <a:extLst>
              <a:ext uri="{FF2B5EF4-FFF2-40B4-BE49-F238E27FC236}">
                <a16:creationId xmlns:a16="http://schemas.microsoft.com/office/drawing/2014/main" id="{EFFEA4E6-893D-9489-9217-002391EBBCFF}"/>
              </a:ext>
            </a:extLst>
          </p:cNvPr>
          <p:cNvSpPr txBox="1"/>
          <p:nvPr/>
        </p:nvSpPr>
        <p:spPr>
          <a:xfrm>
            <a:off x="2420409" y="548679"/>
            <a:ext cx="5688632" cy="369332"/>
          </a:xfrm>
          <a:prstGeom prst="rect">
            <a:avLst/>
          </a:prstGeom>
          <a:noFill/>
        </p:spPr>
        <p:txBody>
          <a:bodyPr wrap="square" rtlCol="0">
            <a:spAutoFit/>
          </a:bodyPr>
          <a:lstStyle/>
          <a:p>
            <a:endParaRPr lang="cs-CZ" dirty="0"/>
          </a:p>
        </p:txBody>
      </p:sp>
      <p:sp>
        <p:nvSpPr>
          <p:cNvPr id="3" name="TextovéPole 2">
            <a:extLst>
              <a:ext uri="{FF2B5EF4-FFF2-40B4-BE49-F238E27FC236}">
                <a16:creationId xmlns:a16="http://schemas.microsoft.com/office/drawing/2014/main" id="{7104A625-3B37-91AC-93F3-086F03CB3A2E}"/>
              </a:ext>
            </a:extLst>
          </p:cNvPr>
          <p:cNvSpPr txBox="1"/>
          <p:nvPr/>
        </p:nvSpPr>
        <p:spPr>
          <a:xfrm>
            <a:off x="2572809" y="701079"/>
            <a:ext cx="5688632" cy="369332"/>
          </a:xfrm>
          <a:prstGeom prst="rect">
            <a:avLst/>
          </a:prstGeom>
          <a:noFill/>
        </p:spPr>
        <p:txBody>
          <a:bodyPr wrap="square" rtlCol="0">
            <a:spAutoFit/>
          </a:bodyPr>
          <a:lstStyle/>
          <a:p>
            <a:endParaRPr lang="cs-CZ" dirty="0"/>
          </a:p>
        </p:txBody>
      </p:sp>
      <p:pic>
        <p:nvPicPr>
          <p:cNvPr id="23" name="Obrázek 22">
            <a:extLst>
              <a:ext uri="{FF2B5EF4-FFF2-40B4-BE49-F238E27FC236}">
                <a16:creationId xmlns:a16="http://schemas.microsoft.com/office/drawing/2014/main" id="{6BE365BD-01D3-8404-17AF-A64CCFE76DFA}"/>
              </a:ext>
            </a:extLst>
          </p:cNvPr>
          <p:cNvPicPr>
            <a:picLocks noChangeAspect="1"/>
          </p:cNvPicPr>
          <p:nvPr/>
        </p:nvPicPr>
        <p:blipFill>
          <a:blip r:embed="rId2"/>
          <a:stretch>
            <a:fillRect/>
          </a:stretch>
        </p:blipFill>
        <p:spPr>
          <a:xfrm>
            <a:off x="6095990" y="3428992"/>
            <a:ext cx="20" cy="16"/>
          </a:xfrm>
          <a:prstGeom prst="rect">
            <a:avLst/>
          </a:prstGeom>
        </p:spPr>
      </p:pic>
      <p:pic>
        <p:nvPicPr>
          <p:cNvPr id="25" name="Obrázek 24">
            <a:extLst>
              <a:ext uri="{FF2B5EF4-FFF2-40B4-BE49-F238E27FC236}">
                <a16:creationId xmlns:a16="http://schemas.microsoft.com/office/drawing/2014/main" id="{39210DBF-B3A0-DBAE-4A09-436E95D23D43}"/>
              </a:ext>
            </a:extLst>
          </p:cNvPr>
          <p:cNvPicPr>
            <a:picLocks noChangeAspect="1"/>
          </p:cNvPicPr>
          <p:nvPr/>
        </p:nvPicPr>
        <p:blipFill>
          <a:blip r:embed="rId2"/>
          <a:stretch>
            <a:fillRect/>
          </a:stretch>
        </p:blipFill>
        <p:spPr>
          <a:xfrm>
            <a:off x="6095990" y="3428992"/>
            <a:ext cx="20" cy="16"/>
          </a:xfrm>
          <a:prstGeom prst="rect">
            <a:avLst/>
          </a:prstGeom>
        </p:spPr>
      </p:pic>
      <p:pic>
        <p:nvPicPr>
          <p:cNvPr id="27" name="Obrázek 26">
            <a:extLst>
              <a:ext uri="{FF2B5EF4-FFF2-40B4-BE49-F238E27FC236}">
                <a16:creationId xmlns:a16="http://schemas.microsoft.com/office/drawing/2014/main" id="{70B1712F-23A0-1FD0-5EFE-EDB6FC0FB3EB}"/>
              </a:ext>
            </a:extLst>
          </p:cNvPr>
          <p:cNvPicPr>
            <a:picLocks noChangeAspect="1"/>
          </p:cNvPicPr>
          <p:nvPr/>
        </p:nvPicPr>
        <p:blipFill>
          <a:blip r:embed="rId2"/>
          <a:stretch>
            <a:fillRect/>
          </a:stretch>
        </p:blipFill>
        <p:spPr>
          <a:xfrm>
            <a:off x="6095990" y="3428992"/>
            <a:ext cx="20" cy="16"/>
          </a:xfrm>
          <a:prstGeom prst="rect">
            <a:avLst/>
          </a:prstGeom>
        </p:spPr>
      </p:pic>
      <p:pic>
        <p:nvPicPr>
          <p:cNvPr id="29" name="Obrázek 28">
            <a:extLst>
              <a:ext uri="{FF2B5EF4-FFF2-40B4-BE49-F238E27FC236}">
                <a16:creationId xmlns:a16="http://schemas.microsoft.com/office/drawing/2014/main" id="{15C38EB6-A8FA-FD7D-FC04-E25387798F3B}"/>
              </a:ext>
            </a:extLst>
          </p:cNvPr>
          <p:cNvPicPr>
            <a:picLocks noChangeAspect="1"/>
          </p:cNvPicPr>
          <p:nvPr/>
        </p:nvPicPr>
        <p:blipFill>
          <a:blip r:embed="rId2"/>
          <a:stretch>
            <a:fillRect/>
          </a:stretch>
        </p:blipFill>
        <p:spPr>
          <a:xfrm>
            <a:off x="6095990" y="3428992"/>
            <a:ext cx="20" cy="16"/>
          </a:xfrm>
          <a:prstGeom prst="rect">
            <a:avLst/>
          </a:prstGeom>
        </p:spPr>
      </p:pic>
      <p:pic>
        <p:nvPicPr>
          <p:cNvPr id="31" name="Obrázek 30">
            <a:extLst>
              <a:ext uri="{FF2B5EF4-FFF2-40B4-BE49-F238E27FC236}">
                <a16:creationId xmlns:a16="http://schemas.microsoft.com/office/drawing/2014/main" id="{050A8A7B-6542-F223-BB34-A714828019A5}"/>
              </a:ext>
            </a:extLst>
          </p:cNvPr>
          <p:cNvPicPr>
            <a:picLocks noChangeAspect="1"/>
          </p:cNvPicPr>
          <p:nvPr/>
        </p:nvPicPr>
        <p:blipFill>
          <a:blip r:embed="rId2"/>
          <a:stretch>
            <a:fillRect/>
          </a:stretch>
        </p:blipFill>
        <p:spPr>
          <a:xfrm>
            <a:off x="6095990" y="3428992"/>
            <a:ext cx="20" cy="16"/>
          </a:xfrm>
          <a:prstGeom prst="rect">
            <a:avLst/>
          </a:prstGeom>
        </p:spPr>
      </p:pic>
      <p:pic>
        <p:nvPicPr>
          <p:cNvPr id="33" name="Obrázek 32">
            <a:extLst>
              <a:ext uri="{FF2B5EF4-FFF2-40B4-BE49-F238E27FC236}">
                <a16:creationId xmlns:a16="http://schemas.microsoft.com/office/drawing/2014/main" id="{113A1A88-325C-C659-FBE9-BF745967FA97}"/>
              </a:ext>
            </a:extLst>
          </p:cNvPr>
          <p:cNvPicPr>
            <a:picLocks noChangeAspect="1"/>
          </p:cNvPicPr>
          <p:nvPr/>
        </p:nvPicPr>
        <p:blipFill>
          <a:blip r:embed="rId2"/>
          <a:stretch>
            <a:fillRect/>
          </a:stretch>
        </p:blipFill>
        <p:spPr>
          <a:xfrm>
            <a:off x="6095990" y="3428992"/>
            <a:ext cx="20" cy="16"/>
          </a:xfrm>
          <a:prstGeom prst="rect">
            <a:avLst/>
          </a:prstGeom>
        </p:spPr>
      </p:pic>
      <p:pic>
        <p:nvPicPr>
          <p:cNvPr id="35" name="Obrázek 34">
            <a:extLst>
              <a:ext uri="{FF2B5EF4-FFF2-40B4-BE49-F238E27FC236}">
                <a16:creationId xmlns:a16="http://schemas.microsoft.com/office/drawing/2014/main" id="{6B7BF1CF-EDD6-B0FB-2E2B-3D0AD9348AB8}"/>
              </a:ext>
            </a:extLst>
          </p:cNvPr>
          <p:cNvPicPr>
            <a:picLocks noChangeAspect="1"/>
          </p:cNvPicPr>
          <p:nvPr/>
        </p:nvPicPr>
        <p:blipFill>
          <a:blip r:embed="rId2"/>
          <a:stretch>
            <a:fillRect/>
          </a:stretch>
        </p:blipFill>
        <p:spPr>
          <a:xfrm>
            <a:off x="6095990" y="3428992"/>
            <a:ext cx="20" cy="16"/>
          </a:xfrm>
          <a:prstGeom prst="rect">
            <a:avLst/>
          </a:prstGeom>
        </p:spPr>
      </p:pic>
      <p:pic>
        <p:nvPicPr>
          <p:cNvPr id="37" name="Obrázek 36">
            <a:extLst>
              <a:ext uri="{FF2B5EF4-FFF2-40B4-BE49-F238E27FC236}">
                <a16:creationId xmlns:a16="http://schemas.microsoft.com/office/drawing/2014/main" id="{49CB3C6F-C29E-3643-CD5E-527C20FD6B5A}"/>
              </a:ext>
            </a:extLst>
          </p:cNvPr>
          <p:cNvPicPr>
            <a:picLocks noChangeAspect="1"/>
          </p:cNvPicPr>
          <p:nvPr/>
        </p:nvPicPr>
        <p:blipFill>
          <a:blip r:embed="rId2"/>
          <a:stretch>
            <a:fillRect/>
          </a:stretch>
        </p:blipFill>
        <p:spPr>
          <a:xfrm>
            <a:off x="6095990" y="3428992"/>
            <a:ext cx="20" cy="16"/>
          </a:xfrm>
          <a:prstGeom prst="rect">
            <a:avLst/>
          </a:prstGeom>
        </p:spPr>
      </p:pic>
      <p:pic>
        <p:nvPicPr>
          <p:cNvPr id="39" name="Obrázek 38">
            <a:extLst>
              <a:ext uri="{FF2B5EF4-FFF2-40B4-BE49-F238E27FC236}">
                <a16:creationId xmlns:a16="http://schemas.microsoft.com/office/drawing/2014/main" id="{925F9175-BAA6-BE2D-0C24-66449972F913}"/>
              </a:ext>
            </a:extLst>
          </p:cNvPr>
          <p:cNvPicPr>
            <a:picLocks noChangeAspect="1"/>
          </p:cNvPicPr>
          <p:nvPr/>
        </p:nvPicPr>
        <p:blipFill>
          <a:blip r:embed="rId2"/>
          <a:stretch>
            <a:fillRect/>
          </a:stretch>
        </p:blipFill>
        <p:spPr>
          <a:xfrm>
            <a:off x="6095990" y="3428992"/>
            <a:ext cx="20" cy="16"/>
          </a:xfrm>
          <a:prstGeom prst="rect">
            <a:avLst/>
          </a:prstGeom>
        </p:spPr>
      </p:pic>
      <p:pic>
        <p:nvPicPr>
          <p:cNvPr id="41" name="Obrázek 40">
            <a:extLst>
              <a:ext uri="{FF2B5EF4-FFF2-40B4-BE49-F238E27FC236}">
                <a16:creationId xmlns:a16="http://schemas.microsoft.com/office/drawing/2014/main" id="{9F7BDB66-4BDA-8C96-CAB1-7D47AF862252}"/>
              </a:ext>
            </a:extLst>
          </p:cNvPr>
          <p:cNvPicPr>
            <a:picLocks noChangeAspect="1"/>
          </p:cNvPicPr>
          <p:nvPr/>
        </p:nvPicPr>
        <p:blipFill>
          <a:blip r:embed="rId2"/>
          <a:stretch>
            <a:fillRect/>
          </a:stretch>
        </p:blipFill>
        <p:spPr>
          <a:xfrm>
            <a:off x="6095990" y="3428992"/>
            <a:ext cx="20" cy="16"/>
          </a:xfrm>
          <a:prstGeom prst="rect">
            <a:avLst/>
          </a:prstGeom>
        </p:spPr>
      </p:pic>
      <p:pic>
        <p:nvPicPr>
          <p:cNvPr id="43" name="Obrázek 42">
            <a:extLst>
              <a:ext uri="{FF2B5EF4-FFF2-40B4-BE49-F238E27FC236}">
                <a16:creationId xmlns:a16="http://schemas.microsoft.com/office/drawing/2014/main" id="{D7D78F17-BBA0-6D89-E5CD-5087C60C9398}"/>
              </a:ext>
            </a:extLst>
          </p:cNvPr>
          <p:cNvPicPr>
            <a:picLocks noChangeAspect="1"/>
          </p:cNvPicPr>
          <p:nvPr/>
        </p:nvPicPr>
        <p:blipFill>
          <a:blip r:embed="rId2"/>
          <a:stretch>
            <a:fillRect/>
          </a:stretch>
        </p:blipFill>
        <p:spPr>
          <a:xfrm>
            <a:off x="6095990" y="3428992"/>
            <a:ext cx="20" cy="16"/>
          </a:xfrm>
          <a:prstGeom prst="rect">
            <a:avLst/>
          </a:prstGeom>
        </p:spPr>
      </p:pic>
      <p:pic>
        <p:nvPicPr>
          <p:cNvPr id="45" name="Obrázek 44">
            <a:extLst>
              <a:ext uri="{FF2B5EF4-FFF2-40B4-BE49-F238E27FC236}">
                <a16:creationId xmlns:a16="http://schemas.microsoft.com/office/drawing/2014/main" id="{EF53FFC2-76C9-043C-999A-F22BB718820E}"/>
              </a:ext>
            </a:extLst>
          </p:cNvPr>
          <p:cNvPicPr>
            <a:picLocks noChangeAspect="1"/>
          </p:cNvPicPr>
          <p:nvPr/>
        </p:nvPicPr>
        <p:blipFill>
          <a:blip r:embed="rId2"/>
          <a:stretch>
            <a:fillRect/>
          </a:stretch>
        </p:blipFill>
        <p:spPr>
          <a:xfrm>
            <a:off x="6095990" y="3428992"/>
            <a:ext cx="20" cy="16"/>
          </a:xfrm>
          <a:prstGeom prst="rect">
            <a:avLst/>
          </a:prstGeom>
        </p:spPr>
      </p:pic>
      <p:pic>
        <p:nvPicPr>
          <p:cNvPr id="47" name="Obrázek 46">
            <a:extLst>
              <a:ext uri="{FF2B5EF4-FFF2-40B4-BE49-F238E27FC236}">
                <a16:creationId xmlns:a16="http://schemas.microsoft.com/office/drawing/2014/main" id="{CBFF39C1-4C87-60DF-2FEB-C8E2C736ADF7}"/>
              </a:ext>
            </a:extLst>
          </p:cNvPr>
          <p:cNvPicPr>
            <a:picLocks noChangeAspect="1"/>
          </p:cNvPicPr>
          <p:nvPr/>
        </p:nvPicPr>
        <p:blipFill>
          <a:blip r:embed="rId2"/>
          <a:stretch>
            <a:fillRect/>
          </a:stretch>
        </p:blipFill>
        <p:spPr>
          <a:xfrm>
            <a:off x="6095990" y="3428992"/>
            <a:ext cx="20" cy="16"/>
          </a:xfrm>
          <a:prstGeom prst="rect">
            <a:avLst/>
          </a:prstGeom>
        </p:spPr>
      </p:pic>
      <p:pic>
        <p:nvPicPr>
          <p:cNvPr id="49" name="Obrázek 48">
            <a:extLst>
              <a:ext uri="{FF2B5EF4-FFF2-40B4-BE49-F238E27FC236}">
                <a16:creationId xmlns:a16="http://schemas.microsoft.com/office/drawing/2014/main" id="{302ECA91-8C8F-687E-44FA-6267D1281F54}"/>
              </a:ext>
            </a:extLst>
          </p:cNvPr>
          <p:cNvPicPr>
            <a:picLocks noChangeAspect="1"/>
          </p:cNvPicPr>
          <p:nvPr/>
        </p:nvPicPr>
        <p:blipFill>
          <a:blip r:embed="rId2"/>
          <a:stretch>
            <a:fillRect/>
          </a:stretch>
        </p:blipFill>
        <p:spPr>
          <a:xfrm>
            <a:off x="6095990" y="3428992"/>
            <a:ext cx="20" cy="16"/>
          </a:xfrm>
          <a:prstGeom prst="rect">
            <a:avLst/>
          </a:prstGeom>
        </p:spPr>
      </p:pic>
      <p:pic>
        <p:nvPicPr>
          <p:cNvPr id="51" name="Obrázek 50">
            <a:extLst>
              <a:ext uri="{FF2B5EF4-FFF2-40B4-BE49-F238E27FC236}">
                <a16:creationId xmlns:a16="http://schemas.microsoft.com/office/drawing/2014/main" id="{2AC99B59-6592-BB62-5049-6AEA9EB7ED5F}"/>
              </a:ext>
            </a:extLst>
          </p:cNvPr>
          <p:cNvPicPr>
            <a:picLocks noChangeAspect="1"/>
          </p:cNvPicPr>
          <p:nvPr/>
        </p:nvPicPr>
        <p:blipFill>
          <a:blip r:embed="rId2"/>
          <a:stretch>
            <a:fillRect/>
          </a:stretch>
        </p:blipFill>
        <p:spPr>
          <a:xfrm>
            <a:off x="6095990" y="3428992"/>
            <a:ext cx="20" cy="16"/>
          </a:xfrm>
          <a:prstGeom prst="rect">
            <a:avLst/>
          </a:prstGeom>
        </p:spPr>
      </p:pic>
      <p:pic>
        <p:nvPicPr>
          <p:cNvPr id="53" name="Obrázek 52">
            <a:extLst>
              <a:ext uri="{FF2B5EF4-FFF2-40B4-BE49-F238E27FC236}">
                <a16:creationId xmlns:a16="http://schemas.microsoft.com/office/drawing/2014/main" id="{949B85A2-9B6F-81A5-B18F-DFE2FEEAA861}"/>
              </a:ext>
            </a:extLst>
          </p:cNvPr>
          <p:cNvPicPr>
            <a:picLocks noChangeAspect="1"/>
          </p:cNvPicPr>
          <p:nvPr/>
        </p:nvPicPr>
        <p:blipFill>
          <a:blip r:embed="rId2"/>
          <a:stretch>
            <a:fillRect/>
          </a:stretch>
        </p:blipFill>
        <p:spPr>
          <a:xfrm>
            <a:off x="6095990" y="3428992"/>
            <a:ext cx="20" cy="16"/>
          </a:xfrm>
          <a:prstGeom prst="rect">
            <a:avLst/>
          </a:prstGeom>
        </p:spPr>
      </p:pic>
      <p:pic>
        <p:nvPicPr>
          <p:cNvPr id="55" name="Obrázek 54">
            <a:extLst>
              <a:ext uri="{FF2B5EF4-FFF2-40B4-BE49-F238E27FC236}">
                <a16:creationId xmlns:a16="http://schemas.microsoft.com/office/drawing/2014/main" id="{3D62F134-8069-2B2B-DD3C-B7B0CA867B2D}"/>
              </a:ext>
            </a:extLst>
          </p:cNvPr>
          <p:cNvPicPr>
            <a:picLocks noChangeAspect="1"/>
          </p:cNvPicPr>
          <p:nvPr/>
        </p:nvPicPr>
        <p:blipFill>
          <a:blip r:embed="rId2"/>
          <a:stretch>
            <a:fillRect/>
          </a:stretch>
        </p:blipFill>
        <p:spPr>
          <a:xfrm>
            <a:off x="6095990" y="3428992"/>
            <a:ext cx="20" cy="16"/>
          </a:xfrm>
          <a:prstGeom prst="rect">
            <a:avLst/>
          </a:prstGeom>
        </p:spPr>
      </p:pic>
      <p:pic>
        <p:nvPicPr>
          <p:cNvPr id="57" name="Obrázek 56">
            <a:extLst>
              <a:ext uri="{FF2B5EF4-FFF2-40B4-BE49-F238E27FC236}">
                <a16:creationId xmlns:a16="http://schemas.microsoft.com/office/drawing/2014/main" id="{3CEB35CC-C562-8B77-56F6-DFA8928F5C36}"/>
              </a:ext>
            </a:extLst>
          </p:cNvPr>
          <p:cNvPicPr>
            <a:picLocks noChangeAspect="1"/>
          </p:cNvPicPr>
          <p:nvPr/>
        </p:nvPicPr>
        <p:blipFill>
          <a:blip r:embed="rId2"/>
          <a:stretch>
            <a:fillRect/>
          </a:stretch>
        </p:blipFill>
        <p:spPr>
          <a:xfrm>
            <a:off x="6095990" y="3428992"/>
            <a:ext cx="20" cy="16"/>
          </a:xfrm>
          <a:prstGeom prst="rect">
            <a:avLst/>
          </a:prstGeom>
        </p:spPr>
      </p:pic>
      <p:pic>
        <p:nvPicPr>
          <p:cNvPr id="59" name="Obrázek 58">
            <a:extLst>
              <a:ext uri="{FF2B5EF4-FFF2-40B4-BE49-F238E27FC236}">
                <a16:creationId xmlns:a16="http://schemas.microsoft.com/office/drawing/2014/main" id="{890A221A-3402-892A-B176-48E6AB9196AE}"/>
              </a:ext>
            </a:extLst>
          </p:cNvPr>
          <p:cNvPicPr>
            <a:picLocks noChangeAspect="1"/>
          </p:cNvPicPr>
          <p:nvPr/>
        </p:nvPicPr>
        <p:blipFill>
          <a:blip r:embed="rId2"/>
          <a:stretch>
            <a:fillRect/>
          </a:stretch>
        </p:blipFill>
        <p:spPr>
          <a:xfrm>
            <a:off x="6095990" y="3428992"/>
            <a:ext cx="20" cy="16"/>
          </a:xfrm>
          <a:prstGeom prst="rect">
            <a:avLst/>
          </a:prstGeom>
        </p:spPr>
      </p:pic>
      <p:pic>
        <p:nvPicPr>
          <p:cNvPr id="61" name="Obrázek 60">
            <a:extLst>
              <a:ext uri="{FF2B5EF4-FFF2-40B4-BE49-F238E27FC236}">
                <a16:creationId xmlns:a16="http://schemas.microsoft.com/office/drawing/2014/main" id="{BE1780B0-E209-AB30-7706-658C30B1BC18}"/>
              </a:ext>
            </a:extLst>
          </p:cNvPr>
          <p:cNvPicPr>
            <a:picLocks noChangeAspect="1"/>
          </p:cNvPicPr>
          <p:nvPr/>
        </p:nvPicPr>
        <p:blipFill>
          <a:blip r:embed="rId2"/>
          <a:stretch>
            <a:fillRect/>
          </a:stretch>
        </p:blipFill>
        <p:spPr>
          <a:xfrm>
            <a:off x="6095990" y="3428992"/>
            <a:ext cx="20" cy="16"/>
          </a:xfrm>
          <a:prstGeom prst="rect">
            <a:avLst/>
          </a:prstGeom>
        </p:spPr>
      </p:pic>
      <p:pic>
        <p:nvPicPr>
          <p:cNvPr id="63" name="Obrázek 62">
            <a:extLst>
              <a:ext uri="{FF2B5EF4-FFF2-40B4-BE49-F238E27FC236}">
                <a16:creationId xmlns:a16="http://schemas.microsoft.com/office/drawing/2014/main" id="{37531C34-0117-4F5D-E274-5F05F35DD474}"/>
              </a:ext>
            </a:extLst>
          </p:cNvPr>
          <p:cNvPicPr>
            <a:picLocks noChangeAspect="1"/>
          </p:cNvPicPr>
          <p:nvPr/>
        </p:nvPicPr>
        <p:blipFill>
          <a:blip r:embed="rId2"/>
          <a:stretch>
            <a:fillRect/>
          </a:stretch>
        </p:blipFill>
        <p:spPr>
          <a:xfrm>
            <a:off x="6095990" y="3428992"/>
            <a:ext cx="20" cy="16"/>
          </a:xfrm>
          <a:prstGeom prst="rect">
            <a:avLst/>
          </a:prstGeom>
        </p:spPr>
      </p:pic>
      <p:pic>
        <p:nvPicPr>
          <p:cNvPr id="65" name="Obrázek 64">
            <a:extLst>
              <a:ext uri="{FF2B5EF4-FFF2-40B4-BE49-F238E27FC236}">
                <a16:creationId xmlns:a16="http://schemas.microsoft.com/office/drawing/2014/main" id="{0EDDC4CF-D30D-129C-E530-4259182E0A21}"/>
              </a:ext>
            </a:extLst>
          </p:cNvPr>
          <p:cNvPicPr>
            <a:picLocks noChangeAspect="1"/>
          </p:cNvPicPr>
          <p:nvPr/>
        </p:nvPicPr>
        <p:blipFill>
          <a:blip r:embed="rId2"/>
          <a:stretch>
            <a:fillRect/>
          </a:stretch>
        </p:blipFill>
        <p:spPr>
          <a:xfrm>
            <a:off x="6095990" y="3428992"/>
            <a:ext cx="20" cy="16"/>
          </a:xfrm>
          <a:prstGeom prst="rect">
            <a:avLst/>
          </a:prstGeom>
        </p:spPr>
      </p:pic>
      <p:pic>
        <p:nvPicPr>
          <p:cNvPr id="67" name="Obrázek 66">
            <a:extLst>
              <a:ext uri="{FF2B5EF4-FFF2-40B4-BE49-F238E27FC236}">
                <a16:creationId xmlns:a16="http://schemas.microsoft.com/office/drawing/2014/main" id="{7130780C-EAA4-9613-0A0B-6ABE92896E0C}"/>
              </a:ext>
            </a:extLst>
          </p:cNvPr>
          <p:cNvPicPr>
            <a:picLocks noChangeAspect="1"/>
          </p:cNvPicPr>
          <p:nvPr/>
        </p:nvPicPr>
        <p:blipFill>
          <a:blip r:embed="rId2"/>
          <a:stretch>
            <a:fillRect/>
          </a:stretch>
        </p:blipFill>
        <p:spPr>
          <a:xfrm>
            <a:off x="6095990" y="3428992"/>
            <a:ext cx="20" cy="16"/>
          </a:xfrm>
          <a:prstGeom prst="rect">
            <a:avLst/>
          </a:prstGeom>
        </p:spPr>
      </p:pic>
      <p:pic>
        <p:nvPicPr>
          <p:cNvPr id="69" name="Obrázek 68">
            <a:extLst>
              <a:ext uri="{FF2B5EF4-FFF2-40B4-BE49-F238E27FC236}">
                <a16:creationId xmlns:a16="http://schemas.microsoft.com/office/drawing/2014/main" id="{A62BADB6-755C-888F-B233-163C8750B02A}"/>
              </a:ext>
            </a:extLst>
          </p:cNvPr>
          <p:cNvPicPr>
            <a:picLocks noChangeAspect="1"/>
          </p:cNvPicPr>
          <p:nvPr/>
        </p:nvPicPr>
        <p:blipFill>
          <a:blip r:embed="rId2"/>
          <a:stretch>
            <a:fillRect/>
          </a:stretch>
        </p:blipFill>
        <p:spPr>
          <a:xfrm>
            <a:off x="6095990" y="3428992"/>
            <a:ext cx="20" cy="16"/>
          </a:xfrm>
          <a:prstGeom prst="rect">
            <a:avLst/>
          </a:prstGeom>
        </p:spPr>
      </p:pic>
      <p:pic>
        <p:nvPicPr>
          <p:cNvPr id="71" name="Obrázek 70">
            <a:extLst>
              <a:ext uri="{FF2B5EF4-FFF2-40B4-BE49-F238E27FC236}">
                <a16:creationId xmlns:a16="http://schemas.microsoft.com/office/drawing/2014/main" id="{8CB6F768-2B0E-7BE3-5D88-43B253A91811}"/>
              </a:ext>
            </a:extLst>
          </p:cNvPr>
          <p:cNvPicPr>
            <a:picLocks noChangeAspect="1"/>
          </p:cNvPicPr>
          <p:nvPr/>
        </p:nvPicPr>
        <p:blipFill>
          <a:blip r:embed="rId2"/>
          <a:stretch>
            <a:fillRect/>
          </a:stretch>
        </p:blipFill>
        <p:spPr>
          <a:xfrm>
            <a:off x="6095990" y="3428992"/>
            <a:ext cx="20" cy="16"/>
          </a:xfrm>
          <a:prstGeom prst="rect">
            <a:avLst/>
          </a:prstGeom>
        </p:spPr>
      </p:pic>
      <p:pic>
        <p:nvPicPr>
          <p:cNvPr id="73" name="Obrázek 72">
            <a:extLst>
              <a:ext uri="{FF2B5EF4-FFF2-40B4-BE49-F238E27FC236}">
                <a16:creationId xmlns:a16="http://schemas.microsoft.com/office/drawing/2014/main" id="{85DD26E7-7FF6-24E8-6ED8-3D7D4B678E31}"/>
              </a:ext>
            </a:extLst>
          </p:cNvPr>
          <p:cNvPicPr>
            <a:picLocks noChangeAspect="1"/>
          </p:cNvPicPr>
          <p:nvPr/>
        </p:nvPicPr>
        <p:blipFill>
          <a:blip r:embed="rId2"/>
          <a:stretch>
            <a:fillRect/>
          </a:stretch>
        </p:blipFill>
        <p:spPr>
          <a:xfrm>
            <a:off x="6095990" y="3428992"/>
            <a:ext cx="20" cy="16"/>
          </a:xfrm>
          <a:prstGeom prst="rect">
            <a:avLst/>
          </a:prstGeom>
        </p:spPr>
      </p:pic>
      <p:pic>
        <p:nvPicPr>
          <p:cNvPr id="75" name="Obrázek 74">
            <a:extLst>
              <a:ext uri="{FF2B5EF4-FFF2-40B4-BE49-F238E27FC236}">
                <a16:creationId xmlns:a16="http://schemas.microsoft.com/office/drawing/2014/main" id="{E26B7C96-5639-01CC-36DD-C97E598EC504}"/>
              </a:ext>
            </a:extLst>
          </p:cNvPr>
          <p:cNvPicPr>
            <a:picLocks noChangeAspect="1"/>
          </p:cNvPicPr>
          <p:nvPr/>
        </p:nvPicPr>
        <p:blipFill>
          <a:blip r:embed="rId2"/>
          <a:stretch>
            <a:fillRect/>
          </a:stretch>
        </p:blipFill>
        <p:spPr>
          <a:xfrm>
            <a:off x="6095990" y="3428992"/>
            <a:ext cx="20" cy="16"/>
          </a:xfrm>
          <a:prstGeom prst="rect">
            <a:avLst/>
          </a:prstGeom>
        </p:spPr>
      </p:pic>
      <p:pic>
        <p:nvPicPr>
          <p:cNvPr id="77" name="Obrázek 76">
            <a:extLst>
              <a:ext uri="{FF2B5EF4-FFF2-40B4-BE49-F238E27FC236}">
                <a16:creationId xmlns:a16="http://schemas.microsoft.com/office/drawing/2014/main" id="{A01810E5-2321-0906-FC06-934C1969002B}"/>
              </a:ext>
            </a:extLst>
          </p:cNvPr>
          <p:cNvPicPr>
            <a:picLocks noChangeAspect="1"/>
          </p:cNvPicPr>
          <p:nvPr/>
        </p:nvPicPr>
        <p:blipFill>
          <a:blip r:embed="rId2"/>
          <a:stretch>
            <a:fillRect/>
          </a:stretch>
        </p:blipFill>
        <p:spPr>
          <a:xfrm>
            <a:off x="6095990" y="3428992"/>
            <a:ext cx="20" cy="16"/>
          </a:xfrm>
          <a:prstGeom prst="rect">
            <a:avLst/>
          </a:prstGeom>
        </p:spPr>
      </p:pic>
      <p:pic>
        <p:nvPicPr>
          <p:cNvPr id="79" name="Obrázek 78">
            <a:extLst>
              <a:ext uri="{FF2B5EF4-FFF2-40B4-BE49-F238E27FC236}">
                <a16:creationId xmlns:a16="http://schemas.microsoft.com/office/drawing/2014/main" id="{1C460D48-C47B-42ED-5ECC-34E7411651E1}"/>
              </a:ext>
            </a:extLst>
          </p:cNvPr>
          <p:cNvPicPr>
            <a:picLocks noChangeAspect="1"/>
          </p:cNvPicPr>
          <p:nvPr/>
        </p:nvPicPr>
        <p:blipFill>
          <a:blip r:embed="rId2"/>
          <a:stretch>
            <a:fillRect/>
          </a:stretch>
        </p:blipFill>
        <p:spPr>
          <a:xfrm>
            <a:off x="6095990" y="3428992"/>
            <a:ext cx="20" cy="16"/>
          </a:xfrm>
          <a:prstGeom prst="rect">
            <a:avLst/>
          </a:prstGeom>
        </p:spPr>
      </p:pic>
      <p:pic>
        <p:nvPicPr>
          <p:cNvPr id="81" name="Obrázek 80">
            <a:extLst>
              <a:ext uri="{FF2B5EF4-FFF2-40B4-BE49-F238E27FC236}">
                <a16:creationId xmlns:a16="http://schemas.microsoft.com/office/drawing/2014/main" id="{D47893C3-CD2F-BD6E-813F-43D1A37F770B}"/>
              </a:ext>
            </a:extLst>
          </p:cNvPr>
          <p:cNvPicPr>
            <a:picLocks noChangeAspect="1"/>
          </p:cNvPicPr>
          <p:nvPr/>
        </p:nvPicPr>
        <p:blipFill>
          <a:blip r:embed="rId2"/>
          <a:stretch>
            <a:fillRect/>
          </a:stretch>
        </p:blipFill>
        <p:spPr>
          <a:xfrm>
            <a:off x="6095990" y="3428992"/>
            <a:ext cx="20" cy="16"/>
          </a:xfrm>
          <a:prstGeom prst="rect">
            <a:avLst/>
          </a:prstGeom>
        </p:spPr>
      </p:pic>
      <p:pic>
        <p:nvPicPr>
          <p:cNvPr id="83" name="Obrázek 82">
            <a:extLst>
              <a:ext uri="{FF2B5EF4-FFF2-40B4-BE49-F238E27FC236}">
                <a16:creationId xmlns:a16="http://schemas.microsoft.com/office/drawing/2014/main" id="{705D9FDA-508E-C8D3-DA16-831237544D76}"/>
              </a:ext>
            </a:extLst>
          </p:cNvPr>
          <p:cNvPicPr>
            <a:picLocks noChangeAspect="1"/>
          </p:cNvPicPr>
          <p:nvPr/>
        </p:nvPicPr>
        <p:blipFill>
          <a:blip r:embed="rId2"/>
          <a:stretch>
            <a:fillRect/>
          </a:stretch>
        </p:blipFill>
        <p:spPr>
          <a:xfrm>
            <a:off x="6095990" y="3428992"/>
            <a:ext cx="20" cy="16"/>
          </a:xfrm>
          <a:prstGeom prst="rect">
            <a:avLst/>
          </a:prstGeom>
        </p:spPr>
      </p:pic>
      <p:pic>
        <p:nvPicPr>
          <p:cNvPr id="85" name="Obrázek 84">
            <a:extLst>
              <a:ext uri="{FF2B5EF4-FFF2-40B4-BE49-F238E27FC236}">
                <a16:creationId xmlns:a16="http://schemas.microsoft.com/office/drawing/2014/main" id="{DDF1708A-673E-C7A3-75EF-2A691D250732}"/>
              </a:ext>
            </a:extLst>
          </p:cNvPr>
          <p:cNvPicPr>
            <a:picLocks noChangeAspect="1"/>
          </p:cNvPicPr>
          <p:nvPr/>
        </p:nvPicPr>
        <p:blipFill>
          <a:blip r:embed="rId2"/>
          <a:stretch>
            <a:fillRect/>
          </a:stretch>
        </p:blipFill>
        <p:spPr>
          <a:xfrm>
            <a:off x="6095990" y="3428992"/>
            <a:ext cx="20" cy="16"/>
          </a:xfrm>
          <a:prstGeom prst="rect">
            <a:avLst/>
          </a:prstGeom>
        </p:spPr>
      </p:pic>
      <p:pic>
        <p:nvPicPr>
          <p:cNvPr id="87" name="Obrázek 86">
            <a:extLst>
              <a:ext uri="{FF2B5EF4-FFF2-40B4-BE49-F238E27FC236}">
                <a16:creationId xmlns:a16="http://schemas.microsoft.com/office/drawing/2014/main" id="{0B147EDD-4DE2-F334-D54C-859BA2B91159}"/>
              </a:ext>
            </a:extLst>
          </p:cNvPr>
          <p:cNvPicPr>
            <a:picLocks noChangeAspect="1"/>
          </p:cNvPicPr>
          <p:nvPr/>
        </p:nvPicPr>
        <p:blipFill>
          <a:blip r:embed="rId2"/>
          <a:stretch>
            <a:fillRect/>
          </a:stretch>
        </p:blipFill>
        <p:spPr>
          <a:xfrm>
            <a:off x="6095990" y="3428992"/>
            <a:ext cx="20" cy="16"/>
          </a:xfrm>
          <a:prstGeom prst="rect">
            <a:avLst/>
          </a:prstGeom>
        </p:spPr>
      </p:pic>
      <p:pic>
        <p:nvPicPr>
          <p:cNvPr id="89" name="Obrázek 88">
            <a:extLst>
              <a:ext uri="{FF2B5EF4-FFF2-40B4-BE49-F238E27FC236}">
                <a16:creationId xmlns:a16="http://schemas.microsoft.com/office/drawing/2014/main" id="{0138DD41-83B4-58DE-17C4-CF5EFBFFEDAB}"/>
              </a:ext>
            </a:extLst>
          </p:cNvPr>
          <p:cNvPicPr>
            <a:picLocks noChangeAspect="1"/>
          </p:cNvPicPr>
          <p:nvPr/>
        </p:nvPicPr>
        <p:blipFill>
          <a:blip r:embed="rId2"/>
          <a:stretch>
            <a:fillRect/>
          </a:stretch>
        </p:blipFill>
        <p:spPr>
          <a:xfrm>
            <a:off x="6095990" y="3428992"/>
            <a:ext cx="20" cy="16"/>
          </a:xfrm>
          <a:prstGeom prst="rect">
            <a:avLst/>
          </a:prstGeom>
        </p:spPr>
      </p:pic>
      <p:pic>
        <p:nvPicPr>
          <p:cNvPr id="91" name="Obrázek 90">
            <a:extLst>
              <a:ext uri="{FF2B5EF4-FFF2-40B4-BE49-F238E27FC236}">
                <a16:creationId xmlns:a16="http://schemas.microsoft.com/office/drawing/2014/main" id="{0BCC29EC-2E79-F32D-C60C-F9A261733720}"/>
              </a:ext>
            </a:extLst>
          </p:cNvPr>
          <p:cNvPicPr>
            <a:picLocks noChangeAspect="1"/>
          </p:cNvPicPr>
          <p:nvPr/>
        </p:nvPicPr>
        <p:blipFill>
          <a:blip r:embed="rId2"/>
          <a:stretch>
            <a:fillRect/>
          </a:stretch>
        </p:blipFill>
        <p:spPr>
          <a:xfrm>
            <a:off x="6095990" y="3428992"/>
            <a:ext cx="20" cy="16"/>
          </a:xfrm>
          <a:prstGeom prst="rect">
            <a:avLst/>
          </a:prstGeom>
        </p:spPr>
      </p:pic>
      <p:pic>
        <p:nvPicPr>
          <p:cNvPr id="93" name="Obrázek 92">
            <a:extLst>
              <a:ext uri="{FF2B5EF4-FFF2-40B4-BE49-F238E27FC236}">
                <a16:creationId xmlns:a16="http://schemas.microsoft.com/office/drawing/2014/main" id="{1BB5EFEE-4997-D467-02A5-E8BD117232F2}"/>
              </a:ext>
            </a:extLst>
          </p:cNvPr>
          <p:cNvPicPr>
            <a:picLocks noChangeAspect="1"/>
          </p:cNvPicPr>
          <p:nvPr/>
        </p:nvPicPr>
        <p:blipFill>
          <a:blip r:embed="rId2"/>
          <a:stretch>
            <a:fillRect/>
          </a:stretch>
        </p:blipFill>
        <p:spPr>
          <a:xfrm>
            <a:off x="6095990" y="3428992"/>
            <a:ext cx="20" cy="16"/>
          </a:xfrm>
          <a:prstGeom prst="rect">
            <a:avLst/>
          </a:prstGeom>
        </p:spPr>
      </p:pic>
      <p:pic>
        <p:nvPicPr>
          <p:cNvPr id="95" name="Obrázek 94">
            <a:extLst>
              <a:ext uri="{FF2B5EF4-FFF2-40B4-BE49-F238E27FC236}">
                <a16:creationId xmlns:a16="http://schemas.microsoft.com/office/drawing/2014/main" id="{3858846D-13EC-A8FC-237F-71A344E87650}"/>
              </a:ext>
            </a:extLst>
          </p:cNvPr>
          <p:cNvPicPr>
            <a:picLocks noChangeAspect="1"/>
          </p:cNvPicPr>
          <p:nvPr/>
        </p:nvPicPr>
        <p:blipFill>
          <a:blip r:embed="rId2"/>
          <a:stretch>
            <a:fillRect/>
          </a:stretch>
        </p:blipFill>
        <p:spPr>
          <a:xfrm>
            <a:off x="6095990" y="3428992"/>
            <a:ext cx="20" cy="16"/>
          </a:xfrm>
          <a:prstGeom prst="rect">
            <a:avLst/>
          </a:prstGeom>
        </p:spPr>
      </p:pic>
      <p:pic>
        <p:nvPicPr>
          <p:cNvPr id="97" name="Obrázek 96">
            <a:extLst>
              <a:ext uri="{FF2B5EF4-FFF2-40B4-BE49-F238E27FC236}">
                <a16:creationId xmlns:a16="http://schemas.microsoft.com/office/drawing/2014/main" id="{B9442E9E-AA03-CCB3-5BF2-5A2E9D00AE42}"/>
              </a:ext>
            </a:extLst>
          </p:cNvPr>
          <p:cNvPicPr>
            <a:picLocks noChangeAspect="1"/>
          </p:cNvPicPr>
          <p:nvPr/>
        </p:nvPicPr>
        <p:blipFill>
          <a:blip r:embed="rId2"/>
          <a:stretch>
            <a:fillRect/>
          </a:stretch>
        </p:blipFill>
        <p:spPr>
          <a:xfrm>
            <a:off x="6095990" y="3428992"/>
            <a:ext cx="20" cy="16"/>
          </a:xfrm>
          <a:prstGeom prst="rect">
            <a:avLst/>
          </a:prstGeom>
        </p:spPr>
      </p:pic>
      <p:pic>
        <p:nvPicPr>
          <p:cNvPr id="99" name="Obrázek 98">
            <a:extLst>
              <a:ext uri="{FF2B5EF4-FFF2-40B4-BE49-F238E27FC236}">
                <a16:creationId xmlns:a16="http://schemas.microsoft.com/office/drawing/2014/main" id="{6D8CAABF-2A25-0ACB-98B6-E18E0C22C59F}"/>
              </a:ext>
            </a:extLst>
          </p:cNvPr>
          <p:cNvPicPr>
            <a:picLocks noChangeAspect="1"/>
          </p:cNvPicPr>
          <p:nvPr/>
        </p:nvPicPr>
        <p:blipFill>
          <a:blip r:embed="rId2"/>
          <a:stretch>
            <a:fillRect/>
          </a:stretch>
        </p:blipFill>
        <p:spPr>
          <a:xfrm>
            <a:off x="6095990" y="3428992"/>
            <a:ext cx="20" cy="16"/>
          </a:xfrm>
          <a:prstGeom prst="rect">
            <a:avLst/>
          </a:prstGeom>
        </p:spPr>
      </p:pic>
      <p:pic>
        <p:nvPicPr>
          <p:cNvPr id="101" name="Obrázek 100">
            <a:extLst>
              <a:ext uri="{FF2B5EF4-FFF2-40B4-BE49-F238E27FC236}">
                <a16:creationId xmlns:a16="http://schemas.microsoft.com/office/drawing/2014/main" id="{CCF48C30-6D60-8DB5-570A-80CF7A713DDA}"/>
              </a:ext>
            </a:extLst>
          </p:cNvPr>
          <p:cNvPicPr>
            <a:picLocks noChangeAspect="1"/>
          </p:cNvPicPr>
          <p:nvPr/>
        </p:nvPicPr>
        <p:blipFill>
          <a:blip r:embed="rId2"/>
          <a:stretch>
            <a:fillRect/>
          </a:stretch>
        </p:blipFill>
        <p:spPr>
          <a:xfrm>
            <a:off x="6095990" y="3428992"/>
            <a:ext cx="20" cy="16"/>
          </a:xfrm>
          <a:prstGeom prst="rect">
            <a:avLst/>
          </a:prstGeom>
        </p:spPr>
      </p:pic>
      <p:pic>
        <p:nvPicPr>
          <p:cNvPr id="103" name="Obrázek 102">
            <a:extLst>
              <a:ext uri="{FF2B5EF4-FFF2-40B4-BE49-F238E27FC236}">
                <a16:creationId xmlns:a16="http://schemas.microsoft.com/office/drawing/2014/main" id="{0014E9E3-E87C-DB7E-C6EC-9497C0206211}"/>
              </a:ext>
            </a:extLst>
          </p:cNvPr>
          <p:cNvPicPr>
            <a:picLocks noChangeAspect="1"/>
          </p:cNvPicPr>
          <p:nvPr/>
        </p:nvPicPr>
        <p:blipFill>
          <a:blip r:embed="rId2"/>
          <a:stretch>
            <a:fillRect/>
          </a:stretch>
        </p:blipFill>
        <p:spPr>
          <a:xfrm>
            <a:off x="6095990" y="3428992"/>
            <a:ext cx="20" cy="16"/>
          </a:xfrm>
          <a:prstGeom prst="rect">
            <a:avLst/>
          </a:prstGeom>
        </p:spPr>
      </p:pic>
      <p:pic>
        <p:nvPicPr>
          <p:cNvPr id="105" name="Obrázek 104">
            <a:extLst>
              <a:ext uri="{FF2B5EF4-FFF2-40B4-BE49-F238E27FC236}">
                <a16:creationId xmlns:a16="http://schemas.microsoft.com/office/drawing/2014/main" id="{FCF5A1D5-1A60-E949-45A4-68A41BD08E78}"/>
              </a:ext>
            </a:extLst>
          </p:cNvPr>
          <p:cNvPicPr>
            <a:picLocks noChangeAspect="1"/>
          </p:cNvPicPr>
          <p:nvPr/>
        </p:nvPicPr>
        <p:blipFill>
          <a:blip r:embed="rId2"/>
          <a:stretch>
            <a:fillRect/>
          </a:stretch>
        </p:blipFill>
        <p:spPr>
          <a:xfrm>
            <a:off x="6095990" y="3428992"/>
            <a:ext cx="20" cy="16"/>
          </a:xfrm>
          <a:prstGeom prst="rect">
            <a:avLst/>
          </a:prstGeom>
        </p:spPr>
      </p:pic>
      <p:pic>
        <p:nvPicPr>
          <p:cNvPr id="107" name="Obrázek 106">
            <a:extLst>
              <a:ext uri="{FF2B5EF4-FFF2-40B4-BE49-F238E27FC236}">
                <a16:creationId xmlns:a16="http://schemas.microsoft.com/office/drawing/2014/main" id="{E9CFFB33-C3CD-5EC6-0ABD-68165FB37591}"/>
              </a:ext>
            </a:extLst>
          </p:cNvPr>
          <p:cNvPicPr>
            <a:picLocks noChangeAspect="1"/>
          </p:cNvPicPr>
          <p:nvPr/>
        </p:nvPicPr>
        <p:blipFill>
          <a:blip r:embed="rId2"/>
          <a:stretch>
            <a:fillRect/>
          </a:stretch>
        </p:blipFill>
        <p:spPr>
          <a:xfrm>
            <a:off x="6095990" y="3428992"/>
            <a:ext cx="20" cy="16"/>
          </a:xfrm>
          <a:prstGeom prst="rect">
            <a:avLst/>
          </a:prstGeom>
        </p:spPr>
      </p:pic>
      <p:pic>
        <p:nvPicPr>
          <p:cNvPr id="109" name="Obrázek 108">
            <a:extLst>
              <a:ext uri="{FF2B5EF4-FFF2-40B4-BE49-F238E27FC236}">
                <a16:creationId xmlns:a16="http://schemas.microsoft.com/office/drawing/2014/main" id="{C6831AAD-BD87-3E68-1907-C09D636ABE48}"/>
              </a:ext>
            </a:extLst>
          </p:cNvPr>
          <p:cNvPicPr>
            <a:picLocks noChangeAspect="1"/>
          </p:cNvPicPr>
          <p:nvPr/>
        </p:nvPicPr>
        <p:blipFill>
          <a:blip r:embed="rId2"/>
          <a:stretch>
            <a:fillRect/>
          </a:stretch>
        </p:blipFill>
        <p:spPr>
          <a:xfrm>
            <a:off x="6095990" y="3428992"/>
            <a:ext cx="20" cy="16"/>
          </a:xfrm>
          <a:prstGeom prst="rect">
            <a:avLst/>
          </a:prstGeom>
        </p:spPr>
      </p:pic>
      <p:pic>
        <p:nvPicPr>
          <p:cNvPr id="111" name="Obrázek 110">
            <a:extLst>
              <a:ext uri="{FF2B5EF4-FFF2-40B4-BE49-F238E27FC236}">
                <a16:creationId xmlns:a16="http://schemas.microsoft.com/office/drawing/2014/main" id="{F5EFF10D-D57F-F763-981F-88B0651634CB}"/>
              </a:ext>
            </a:extLst>
          </p:cNvPr>
          <p:cNvPicPr>
            <a:picLocks noChangeAspect="1"/>
          </p:cNvPicPr>
          <p:nvPr/>
        </p:nvPicPr>
        <p:blipFill>
          <a:blip r:embed="rId2"/>
          <a:stretch>
            <a:fillRect/>
          </a:stretch>
        </p:blipFill>
        <p:spPr>
          <a:xfrm>
            <a:off x="6095990" y="3428992"/>
            <a:ext cx="20" cy="16"/>
          </a:xfrm>
          <a:prstGeom prst="rect">
            <a:avLst/>
          </a:prstGeom>
        </p:spPr>
      </p:pic>
      <p:pic>
        <p:nvPicPr>
          <p:cNvPr id="113" name="Obrázek 112">
            <a:extLst>
              <a:ext uri="{FF2B5EF4-FFF2-40B4-BE49-F238E27FC236}">
                <a16:creationId xmlns:a16="http://schemas.microsoft.com/office/drawing/2014/main" id="{F45F9284-B643-C2C9-E9D1-C2C3667CADAC}"/>
              </a:ext>
            </a:extLst>
          </p:cNvPr>
          <p:cNvPicPr>
            <a:picLocks noChangeAspect="1"/>
          </p:cNvPicPr>
          <p:nvPr/>
        </p:nvPicPr>
        <p:blipFill>
          <a:blip r:embed="rId2"/>
          <a:stretch>
            <a:fillRect/>
          </a:stretch>
        </p:blipFill>
        <p:spPr>
          <a:xfrm>
            <a:off x="6095990" y="3428992"/>
            <a:ext cx="20" cy="16"/>
          </a:xfrm>
          <a:prstGeom prst="rect">
            <a:avLst/>
          </a:prstGeom>
        </p:spPr>
      </p:pic>
      <p:pic>
        <p:nvPicPr>
          <p:cNvPr id="115" name="Obrázek 114">
            <a:extLst>
              <a:ext uri="{FF2B5EF4-FFF2-40B4-BE49-F238E27FC236}">
                <a16:creationId xmlns:a16="http://schemas.microsoft.com/office/drawing/2014/main" id="{EE50FF90-1DC1-6F3E-B55E-F2BA03192FFD}"/>
              </a:ext>
            </a:extLst>
          </p:cNvPr>
          <p:cNvPicPr>
            <a:picLocks noChangeAspect="1"/>
          </p:cNvPicPr>
          <p:nvPr/>
        </p:nvPicPr>
        <p:blipFill>
          <a:blip r:embed="rId2"/>
          <a:stretch>
            <a:fillRect/>
          </a:stretch>
        </p:blipFill>
        <p:spPr>
          <a:xfrm>
            <a:off x="6095990" y="3428992"/>
            <a:ext cx="20" cy="16"/>
          </a:xfrm>
          <a:prstGeom prst="rect">
            <a:avLst/>
          </a:prstGeom>
        </p:spPr>
      </p:pic>
      <p:pic>
        <p:nvPicPr>
          <p:cNvPr id="117" name="Obrázek 116">
            <a:extLst>
              <a:ext uri="{FF2B5EF4-FFF2-40B4-BE49-F238E27FC236}">
                <a16:creationId xmlns:a16="http://schemas.microsoft.com/office/drawing/2014/main" id="{00039C62-E656-8EBF-90F9-622F519F5AE8}"/>
              </a:ext>
            </a:extLst>
          </p:cNvPr>
          <p:cNvPicPr>
            <a:picLocks noChangeAspect="1"/>
          </p:cNvPicPr>
          <p:nvPr/>
        </p:nvPicPr>
        <p:blipFill>
          <a:blip r:embed="rId2"/>
          <a:stretch>
            <a:fillRect/>
          </a:stretch>
        </p:blipFill>
        <p:spPr>
          <a:xfrm>
            <a:off x="6095990" y="3428992"/>
            <a:ext cx="20" cy="16"/>
          </a:xfrm>
          <a:prstGeom prst="rect">
            <a:avLst/>
          </a:prstGeom>
        </p:spPr>
      </p:pic>
      <p:pic>
        <p:nvPicPr>
          <p:cNvPr id="119" name="Obrázek 118">
            <a:extLst>
              <a:ext uri="{FF2B5EF4-FFF2-40B4-BE49-F238E27FC236}">
                <a16:creationId xmlns:a16="http://schemas.microsoft.com/office/drawing/2014/main" id="{BBF53D73-6F37-C62E-6968-EA0BE92BDEE7}"/>
              </a:ext>
            </a:extLst>
          </p:cNvPr>
          <p:cNvPicPr>
            <a:picLocks noChangeAspect="1"/>
          </p:cNvPicPr>
          <p:nvPr/>
        </p:nvPicPr>
        <p:blipFill>
          <a:blip r:embed="rId2"/>
          <a:stretch>
            <a:fillRect/>
          </a:stretch>
        </p:blipFill>
        <p:spPr>
          <a:xfrm>
            <a:off x="6095990" y="3428992"/>
            <a:ext cx="20" cy="16"/>
          </a:xfrm>
          <a:prstGeom prst="rect">
            <a:avLst/>
          </a:prstGeom>
        </p:spPr>
      </p:pic>
      <p:pic>
        <p:nvPicPr>
          <p:cNvPr id="121" name="Obrázek 120">
            <a:extLst>
              <a:ext uri="{FF2B5EF4-FFF2-40B4-BE49-F238E27FC236}">
                <a16:creationId xmlns:a16="http://schemas.microsoft.com/office/drawing/2014/main" id="{F1F1292F-CD06-4DD8-D1D2-ABEE8BA35DE7}"/>
              </a:ext>
            </a:extLst>
          </p:cNvPr>
          <p:cNvPicPr>
            <a:picLocks noChangeAspect="1"/>
          </p:cNvPicPr>
          <p:nvPr/>
        </p:nvPicPr>
        <p:blipFill>
          <a:blip r:embed="rId2"/>
          <a:stretch>
            <a:fillRect/>
          </a:stretch>
        </p:blipFill>
        <p:spPr>
          <a:xfrm>
            <a:off x="6095990" y="3428992"/>
            <a:ext cx="20" cy="16"/>
          </a:xfrm>
          <a:prstGeom prst="rect">
            <a:avLst/>
          </a:prstGeom>
        </p:spPr>
      </p:pic>
      <p:pic>
        <p:nvPicPr>
          <p:cNvPr id="123" name="Obrázek 122">
            <a:extLst>
              <a:ext uri="{FF2B5EF4-FFF2-40B4-BE49-F238E27FC236}">
                <a16:creationId xmlns:a16="http://schemas.microsoft.com/office/drawing/2014/main" id="{59C00C25-0355-766F-6AB3-C4F3EBDD4CB5}"/>
              </a:ext>
            </a:extLst>
          </p:cNvPr>
          <p:cNvPicPr>
            <a:picLocks noChangeAspect="1"/>
          </p:cNvPicPr>
          <p:nvPr/>
        </p:nvPicPr>
        <p:blipFill>
          <a:blip r:embed="rId2"/>
          <a:stretch>
            <a:fillRect/>
          </a:stretch>
        </p:blipFill>
        <p:spPr>
          <a:xfrm>
            <a:off x="6095990" y="3428992"/>
            <a:ext cx="20" cy="16"/>
          </a:xfrm>
          <a:prstGeom prst="rect">
            <a:avLst/>
          </a:prstGeom>
        </p:spPr>
      </p:pic>
      <p:pic>
        <p:nvPicPr>
          <p:cNvPr id="125" name="Obrázek 124">
            <a:extLst>
              <a:ext uri="{FF2B5EF4-FFF2-40B4-BE49-F238E27FC236}">
                <a16:creationId xmlns:a16="http://schemas.microsoft.com/office/drawing/2014/main" id="{95A3551B-2C58-1DEE-802D-369C89F1DE4F}"/>
              </a:ext>
            </a:extLst>
          </p:cNvPr>
          <p:cNvPicPr>
            <a:picLocks noChangeAspect="1"/>
          </p:cNvPicPr>
          <p:nvPr/>
        </p:nvPicPr>
        <p:blipFill>
          <a:blip r:embed="rId2"/>
          <a:stretch>
            <a:fillRect/>
          </a:stretch>
        </p:blipFill>
        <p:spPr>
          <a:xfrm>
            <a:off x="6095990" y="3428992"/>
            <a:ext cx="20" cy="16"/>
          </a:xfrm>
          <a:prstGeom prst="rect">
            <a:avLst/>
          </a:prstGeom>
        </p:spPr>
      </p:pic>
      <p:pic>
        <p:nvPicPr>
          <p:cNvPr id="127" name="Obrázek 126">
            <a:extLst>
              <a:ext uri="{FF2B5EF4-FFF2-40B4-BE49-F238E27FC236}">
                <a16:creationId xmlns:a16="http://schemas.microsoft.com/office/drawing/2014/main" id="{F72621C6-5E78-DCED-E6F6-BB15BF7CA16B}"/>
              </a:ext>
            </a:extLst>
          </p:cNvPr>
          <p:cNvPicPr>
            <a:picLocks noChangeAspect="1"/>
          </p:cNvPicPr>
          <p:nvPr/>
        </p:nvPicPr>
        <p:blipFill>
          <a:blip r:embed="rId2"/>
          <a:stretch>
            <a:fillRect/>
          </a:stretch>
        </p:blipFill>
        <p:spPr>
          <a:xfrm>
            <a:off x="6095990" y="3428992"/>
            <a:ext cx="20" cy="16"/>
          </a:xfrm>
          <a:prstGeom prst="rect">
            <a:avLst/>
          </a:prstGeom>
        </p:spPr>
      </p:pic>
      <p:pic>
        <p:nvPicPr>
          <p:cNvPr id="129" name="Obrázek 128">
            <a:extLst>
              <a:ext uri="{FF2B5EF4-FFF2-40B4-BE49-F238E27FC236}">
                <a16:creationId xmlns:a16="http://schemas.microsoft.com/office/drawing/2014/main" id="{C1B3699E-E131-E3C7-CA4D-94823AAEC92F}"/>
              </a:ext>
            </a:extLst>
          </p:cNvPr>
          <p:cNvPicPr>
            <a:picLocks noChangeAspect="1"/>
          </p:cNvPicPr>
          <p:nvPr/>
        </p:nvPicPr>
        <p:blipFill>
          <a:blip r:embed="rId2"/>
          <a:stretch>
            <a:fillRect/>
          </a:stretch>
        </p:blipFill>
        <p:spPr>
          <a:xfrm>
            <a:off x="6095990" y="3428992"/>
            <a:ext cx="20" cy="16"/>
          </a:xfrm>
          <a:prstGeom prst="rect">
            <a:avLst/>
          </a:prstGeom>
        </p:spPr>
      </p:pic>
      <p:pic>
        <p:nvPicPr>
          <p:cNvPr id="131" name="Obrázek 130">
            <a:extLst>
              <a:ext uri="{FF2B5EF4-FFF2-40B4-BE49-F238E27FC236}">
                <a16:creationId xmlns:a16="http://schemas.microsoft.com/office/drawing/2014/main" id="{514A6DDE-FC89-B532-7854-CDAB3D378E37}"/>
              </a:ext>
            </a:extLst>
          </p:cNvPr>
          <p:cNvPicPr>
            <a:picLocks noChangeAspect="1"/>
          </p:cNvPicPr>
          <p:nvPr/>
        </p:nvPicPr>
        <p:blipFill>
          <a:blip r:embed="rId2"/>
          <a:stretch>
            <a:fillRect/>
          </a:stretch>
        </p:blipFill>
        <p:spPr>
          <a:xfrm>
            <a:off x="6095990" y="3428992"/>
            <a:ext cx="20" cy="16"/>
          </a:xfrm>
          <a:prstGeom prst="rect">
            <a:avLst/>
          </a:prstGeom>
        </p:spPr>
      </p:pic>
      <p:pic>
        <p:nvPicPr>
          <p:cNvPr id="133" name="Obrázek 132">
            <a:extLst>
              <a:ext uri="{FF2B5EF4-FFF2-40B4-BE49-F238E27FC236}">
                <a16:creationId xmlns:a16="http://schemas.microsoft.com/office/drawing/2014/main" id="{C685BBD8-22C7-53A3-6EA9-CABC44F8FE1B}"/>
              </a:ext>
            </a:extLst>
          </p:cNvPr>
          <p:cNvPicPr>
            <a:picLocks noChangeAspect="1"/>
          </p:cNvPicPr>
          <p:nvPr/>
        </p:nvPicPr>
        <p:blipFill>
          <a:blip r:embed="rId2"/>
          <a:stretch>
            <a:fillRect/>
          </a:stretch>
        </p:blipFill>
        <p:spPr>
          <a:xfrm>
            <a:off x="6095990" y="3428992"/>
            <a:ext cx="20" cy="16"/>
          </a:xfrm>
          <a:prstGeom prst="rect">
            <a:avLst/>
          </a:prstGeom>
        </p:spPr>
      </p:pic>
      <p:pic>
        <p:nvPicPr>
          <p:cNvPr id="135" name="Obrázek 134">
            <a:extLst>
              <a:ext uri="{FF2B5EF4-FFF2-40B4-BE49-F238E27FC236}">
                <a16:creationId xmlns:a16="http://schemas.microsoft.com/office/drawing/2014/main" id="{8445A587-D6E3-5FA0-A027-DD3D2238D6C1}"/>
              </a:ext>
            </a:extLst>
          </p:cNvPr>
          <p:cNvPicPr>
            <a:picLocks noChangeAspect="1"/>
          </p:cNvPicPr>
          <p:nvPr/>
        </p:nvPicPr>
        <p:blipFill>
          <a:blip r:embed="rId2"/>
          <a:stretch>
            <a:fillRect/>
          </a:stretch>
        </p:blipFill>
        <p:spPr>
          <a:xfrm>
            <a:off x="6095990" y="3428992"/>
            <a:ext cx="20" cy="16"/>
          </a:xfrm>
          <a:prstGeom prst="rect">
            <a:avLst/>
          </a:prstGeom>
        </p:spPr>
      </p:pic>
      <p:pic>
        <p:nvPicPr>
          <p:cNvPr id="137" name="Obrázek 136">
            <a:extLst>
              <a:ext uri="{FF2B5EF4-FFF2-40B4-BE49-F238E27FC236}">
                <a16:creationId xmlns:a16="http://schemas.microsoft.com/office/drawing/2014/main" id="{B61B18A7-ED3B-F6E7-6577-17BC3A6A7008}"/>
              </a:ext>
            </a:extLst>
          </p:cNvPr>
          <p:cNvPicPr>
            <a:picLocks noChangeAspect="1"/>
          </p:cNvPicPr>
          <p:nvPr/>
        </p:nvPicPr>
        <p:blipFill>
          <a:blip r:embed="rId2"/>
          <a:stretch>
            <a:fillRect/>
          </a:stretch>
        </p:blipFill>
        <p:spPr>
          <a:xfrm>
            <a:off x="6095990" y="3428992"/>
            <a:ext cx="20" cy="16"/>
          </a:xfrm>
          <a:prstGeom prst="rect">
            <a:avLst/>
          </a:prstGeom>
        </p:spPr>
      </p:pic>
      <p:pic>
        <p:nvPicPr>
          <p:cNvPr id="139" name="Obrázek 138">
            <a:extLst>
              <a:ext uri="{FF2B5EF4-FFF2-40B4-BE49-F238E27FC236}">
                <a16:creationId xmlns:a16="http://schemas.microsoft.com/office/drawing/2014/main" id="{9C057389-C9F3-FBE8-323C-FE3A72794AFD}"/>
              </a:ext>
            </a:extLst>
          </p:cNvPr>
          <p:cNvPicPr>
            <a:picLocks noChangeAspect="1"/>
          </p:cNvPicPr>
          <p:nvPr/>
        </p:nvPicPr>
        <p:blipFill>
          <a:blip r:embed="rId2"/>
          <a:stretch>
            <a:fillRect/>
          </a:stretch>
        </p:blipFill>
        <p:spPr>
          <a:xfrm>
            <a:off x="6095990" y="3428992"/>
            <a:ext cx="20" cy="16"/>
          </a:xfrm>
          <a:prstGeom prst="rect">
            <a:avLst/>
          </a:prstGeom>
        </p:spPr>
      </p:pic>
      <p:pic>
        <p:nvPicPr>
          <p:cNvPr id="141" name="Obrázek 140">
            <a:extLst>
              <a:ext uri="{FF2B5EF4-FFF2-40B4-BE49-F238E27FC236}">
                <a16:creationId xmlns:a16="http://schemas.microsoft.com/office/drawing/2014/main" id="{52F5D6DB-2AE7-1E83-274C-03D24BA42DB5}"/>
              </a:ext>
            </a:extLst>
          </p:cNvPr>
          <p:cNvPicPr>
            <a:picLocks noChangeAspect="1"/>
          </p:cNvPicPr>
          <p:nvPr/>
        </p:nvPicPr>
        <p:blipFill>
          <a:blip r:embed="rId2"/>
          <a:stretch>
            <a:fillRect/>
          </a:stretch>
        </p:blipFill>
        <p:spPr>
          <a:xfrm>
            <a:off x="6095990" y="3428992"/>
            <a:ext cx="20" cy="16"/>
          </a:xfrm>
          <a:prstGeom prst="rect">
            <a:avLst/>
          </a:prstGeom>
        </p:spPr>
      </p:pic>
      <p:pic>
        <p:nvPicPr>
          <p:cNvPr id="143" name="Obrázek 142">
            <a:extLst>
              <a:ext uri="{FF2B5EF4-FFF2-40B4-BE49-F238E27FC236}">
                <a16:creationId xmlns:a16="http://schemas.microsoft.com/office/drawing/2014/main" id="{F4489EAE-0C51-65A3-10A7-A84602CB8D07}"/>
              </a:ext>
            </a:extLst>
          </p:cNvPr>
          <p:cNvPicPr>
            <a:picLocks noChangeAspect="1"/>
          </p:cNvPicPr>
          <p:nvPr/>
        </p:nvPicPr>
        <p:blipFill>
          <a:blip r:embed="rId2"/>
          <a:stretch>
            <a:fillRect/>
          </a:stretch>
        </p:blipFill>
        <p:spPr>
          <a:xfrm>
            <a:off x="6095990" y="3428992"/>
            <a:ext cx="20" cy="16"/>
          </a:xfrm>
          <a:prstGeom prst="rect">
            <a:avLst/>
          </a:prstGeom>
        </p:spPr>
      </p:pic>
      <p:pic>
        <p:nvPicPr>
          <p:cNvPr id="145" name="Obrázek 144">
            <a:extLst>
              <a:ext uri="{FF2B5EF4-FFF2-40B4-BE49-F238E27FC236}">
                <a16:creationId xmlns:a16="http://schemas.microsoft.com/office/drawing/2014/main" id="{280CAA51-AD8B-C78E-9054-90966027945E}"/>
              </a:ext>
            </a:extLst>
          </p:cNvPr>
          <p:cNvPicPr>
            <a:picLocks noChangeAspect="1"/>
          </p:cNvPicPr>
          <p:nvPr/>
        </p:nvPicPr>
        <p:blipFill>
          <a:blip r:embed="rId2"/>
          <a:stretch>
            <a:fillRect/>
          </a:stretch>
        </p:blipFill>
        <p:spPr>
          <a:xfrm>
            <a:off x="6095990" y="3428992"/>
            <a:ext cx="20" cy="16"/>
          </a:xfrm>
          <a:prstGeom prst="rect">
            <a:avLst/>
          </a:prstGeom>
        </p:spPr>
      </p:pic>
      <p:pic>
        <p:nvPicPr>
          <p:cNvPr id="147" name="Obrázek 146">
            <a:extLst>
              <a:ext uri="{FF2B5EF4-FFF2-40B4-BE49-F238E27FC236}">
                <a16:creationId xmlns:a16="http://schemas.microsoft.com/office/drawing/2014/main" id="{D043A8B5-CD16-D95E-FA5D-53E841FE2092}"/>
              </a:ext>
            </a:extLst>
          </p:cNvPr>
          <p:cNvPicPr>
            <a:picLocks noChangeAspect="1"/>
          </p:cNvPicPr>
          <p:nvPr/>
        </p:nvPicPr>
        <p:blipFill>
          <a:blip r:embed="rId2"/>
          <a:stretch>
            <a:fillRect/>
          </a:stretch>
        </p:blipFill>
        <p:spPr>
          <a:xfrm>
            <a:off x="6095990" y="3428992"/>
            <a:ext cx="20" cy="16"/>
          </a:xfrm>
          <a:prstGeom prst="rect">
            <a:avLst/>
          </a:prstGeom>
        </p:spPr>
      </p:pic>
      <p:pic>
        <p:nvPicPr>
          <p:cNvPr id="149" name="Obrázek 148">
            <a:extLst>
              <a:ext uri="{FF2B5EF4-FFF2-40B4-BE49-F238E27FC236}">
                <a16:creationId xmlns:a16="http://schemas.microsoft.com/office/drawing/2014/main" id="{30BEBEF9-10B6-7976-F3A3-DFE91B1D8D81}"/>
              </a:ext>
            </a:extLst>
          </p:cNvPr>
          <p:cNvPicPr>
            <a:picLocks noChangeAspect="1"/>
          </p:cNvPicPr>
          <p:nvPr/>
        </p:nvPicPr>
        <p:blipFill>
          <a:blip r:embed="rId2"/>
          <a:stretch>
            <a:fillRect/>
          </a:stretch>
        </p:blipFill>
        <p:spPr>
          <a:xfrm>
            <a:off x="6095990" y="3428992"/>
            <a:ext cx="20" cy="16"/>
          </a:xfrm>
          <a:prstGeom prst="rect">
            <a:avLst/>
          </a:prstGeom>
        </p:spPr>
      </p:pic>
      <p:pic>
        <p:nvPicPr>
          <p:cNvPr id="151" name="Obrázek 150">
            <a:extLst>
              <a:ext uri="{FF2B5EF4-FFF2-40B4-BE49-F238E27FC236}">
                <a16:creationId xmlns:a16="http://schemas.microsoft.com/office/drawing/2014/main" id="{B9FBEC2F-DD74-2469-BFDF-17CAA1BA73C3}"/>
              </a:ext>
            </a:extLst>
          </p:cNvPr>
          <p:cNvPicPr>
            <a:picLocks noChangeAspect="1"/>
          </p:cNvPicPr>
          <p:nvPr/>
        </p:nvPicPr>
        <p:blipFill>
          <a:blip r:embed="rId2"/>
          <a:stretch>
            <a:fillRect/>
          </a:stretch>
        </p:blipFill>
        <p:spPr>
          <a:xfrm>
            <a:off x="6095990" y="3428992"/>
            <a:ext cx="20" cy="16"/>
          </a:xfrm>
          <a:prstGeom prst="rect">
            <a:avLst/>
          </a:prstGeom>
        </p:spPr>
      </p:pic>
      <p:pic>
        <p:nvPicPr>
          <p:cNvPr id="153" name="Obrázek 152">
            <a:extLst>
              <a:ext uri="{FF2B5EF4-FFF2-40B4-BE49-F238E27FC236}">
                <a16:creationId xmlns:a16="http://schemas.microsoft.com/office/drawing/2014/main" id="{A9C14B65-D675-04A9-CF7A-B218C77AFEEE}"/>
              </a:ext>
            </a:extLst>
          </p:cNvPr>
          <p:cNvPicPr>
            <a:picLocks noChangeAspect="1"/>
          </p:cNvPicPr>
          <p:nvPr/>
        </p:nvPicPr>
        <p:blipFill>
          <a:blip r:embed="rId2"/>
          <a:stretch>
            <a:fillRect/>
          </a:stretch>
        </p:blipFill>
        <p:spPr>
          <a:xfrm>
            <a:off x="6095990" y="3428992"/>
            <a:ext cx="20" cy="16"/>
          </a:xfrm>
          <a:prstGeom prst="rect">
            <a:avLst/>
          </a:prstGeom>
        </p:spPr>
      </p:pic>
      <p:pic>
        <p:nvPicPr>
          <p:cNvPr id="155" name="Obrázek 154">
            <a:extLst>
              <a:ext uri="{FF2B5EF4-FFF2-40B4-BE49-F238E27FC236}">
                <a16:creationId xmlns:a16="http://schemas.microsoft.com/office/drawing/2014/main" id="{7A1492B4-CD31-4D79-35F7-FDCB4C015BC9}"/>
              </a:ext>
            </a:extLst>
          </p:cNvPr>
          <p:cNvPicPr>
            <a:picLocks noChangeAspect="1"/>
          </p:cNvPicPr>
          <p:nvPr/>
        </p:nvPicPr>
        <p:blipFill>
          <a:blip r:embed="rId2"/>
          <a:stretch>
            <a:fillRect/>
          </a:stretch>
        </p:blipFill>
        <p:spPr>
          <a:xfrm>
            <a:off x="6095990" y="3428992"/>
            <a:ext cx="20" cy="16"/>
          </a:xfrm>
          <a:prstGeom prst="rect">
            <a:avLst/>
          </a:prstGeom>
        </p:spPr>
      </p:pic>
      <p:pic>
        <p:nvPicPr>
          <p:cNvPr id="157" name="Obrázek 156">
            <a:extLst>
              <a:ext uri="{FF2B5EF4-FFF2-40B4-BE49-F238E27FC236}">
                <a16:creationId xmlns:a16="http://schemas.microsoft.com/office/drawing/2014/main" id="{7075D80B-FC5A-D6FF-0848-BD81F2098EBE}"/>
              </a:ext>
            </a:extLst>
          </p:cNvPr>
          <p:cNvPicPr>
            <a:picLocks noChangeAspect="1"/>
          </p:cNvPicPr>
          <p:nvPr/>
        </p:nvPicPr>
        <p:blipFill>
          <a:blip r:embed="rId2"/>
          <a:stretch>
            <a:fillRect/>
          </a:stretch>
        </p:blipFill>
        <p:spPr>
          <a:xfrm>
            <a:off x="6095990" y="3428992"/>
            <a:ext cx="20" cy="16"/>
          </a:xfrm>
          <a:prstGeom prst="rect">
            <a:avLst/>
          </a:prstGeom>
        </p:spPr>
      </p:pic>
      <p:pic>
        <p:nvPicPr>
          <p:cNvPr id="159" name="Obrázek 158">
            <a:extLst>
              <a:ext uri="{FF2B5EF4-FFF2-40B4-BE49-F238E27FC236}">
                <a16:creationId xmlns:a16="http://schemas.microsoft.com/office/drawing/2014/main" id="{26834A22-5ABB-EBA7-AEF8-7BEE0FF432C8}"/>
              </a:ext>
            </a:extLst>
          </p:cNvPr>
          <p:cNvPicPr>
            <a:picLocks noChangeAspect="1"/>
          </p:cNvPicPr>
          <p:nvPr/>
        </p:nvPicPr>
        <p:blipFill>
          <a:blip r:embed="rId2"/>
          <a:stretch>
            <a:fillRect/>
          </a:stretch>
        </p:blipFill>
        <p:spPr>
          <a:xfrm>
            <a:off x="6095990" y="3428992"/>
            <a:ext cx="20" cy="16"/>
          </a:xfrm>
          <a:prstGeom prst="rect">
            <a:avLst/>
          </a:prstGeom>
        </p:spPr>
      </p:pic>
      <p:pic>
        <p:nvPicPr>
          <p:cNvPr id="161" name="Obrázek 160">
            <a:extLst>
              <a:ext uri="{FF2B5EF4-FFF2-40B4-BE49-F238E27FC236}">
                <a16:creationId xmlns:a16="http://schemas.microsoft.com/office/drawing/2014/main" id="{B3A93E8D-EEDD-71A5-7867-CA875A4F526C}"/>
              </a:ext>
            </a:extLst>
          </p:cNvPr>
          <p:cNvPicPr>
            <a:picLocks noChangeAspect="1"/>
          </p:cNvPicPr>
          <p:nvPr/>
        </p:nvPicPr>
        <p:blipFill>
          <a:blip r:embed="rId2"/>
          <a:stretch>
            <a:fillRect/>
          </a:stretch>
        </p:blipFill>
        <p:spPr>
          <a:xfrm>
            <a:off x="6095990" y="3428992"/>
            <a:ext cx="20" cy="16"/>
          </a:xfrm>
          <a:prstGeom prst="rect">
            <a:avLst/>
          </a:prstGeom>
        </p:spPr>
      </p:pic>
      <p:pic>
        <p:nvPicPr>
          <p:cNvPr id="163" name="Obrázek 162">
            <a:extLst>
              <a:ext uri="{FF2B5EF4-FFF2-40B4-BE49-F238E27FC236}">
                <a16:creationId xmlns:a16="http://schemas.microsoft.com/office/drawing/2014/main" id="{FC671DB6-B3BF-AD90-5B9F-90414406B9CF}"/>
              </a:ext>
            </a:extLst>
          </p:cNvPr>
          <p:cNvPicPr>
            <a:picLocks noChangeAspect="1"/>
          </p:cNvPicPr>
          <p:nvPr/>
        </p:nvPicPr>
        <p:blipFill>
          <a:blip r:embed="rId2"/>
          <a:stretch>
            <a:fillRect/>
          </a:stretch>
        </p:blipFill>
        <p:spPr>
          <a:xfrm>
            <a:off x="6095990" y="3428992"/>
            <a:ext cx="20" cy="16"/>
          </a:xfrm>
          <a:prstGeom prst="rect">
            <a:avLst/>
          </a:prstGeom>
        </p:spPr>
      </p:pic>
      <p:pic>
        <p:nvPicPr>
          <p:cNvPr id="165" name="Obrázek 164">
            <a:extLst>
              <a:ext uri="{FF2B5EF4-FFF2-40B4-BE49-F238E27FC236}">
                <a16:creationId xmlns:a16="http://schemas.microsoft.com/office/drawing/2014/main" id="{C17AD76E-7A26-725F-BD55-B526004529C0}"/>
              </a:ext>
            </a:extLst>
          </p:cNvPr>
          <p:cNvPicPr>
            <a:picLocks noChangeAspect="1"/>
          </p:cNvPicPr>
          <p:nvPr/>
        </p:nvPicPr>
        <p:blipFill>
          <a:blip r:embed="rId2"/>
          <a:stretch>
            <a:fillRect/>
          </a:stretch>
        </p:blipFill>
        <p:spPr>
          <a:xfrm>
            <a:off x="6095990" y="3428992"/>
            <a:ext cx="20" cy="16"/>
          </a:xfrm>
          <a:prstGeom prst="rect">
            <a:avLst/>
          </a:prstGeom>
        </p:spPr>
      </p:pic>
      <p:pic>
        <p:nvPicPr>
          <p:cNvPr id="167" name="Obrázek 166">
            <a:extLst>
              <a:ext uri="{FF2B5EF4-FFF2-40B4-BE49-F238E27FC236}">
                <a16:creationId xmlns:a16="http://schemas.microsoft.com/office/drawing/2014/main" id="{6753B282-A810-43EA-3C1A-438DDB50E87C}"/>
              </a:ext>
            </a:extLst>
          </p:cNvPr>
          <p:cNvPicPr>
            <a:picLocks noChangeAspect="1"/>
          </p:cNvPicPr>
          <p:nvPr/>
        </p:nvPicPr>
        <p:blipFill>
          <a:blip r:embed="rId2"/>
          <a:stretch>
            <a:fillRect/>
          </a:stretch>
        </p:blipFill>
        <p:spPr>
          <a:xfrm>
            <a:off x="6095990" y="3428992"/>
            <a:ext cx="20" cy="16"/>
          </a:xfrm>
          <a:prstGeom prst="rect">
            <a:avLst/>
          </a:prstGeom>
        </p:spPr>
      </p:pic>
      <p:pic>
        <p:nvPicPr>
          <p:cNvPr id="169" name="Obrázek 168">
            <a:extLst>
              <a:ext uri="{FF2B5EF4-FFF2-40B4-BE49-F238E27FC236}">
                <a16:creationId xmlns:a16="http://schemas.microsoft.com/office/drawing/2014/main" id="{EC785CF7-56B5-10C1-A839-7D822D7856BD}"/>
              </a:ext>
            </a:extLst>
          </p:cNvPr>
          <p:cNvPicPr>
            <a:picLocks noChangeAspect="1"/>
          </p:cNvPicPr>
          <p:nvPr/>
        </p:nvPicPr>
        <p:blipFill>
          <a:blip r:embed="rId2"/>
          <a:stretch>
            <a:fillRect/>
          </a:stretch>
        </p:blipFill>
        <p:spPr>
          <a:xfrm>
            <a:off x="6095990" y="3428992"/>
            <a:ext cx="20" cy="16"/>
          </a:xfrm>
          <a:prstGeom prst="rect">
            <a:avLst/>
          </a:prstGeom>
        </p:spPr>
      </p:pic>
      <p:pic>
        <p:nvPicPr>
          <p:cNvPr id="171" name="Obrázek 170">
            <a:extLst>
              <a:ext uri="{FF2B5EF4-FFF2-40B4-BE49-F238E27FC236}">
                <a16:creationId xmlns:a16="http://schemas.microsoft.com/office/drawing/2014/main" id="{C5DE61AB-92E4-BC43-75E2-31587B47BE0F}"/>
              </a:ext>
            </a:extLst>
          </p:cNvPr>
          <p:cNvPicPr>
            <a:picLocks noChangeAspect="1"/>
          </p:cNvPicPr>
          <p:nvPr/>
        </p:nvPicPr>
        <p:blipFill>
          <a:blip r:embed="rId2"/>
          <a:stretch>
            <a:fillRect/>
          </a:stretch>
        </p:blipFill>
        <p:spPr>
          <a:xfrm>
            <a:off x="6095990" y="3428992"/>
            <a:ext cx="20" cy="16"/>
          </a:xfrm>
          <a:prstGeom prst="rect">
            <a:avLst/>
          </a:prstGeom>
        </p:spPr>
      </p:pic>
      <p:pic>
        <p:nvPicPr>
          <p:cNvPr id="173" name="Obrázek 172">
            <a:extLst>
              <a:ext uri="{FF2B5EF4-FFF2-40B4-BE49-F238E27FC236}">
                <a16:creationId xmlns:a16="http://schemas.microsoft.com/office/drawing/2014/main" id="{FCDB7F77-C1B4-B0F1-9A50-8876C2F00EA7}"/>
              </a:ext>
            </a:extLst>
          </p:cNvPr>
          <p:cNvPicPr>
            <a:picLocks noChangeAspect="1"/>
          </p:cNvPicPr>
          <p:nvPr/>
        </p:nvPicPr>
        <p:blipFill>
          <a:blip r:embed="rId2"/>
          <a:stretch>
            <a:fillRect/>
          </a:stretch>
        </p:blipFill>
        <p:spPr>
          <a:xfrm>
            <a:off x="6095990" y="3428992"/>
            <a:ext cx="20" cy="16"/>
          </a:xfrm>
          <a:prstGeom prst="rect">
            <a:avLst/>
          </a:prstGeom>
        </p:spPr>
      </p:pic>
      <p:pic>
        <p:nvPicPr>
          <p:cNvPr id="175" name="Obrázek 174">
            <a:extLst>
              <a:ext uri="{FF2B5EF4-FFF2-40B4-BE49-F238E27FC236}">
                <a16:creationId xmlns:a16="http://schemas.microsoft.com/office/drawing/2014/main" id="{7A13036F-23A1-7AF7-1965-A9A526AB7333}"/>
              </a:ext>
            </a:extLst>
          </p:cNvPr>
          <p:cNvPicPr>
            <a:picLocks noChangeAspect="1"/>
          </p:cNvPicPr>
          <p:nvPr/>
        </p:nvPicPr>
        <p:blipFill>
          <a:blip r:embed="rId2"/>
          <a:stretch>
            <a:fillRect/>
          </a:stretch>
        </p:blipFill>
        <p:spPr>
          <a:xfrm>
            <a:off x="6095990" y="3428992"/>
            <a:ext cx="20" cy="16"/>
          </a:xfrm>
          <a:prstGeom prst="rect">
            <a:avLst/>
          </a:prstGeom>
        </p:spPr>
      </p:pic>
      <p:pic>
        <p:nvPicPr>
          <p:cNvPr id="177" name="Obrázek 176">
            <a:extLst>
              <a:ext uri="{FF2B5EF4-FFF2-40B4-BE49-F238E27FC236}">
                <a16:creationId xmlns:a16="http://schemas.microsoft.com/office/drawing/2014/main" id="{267F7892-69BA-8B5B-4427-35C53775B082}"/>
              </a:ext>
            </a:extLst>
          </p:cNvPr>
          <p:cNvPicPr>
            <a:picLocks noChangeAspect="1"/>
          </p:cNvPicPr>
          <p:nvPr/>
        </p:nvPicPr>
        <p:blipFill>
          <a:blip r:embed="rId2"/>
          <a:stretch>
            <a:fillRect/>
          </a:stretch>
        </p:blipFill>
        <p:spPr>
          <a:xfrm>
            <a:off x="6095990" y="3428992"/>
            <a:ext cx="20" cy="16"/>
          </a:xfrm>
          <a:prstGeom prst="rect">
            <a:avLst/>
          </a:prstGeom>
        </p:spPr>
      </p:pic>
      <p:pic>
        <p:nvPicPr>
          <p:cNvPr id="179" name="Obrázek 178">
            <a:extLst>
              <a:ext uri="{FF2B5EF4-FFF2-40B4-BE49-F238E27FC236}">
                <a16:creationId xmlns:a16="http://schemas.microsoft.com/office/drawing/2014/main" id="{8DE4470D-9D69-2EA2-6F77-85444F29163C}"/>
              </a:ext>
            </a:extLst>
          </p:cNvPr>
          <p:cNvPicPr>
            <a:picLocks noChangeAspect="1"/>
          </p:cNvPicPr>
          <p:nvPr/>
        </p:nvPicPr>
        <p:blipFill>
          <a:blip r:embed="rId2"/>
          <a:stretch>
            <a:fillRect/>
          </a:stretch>
        </p:blipFill>
        <p:spPr>
          <a:xfrm>
            <a:off x="6095990" y="3428992"/>
            <a:ext cx="20" cy="16"/>
          </a:xfrm>
          <a:prstGeom prst="rect">
            <a:avLst/>
          </a:prstGeom>
        </p:spPr>
      </p:pic>
      <p:pic>
        <p:nvPicPr>
          <p:cNvPr id="181" name="Obrázek 180">
            <a:extLst>
              <a:ext uri="{FF2B5EF4-FFF2-40B4-BE49-F238E27FC236}">
                <a16:creationId xmlns:a16="http://schemas.microsoft.com/office/drawing/2014/main" id="{8B794F20-59B2-AE48-959B-95B516621F18}"/>
              </a:ext>
            </a:extLst>
          </p:cNvPr>
          <p:cNvPicPr>
            <a:picLocks noChangeAspect="1"/>
          </p:cNvPicPr>
          <p:nvPr/>
        </p:nvPicPr>
        <p:blipFill>
          <a:blip r:embed="rId2"/>
          <a:stretch>
            <a:fillRect/>
          </a:stretch>
        </p:blipFill>
        <p:spPr>
          <a:xfrm>
            <a:off x="6095990" y="3428992"/>
            <a:ext cx="20" cy="16"/>
          </a:xfrm>
          <a:prstGeom prst="rect">
            <a:avLst/>
          </a:prstGeom>
        </p:spPr>
      </p:pic>
      <p:pic>
        <p:nvPicPr>
          <p:cNvPr id="183" name="Obrázek 182">
            <a:extLst>
              <a:ext uri="{FF2B5EF4-FFF2-40B4-BE49-F238E27FC236}">
                <a16:creationId xmlns:a16="http://schemas.microsoft.com/office/drawing/2014/main" id="{2FCECF88-615B-19F9-8F0C-A50EAEBAF437}"/>
              </a:ext>
            </a:extLst>
          </p:cNvPr>
          <p:cNvPicPr>
            <a:picLocks noChangeAspect="1"/>
          </p:cNvPicPr>
          <p:nvPr/>
        </p:nvPicPr>
        <p:blipFill>
          <a:blip r:embed="rId2"/>
          <a:stretch>
            <a:fillRect/>
          </a:stretch>
        </p:blipFill>
        <p:spPr>
          <a:xfrm>
            <a:off x="6095990" y="3428992"/>
            <a:ext cx="20" cy="16"/>
          </a:xfrm>
          <a:prstGeom prst="rect">
            <a:avLst/>
          </a:prstGeom>
        </p:spPr>
      </p:pic>
      <p:pic>
        <p:nvPicPr>
          <p:cNvPr id="185" name="Obrázek 184">
            <a:extLst>
              <a:ext uri="{FF2B5EF4-FFF2-40B4-BE49-F238E27FC236}">
                <a16:creationId xmlns:a16="http://schemas.microsoft.com/office/drawing/2014/main" id="{B5D58EFC-18CB-E60E-B14B-AA4C7C1A85D3}"/>
              </a:ext>
            </a:extLst>
          </p:cNvPr>
          <p:cNvPicPr>
            <a:picLocks noChangeAspect="1"/>
          </p:cNvPicPr>
          <p:nvPr/>
        </p:nvPicPr>
        <p:blipFill>
          <a:blip r:embed="rId2"/>
          <a:stretch>
            <a:fillRect/>
          </a:stretch>
        </p:blipFill>
        <p:spPr>
          <a:xfrm>
            <a:off x="6095990" y="3428992"/>
            <a:ext cx="20" cy="16"/>
          </a:xfrm>
          <a:prstGeom prst="rect">
            <a:avLst/>
          </a:prstGeom>
        </p:spPr>
      </p:pic>
      <p:pic>
        <p:nvPicPr>
          <p:cNvPr id="187" name="Obrázek 186">
            <a:extLst>
              <a:ext uri="{FF2B5EF4-FFF2-40B4-BE49-F238E27FC236}">
                <a16:creationId xmlns:a16="http://schemas.microsoft.com/office/drawing/2014/main" id="{68CF9790-6802-D4DB-9EF0-671E91EBE34E}"/>
              </a:ext>
            </a:extLst>
          </p:cNvPr>
          <p:cNvPicPr>
            <a:picLocks noChangeAspect="1"/>
          </p:cNvPicPr>
          <p:nvPr/>
        </p:nvPicPr>
        <p:blipFill>
          <a:blip r:embed="rId2"/>
          <a:stretch>
            <a:fillRect/>
          </a:stretch>
        </p:blipFill>
        <p:spPr>
          <a:xfrm>
            <a:off x="6095990" y="3428992"/>
            <a:ext cx="20" cy="16"/>
          </a:xfrm>
          <a:prstGeom prst="rect">
            <a:avLst/>
          </a:prstGeom>
        </p:spPr>
      </p:pic>
      <p:pic>
        <p:nvPicPr>
          <p:cNvPr id="189" name="Obrázek 188">
            <a:extLst>
              <a:ext uri="{FF2B5EF4-FFF2-40B4-BE49-F238E27FC236}">
                <a16:creationId xmlns:a16="http://schemas.microsoft.com/office/drawing/2014/main" id="{4923A660-3067-80C3-66EA-84B1243543FD}"/>
              </a:ext>
            </a:extLst>
          </p:cNvPr>
          <p:cNvPicPr>
            <a:picLocks noChangeAspect="1"/>
          </p:cNvPicPr>
          <p:nvPr/>
        </p:nvPicPr>
        <p:blipFill>
          <a:blip r:embed="rId2"/>
          <a:stretch>
            <a:fillRect/>
          </a:stretch>
        </p:blipFill>
        <p:spPr>
          <a:xfrm>
            <a:off x="6095990" y="3428992"/>
            <a:ext cx="20" cy="16"/>
          </a:xfrm>
          <a:prstGeom prst="rect">
            <a:avLst/>
          </a:prstGeom>
        </p:spPr>
      </p:pic>
      <p:pic>
        <p:nvPicPr>
          <p:cNvPr id="191" name="Obrázek 190">
            <a:extLst>
              <a:ext uri="{FF2B5EF4-FFF2-40B4-BE49-F238E27FC236}">
                <a16:creationId xmlns:a16="http://schemas.microsoft.com/office/drawing/2014/main" id="{10B0FE27-F3F1-830C-16A4-F92BC51BE324}"/>
              </a:ext>
            </a:extLst>
          </p:cNvPr>
          <p:cNvPicPr>
            <a:picLocks noChangeAspect="1"/>
          </p:cNvPicPr>
          <p:nvPr/>
        </p:nvPicPr>
        <p:blipFill>
          <a:blip r:embed="rId2"/>
          <a:stretch>
            <a:fillRect/>
          </a:stretch>
        </p:blipFill>
        <p:spPr>
          <a:xfrm>
            <a:off x="6095990" y="3428992"/>
            <a:ext cx="20" cy="16"/>
          </a:xfrm>
          <a:prstGeom prst="rect">
            <a:avLst/>
          </a:prstGeom>
        </p:spPr>
      </p:pic>
      <p:pic>
        <p:nvPicPr>
          <p:cNvPr id="193" name="Obrázek 192">
            <a:extLst>
              <a:ext uri="{FF2B5EF4-FFF2-40B4-BE49-F238E27FC236}">
                <a16:creationId xmlns:a16="http://schemas.microsoft.com/office/drawing/2014/main" id="{F322631F-6DA6-5235-6301-0955A6AB14A6}"/>
              </a:ext>
            </a:extLst>
          </p:cNvPr>
          <p:cNvPicPr>
            <a:picLocks noChangeAspect="1"/>
          </p:cNvPicPr>
          <p:nvPr/>
        </p:nvPicPr>
        <p:blipFill>
          <a:blip r:embed="rId2"/>
          <a:stretch>
            <a:fillRect/>
          </a:stretch>
        </p:blipFill>
        <p:spPr>
          <a:xfrm>
            <a:off x="6095990" y="3428992"/>
            <a:ext cx="20" cy="16"/>
          </a:xfrm>
          <a:prstGeom prst="rect">
            <a:avLst/>
          </a:prstGeom>
        </p:spPr>
      </p:pic>
      <p:pic>
        <p:nvPicPr>
          <p:cNvPr id="195" name="Obrázek 194">
            <a:extLst>
              <a:ext uri="{FF2B5EF4-FFF2-40B4-BE49-F238E27FC236}">
                <a16:creationId xmlns:a16="http://schemas.microsoft.com/office/drawing/2014/main" id="{30E9334C-85AC-8BF5-E8C2-66634349135F}"/>
              </a:ext>
            </a:extLst>
          </p:cNvPr>
          <p:cNvPicPr>
            <a:picLocks noChangeAspect="1"/>
          </p:cNvPicPr>
          <p:nvPr/>
        </p:nvPicPr>
        <p:blipFill>
          <a:blip r:embed="rId2"/>
          <a:stretch>
            <a:fillRect/>
          </a:stretch>
        </p:blipFill>
        <p:spPr>
          <a:xfrm>
            <a:off x="6095990" y="3428992"/>
            <a:ext cx="20" cy="16"/>
          </a:xfrm>
          <a:prstGeom prst="rect">
            <a:avLst/>
          </a:prstGeom>
        </p:spPr>
      </p:pic>
      <p:pic>
        <p:nvPicPr>
          <p:cNvPr id="197" name="Obrázek 196">
            <a:extLst>
              <a:ext uri="{FF2B5EF4-FFF2-40B4-BE49-F238E27FC236}">
                <a16:creationId xmlns:a16="http://schemas.microsoft.com/office/drawing/2014/main" id="{5CCC0053-86B4-10E0-AC04-42A2980E06DA}"/>
              </a:ext>
            </a:extLst>
          </p:cNvPr>
          <p:cNvPicPr>
            <a:picLocks noChangeAspect="1"/>
          </p:cNvPicPr>
          <p:nvPr/>
        </p:nvPicPr>
        <p:blipFill>
          <a:blip r:embed="rId2"/>
          <a:stretch>
            <a:fillRect/>
          </a:stretch>
        </p:blipFill>
        <p:spPr>
          <a:xfrm>
            <a:off x="6095990" y="3428992"/>
            <a:ext cx="20" cy="16"/>
          </a:xfrm>
          <a:prstGeom prst="rect">
            <a:avLst/>
          </a:prstGeom>
        </p:spPr>
      </p:pic>
      <p:pic>
        <p:nvPicPr>
          <p:cNvPr id="199" name="Obrázek 198">
            <a:extLst>
              <a:ext uri="{FF2B5EF4-FFF2-40B4-BE49-F238E27FC236}">
                <a16:creationId xmlns:a16="http://schemas.microsoft.com/office/drawing/2014/main" id="{03C95023-6D3A-D1B2-563A-29C2E590A9C8}"/>
              </a:ext>
            </a:extLst>
          </p:cNvPr>
          <p:cNvPicPr>
            <a:picLocks noChangeAspect="1"/>
          </p:cNvPicPr>
          <p:nvPr/>
        </p:nvPicPr>
        <p:blipFill>
          <a:blip r:embed="rId2"/>
          <a:stretch>
            <a:fillRect/>
          </a:stretch>
        </p:blipFill>
        <p:spPr>
          <a:xfrm>
            <a:off x="6095990" y="3428992"/>
            <a:ext cx="20" cy="16"/>
          </a:xfrm>
          <a:prstGeom prst="rect">
            <a:avLst/>
          </a:prstGeom>
        </p:spPr>
      </p:pic>
      <p:pic>
        <p:nvPicPr>
          <p:cNvPr id="201" name="Obrázek 200">
            <a:extLst>
              <a:ext uri="{FF2B5EF4-FFF2-40B4-BE49-F238E27FC236}">
                <a16:creationId xmlns:a16="http://schemas.microsoft.com/office/drawing/2014/main" id="{5ECC1FDE-B680-A0F6-CD17-0EA90AC2861D}"/>
              </a:ext>
            </a:extLst>
          </p:cNvPr>
          <p:cNvPicPr>
            <a:picLocks noChangeAspect="1"/>
          </p:cNvPicPr>
          <p:nvPr/>
        </p:nvPicPr>
        <p:blipFill>
          <a:blip r:embed="rId2"/>
          <a:stretch>
            <a:fillRect/>
          </a:stretch>
        </p:blipFill>
        <p:spPr>
          <a:xfrm>
            <a:off x="6095990" y="3428992"/>
            <a:ext cx="20" cy="16"/>
          </a:xfrm>
          <a:prstGeom prst="rect">
            <a:avLst/>
          </a:prstGeom>
        </p:spPr>
      </p:pic>
      <p:pic>
        <p:nvPicPr>
          <p:cNvPr id="203" name="Obrázek 202">
            <a:extLst>
              <a:ext uri="{FF2B5EF4-FFF2-40B4-BE49-F238E27FC236}">
                <a16:creationId xmlns:a16="http://schemas.microsoft.com/office/drawing/2014/main" id="{1B8EF33A-EF13-C80C-458F-ED1E5DC9EEA6}"/>
              </a:ext>
            </a:extLst>
          </p:cNvPr>
          <p:cNvPicPr>
            <a:picLocks noChangeAspect="1"/>
          </p:cNvPicPr>
          <p:nvPr/>
        </p:nvPicPr>
        <p:blipFill>
          <a:blip r:embed="rId2"/>
          <a:stretch>
            <a:fillRect/>
          </a:stretch>
        </p:blipFill>
        <p:spPr>
          <a:xfrm>
            <a:off x="6095990" y="3428992"/>
            <a:ext cx="20" cy="16"/>
          </a:xfrm>
          <a:prstGeom prst="rect">
            <a:avLst/>
          </a:prstGeom>
        </p:spPr>
      </p:pic>
      <p:pic>
        <p:nvPicPr>
          <p:cNvPr id="205" name="Obrázek 204">
            <a:extLst>
              <a:ext uri="{FF2B5EF4-FFF2-40B4-BE49-F238E27FC236}">
                <a16:creationId xmlns:a16="http://schemas.microsoft.com/office/drawing/2014/main" id="{EA93D8C4-A89B-AC78-8DAF-56CCCDF266AB}"/>
              </a:ext>
            </a:extLst>
          </p:cNvPr>
          <p:cNvPicPr>
            <a:picLocks noChangeAspect="1"/>
          </p:cNvPicPr>
          <p:nvPr/>
        </p:nvPicPr>
        <p:blipFill>
          <a:blip r:embed="rId2"/>
          <a:stretch>
            <a:fillRect/>
          </a:stretch>
        </p:blipFill>
        <p:spPr>
          <a:xfrm>
            <a:off x="6095990" y="3428992"/>
            <a:ext cx="20" cy="16"/>
          </a:xfrm>
          <a:prstGeom prst="rect">
            <a:avLst/>
          </a:prstGeom>
        </p:spPr>
      </p:pic>
      <p:pic>
        <p:nvPicPr>
          <p:cNvPr id="207" name="Obrázek 206">
            <a:extLst>
              <a:ext uri="{FF2B5EF4-FFF2-40B4-BE49-F238E27FC236}">
                <a16:creationId xmlns:a16="http://schemas.microsoft.com/office/drawing/2014/main" id="{669AC933-61A8-6264-A0B2-895A3BE4A45D}"/>
              </a:ext>
            </a:extLst>
          </p:cNvPr>
          <p:cNvPicPr>
            <a:picLocks noChangeAspect="1"/>
          </p:cNvPicPr>
          <p:nvPr/>
        </p:nvPicPr>
        <p:blipFill>
          <a:blip r:embed="rId2"/>
          <a:stretch>
            <a:fillRect/>
          </a:stretch>
        </p:blipFill>
        <p:spPr>
          <a:xfrm>
            <a:off x="6095990" y="3428992"/>
            <a:ext cx="20" cy="16"/>
          </a:xfrm>
          <a:prstGeom prst="rect">
            <a:avLst/>
          </a:prstGeom>
        </p:spPr>
      </p:pic>
      <p:pic>
        <p:nvPicPr>
          <p:cNvPr id="209" name="Obrázek 208">
            <a:extLst>
              <a:ext uri="{FF2B5EF4-FFF2-40B4-BE49-F238E27FC236}">
                <a16:creationId xmlns:a16="http://schemas.microsoft.com/office/drawing/2014/main" id="{BD6448B4-B87D-CDAC-3839-B84E4E9CAA27}"/>
              </a:ext>
            </a:extLst>
          </p:cNvPr>
          <p:cNvPicPr>
            <a:picLocks noChangeAspect="1"/>
          </p:cNvPicPr>
          <p:nvPr/>
        </p:nvPicPr>
        <p:blipFill>
          <a:blip r:embed="rId2"/>
          <a:stretch>
            <a:fillRect/>
          </a:stretch>
        </p:blipFill>
        <p:spPr>
          <a:xfrm>
            <a:off x="6095990" y="3428992"/>
            <a:ext cx="20" cy="16"/>
          </a:xfrm>
          <a:prstGeom prst="rect">
            <a:avLst/>
          </a:prstGeom>
        </p:spPr>
      </p:pic>
      <p:pic>
        <p:nvPicPr>
          <p:cNvPr id="211" name="Obrázek 210">
            <a:extLst>
              <a:ext uri="{FF2B5EF4-FFF2-40B4-BE49-F238E27FC236}">
                <a16:creationId xmlns:a16="http://schemas.microsoft.com/office/drawing/2014/main" id="{40568613-F204-51AA-C2C8-AD746EE66928}"/>
              </a:ext>
            </a:extLst>
          </p:cNvPr>
          <p:cNvPicPr>
            <a:picLocks noChangeAspect="1"/>
          </p:cNvPicPr>
          <p:nvPr/>
        </p:nvPicPr>
        <p:blipFill>
          <a:blip r:embed="rId2"/>
          <a:stretch>
            <a:fillRect/>
          </a:stretch>
        </p:blipFill>
        <p:spPr>
          <a:xfrm>
            <a:off x="6095990" y="3428992"/>
            <a:ext cx="20" cy="16"/>
          </a:xfrm>
          <a:prstGeom prst="rect">
            <a:avLst/>
          </a:prstGeom>
        </p:spPr>
      </p:pic>
      <p:pic>
        <p:nvPicPr>
          <p:cNvPr id="213" name="Obrázek 212">
            <a:extLst>
              <a:ext uri="{FF2B5EF4-FFF2-40B4-BE49-F238E27FC236}">
                <a16:creationId xmlns:a16="http://schemas.microsoft.com/office/drawing/2014/main" id="{D0457786-DA2A-7728-A8D1-DFAF5829E394}"/>
              </a:ext>
            </a:extLst>
          </p:cNvPr>
          <p:cNvPicPr>
            <a:picLocks noChangeAspect="1"/>
          </p:cNvPicPr>
          <p:nvPr/>
        </p:nvPicPr>
        <p:blipFill>
          <a:blip r:embed="rId2"/>
          <a:stretch>
            <a:fillRect/>
          </a:stretch>
        </p:blipFill>
        <p:spPr>
          <a:xfrm>
            <a:off x="6095990" y="3428992"/>
            <a:ext cx="20" cy="16"/>
          </a:xfrm>
          <a:prstGeom prst="rect">
            <a:avLst/>
          </a:prstGeom>
        </p:spPr>
      </p:pic>
      <p:pic>
        <p:nvPicPr>
          <p:cNvPr id="215" name="Obrázek 214">
            <a:extLst>
              <a:ext uri="{FF2B5EF4-FFF2-40B4-BE49-F238E27FC236}">
                <a16:creationId xmlns:a16="http://schemas.microsoft.com/office/drawing/2014/main" id="{DBCE32B9-F199-6564-19D1-C34E30DF0CAA}"/>
              </a:ext>
            </a:extLst>
          </p:cNvPr>
          <p:cNvPicPr>
            <a:picLocks noChangeAspect="1"/>
          </p:cNvPicPr>
          <p:nvPr/>
        </p:nvPicPr>
        <p:blipFill>
          <a:blip r:embed="rId2"/>
          <a:stretch>
            <a:fillRect/>
          </a:stretch>
        </p:blipFill>
        <p:spPr>
          <a:xfrm>
            <a:off x="6095990" y="3428992"/>
            <a:ext cx="20" cy="16"/>
          </a:xfrm>
          <a:prstGeom prst="rect">
            <a:avLst/>
          </a:prstGeom>
        </p:spPr>
      </p:pic>
      <p:pic>
        <p:nvPicPr>
          <p:cNvPr id="217" name="Obrázek 216">
            <a:extLst>
              <a:ext uri="{FF2B5EF4-FFF2-40B4-BE49-F238E27FC236}">
                <a16:creationId xmlns:a16="http://schemas.microsoft.com/office/drawing/2014/main" id="{6DD38CEB-197E-241A-E55C-B197662F79C4}"/>
              </a:ext>
            </a:extLst>
          </p:cNvPr>
          <p:cNvPicPr>
            <a:picLocks noChangeAspect="1"/>
          </p:cNvPicPr>
          <p:nvPr/>
        </p:nvPicPr>
        <p:blipFill>
          <a:blip r:embed="rId2"/>
          <a:stretch>
            <a:fillRect/>
          </a:stretch>
        </p:blipFill>
        <p:spPr>
          <a:xfrm>
            <a:off x="6095990" y="3428992"/>
            <a:ext cx="20" cy="16"/>
          </a:xfrm>
          <a:prstGeom prst="rect">
            <a:avLst/>
          </a:prstGeom>
        </p:spPr>
      </p:pic>
      <p:pic>
        <p:nvPicPr>
          <p:cNvPr id="219" name="Obrázek 218">
            <a:extLst>
              <a:ext uri="{FF2B5EF4-FFF2-40B4-BE49-F238E27FC236}">
                <a16:creationId xmlns:a16="http://schemas.microsoft.com/office/drawing/2014/main" id="{1D84A3DD-5E21-760B-C013-7357FC2AE2AA}"/>
              </a:ext>
            </a:extLst>
          </p:cNvPr>
          <p:cNvPicPr>
            <a:picLocks noChangeAspect="1"/>
          </p:cNvPicPr>
          <p:nvPr/>
        </p:nvPicPr>
        <p:blipFill>
          <a:blip r:embed="rId2"/>
          <a:stretch>
            <a:fillRect/>
          </a:stretch>
        </p:blipFill>
        <p:spPr>
          <a:xfrm>
            <a:off x="6095990" y="3428992"/>
            <a:ext cx="20" cy="16"/>
          </a:xfrm>
          <a:prstGeom prst="rect">
            <a:avLst/>
          </a:prstGeom>
        </p:spPr>
      </p:pic>
      <p:pic>
        <p:nvPicPr>
          <p:cNvPr id="221" name="Obrázek 220">
            <a:extLst>
              <a:ext uri="{FF2B5EF4-FFF2-40B4-BE49-F238E27FC236}">
                <a16:creationId xmlns:a16="http://schemas.microsoft.com/office/drawing/2014/main" id="{DC4A1B58-6BE5-71E9-8C92-8A911B9241A5}"/>
              </a:ext>
            </a:extLst>
          </p:cNvPr>
          <p:cNvPicPr>
            <a:picLocks noChangeAspect="1"/>
          </p:cNvPicPr>
          <p:nvPr/>
        </p:nvPicPr>
        <p:blipFill>
          <a:blip r:embed="rId2"/>
          <a:stretch>
            <a:fillRect/>
          </a:stretch>
        </p:blipFill>
        <p:spPr>
          <a:xfrm>
            <a:off x="6095990" y="3428992"/>
            <a:ext cx="20" cy="16"/>
          </a:xfrm>
          <a:prstGeom prst="rect">
            <a:avLst/>
          </a:prstGeom>
        </p:spPr>
      </p:pic>
      <p:pic>
        <p:nvPicPr>
          <p:cNvPr id="223" name="Obrázek 222">
            <a:extLst>
              <a:ext uri="{FF2B5EF4-FFF2-40B4-BE49-F238E27FC236}">
                <a16:creationId xmlns:a16="http://schemas.microsoft.com/office/drawing/2014/main" id="{20733436-CDFE-0907-EC08-FED61ACB9159}"/>
              </a:ext>
            </a:extLst>
          </p:cNvPr>
          <p:cNvPicPr>
            <a:picLocks noChangeAspect="1"/>
          </p:cNvPicPr>
          <p:nvPr/>
        </p:nvPicPr>
        <p:blipFill>
          <a:blip r:embed="rId2"/>
          <a:stretch>
            <a:fillRect/>
          </a:stretch>
        </p:blipFill>
        <p:spPr>
          <a:xfrm>
            <a:off x="6095990" y="3428992"/>
            <a:ext cx="20" cy="16"/>
          </a:xfrm>
          <a:prstGeom prst="rect">
            <a:avLst/>
          </a:prstGeom>
        </p:spPr>
      </p:pic>
      <p:pic>
        <p:nvPicPr>
          <p:cNvPr id="225" name="Obrázek 224">
            <a:extLst>
              <a:ext uri="{FF2B5EF4-FFF2-40B4-BE49-F238E27FC236}">
                <a16:creationId xmlns:a16="http://schemas.microsoft.com/office/drawing/2014/main" id="{80C671F3-8B99-5BDB-18F5-F80055295438}"/>
              </a:ext>
            </a:extLst>
          </p:cNvPr>
          <p:cNvPicPr>
            <a:picLocks noChangeAspect="1"/>
          </p:cNvPicPr>
          <p:nvPr/>
        </p:nvPicPr>
        <p:blipFill>
          <a:blip r:embed="rId2"/>
          <a:stretch>
            <a:fillRect/>
          </a:stretch>
        </p:blipFill>
        <p:spPr>
          <a:xfrm>
            <a:off x="6095990" y="3428992"/>
            <a:ext cx="20" cy="16"/>
          </a:xfrm>
          <a:prstGeom prst="rect">
            <a:avLst/>
          </a:prstGeom>
        </p:spPr>
      </p:pic>
      <p:pic>
        <p:nvPicPr>
          <p:cNvPr id="227" name="Obrázek 226">
            <a:extLst>
              <a:ext uri="{FF2B5EF4-FFF2-40B4-BE49-F238E27FC236}">
                <a16:creationId xmlns:a16="http://schemas.microsoft.com/office/drawing/2014/main" id="{94573895-020E-84F6-49E9-12E59AE36D50}"/>
              </a:ext>
            </a:extLst>
          </p:cNvPr>
          <p:cNvPicPr>
            <a:picLocks noChangeAspect="1"/>
          </p:cNvPicPr>
          <p:nvPr/>
        </p:nvPicPr>
        <p:blipFill>
          <a:blip r:embed="rId2"/>
          <a:stretch>
            <a:fillRect/>
          </a:stretch>
        </p:blipFill>
        <p:spPr>
          <a:xfrm>
            <a:off x="6095990" y="3428992"/>
            <a:ext cx="20" cy="16"/>
          </a:xfrm>
          <a:prstGeom prst="rect">
            <a:avLst/>
          </a:prstGeom>
        </p:spPr>
      </p:pic>
      <p:pic>
        <p:nvPicPr>
          <p:cNvPr id="229" name="Obrázek 228">
            <a:extLst>
              <a:ext uri="{FF2B5EF4-FFF2-40B4-BE49-F238E27FC236}">
                <a16:creationId xmlns:a16="http://schemas.microsoft.com/office/drawing/2014/main" id="{34FDA118-1D2A-FCC7-9F64-C236E92E15B2}"/>
              </a:ext>
            </a:extLst>
          </p:cNvPr>
          <p:cNvPicPr>
            <a:picLocks noChangeAspect="1"/>
          </p:cNvPicPr>
          <p:nvPr/>
        </p:nvPicPr>
        <p:blipFill>
          <a:blip r:embed="rId2"/>
          <a:stretch>
            <a:fillRect/>
          </a:stretch>
        </p:blipFill>
        <p:spPr>
          <a:xfrm>
            <a:off x="6095990" y="3428992"/>
            <a:ext cx="20" cy="16"/>
          </a:xfrm>
          <a:prstGeom prst="rect">
            <a:avLst/>
          </a:prstGeom>
        </p:spPr>
      </p:pic>
      <p:pic>
        <p:nvPicPr>
          <p:cNvPr id="231" name="Obrázek 230">
            <a:extLst>
              <a:ext uri="{FF2B5EF4-FFF2-40B4-BE49-F238E27FC236}">
                <a16:creationId xmlns:a16="http://schemas.microsoft.com/office/drawing/2014/main" id="{C736204A-2B78-5F97-162A-D9612B9D1E89}"/>
              </a:ext>
            </a:extLst>
          </p:cNvPr>
          <p:cNvPicPr>
            <a:picLocks noChangeAspect="1"/>
          </p:cNvPicPr>
          <p:nvPr/>
        </p:nvPicPr>
        <p:blipFill>
          <a:blip r:embed="rId2"/>
          <a:stretch>
            <a:fillRect/>
          </a:stretch>
        </p:blipFill>
        <p:spPr>
          <a:xfrm>
            <a:off x="6095990" y="3428992"/>
            <a:ext cx="20" cy="16"/>
          </a:xfrm>
          <a:prstGeom prst="rect">
            <a:avLst/>
          </a:prstGeom>
        </p:spPr>
      </p:pic>
      <p:pic>
        <p:nvPicPr>
          <p:cNvPr id="233" name="Obrázek 232">
            <a:extLst>
              <a:ext uri="{FF2B5EF4-FFF2-40B4-BE49-F238E27FC236}">
                <a16:creationId xmlns:a16="http://schemas.microsoft.com/office/drawing/2014/main" id="{4C89DBCF-8C0F-4209-D231-075FE6F5D382}"/>
              </a:ext>
            </a:extLst>
          </p:cNvPr>
          <p:cNvPicPr>
            <a:picLocks noChangeAspect="1"/>
          </p:cNvPicPr>
          <p:nvPr/>
        </p:nvPicPr>
        <p:blipFill>
          <a:blip r:embed="rId2"/>
          <a:stretch>
            <a:fillRect/>
          </a:stretch>
        </p:blipFill>
        <p:spPr>
          <a:xfrm>
            <a:off x="6095990" y="3428992"/>
            <a:ext cx="20" cy="16"/>
          </a:xfrm>
          <a:prstGeom prst="rect">
            <a:avLst/>
          </a:prstGeom>
        </p:spPr>
      </p:pic>
      <p:pic>
        <p:nvPicPr>
          <p:cNvPr id="241" name="Obrázek 240">
            <a:extLst>
              <a:ext uri="{FF2B5EF4-FFF2-40B4-BE49-F238E27FC236}">
                <a16:creationId xmlns:a16="http://schemas.microsoft.com/office/drawing/2014/main" id="{6E4A73A3-0ADF-979C-C133-F426370E7AB3}"/>
              </a:ext>
            </a:extLst>
          </p:cNvPr>
          <p:cNvPicPr>
            <a:picLocks noChangeAspect="1"/>
          </p:cNvPicPr>
          <p:nvPr/>
        </p:nvPicPr>
        <p:blipFill>
          <a:blip r:embed="rId3"/>
          <a:stretch>
            <a:fillRect/>
          </a:stretch>
        </p:blipFill>
        <p:spPr>
          <a:xfrm>
            <a:off x="4866967" y="1070411"/>
            <a:ext cx="7026920" cy="5330389"/>
          </a:xfrm>
          <a:prstGeom prst="rect">
            <a:avLst/>
          </a:prstGeom>
        </p:spPr>
      </p:pic>
    </p:spTree>
    <p:extLst>
      <p:ext uri="{BB962C8B-B14F-4D97-AF65-F5344CB8AC3E}">
        <p14:creationId xmlns:p14="http://schemas.microsoft.com/office/powerpoint/2010/main" val="408139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E2C39E48-DD9E-3EB4-EC7A-35A7806453D1}"/>
              </a:ext>
            </a:extLst>
          </p:cNvPr>
          <p:cNvGraphicFramePr>
            <a:graphicFrameLocks noGrp="1"/>
          </p:cNvGraphicFramePr>
          <p:nvPr>
            <p:extLst>
              <p:ext uri="{D42A27DB-BD31-4B8C-83A1-F6EECF244321}">
                <p14:modId xmlns:p14="http://schemas.microsoft.com/office/powerpoint/2010/main" val="1431692"/>
              </p:ext>
            </p:extLst>
          </p:nvPr>
        </p:nvGraphicFramePr>
        <p:xfrm>
          <a:off x="1229710" y="609601"/>
          <a:ext cx="9301655" cy="4067502"/>
        </p:xfrm>
        <a:graphic>
          <a:graphicData uri="http://schemas.openxmlformats.org/drawingml/2006/table">
            <a:tbl>
              <a:tblPr firstRow="1" bandRow="1">
                <a:tableStyleId>{5C22544A-7EE6-4342-B048-85BDC9FD1C3A}</a:tableStyleId>
              </a:tblPr>
              <a:tblGrid>
                <a:gridCol w="2785131">
                  <a:extLst>
                    <a:ext uri="{9D8B030D-6E8A-4147-A177-3AD203B41FA5}">
                      <a16:colId xmlns:a16="http://schemas.microsoft.com/office/drawing/2014/main" val="4147409124"/>
                    </a:ext>
                  </a:extLst>
                </a:gridCol>
                <a:gridCol w="6516524">
                  <a:extLst>
                    <a:ext uri="{9D8B030D-6E8A-4147-A177-3AD203B41FA5}">
                      <a16:colId xmlns:a16="http://schemas.microsoft.com/office/drawing/2014/main" val="278802134"/>
                    </a:ext>
                  </a:extLst>
                </a:gridCol>
              </a:tblGrid>
              <a:tr h="417860">
                <a:tc gridSpan="2">
                  <a:txBody>
                    <a:bodyPr/>
                    <a:lstStyle/>
                    <a:p>
                      <a:r>
                        <a:rPr lang="cs-CZ" dirty="0"/>
                        <a:t>Den daňové svobody 2023</a:t>
                      </a:r>
                    </a:p>
                  </a:txBody>
                  <a:tcPr/>
                </a:tc>
                <a:tc hMerge="1">
                  <a:txBody>
                    <a:bodyPr/>
                    <a:lstStyle/>
                    <a:p>
                      <a:endParaRPr lang="cs-CZ"/>
                    </a:p>
                  </a:txBody>
                  <a:tcPr/>
                </a:tc>
                <a:extLst>
                  <a:ext uri="{0D108BD9-81ED-4DB2-BD59-A6C34878D82A}">
                    <a16:rowId xmlns:a16="http://schemas.microsoft.com/office/drawing/2014/main" val="569686572"/>
                  </a:ext>
                </a:extLst>
              </a:tr>
              <a:tr h="417860">
                <a:tc>
                  <a:txBody>
                    <a:bodyPr/>
                    <a:lstStyle/>
                    <a:p>
                      <a:r>
                        <a:rPr lang="cs-CZ" dirty="0"/>
                        <a:t>duben</a:t>
                      </a:r>
                    </a:p>
                  </a:txBody>
                  <a:tcPr/>
                </a:tc>
                <a:tc>
                  <a:txBody>
                    <a:bodyPr/>
                    <a:lstStyle/>
                    <a:p>
                      <a:r>
                        <a:rPr lang="cs-CZ" dirty="0"/>
                        <a:t>Kypr 16.4.,Malta 27.4.</a:t>
                      </a:r>
                    </a:p>
                  </a:txBody>
                  <a:tcPr/>
                </a:tc>
                <a:extLst>
                  <a:ext uri="{0D108BD9-81ED-4DB2-BD59-A6C34878D82A}">
                    <a16:rowId xmlns:a16="http://schemas.microsoft.com/office/drawing/2014/main" val="1574962624"/>
                  </a:ext>
                </a:extLst>
              </a:tr>
              <a:tr h="721237">
                <a:tc>
                  <a:txBody>
                    <a:bodyPr/>
                    <a:lstStyle/>
                    <a:p>
                      <a:r>
                        <a:rPr lang="cs-CZ" dirty="0"/>
                        <a:t>květen</a:t>
                      </a:r>
                    </a:p>
                  </a:txBody>
                  <a:tcPr/>
                </a:tc>
                <a:tc>
                  <a:txBody>
                    <a:bodyPr/>
                    <a:lstStyle/>
                    <a:p>
                      <a:r>
                        <a:rPr lang="cs-CZ" dirty="0"/>
                        <a:t>Irsko 15.5., Bulharsko 24.5. Litva 29.5., Chorvatsko + Dánsko 30.5.</a:t>
                      </a:r>
                    </a:p>
                  </a:txBody>
                  <a:tcPr/>
                </a:tc>
                <a:extLst>
                  <a:ext uri="{0D108BD9-81ED-4DB2-BD59-A6C34878D82A}">
                    <a16:rowId xmlns:a16="http://schemas.microsoft.com/office/drawing/2014/main" val="1763384501"/>
                  </a:ext>
                </a:extLst>
              </a:tr>
              <a:tr h="1834629">
                <a:tc>
                  <a:txBody>
                    <a:bodyPr/>
                    <a:lstStyle/>
                    <a:p>
                      <a:r>
                        <a:rPr lang="cs-CZ" dirty="0"/>
                        <a:t>červen</a:t>
                      </a:r>
                    </a:p>
                  </a:txBody>
                  <a:tcPr/>
                </a:tc>
                <a:tc>
                  <a:txBody>
                    <a:bodyPr/>
                    <a:lstStyle/>
                    <a:p>
                      <a:r>
                        <a:rPr lang="cs-CZ" dirty="0"/>
                        <a:t>Estonsko 1.6., Finsko 5.6., Španělsko 8.6., Slovinsko 9.6., Polsko a Lucembursko 10.6., Řecko 11.6., Portugalsko 12.6., Lotyšsko 15.6.,  Nizozemí 16.6.,</a:t>
                      </a:r>
                    </a:p>
                    <a:p>
                      <a:r>
                        <a:rPr lang="cs-CZ" dirty="0"/>
                        <a:t>Maďarsko + Rumunsko 19.6.,  Švédsko 21.6.,Slovensko 22.6.</a:t>
                      </a:r>
                    </a:p>
                    <a:p>
                      <a:endParaRPr lang="cs-CZ" dirty="0"/>
                    </a:p>
                  </a:txBody>
                  <a:tcPr/>
                </a:tc>
                <a:extLst>
                  <a:ext uri="{0D108BD9-81ED-4DB2-BD59-A6C34878D82A}">
                    <a16:rowId xmlns:a16="http://schemas.microsoft.com/office/drawing/2014/main" val="1828305922"/>
                  </a:ext>
                </a:extLst>
              </a:tr>
              <a:tr h="675916">
                <a:tc>
                  <a:txBody>
                    <a:bodyPr/>
                    <a:lstStyle/>
                    <a:p>
                      <a:r>
                        <a:rPr lang="cs-CZ" dirty="0"/>
                        <a:t>červenec</a:t>
                      </a:r>
                    </a:p>
                  </a:txBody>
                  <a:tcPr/>
                </a:tc>
                <a:tc>
                  <a:txBody>
                    <a:bodyPr/>
                    <a:lstStyle/>
                    <a:p>
                      <a:r>
                        <a:rPr lang="cs-CZ" dirty="0"/>
                        <a:t>Itálie 3.7., Německo 5.7., Rakousko + Belgie 15.7.,</a:t>
                      </a:r>
                    </a:p>
                    <a:p>
                      <a:r>
                        <a:rPr lang="cs-CZ" dirty="0"/>
                        <a:t>Francie 17.7.</a:t>
                      </a:r>
                    </a:p>
                  </a:txBody>
                  <a:tcPr/>
                </a:tc>
                <a:extLst>
                  <a:ext uri="{0D108BD9-81ED-4DB2-BD59-A6C34878D82A}">
                    <a16:rowId xmlns:a16="http://schemas.microsoft.com/office/drawing/2014/main" val="3389913471"/>
                  </a:ext>
                </a:extLst>
              </a:tr>
            </a:tbl>
          </a:graphicData>
        </a:graphic>
      </p:graphicFrame>
    </p:spTree>
    <p:extLst>
      <p:ext uri="{BB962C8B-B14F-4D97-AF65-F5344CB8AC3E}">
        <p14:creationId xmlns:p14="http://schemas.microsoft.com/office/powerpoint/2010/main" val="2088999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4413C68-EEF8-CBC8-AED6-E7E19E76DA74}"/>
              </a:ext>
            </a:extLst>
          </p:cNvPr>
          <p:cNvSpPr txBox="1"/>
          <p:nvPr/>
        </p:nvSpPr>
        <p:spPr>
          <a:xfrm>
            <a:off x="703011" y="1076172"/>
            <a:ext cx="5024284" cy="5355312"/>
          </a:xfrm>
          <a:prstGeom prst="rect">
            <a:avLst/>
          </a:prstGeom>
          <a:noFill/>
          <a:ln>
            <a:solidFill>
              <a:schemeClr val="tx1"/>
            </a:solidFill>
          </a:ln>
        </p:spPr>
        <p:txBody>
          <a:bodyPr wrap="square" rtlCol="0">
            <a:spAutoFit/>
          </a:bodyPr>
          <a:lstStyle/>
          <a:p>
            <a:pPr marL="342900" indent="-342900">
              <a:buAutoNum type="arabicPeriod"/>
            </a:pPr>
            <a:r>
              <a:rPr lang="cs-CZ" sz="2000" b="1" dirty="0">
                <a:solidFill>
                  <a:srgbClr val="FF0000"/>
                </a:solidFill>
              </a:rPr>
              <a:t>CLO</a:t>
            </a:r>
            <a:endParaRPr lang="cs-CZ" sz="2000" dirty="0"/>
          </a:p>
          <a:p>
            <a:r>
              <a:rPr lang="cs-CZ" u="sng" dirty="0"/>
              <a:t>Role cla </a:t>
            </a:r>
            <a:r>
              <a:rPr lang="cs-CZ" dirty="0"/>
              <a:t>: </a:t>
            </a:r>
          </a:p>
          <a:p>
            <a:pPr marL="285750" indent="-285750">
              <a:buFont typeface="Wingdings" panose="05000000000000000000" pitchFamily="2" charset="2"/>
              <a:buChar char="§"/>
            </a:pPr>
            <a:r>
              <a:rPr lang="cs-CZ" dirty="0"/>
              <a:t>Ochranářská (ochrana domácích producentů)</a:t>
            </a:r>
          </a:p>
          <a:p>
            <a:pPr marL="285750" indent="-285750">
              <a:buFont typeface="Wingdings" panose="05000000000000000000" pitchFamily="2" charset="2"/>
              <a:buChar char="§"/>
            </a:pPr>
            <a:r>
              <a:rPr lang="cs-CZ" dirty="0"/>
              <a:t>Finanční (přísun peněz do SR)</a:t>
            </a:r>
          </a:p>
          <a:p>
            <a:pPr marL="285750" indent="-285750">
              <a:buFont typeface="Wingdings" panose="05000000000000000000" pitchFamily="2" charset="2"/>
              <a:buChar char="§"/>
            </a:pPr>
            <a:r>
              <a:rPr lang="cs-CZ" dirty="0"/>
              <a:t>Nástroj politického boje</a:t>
            </a:r>
          </a:p>
          <a:p>
            <a:r>
              <a:rPr lang="cs-CZ" u="sng" dirty="0"/>
              <a:t>Cla podle účelu</a:t>
            </a:r>
            <a:r>
              <a:rPr lang="cs-CZ" dirty="0"/>
              <a:t>:</a:t>
            </a:r>
          </a:p>
          <a:p>
            <a:pPr marL="285750" indent="-285750">
              <a:buFont typeface="Wingdings" panose="05000000000000000000" pitchFamily="2" charset="2"/>
              <a:buChar char="§"/>
            </a:pPr>
            <a:r>
              <a:rPr lang="cs-CZ" dirty="0"/>
              <a:t>Prohibitivní (úplné zastavení dovozu zboží)</a:t>
            </a:r>
          </a:p>
          <a:p>
            <a:pPr marL="285750" indent="-285750">
              <a:buFont typeface="Wingdings" panose="05000000000000000000" pitchFamily="2" charset="2"/>
              <a:buChar char="§"/>
            </a:pPr>
            <a:r>
              <a:rPr lang="cs-CZ" dirty="0"/>
              <a:t>Antidumpingové (vyrovnává cenu dovozu s vyšší domácí cenou zboží)</a:t>
            </a:r>
          </a:p>
          <a:p>
            <a:pPr marL="285750" indent="-285750">
              <a:buFont typeface="Wingdings" panose="05000000000000000000" pitchFamily="2" charset="2"/>
              <a:buChar char="§"/>
            </a:pPr>
            <a:r>
              <a:rPr lang="cs-CZ" dirty="0"/>
              <a:t>Preferenční (zvýhodnění obchodu pro určité země)</a:t>
            </a:r>
          </a:p>
          <a:p>
            <a:pPr marL="285750" indent="-285750">
              <a:buFont typeface="Wingdings" panose="05000000000000000000" pitchFamily="2" charset="2"/>
              <a:buChar char="§"/>
            </a:pPr>
            <a:r>
              <a:rPr lang="cs-CZ" dirty="0"/>
              <a:t>Odvetné (politický nástroj obchodní politiky)</a:t>
            </a:r>
          </a:p>
          <a:p>
            <a:pPr marL="285750" indent="-285750">
              <a:buFont typeface="Wingdings" panose="05000000000000000000" pitchFamily="2" charset="2"/>
              <a:buChar char="§"/>
            </a:pPr>
            <a:r>
              <a:rPr lang="cs-CZ" dirty="0"/>
              <a:t>Kompenzační ( vyrovnání cen subvencovaných dovozů)</a:t>
            </a:r>
          </a:p>
          <a:p>
            <a:pPr marL="285750" indent="-285750">
              <a:buFont typeface="Wingdings" panose="05000000000000000000" pitchFamily="2" charset="2"/>
              <a:buChar char="§"/>
            </a:pPr>
            <a:r>
              <a:rPr lang="cs-CZ" dirty="0"/>
              <a:t>Vyjednávací (nástroj politického vyjednávání)</a:t>
            </a:r>
          </a:p>
          <a:p>
            <a:r>
              <a:rPr lang="cs-CZ" u="sng" dirty="0"/>
              <a:t>Cla podle pohybu zboží</a:t>
            </a:r>
            <a:r>
              <a:rPr lang="cs-CZ" dirty="0"/>
              <a:t>:</a:t>
            </a:r>
          </a:p>
          <a:p>
            <a:pPr marL="285750" indent="-285750">
              <a:buFont typeface="Wingdings" panose="05000000000000000000" pitchFamily="2" charset="2"/>
              <a:buChar char="§"/>
            </a:pPr>
            <a:r>
              <a:rPr lang="cs-CZ" dirty="0"/>
              <a:t>Dovozní</a:t>
            </a:r>
          </a:p>
          <a:p>
            <a:pPr marL="285750" indent="-285750">
              <a:buFont typeface="Wingdings" panose="05000000000000000000" pitchFamily="2" charset="2"/>
              <a:buChar char="§"/>
            </a:pPr>
            <a:r>
              <a:rPr lang="cs-CZ" dirty="0"/>
              <a:t>Vývozní</a:t>
            </a:r>
          </a:p>
          <a:p>
            <a:pPr marL="285750" indent="-285750">
              <a:buFont typeface="Wingdings" panose="05000000000000000000" pitchFamily="2" charset="2"/>
              <a:buChar char="§"/>
            </a:pPr>
            <a:r>
              <a:rPr lang="cs-CZ" dirty="0"/>
              <a:t>Tranzitní </a:t>
            </a:r>
          </a:p>
        </p:txBody>
      </p:sp>
      <p:sp>
        <p:nvSpPr>
          <p:cNvPr id="3" name="TextovéPole 2">
            <a:extLst>
              <a:ext uri="{FF2B5EF4-FFF2-40B4-BE49-F238E27FC236}">
                <a16:creationId xmlns:a16="http://schemas.microsoft.com/office/drawing/2014/main" id="{78EB3F7A-2D88-D967-8B3F-BDFF9604CAB6}"/>
              </a:ext>
            </a:extLst>
          </p:cNvPr>
          <p:cNvSpPr txBox="1"/>
          <p:nvPr/>
        </p:nvSpPr>
        <p:spPr>
          <a:xfrm>
            <a:off x="8406579" y="1558481"/>
            <a:ext cx="619433" cy="369332"/>
          </a:xfrm>
          <a:prstGeom prst="rect">
            <a:avLst/>
          </a:prstGeom>
          <a:solidFill>
            <a:schemeClr val="accent4">
              <a:lumMod val="20000"/>
              <a:lumOff val="80000"/>
            </a:schemeClr>
          </a:solidFill>
          <a:ln>
            <a:solidFill>
              <a:schemeClr val="tx1"/>
            </a:solidFill>
          </a:ln>
        </p:spPr>
        <p:txBody>
          <a:bodyPr wrap="square" rtlCol="0">
            <a:spAutoFit/>
          </a:bodyPr>
          <a:lstStyle/>
          <a:p>
            <a:pPr algn="ctr"/>
            <a:r>
              <a:rPr lang="cs-CZ" dirty="0"/>
              <a:t>ČR</a:t>
            </a:r>
          </a:p>
        </p:txBody>
      </p:sp>
      <p:sp>
        <p:nvSpPr>
          <p:cNvPr id="4" name="TextovéPole 3">
            <a:extLst>
              <a:ext uri="{FF2B5EF4-FFF2-40B4-BE49-F238E27FC236}">
                <a16:creationId xmlns:a16="http://schemas.microsoft.com/office/drawing/2014/main" id="{88715654-B3C4-E0CB-65DA-0D6354221AA2}"/>
              </a:ext>
            </a:extLst>
          </p:cNvPr>
          <p:cNvSpPr txBox="1"/>
          <p:nvPr/>
        </p:nvSpPr>
        <p:spPr>
          <a:xfrm>
            <a:off x="7836309" y="987807"/>
            <a:ext cx="1759974" cy="1200329"/>
          </a:xfrm>
          <a:prstGeom prst="rect">
            <a:avLst/>
          </a:prstGeom>
          <a:noFill/>
          <a:ln>
            <a:solidFill>
              <a:schemeClr val="tx1"/>
            </a:solidFill>
          </a:ln>
        </p:spPr>
        <p:txBody>
          <a:bodyPr wrap="square" rtlCol="0">
            <a:spAutoFit/>
          </a:bodyPr>
          <a:lstStyle/>
          <a:p>
            <a:r>
              <a:rPr lang="cs-CZ" dirty="0"/>
              <a:t>EU</a:t>
            </a:r>
          </a:p>
          <a:p>
            <a:endParaRPr lang="cs-CZ" dirty="0"/>
          </a:p>
          <a:p>
            <a:endParaRPr lang="cs-CZ" dirty="0"/>
          </a:p>
          <a:p>
            <a:endParaRPr lang="cs-CZ" dirty="0"/>
          </a:p>
        </p:txBody>
      </p:sp>
      <p:sp>
        <p:nvSpPr>
          <p:cNvPr id="5" name="TextovéPole 4">
            <a:extLst>
              <a:ext uri="{FF2B5EF4-FFF2-40B4-BE49-F238E27FC236}">
                <a16:creationId xmlns:a16="http://schemas.microsoft.com/office/drawing/2014/main" id="{7A24B00E-E1D8-8A2F-4E5E-68BDF177818B}"/>
              </a:ext>
            </a:extLst>
          </p:cNvPr>
          <p:cNvSpPr txBox="1"/>
          <p:nvPr/>
        </p:nvSpPr>
        <p:spPr>
          <a:xfrm>
            <a:off x="9957618" y="1353478"/>
            <a:ext cx="1101213" cy="369332"/>
          </a:xfrm>
          <a:prstGeom prst="rect">
            <a:avLst/>
          </a:prstGeom>
          <a:noFill/>
        </p:spPr>
        <p:txBody>
          <a:bodyPr wrap="square" rtlCol="0">
            <a:spAutoFit/>
          </a:bodyPr>
          <a:lstStyle/>
          <a:p>
            <a:r>
              <a:rPr lang="cs-CZ" dirty="0"/>
              <a:t>3. země </a:t>
            </a:r>
          </a:p>
        </p:txBody>
      </p:sp>
      <p:cxnSp>
        <p:nvCxnSpPr>
          <p:cNvPr id="7" name="Přímá spojnice se šipkou 6">
            <a:extLst>
              <a:ext uri="{FF2B5EF4-FFF2-40B4-BE49-F238E27FC236}">
                <a16:creationId xmlns:a16="http://schemas.microsoft.com/office/drawing/2014/main" id="{23568989-8677-7AB0-D6BF-66CCD22F1F84}"/>
              </a:ext>
            </a:extLst>
          </p:cNvPr>
          <p:cNvCxnSpPr/>
          <p:nvPr/>
        </p:nvCxnSpPr>
        <p:spPr>
          <a:xfrm flipV="1">
            <a:off x="8544232" y="1129754"/>
            <a:ext cx="0" cy="4582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Přímá spojnice se šipkou 8">
            <a:extLst>
              <a:ext uri="{FF2B5EF4-FFF2-40B4-BE49-F238E27FC236}">
                <a16:creationId xmlns:a16="http://schemas.microsoft.com/office/drawing/2014/main" id="{0556D3E2-AF2E-1250-EDCF-2EF50AF86650}"/>
              </a:ext>
            </a:extLst>
          </p:cNvPr>
          <p:cNvCxnSpPr>
            <a:cxnSpLocks/>
          </p:cNvCxnSpPr>
          <p:nvPr/>
        </p:nvCxnSpPr>
        <p:spPr>
          <a:xfrm>
            <a:off x="8676969" y="1100263"/>
            <a:ext cx="0" cy="4582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Přímá spojnice se šipkou 10">
            <a:extLst>
              <a:ext uri="{FF2B5EF4-FFF2-40B4-BE49-F238E27FC236}">
                <a16:creationId xmlns:a16="http://schemas.microsoft.com/office/drawing/2014/main" id="{62C3BACB-1A29-C0A7-CE68-0AC9DCCFDCDC}"/>
              </a:ext>
            </a:extLst>
          </p:cNvPr>
          <p:cNvCxnSpPr/>
          <p:nvPr/>
        </p:nvCxnSpPr>
        <p:spPr>
          <a:xfrm>
            <a:off x="9102211" y="1743147"/>
            <a:ext cx="7964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894E6836-2971-606D-5D70-C9113D99533C}"/>
              </a:ext>
            </a:extLst>
          </p:cNvPr>
          <p:cNvCxnSpPr/>
          <p:nvPr/>
        </p:nvCxnSpPr>
        <p:spPr>
          <a:xfrm flipH="1">
            <a:off x="9102211" y="1904734"/>
            <a:ext cx="7964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ovéPole 13">
            <a:extLst>
              <a:ext uri="{FF2B5EF4-FFF2-40B4-BE49-F238E27FC236}">
                <a16:creationId xmlns:a16="http://schemas.microsoft.com/office/drawing/2014/main" id="{6D239D9E-8621-738F-8722-0409735DCED7}"/>
              </a:ext>
            </a:extLst>
          </p:cNvPr>
          <p:cNvSpPr txBox="1"/>
          <p:nvPr/>
        </p:nvSpPr>
        <p:spPr>
          <a:xfrm>
            <a:off x="8610612" y="1077265"/>
            <a:ext cx="459646" cy="369332"/>
          </a:xfrm>
          <a:prstGeom prst="rect">
            <a:avLst/>
          </a:prstGeom>
          <a:noFill/>
          <a:ln>
            <a:solidFill>
              <a:schemeClr val="bg1"/>
            </a:solidFill>
          </a:ln>
        </p:spPr>
        <p:txBody>
          <a:bodyPr wrap="square" rtlCol="0">
            <a:spAutoFit/>
          </a:bodyPr>
          <a:lstStyle/>
          <a:p>
            <a:r>
              <a:rPr lang="cs-CZ" dirty="0"/>
              <a:t>a)</a:t>
            </a:r>
          </a:p>
        </p:txBody>
      </p:sp>
      <p:sp>
        <p:nvSpPr>
          <p:cNvPr id="15" name="TextovéPole 14">
            <a:extLst>
              <a:ext uri="{FF2B5EF4-FFF2-40B4-BE49-F238E27FC236}">
                <a16:creationId xmlns:a16="http://schemas.microsoft.com/office/drawing/2014/main" id="{874B2BAA-151D-2940-F653-8D7361788957}"/>
              </a:ext>
            </a:extLst>
          </p:cNvPr>
          <p:cNvSpPr txBox="1"/>
          <p:nvPr/>
        </p:nvSpPr>
        <p:spPr>
          <a:xfrm>
            <a:off x="10041191" y="1711718"/>
            <a:ext cx="467033" cy="369329"/>
          </a:xfrm>
          <a:prstGeom prst="rect">
            <a:avLst/>
          </a:prstGeom>
          <a:noFill/>
          <a:ln>
            <a:solidFill>
              <a:schemeClr val="bg1"/>
            </a:solidFill>
          </a:ln>
        </p:spPr>
        <p:txBody>
          <a:bodyPr wrap="square" rtlCol="0">
            <a:spAutoFit/>
          </a:bodyPr>
          <a:lstStyle/>
          <a:p>
            <a:r>
              <a:rPr lang="cs-CZ" dirty="0"/>
              <a:t>b)</a:t>
            </a:r>
          </a:p>
        </p:txBody>
      </p:sp>
      <p:sp>
        <p:nvSpPr>
          <p:cNvPr id="16" name="TextovéPole 15">
            <a:extLst>
              <a:ext uri="{FF2B5EF4-FFF2-40B4-BE49-F238E27FC236}">
                <a16:creationId xmlns:a16="http://schemas.microsoft.com/office/drawing/2014/main" id="{E8CF6420-FC3C-DD12-8581-96B4B680CDE2}"/>
              </a:ext>
            </a:extLst>
          </p:cNvPr>
          <p:cNvSpPr txBox="1"/>
          <p:nvPr/>
        </p:nvSpPr>
        <p:spPr>
          <a:xfrm>
            <a:off x="6464707" y="2329487"/>
            <a:ext cx="5275008" cy="3293209"/>
          </a:xfrm>
          <a:prstGeom prst="rect">
            <a:avLst/>
          </a:prstGeom>
          <a:noFill/>
        </p:spPr>
        <p:txBody>
          <a:bodyPr wrap="square" rtlCol="0">
            <a:spAutoFit/>
          </a:bodyPr>
          <a:lstStyle/>
          <a:p>
            <a:pPr marL="342900" indent="-342900">
              <a:buAutoNum type="alphaLcParenR"/>
            </a:pPr>
            <a:r>
              <a:rPr lang="cs-CZ" sz="1600" b="1" u="sng" dirty="0">
                <a:solidFill>
                  <a:srgbClr val="FF0000"/>
                </a:solidFill>
              </a:rPr>
              <a:t>ČR součást celní unie EU </a:t>
            </a:r>
          </a:p>
          <a:p>
            <a:pPr marL="285750" indent="-285750">
              <a:buFont typeface="Arial" panose="020B0604020202020204" pitchFamily="34" charset="0"/>
              <a:buChar char="•"/>
            </a:pPr>
            <a:r>
              <a:rPr lang="cs-CZ" sz="1600" dirty="0"/>
              <a:t>Zrušena cla na zboží mezi členskými zeměmi (ochrana poplatky, množstevní omezení, fytosanitární + veterinární opatření</a:t>
            </a:r>
          </a:p>
          <a:p>
            <a:pPr marL="342900" indent="-342900">
              <a:buAutoNum type="alphaLcParenR" startAt="2"/>
            </a:pPr>
            <a:r>
              <a:rPr lang="cs-CZ" sz="1600" b="1" u="sng" dirty="0">
                <a:solidFill>
                  <a:srgbClr val="FF0000"/>
                </a:solidFill>
              </a:rPr>
              <a:t>ČR v rámci Společné obchodní politiky EU</a:t>
            </a:r>
          </a:p>
          <a:p>
            <a:pPr marL="285750" indent="-285750">
              <a:buFont typeface="Arial" panose="020B0604020202020204" pitchFamily="34" charset="0"/>
              <a:buChar char="•"/>
            </a:pPr>
            <a:r>
              <a:rPr lang="cs-CZ" sz="1600" dirty="0"/>
              <a:t>Clo je stanoveno jen pro obchod se 3. zeměmi</a:t>
            </a:r>
          </a:p>
          <a:p>
            <a:pPr marL="285750" indent="-285750">
              <a:buFont typeface="Arial" panose="020B0604020202020204" pitchFamily="34" charset="0"/>
              <a:buChar char="•"/>
            </a:pPr>
            <a:r>
              <a:rPr lang="cs-CZ" sz="1600" dirty="0"/>
              <a:t>Společný celní sazebník (výhoda x nevýhoda)</a:t>
            </a:r>
          </a:p>
          <a:p>
            <a:pPr marL="285750" indent="-285750">
              <a:buFont typeface="Arial" panose="020B0604020202020204" pitchFamily="34" charset="0"/>
              <a:buChar char="•"/>
            </a:pPr>
            <a:r>
              <a:rPr lang="cs-CZ" sz="1600" dirty="0"/>
              <a:t>Za výběr cla odpovídají členské státy</a:t>
            </a:r>
          </a:p>
          <a:p>
            <a:pPr marL="285750" indent="-285750">
              <a:buFont typeface="Arial" panose="020B0604020202020204" pitchFamily="34" charset="0"/>
              <a:buChar char="•"/>
            </a:pPr>
            <a:r>
              <a:rPr lang="cs-CZ" sz="1600" dirty="0"/>
              <a:t>Odvod z cel do Společného rozpočtu EU</a:t>
            </a:r>
          </a:p>
          <a:p>
            <a:pPr marL="285750" indent="-285750">
              <a:buFontTx/>
              <a:buChar char="-"/>
            </a:pPr>
            <a:r>
              <a:rPr lang="cs-CZ" sz="1600" dirty="0"/>
              <a:t>Do 2027 : 75 % odvod, 25% zůstane v národním rozpočtu</a:t>
            </a:r>
          </a:p>
          <a:p>
            <a:pPr marL="285750" indent="-285750">
              <a:buFontTx/>
              <a:buChar char="-"/>
            </a:pPr>
            <a:r>
              <a:rPr lang="cs-CZ" sz="1600" dirty="0"/>
              <a:t>Od 2027 : 90 % odvod, 10% zůstane v národním rozpočtu</a:t>
            </a:r>
          </a:p>
          <a:p>
            <a:pPr marL="285750" indent="-285750">
              <a:buFont typeface="Arial" panose="020B0604020202020204" pitchFamily="34" charset="0"/>
              <a:buChar char="•"/>
            </a:pPr>
            <a:r>
              <a:rPr lang="cs-CZ" sz="1600" dirty="0" err="1"/>
              <a:t>Antverpsko</a:t>
            </a:r>
            <a:r>
              <a:rPr lang="cs-CZ" sz="1600" dirty="0"/>
              <a:t> – Rotterdamský efekt</a:t>
            </a:r>
          </a:p>
          <a:p>
            <a:pPr marL="285750" indent="-285750">
              <a:buFontTx/>
              <a:buChar char="-"/>
            </a:pPr>
            <a:endParaRPr lang="cs-CZ" sz="1600" dirty="0"/>
          </a:p>
        </p:txBody>
      </p:sp>
      <p:sp>
        <p:nvSpPr>
          <p:cNvPr id="6" name="TextovéPole 5">
            <a:extLst>
              <a:ext uri="{FF2B5EF4-FFF2-40B4-BE49-F238E27FC236}">
                <a16:creationId xmlns:a16="http://schemas.microsoft.com/office/drawing/2014/main" id="{7EFB6A01-C2D5-4933-2F39-1E7360FA30E3}"/>
              </a:ext>
            </a:extLst>
          </p:cNvPr>
          <p:cNvSpPr txBox="1"/>
          <p:nvPr/>
        </p:nvSpPr>
        <p:spPr>
          <a:xfrm>
            <a:off x="3490453" y="285154"/>
            <a:ext cx="6764592" cy="461647"/>
          </a:xfrm>
          <a:prstGeom prst="rect">
            <a:avLst/>
          </a:prstGeom>
          <a:noFill/>
        </p:spPr>
        <p:txBody>
          <a:bodyPr wrap="square" rtlCol="0">
            <a:spAutoFit/>
          </a:bodyPr>
          <a:lstStyle/>
          <a:p>
            <a:r>
              <a:rPr lang="cs-CZ" sz="2400" b="1" dirty="0">
                <a:solidFill>
                  <a:srgbClr val="FF0000"/>
                </a:solidFill>
              </a:rPr>
              <a:t>2.3.2. PŘÍJMY STÁTNÍHO ROZPOČTU</a:t>
            </a:r>
          </a:p>
        </p:txBody>
      </p:sp>
      <p:cxnSp>
        <p:nvCxnSpPr>
          <p:cNvPr id="12" name="Přímá spojnice se šipkou 11">
            <a:extLst>
              <a:ext uri="{FF2B5EF4-FFF2-40B4-BE49-F238E27FC236}">
                <a16:creationId xmlns:a16="http://schemas.microsoft.com/office/drawing/2014/main" id="{048DBD19-F94F-D472-AACF-934AF1AFEB4C}"/>
              </a:ext>
            </a:extLst>
          </p:cNvPr>
          <p:cNvCxnSpPr>
            <a:cxnSpLocks/>
          </p:cNvCxnSpPr>
          <p:nvPr/>
        </p:nvCxnSpPr>
        <p:spPr>
          <a:xfrm>
            <a:off x="8695404" y="1264571"/>
            <a:ext cx="19665" cy="40839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ulka 9">
            <a:extLst>
              <a:ext uri="{FF2B5EF4-FFF2-40B4-BE49-F238E27FC236}">
                <a16:creationId xmlns:a16="http://schemas.microsoft.com/office/drawing/2014/main" id="{5D52AA2D-8F6A-3AEC-34B0-91CCEA847C00}"/>
              </a:ext>
            </a:extLst>
          </p:cNvPr>
          <p:cNvGraphicFramePr>
            <a:graphicFrameLocks noGrp="1"/>
          </p:cNvGraphicFramePr>
          <p:nvPr>
            <p:extLst>
              <p:ext uri="{D42A27DB-BD31-4B8C-83A1-F6EECF244321}">
                <p14:modId xmlns:p14="http://schemas.microsoft.com/office/powerpoint/2010/main" val="1263551214"/>
              </p:ext>
            </p:extLst>
          </p:nvPr>
        </p:nvGraphicFramePr>
        <p:xfrm>
          <a:off x="6096000" y="5347138"/>
          <a:ext cx="5732208" cy="1199972"/>
        </p:xfrm>
        <a:graphic>
          <a:graphicData uri="http://schemas.openxmlformats.org/drawingml/2006/table">
            <a:tbl>
              <a:tblPr firstRow="1" bandRow="1">
                <a:tableStyleId>{5C22544A-7EE6-4342-B048-85BDC9FD1C3A}</a:tableStyleId>
              </a:tblPr>
              <a:tblGrid>
                <a:gridCol w="955368">
                  <a:extLst>
                    <a:ext uri="{9D8B030D-6E8A-4147-A177-3AD203B41FA5}">
                      <a16:colId xmlns:a16="http://schemas.microsoft.com/office/drawing/2014/main" val="354266237"/>
                    </a:ext>
                  </a:extLst>
                </a:gridCol>
                <a:gridCol w="955368">
                  <a:extLst>
                    <a:ext uri="{9D8B030D-6E8A-4147-A177-3AD203B41FA5}">
                      <a16:colId xmlns:a16="http://schemas.microsoft.com/office/drawing/2014/main" val="798556985"/>
                    </a:ext>
                  </a:extLst>
                </a:gridCol>
                <a:gridCol w="955368">
                  <a:extLst>
                    <a:ext uri="{9D8B030D-6E8A-4147-A177-3AD203B41FA5}">
                      <a16:colId xmlns:a16="http://schemas.microsoft.com/office/drawing/2014/main" val="1615643165"/>
                    </a:ext>
                  </a:extLst>
                </a:gridCol>
                <a:gridCol w="955368">
                  <a:extLst>
                    <a:ext uri="{9D8B030D-6E8A-4147-A177-3AD203B41FA5}">
                      <a16:colId xmlns:a16="http://schemas.microsoft.com/office/drawing/2014/main" val="1025020273"/>
                    </a:ext>
                  </a:extLst>
                </a:gridCol>
                <a:gridCol w="955368">
                  <a:extLst>
                    <a:ext uri="{9D8B030D-6E8A-4147-A177-3AD203B41FA5}">
                      <a16:colId xmlns:a16="http://schemas.microsoft.com/office/drawing/2014/main" val="2632704216"/>
                    </a:ext>
                  </a:extLst>
                </a:gridCol>
                <a:gridCol w="955368">
                  <a:extLst>
                    <a:ext uri="{9D8B030D-6E8A-4147-A177-3AD203B41FA5}">
                      <a16:colId xmlns:a16="http://schemas.microsoft.com/office/drawing/2014/main" val="1131270226"/>
                    </a:ext>
                  </a:extLst>
                </a:gridCol>
              </a:tblGrid>
              <a:tr h="299993">
                <a:tc>
                  <a:txBody>
                    <a:bodyPr/>
                    <a:lstStyle/>
                    <a:p>
                      <a:endParaRPr lang="cs-CZ" sz="1200"/>
                    </a:p>
                  </a:txBody>
                  <a:tcPr/>
                </a:tc>
                <a:tc>
                  <a:txBody>
                    <a:bodyPr/>
                    <a:lstStyle/>
                    <a:p>
                      <a:pPr algn="ctr"/>
                      <a:r>
                        <a:rPr lang="cs-CZ" sz="1200" dirty="0">
                          <a:solidFill>
                            <a:schemeClr val="bg1"/>
                          </a:solidFill>
                        </a:rPr>
                        <a:t>2017</a:t>
                      </a:r>
                    </a:p>
                  </a:txBody>
                  <a:tcPr/>
                </a:tc>
                <a:tc>
                  <a:txBody>
                    <a:bodyPr/>
                    <a:lstStyle/>
                    <a:p>
                      <a:pPr algn="ctr"/>
                      <a:r>
                        <a:rPr lang="cs-CZ" sz="1200" dirty="0"/>
                        <a:t>2018</a:t>
                      </a:r>
                    </a:p>
                  </a:txBody>
                  <a:tcPr/>
                </a:tc>
                <a:tc>
                  <a:txBody>
                    <a:bodyPr/>
                    <a:lstStyle/>
                    <a:p>
                      <a:pPr algn="ctr"/>
                      <a:r>
                        <a:rPr lang="cs-CZ" sz="1200" dirty="0"/>
                        <a:t>2019</a:t>
                      </a:r>
                    </a:p>
                  </a:txBody>
                  <a:tcPr/>
                </a:tc>
                <a:tc>
                  <a:txBody>
                    <a:bodyPr/>
                    <a:lstStyle/>
                    <a:p>
                      <a:pPr algn="ctr"/>
                      <a:r>
                        <a:rPr lang="cs-CZ" sz="1200" dirty="0"/>
                        <a:t>2020</a:t>
                      </a:r>
                    </a:p>
                  </a:txBody>
                  <a:tcPr/>
                </a:tc>
                <a:tc>
                  <a:txBody>
                    <a:bodyPr/>
                    <a:lstStyle/>
                    <a:p>
                      <a:pPr algn="ctr"/>
                      <a:r>
                        <a:rPr lang="cs-CZ" sz="1200" dirty="0"/>
                        <a:t>2021</a:t>
                      </a:r>
                    </a:p>
                  </a:txBody>
                  <a:tcPr/>
                </a:tc>
                <a:extLst>
                  <a:ext uri="{0D108BD9-81ED-4DB2-BD59-A6C34878D82A}">
                    <a16:rowId xmlns:a16="http://schemas.microsoft.com/office/drawing/2014/main" val="2713067595"/>
                  </a:ext>
                </a:extLst>
              </a:tr>
              <a:tr h="299993">
                <a:tc>
                  <a:txBody>
                    <a:bodyPr/>
                    <a:lstStyle/>
                    <a:p>
                      <a:r>
                        <a:rPr lang="cs-CZ" sz="1200" dirty="0">
                          <a:solidFill>
                            <a:schemeClr val="tx1"/>
                          </a:solidFill>
                        </a:rPr>
                        <a:t>Clo (mld Kč)</a:t>
                      </a:r>
                    </a:p>
                  </a:txBody>
                  <a:tcPr/>
                </a:tc>
                <a:tc>
                  <a:txBody>
                    <a:bodyPr/>
                    <a:lstStyle/>
                    <a:p>
                      <a:pPr algn="ctr"/>
                      <a:r>
                        <a:rPr lang="cs-CZ" sz="1200" dirty="0"/>
                        <a:t>8,7</a:t>
                      </a:r>
                    </a:p>
                  </a:txBody>
                  <a:tcPr/>
                </a:tc>
                <a:tc>
                  <a:txBody>
                    <a:bodyPr/>
                    <a:lstStyle/>
                    <a:p>
                      <a:pPr algn="ctr"/>
                      <a:r>
                        <a:rPr lang="cs-CZ" sz="1200" dirty="0"/>
                        <a:t>8,5</a:t>
                      </a:r>
                    </a:p>
                  </a:txBody>
                  <a:tcPr/>
                </a:tc>
                <a:tc>
                  <a:txBody>
                    <a:bodyPr/>
                    <a:lstStyle/>
                    <a:p>
                      <a:pPr algn="ctr"/>
                      <a:r>
                        <a:rPr lang="cs-CZ" sz="1200" dirty="0"/>
                        <a:t>9,2</a:t>
                      </a:r>
                    </a:p>
                  </a:txBody>
                  <a:tcPr/>
                </a:tc>
                <a:tc>
                  <a:txBody>
                    <a:bodyPr/>
                    <a:lstStyle/>
                    <a:p>
                      <a:pPr algn="ctr"/>
                      <a:r>
                        <a:rPr lang="cs-CZ" sz="1200" dirty="0"/>
                        <a:t>8,2</a:t>
                      </a:r>
                    </a:p>
                  </a:txBody>
                  <a:tcPr/>
                </a:tc>
                <a:tc>
                  <a:txBody>
                    <a:bodyPr/>
                    <a:lstStyle/>
                    <a:p>
                      <a:pPr algn="ctr"/>
                      <a:r>
                        <a:rPr lang="cs-CZ" sz="1200" dirty="0"/>
                        <a:t>10,1</a:t>
                      </a:r>
                    </a:p>
                  </a:txBody>
                  <a:tcPr/>
                </a:tc>
                <a:extLst>
                  <a:ext uri="{0D108BD9-81ED-4DB2-BD59-A6C34878D82A}">
                    <a16:rowId xmlns:a16="http://schemas.microsoft.com/office/drawing/2014/main" val="815545516"/>
                  </a:ext>
                </a:extLst>
              </a:tr>
              <a:tr h="299993">
                <a:tc>
                  <a:txBody>
                    <a:bodyPr/>
                    <a:lstStyle/>
                    <a:p>
                      <a:endParaRPr lang="cs-CZ" sz="1200" dirty="0">
                        <a:solidFill>
                          <a:schemeClr val="tx1"/>
                        </a:solidFill>
                      </a:endParaRPr>
                    </a:p>
                  </a:txBody>
                  <a:tcPr>
                    <a:solidFill>
                      <a:srgbClr val="0070C0"/>
                    </a:solidFill>
                  </a:tcPr>
                </a:tc>
                <a:tc>
                  <a:txBody>
                    <a:bodyPr/>
                    <a:lstStyle/>
                    <a:p>
                      <a:pPr algn="ctr"/>
                      <a:r>
                        <a:rPr lang="cs-CZ" sz="1200" dirty="0">
                          <a:solidFill>
                            <a:schemeClr val="bg1"/>
                          </a:solidFill>
                        </a:rPr>
                        <a:t>2022</a:t>
                      </a:r>
                    </a:p>
                  </a:txBody>
                  <a:tcPr>
                    <a:solidFill>
                      <a:srgbClr val="0070C0"/>
                    </a:solidFill>
                  </a:tcPr>
                </a:tc>
                <a:tc>
                  <a:txBody>
                    <a:bodyPr/>
                    <a:lstStyle/>
                    <a:p>
                      <a:pPr algn="ctr"/>
                      <a:r>
                        <a:rPr lang="cs-CZ" sz="1200" dirty="0">
                          <a:solidFill>
                            <a:schemeClr val="bg1"/>
                          </a:solidFill>
                        </a:rPr>
                        <a:t>2023</a:t>
                      </a:r>
                    </a:p>
                  </a:txBody>
                  <a:tcPr>
                    <a:solidFill>
                      <a:srgbClr val="0070C0"/>
                    </a:solidFill>
                  </a:tcPr>
                </a:tc>
                <a:tc>
                  <a:txBody>
                    <a:bodyPr/>
                    <a:lstStyle/>
                    <a:p>
                      <a:pPr algn="ctr"/>
                      <a:endParaRPr lang="cs-CZ" sz="1200" dirty="0"/>
                    </a:p>
                  </a:txBody>
                  <a:tcPr>
                    <a:solidFill>
                      <a:srgbClr val="0070C0"/>
                    </a:solidFill>
                  </a:tcPr>
                </a:tc>
                <a:tc>
                  <a:txBody>
                    <a:bodyPr/>
                    <a:lstStyle/>
                    <a:p>
                      <a:pPr algn="ctr"/>
                      <a:endParaRPr lang="cs-CZ" sz="1200" dirty="0"/>
                    </a:p>
                  </a:txBody>
                  <a:tcPr>
                    <a:solidFill>
                      <a:srgbClr val="0070C0"/>
                    </a:solidFill>
                  </a:tcPr>
                </a:tc>
                <a:tc>
                  <a:txBody>
                    <a:bodyPr/>
                    <a:lstStyle/>
                    <a:p>
                      <a:pPr algn="ctr"/>
                      <a:endParaRPr lang="cs-CZ" sz="1200" dirty="0"/>
                    </a:p>
                  </a:txBody>
                  <a:tcPr>
                    <a:solidFill>
                      <a:srgbClr val="0070C0"/>
                    </a:solidFill>
                  </a:tcPr>
                </a:tc>
                <a:extLst>
                  <a:ext uri="{0D108BD9-81ED-4DB2-BD59-A6C34878D82A}">
                    <a16:rowId xmlns:a16="http://schemas.microsoft.com/office/drawing/2014/main" val="1968275763"/>
                  </a:ext>
                </a:extLst>
              </a:tr>
              <a:tr h="299993">
                <a:tc>
                  <a:txBody>
                    <a:bodyPr/>
                    <a:lstStyle/>
                    <a:p>
                      <a:r>
                        <a:rPr lang="cs-CZ" sz="1200" dirty="0">
                          <a:solidFill>
                            <a:schemeClr val="tx1"/>
                          </a:solidFill>
                        </a:rPr>
                        <a:t>Clo (mld Kč)</a:t>
                      </a:r>
                    </a:p>
                  </a:txBody>
                  <a:tcPr/>
                </a:tc>
                <a:tc>
                  <a:txBody>
                    <a:bodyPr/>
                    <a:lstStyle/>
                    <a:p>
                      <a:pPr algn="ctr"/>
                      <a:r>
                        <a:rPr lang="cs-CZ" sz="1200" dirty="0"/>
                        <a:t>3,22</a:t>
                      </a:r>
                    </a:p>
                  </a:txBody>
                  <a:tcPr/>
                </a:tc>
                <a:tc>
                  <a:txBody>
                    <a:bodyPr/>
                    <a:lstStyle/>
                    <a:p>
                      <a:pPr algn="ctr"/>
                      <a:r>
                        <a:rPr lang="cs-CZ" sz="1200" dirty="0"/>
                        <a:t>3,0</a:t>
                      </a:r>
                    </a:p>
                  </a:txBody>
                  <a:tcPr/>
                </a:tc>
                <a:tc>
                  <a:txBody>
                    <a:bodyPr/>
                    <a:lstStyle/>
                    <a:p>
                      <a:pPr algn="ctr"/>
                      <a:endParaRPr lang="cs-CZ" sz="1200" dirty="0"/>
                    </a:p>
                  </a:txBody>
                  <a:tcPr/>
                </a:tc>
                <a:tc>
                  <a:txBody>
                    <a:bodyPr/>
                    <a:lstStyle/>
                    <a:p>
                      <a:pPr algn="ctr"/>
                      <a:endParaRPr lang="cs-CZ" sz="1200" dirty="0"/>
                    </a:p>
                  </a:txBody>
                  <a:tcPr/>
                </a:tc>
                <a:tc>
                  <a:txBody>
                    <a:bodyPr/>
                    <a:lstStyle/>
                    <a:p>
                      <a:pPr algn="ctr"/>
                      <a:endParaRPr lang="cs-CZ" sz="1200" dirty="0"/>
                    </a:p>
                  </a:txBody>
                  <a:tcPr/>
                </a:tc>
                <a:extLst>
                  <a:ext uri="{0D108BD9-81ED-4DB2-BD59-A6C34878D82A}">
                    <a16:rowId xmlns:a16="http://schemas.microsoft.com/office/drawing/2014/main" val="4158291837"/>
                  </a:ext>
                </a:extLst>
              </a:tr>
            </a:tbl>
          </a:graphicData>
        </a:graphic>
      </p:graphicFrame>
      <p:sp>
        <p:nvSpPr>
          <p:cNvPr id="10" name="TextovéPole 9">
            <a:extLst>
              <a:ext uri="{FF2B5EF4-FFF2-40B4-BE49-F238E27FC236}">
                <a16:creationId xmlns:a16="http://schemas.microsoft.com/office/drawing/2014/main" id="{E97089D3-9017-20C4-7D5E-D9C626F06880}"/>
              </a:ext>
            </a:extLst>
          </p:cNvPr>
          <p:cNvSpPr txBox="1"/>
          <p:nvPr/>
        </p:nvSpPr>
        <p:spPr>
          <a:xfrm>
            <a:off x="489158" y="618475"/>
            <a:ext cx="2556387" cy="400110"/>
          </a:xfrm>
          <a:prstGeom prst="rect">
            <a:avLst/>
          </a:prstGeom>
          <a:noFill/>
        </p:spPr>
        <p:txBody>
          <a:bodyPr wrap="square" rtlCol="0">
            <a:spAutoFit/>
          </a:bodyPr>
          <a:lstStyle/>
          <a:p>
            <a:r>
              <a:rPr lang="cs-CZ" dirty="0"/>
              <a:t> </a:t>
            </a:r>
            <a:r>
              <a:rPr lang="cs-CZ" sz="2000" b="1" dirty="0">
                <a:solidFill>
                  <a:srgbClr val="FF0000"/>
                </a:solidFill>
              </a:rPr>
              <a:t>I. NEDAŇOVÉ PŘÍJMY</a:t>
            </a:r>
          </a:p>
        </p:txBody>
      </p:sp>
    </p:spTree>
    <p:extLst>
      <p:ext uri="{BB962C8B-B14F-4D97-AF65-F5344CB8AC3E}">
        <p14:creationId xmlns:p14="http://schemas.microsoft.com/office/powerpoint/2010/main" val="268405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491F80B-76F6-A507-5017-827F5A25332B}"/>
              </a:ext>
            </a:extLst>
          </p:cNvPr>
          <p:cNvSpPr txBox="1"/>
          <p:nvPr/>
        </p:nvSpPr>
        <p:spPr>
          <a:xfrm>
            <a:off x="1238864" y="609600"/>
            <a:ext cx="9714271" cy="2616101"/>
          </a:xfrm>
          <a:prstGeom prst="rect">
            <a:avLst/>
          </a:prstGeom>
          <a:noFill/>
          <a:ln>
            <a:solidFill>
              <a:schemeClr val="accent1"/>
            </a:solidFill>
          </a:ln>
        </p:spPr>
        <p:txBody>
          <a:bodyPr wrap="square" rtlCol="0">
            <a:spAutoFit/>
          </a:bodyPr>
          <a:lstStyle/>
          <a:p>
            <a:pPr marL="342900" indent="-342900">
              <a:buAutoNum type="arabicPeriod" startAt="2"/>
            </a:pPr>
            <a:r>
              <a:rPr lang="cs-CZ" sz="2000" b="1" dirty="0">
                <a:solidFill>
                  <a:srgbClr val="FF0000"/>
                </a:solidFill>
              </a:rPr>
              <a:t>SOCIÁLNÍ POJIŠTĚNÍ</a:t>
            </a:r>
          </a:p>
          <a:p>
            <a:endParaRPr lang="cs-CZ" sz="1600" dirty="0"/>
          </a:p>
          <a:p>
            <a:pPr marL="285750" indent="-285750">
              <a:buFontTx/>
              <a:buChar char="-"/>
            </a:pPr>
            <a:r>
              <a:rPr lang="cs-CZ" sz="1600" dirty="0"/>
              <a:t>Založeno na klasickém pojistném principu, kdy se odvádí příspěvek státu</a:t>
            </a:r>
          </a:p>
          <a:p>
            <a:pPr marL="285750" indent="-285750">
              <a:buFontTx/>
              <a:buChar char="-"/>
            </a:pPr>
            <a:r>
              <a:rPr lang="cs-CZ" sz="1600" dirty="0"/>
              <a:t>Příspěvek </a:t>
            </a:r>
            <a:r>
              <a:rPr lang="cs-CZ" sz="1600" b="1" dirty="0"/>
              <a:t>vybírá Česká správa sociálního zabezpečení </a:t>
            </a:r>
            <a:r>
              <a:rPr lang="cs-CZ" sz="1600" dirty="0"/>
              <a:t>(zákon 589/1993 Sb.)</a:t>
            </a:r>
          </a:p>
          <a:p>
            <a:pPr marL="285750" indent="-285750">
              <a:buFontTx/>
              <a:buChar char="-"/>
            </a:pPr>
            <a:r>
              <a:rPr lang="cs-CZ" sz="1600" dirty="0"/>
              <a:t>Vybraný obnos </a:t>
            </a:r>
            <a:r>
              <a:rPr lang="cs-CZ" sz="1600" b="1" dirty="0">
                <a:solidFill>
                  <a:srgbClr val="FF0000"/>
                </a:solidFill>
              </a:rPr>
              <a:t>je součástí nedaňových příjmů státního rozpočtu</a:t>
            </a:r>
          </a:p>
          <a:p>
            <a:pPr marL="285750" indent="-285750">
              <a:buFontTx/>
              <a:buChar char="-"/>
            </a:pPr>
            <a:r>
              <a:rPr lang="cs-CZ" sz="1600" dirty="0"/>
              <a:t>Odvádějí zaměstnanci, zaměstnavatelé a OSVČ</a:t>
            </a:r>
          </a:p>
          <a:p>
            <a:pPr marL="285750" indent="-285750">
              <a:buFontTx/>
              <a:buChar char="-"/>
            </a:pPr>
            <a:r>
              <a:rPr lang="cs-CZ" sz="1600" b="1" dirty="0"/>
              <a:t>Složeno</a:t>
            </a:r>
            <a:r>
              <a:rPr lang="cs-CZ" sz="1600" dirty="0"/>
              <a:t> : </a:t>
            </a:r>
            <a:r>
              <a:rPr lang="cs-CZ" sz="1600" b="1" dirty="0"/>
              <a:t>nemocenské pojištění</a:t>
            </a:r>
          </a:p>
          <a:p>
            <a:r>
              <a:rPr lang="cs-CZ" sz="1600" b="1" dirty="0"/>
              <a:t>                       důchodové pojištění</a:t>
            </a:r>
          </a:p>
          <a:p>
            <a:r>
              <a:rPr lang="cs-CZ" sz="1600" b="1" dirty="0"/>
              <a:t>                       příspěvek na státní politiku zaměstnanosti</a:t>
            </a:r>
          </a:p>
          <a:p>
            <a:endParaRPr lang="cs-CZ" sz="1600" dirty="0"/>
          </a:p>
        </p:txBody>
      </p:sp>
      <p:graphicFrame>
        <p:nvGraphicFramePr>
          <p:cNvPr id="5" name="Tabulka 5">
            <a:extLst>
              <a:ext uri="{FF2B5EF4-FFF2-40B4-BE49-F238E27FC236}">
                <a16:creationId xmlns:a16="http://schemas.microsoft.com/office/drawing/2014/main" id="{5D7616B4-0228-4DC8-2AB4-71CE31C72773}"/>
              </a:ext>
            </a:extLst>
          </p:cNvPr>
          <p:cNvGraphicFramePr>
            <a:graphicFrameLocks noGrp="1"/>
          </p:cNvGraphicFramePr>
          <p:nvPr>
            <p:extLst>
              <p:ext uri="{D42A27DB-BD31-4B8C-83A1-F6EECF244321}">
                <p14:modId xmlns:p14="http://schemas.microsoft.com/office/powerpoint/2010/main" val="3279380581"/>
              </p:ext>
            </p:extLst>
          </p:nvPr>
        </p:nvGraphicFramePr>
        <p:xfrm>
          <a:off x="1238864" y="3303639"/>
          <a:ext cx="8128000" cy="1860863"/>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045613616"/>
                    </a:ext>
                  </a:extLst>
                </a:gridCol>
                <a:gridCol w="1625600">
                  <a:extLst>
                    <a:ext uri="{9D8B030D-6E8A-4147-A177-3AD203B41FA5}">
                      <a16:colId xmlns:a16="http://schemas.microsoft.com/office/drawing/2014/main" val="1420421967"/>
                    </a:ext>
                  </a:extLst>
                </a:gridCol>
                <a:gridCol w="1625600">
                  <a:extLst>
                    <a:ext uri="{9D8B030D-6E8A-4147-A177-3AD203B41FA5}">
                      <a16:colId xmlns:a16="http://schemas.microsoft.com/office/drawing/2014/main" val="486146013"/>
                    </a:ext>
                  </a:extLst>
                </a:gridCol>
                <a:gridCol w="1625600">
                  <a:extLst>
                    <a:ext uri="{9D8B030D-6E8A-4147-A177-3AD203B41FA5}">
                      <a16:colId xmlns:a16="http://schemas.microsoft.com/office/drawing/2014/main" val="2116478318"/>
                    </a:ext>
                  </a:extLst>
                </a:gridCol>
                <a:gridCol w="1625600">
                  <a:extLst>
                    <a:ext uri="{9D8B030D-6E8A-4147-A177-3AD203B41FA5}">
                      <a16:colId xmlns:a16="http://schemas.microsoft.com/office/drawing/2014/main" val="512597614"/>
                    </a:ext>
                  </a:extLst>
                </a:gridCol>
              </a:tblGrid>
              <a:tr h="382583">
                <a:tc gridSpan="5">
                  <a:txBody>
                    <a:bodyPr/>
                    <a:lstStyle/>
                    <a:p>
                      <a:pPr algn="ctr"/>
                      <a:r>
                        <a:rPr lang="cs-CZ" dirty="0">
                          <a:solidFill>
                            <a:schemeClr val="bg1"/>
                          </a:solidFill>
                        </a:rPr>
                        <a:t>Sociální pojištění (v % hrubé mzdy)</a:t>
                      </a:r>
                    </a:p>
                  </a:txBody>
                  <a:tcPr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dirty="0"/>
                    </a:p>
                  </a:txBody>
                  <a:tcPr/>
                </a:tc>
                <a:extLst>
                  <a:ext uri="{0D108BD9-81ED-4DB2-BD59-A6C34878D82A}">
                    <a16:rowId xmlns:a16="http://schemas.microsoft.com/office/drawing/2014/main" val="2297078760"/>
                  </a:ext>
                </a:extLst>
              </a:tr>
              <a:tr h="370840">
                <a:tc>
                  <a:txBody>
                    <a:bodyPr/>
                    <a:lstStyle/>
                    <a:p>
                      <a:endParaRPr lang="cs-CZ"/>
                    </a:p>
                  </a:txBody>
                  <a:tcPr/>
                </a:tc>
                <a:tc>
                  <a:txBody>
                    <a:bodyPr/>
                    <a:lstStyle/>
                    <a:p>
                      <a:pPr algn="ctr"/>
                      <a:r>
                        <a:rPr lang="cs-CZ" sz="1600" dirty="0"/>
                        <a:t>nemocenské</a:t>
                      </a:r>
                    </a:p>
                  </a:txBody>
                  <a:tcPr/>
                </a:tc>
                <a:tc>
                  <a:txBody>
                    <a:bodyPr/>
                    <a:lstStyle/>
                    <a:p>
                      <a:pPr algn="ctr"/>
                      <a:r>
                        <a:rPr lang="cs-CZ" sz="1600" dirty="0"/>
                        <a:t>důchodové</a:t>
                      </a:r>
                    </a:p>
                  </a:txBody>
                  <a:tcPr/>
                </a:tc>
                <a:tc>
                  <a:txBody>
                    <a:bodyPr/>
                    <a:lstStyle/>
                    <a:p>
                      <a:r>
                        <a:rPr lang="cs-CZ" sz="1600" dirty="0"/>
                        <a:t>na zaměstnanost</a:t>
                      </a:r>
                    </a:p>
                  </a:txBody>
                  <a:tcPr/>
                </a:tc>
                <a:tc>
                  <a:txBody>
                    <a:bodyPr/>
                    <a:lstStyle/>
                    <a:p>
                      <a:pPr algn="ctr"/>
                      <a:r>
                        <a:rPr lang="cs-CZ" dirty="0"/>
                        <a:t>celkem</a:t>
                      </a:r>
                    </a:p>
                  </a:txBody>
                  <a:tcPr/>
                </a:tc>
                <a:extLst>
                  <a:ext uri="{0D108BD9-81ED-4DB2-BD59-A6C34878D82A}">
                    <a16:rowId xmlns:a16="http://schemas.microsoft.com/office/drawing/2014/main" val="2405482502"/>
                  </a:ext>
                </a:extLst>
              </a:tr>
              <a:tr h="370840">
                <a:tc>
                  <a:txBody>
                    <a:bodyPr/>
                    <a:lstStyle/>
                    <a:p>
                      <a:r>
                        <a:rPr lang="cs-CZ" dirty="0"/>
                        <a:t>zaměstnanec</a:t>
                      </a:r>
                    </a:p>
                  </a:txBody>
                  <a:tcPr/>
                </a:tc>
                <a:tc>
                  <a:txBody>
                    <a:bodyPr/>
                    <a:lstStyle/>
                    <a:p>
                      <a:pPr algn="ctr"/>
                      <a:r>
                        <a:rPr lang="cs-CZ" b="1" dirty="0">
                          <a:solidFill>
                            <a:srgbClr val="FF0000"/>
                          </a:solidFill>
                        </a:rPr>
                        <a:t>0,6</a:t>
                      </a:r>
                      <a:r>
                        <a:rPr lang="cs-CZ" dirty="0"/>
                        <a:t> (dříve 0)</a:t>
                      </a:r>
                    </a:p>
                  </a:txBody>
                  <a:tcPr/>
                </a:tc>
                <a:tc>
                  <a:txBody>
                    <a:bodyPr/>
                    <a:lstStyle/>
                    <a:p>
                      <a:pPr algn="ctr"/>
                      <a:r>
                        <a:rPr lang="cs-CZ" dirty="0"/>
                        <a:t>6,5</a:t>
                      </a:r>
                    </a:p>
                  </a:txBody>
                  <a:tcPr/>
                </a:tc>
                <a:tc>
                  <a:txBody>
                    <a:bodyPr/>
                    <a:lstStyle/>
                    <a:p>
                      <a:pPr algn="ctr"/>
                      <a:r>
                        <a:rPr lang="cs-CZ" dirty="0"/>
                        <a:t>0</a:t>
                      </a:r>
                    </a:p>
                  </a:txBody>
                  <a:tcPr/>
                </a:tc>
                <a:tc>
                  <a:txBody>
                    <a:bodyPr/>
                    <a:lstStyle/>
                    <a:p>
                      <a:pPr algn="ctr"/>
                      <a:r>
                        <a:rPr lang="cs-CZ" b="1" dirty="0">
                          <a:solidFill>
                            <a:srgbClr val="FF0000"/>
                          </a:solidFill>
                        </a:rPr>
                        <a:t>7,1</a:t>
                      </a:r>
                      <a:r>
                        <a:rPr lang="cs-CZ" dirty="0"/>
                        <a:t>(dříve)6,5</a:t>
                      </a:r>
                    </a:p>
                  </a:txBody>
                  <a:tcPr/>
                </a:tc>
                <a:extLst>
                  <a:ext uri="{0D108BD9-81ED-4DB2-BD59-A6C34878D82A}">
                    <a16:rowId xmlns:a16="http://schemas.microsoft.com/office/drawing/2014/main" val="381446218"/>
                  </a:ext>
                </a:extLst>
              </a:tr>
              <a:tr h="370840">
                <a:tc>
                  <a:txBody>
                    <a:bodyPr/>
                    <a:lstStyle/>
                    <a:p>
                      <a:r>
                        <a:rPr lang="cs-CZ" dirty="0"/>
                        <a:t>zaměstnavatel</a:t>
                      </a:r>
                    </a:p>
                  </a:txBody>
                  <a:tcPr/>
                </a:tc>
                <a:tc>
                  <a:txBody>
                    <a:bodyPr/>
                    <a:lstStyle/>
                    <a:p>
                      <a:pPr algn="ctr"/>
                      <a:r>
                        <a:rPr lang="cs-CZ" dirty="0"/>
                        <a:t>2,1</a:t>
                      </a:r>
                    </a:p>
                  </a:txBody>
                  <a:tcPr/>
                </a:tc>
                <a:tc>
                  <a:txBody>
                    <a:bodyPr/>
                    <a:lstStyle/>
                    <a:p>
                      <a:pPr algn="ctr"/>
                      <a:r>
                        <a:rPr lang="cs-CZ" dirty="0"/>
                        <a:t>21,5</a:t>
                      </a:r>
                    </a:p>
                  </a:txBody>
                  <a:tcPr/>
                </a:tc>
                <a:tc>
                  <a:txBody>
                    <a:bodyPr/>
                    <a:lstStyle/>
                    <a:p>
                      <a:pPr algn="ctr"/>
                      <a:r>
                        <a:rPr lang="cs-CZ" dirty="0"/>
                        <a:t>1,2</a:t>
                      </a:r>
                    </a:p>
                  </a:txBody>
                  <a:tcPr/>
                </a:tc>
                <a:tc>
                  <a:txBody>
                    <a:bodyPr/>
                    <a:lstStyle/>
                    <a:p>
                      <a:pPr algn="ctr"/>
                      <a:r>
                        <a:rPr lang="cs-CZ" dirty="0"/>
                        <a:t>24,8</a:t>
                      </a:r>
                    </a:p>
                  </a:txBody>
                  <a:tcPr/>
                </a:tc>
                <a:extLst>
                  <a:ext uri="{0D108BD9-81ED-4DB2-BD59-A6C34878D82A}">
                    <a16:rowId xmlns:a16="http://schemas.microsoft.com/office/drawing/2014/main" val="3657851115"/>
                  </a:ext>
                </a:extLst>
              </a:tr>
              <a:tr h="274703">
                <a:tc>
                  <a:txBody>
                    <a:bodyPr/>
                    <a:lstStyle/>
                    <a:p>
                      <a:r>
                        <a:rPr lang="cs-CZ" dirty="0"/>
                        <a:t>celkem</a:t>
                      </a:r>
                    </a:p>
                  </a:txBody>
                  <a:tcPr/>
                </a:tc>
                <a:tc>
                  <a:txBody>
                    <a:bodyPr/>
                    <a:lstStyle/>
                    <a:p>
                      <a:pPr algn="ctr"/>
                      <a:r>
                        <a:rPr lang="cs-CZ" b="1" dirty="0">
                          <a:solidFill>
                            <a:srgbClr val="FF0000"/>
                          </a:solidFill>
                        </a:rPr>
                        <a:t>2,7</a:t>
                      </a:r>
                      <a:r>
                        <a:rPr lang="cs-CZ" dirty="0"/>
                        <a:t>(dříve)2,1</a:t>
                      </a:r>
                    </a:p>
                  </a:txBody>
                  <a:tcPr/>
                </a:tc>
                <a:tc>
                  <a:txBody>
                    <a:bodyPr/>
                    <a:lstStyle/>
                    <a:p>
                      <a:pPr algn="ctr"/>
                      <a:r>
                        <a:rPr lang="cs-CZ" dirty="0"/>
                        <a:t>28,0</a:t>
                      </a:r>
                    </a:p>
                  </a:txBody>
                  <a:tcPr/>
                </a:tc>
                <a:tc>
                  <a:txBody>
                    <a:bodyPr/>
                    <a:lstStyle/>
                    <a:p>
                      <a:pPr algn="ctr"/>
                      <a:r>
                        <a:rPr lang="cs-CZ" dirty="0"/>
                        <a:t>1,2</a:t>
                      </a:r>
                    </a:p>
                  </a:txBody>
                  <a:tcPr/>
                </a:tc>
                <a:tc>
                  <a:txBody>
                    <a:bodyPr/>
                    <a:lstStyle/>
                    <a:p>
                      <a:pPr algn="ctr"/>
                      <a:r>
                        <a:rPr lang="cs-CZ" b="1" dirty="0">
                          <a:solidFill>
                            <a:srgbClr val="FF0000"/>
                          </a:solidFill>
                        </a:rPr>
                        <a:t>31,9</a:t>
                      </a:r>
                      <a:r>
                        <a:rPr lang="cs-CZ" dirty="0"/>
                        <a:t>(dříve31,3)</a:t>
                      </a:r>
                    </a:p>
                  </a:txBody>
                  <a:tcPr/>
                </a:tc>
                <a:extLst>
                  <a:ext uri="{0D108BD9-81ED-4DB2-BD59-A6C34878D82A}">
                    <a16:rowId xmlns:a16="http://schemas.microsoft.com/office/drawing/2014/main" val="1315289113"/>
                  </a:ext>
                </a:extLst>
              </a:tr>
            </a:tbl>
          </a:graphicData>
        </a:graphic>
      </p:graphicFrame>
      <p:sp>
        <p:nvSpPr>
          <p:cNvPr id="3" name="TextovéPole 2">
            <a:extLst>
              <a:ext uri="{FF2B5EF4-FFF2-40B4-BE49-F238E27FC236}">
                <a16:creationId xmlns:a16="http://schemas.microsoft.com/office/drawing/2014/main" id="{35E76828-035D-7636-F7B2-1598690FD2F7}"/>
              </a:ext>
            </a:extLst>
          </p:cNvPr>
          <p:cNvSpPr txBox="1"/>
          <p:nvPr/>
        </p:nvSpPr>
        <p:spPr>
          <a:xfrm>
            <a:off x="1317523" y="5437239"/>
            <a:ext cx="2910348" cy="369332"/>
          </a:xfrm>
          <a:prstGeom prst="rect">
            <a:avLst/>
          </a:prstGeom>
          <a:noFill/>
        </p:spPr>
        <p:txBody>
          <a:bodyPr wrap="square" rtlCol="0">
            <a:spAutoFit/>
          </a:bodyPr>
          <a:lstStyle/>
          <a:p>
            <a:r>
              <a:rPr lang="cs-CZ" dirty="0"/>
              <a:t>Změny v roce 2024 - červeně</a:t>
            </a:r>
          </a:p>
        </p:txBody>
      </p:sp>
    </p:spTree>
    <p:extLst>
      <p:ext uri="{BB962C8B-B14F-4D97-AF65-F5344CB8AC3E}">
        <p14:creationId xmlns:p14="http://schemas.microsoft.com/office/powerpoint/2010/main" val="1518602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9B8643C-FDF0-8C6F-67AE-85F0CE32E448}"/>
              </a:ext>
            </a:extLst>
          </p:cNvPr>
          <p:cNvSpPr txBox="1"/>
          <p:nvPr/>
        </p:nvSpPr>
        <p:spPr>
          <a:xfrm>
            <a:off x="6366387" y="511278"/>
            <a:ext cx="5171768" cy="4031873"/>
          </a:xfrm>
          <a:prstGeom prst="rect">
            <a:avLst/>
          </a:prstGeom>
          <a:noFill/>
          <a:ln>
            <a:solidFill>
              <a:schemeClr val="tx1"/>
            </a:solidFill>
          </a:ln>
        </p:spPr>
        <p:txBody>
          <a:bodyPr wrap="square" rtlCol="0">
            <a:spAutoFit/>
          </a:bodyPr>
          <a:lstStyle/>
          <a:p>
            <a:r>
              <a:rPr lang="cs-CZ" sz="2000" b="1" dirty="0">
                <a:solidFill>
                  <a:srgbClr val="FF0000"/>
                </a:solidFill>
              </a:rPr>
              <a:t>3. PŘÍJMY Z PRONÁJMU A PRODEJE STÁTNÍHO MAJETKU</a:t>
            </a:r>
          </a:p>
          <a:p>
            <a:pPr marL="285750" indent="-285750">
              <a:buFontTx/>
              <a:buChar char="-"/>
            </a:pPr>
            <a:r>
              <a:rPr lang="cs-CZ" dirty="0"/>
              <a:t>Stát může majetek pronajmout nebo prodat, jestliže:</a:t>
            </a:r>
          </a:p>
          <a:p>
            <a:pPr marL="342900" indent="-342900">
              <a:buAutoNum type="alphaLcParenR"/>
            </a:pPr>
            <a:r>
              <a:rPr lang="cs-CZ" dirty="0"/>
              <a:t>Věc je pro stát trvale nepotřebná</a:t>
            </a:r>
          </a:p>
          <a:p>
            <a:pPr marL="342900" indent="-342900">
              <a:buAutoNum type="alphaLcParenR"/>
            </a:pPr>
            <a:r>
              <a:rPr lang="cs-CZ" dirty="0"/>
              <a:t>Zájem o věc nemá jiná organizační jednotka státu</a:t>
            </a:r>
          </a:p>
          <a:p>
            <a:pPr marL="285750" indent="-285750">
              <a:buFontTx/>
              <a:buChar char="-"/>
            </a:pPr>
            <a:r>
              <a:rPr lang="cs-CZ" dirty="0"/>
              <a:t>Pronájem i prodej za ceny v místě a čase obvyklé</a:t>
            </a:r>
          </a:p>
          <a:p>
            <a:pPr marL="285750" indent="-285750">
              <a:buFontTx/>
              <a:buChar char="-"/>
            </a:pPr>
            <a:r>
              <a:rPr lang="cs-CZ" b="1" dirty="0">
                <a:solidFill>
                  <a:srgbClr val="FF0000"/>
                </a:solidFill>
              </a:rPr>
              <a:t>Úřad pro zastupování státu ve věcech majetkových</a:t>
            </a:r>
            <a:r>
              <a:rPr lang="cs-CZ" dirty="0">
                <a:solidFill>
                  <a:srgbClr val="FF0000"/>
                </a:solidFill>
              </a:rPr>
              <a:t> </a:t>
            </a:r>
            <a:r>
              <a:rPr lang="cs-CZ" dirty="0"/>
              <a:t>– nabízí majetek jak institucím, tak veřejnosti</a:t>
            </a:r>
          </a:p>
          <a:p>
            <a:pPr marL="342900" indent="-342900">
              <a:buAutoNum type="alphaLcParenR"/>
            </a:pPr>
            <a:r>
              <a:rPr lang="cs-CZ" dirty="0"/>
              <a:t>Nemovité věci (pozemky, budovy, bytové i nebytové prostory)</a:t>
            </a:r>
          </a:p>
          <a:p>
            <a:pPr marL="342900" indent="-342900">
              <a:buAutoNum type="alphaLcParenR"/>
            </a:pPr>
            <a:r>
              <a:rPr lang="cs-CZ" dirty="0"/>
              <a:t>Movité věci ( nábytek, knihy, dopravní prostředky a věci různého charakteru)</a:t>
            </a:r>
          </a:p>
        </p:txBody>
      </p:sp>
      <p:sp>
        <p:nvSpPr>
          <p:cNvPr id="3" name="TextovéPole 2">
            <a:extLst>
              <a:ext uri="{FF2B5EF4-FFF2-40B4-BE49-F238E27FC236}">
                <a16:creationId xmlns:a16="http://schemas.microsoft.com/office/drawing/2014/main" id="{87E54EF2-A03D-D9F1-4F27-6F4BBA2C3F76}"/>
              </a:ext>
            </a:extLst>
          </p:cNvPr>
          <p:cNvSpPr txBox="1"/>
          <p:nvPr/>
        </p:nvSpPr>
        <p:spPr>
          <a:xfrm>
            <a:off x="993058" y="4695842"/>
            <a:ext cx="10746658" cy="1631216"/>
          </a:xfrm>
          <a:prstGeom prst="rect">
            <a:avLst/>
          </a:prstGeom>
          <a:noFill/>
          <a:ln>
            <a:solidFill>
              <a:schemeClr val="tx1"/>
            </a:solidFill>
          </a:ln>
        </p:spPr>
        <p:txBody>
          <a:bodyPr wrap="square" rtlCol="0">
            <a:spAutoFit/>
          </a:bodyPr>
          <a:lstStyle/>
          <a:p>
            <a:r>
              <a:rPr lang="cs-CZ" sz="2000" b="1" dirty="0">
                <a:solidFill>
                  <a:srgbClr val="FF0000"/>
                </a:solidFill>
              </a:rPr>
              <a:t>4. PŘIJATÉ ÚVĚRY </a:t>
            </a:r>
            <a:r>
              <a:rPr lang="cs-CZ" sz="2000" dirty="0"/>
              <a:t>– </a:t>
            </a:r>
            <a:r>
              <a:rPr lang="cs-CZ" sz="1600" dirty="0"/>
              <a:t>součást dluhu ze zápůjček (půjčky od firem i jednotlivců, států)) a úvěrů (od finančních institucí)</a:t>
            </a:r>
          </a:p>
          <a:p>
            <a:pPr marL="342900" indent="-342900">
              <a:buAutoNum type="alphaLcParenR"/>
            </a:pPr>
            <a:r>
              <a:rPr lang="cs-CZ" sz="1600" dirty="0"/>
              <a:t>Úvěry domácí – poskytovány v národní měně od domácích finančních institucí</a:t>
            </a:r>
          </a:p>
          <a:p>
            <a:pPr marL="342900" indent="-342900">
              <a:buAutoNum type="alphaLcParenR"/>
            </a:pPr>
            <a:r>
              <a:rPr lang="cs-CZ" sz="1600" dirty="0"/>
              <a:t>Úvěry zahraniční – poskytovány v cizí měně (např. Evropská investiční banka,, Světová banka, Rozvojová banka Rady Evropy a mezinárodní fondy (MMF)</a:t>
            </a:r>
          </a:p>
          <a:p>
            <a:r>
              <a:rPr lang="cs-CZ" sz="1600" dirty="0"/>
              <a:t>- nebezpečí vysokých úroků, prohlubování dluhu + vysoká „obsluha státního dluhu“ (úroky)</a:t>
            </a:r>
          </a:p>
          <a:p>
            <a:r>
              <a:rPr lang="cs-CZ" sz="1600" dirty="0"/>
              <a:t> </a:t>
            </a:r>
          </a:p>
        </p:txBody>
      </p:sp>
      <p:sp>
        <p:nvSpPr>
          <p:cNvPr id="9" name="Rectangle 2">
            <a:extLst>
              <a:ext uri="{FF2B5EF4-FFF2-40B4-BE49-F238E27FC236}">
                <a16:creationId xmlns:a16="http://schemas.microsoft.com/office/drawing/2014/main" id="{9FD4CD52-E18A-0F82-7BEF-1A1C2FC2C620}"/>
              </a:ext>
            </a:extLst>
          </p:cNvPr>
          <p:cNvSpPr>
            <a:spLocks noChangeArrowheads="1"/>
          </p:cNvSpPr>
          <p:nvPr/>
        </p:nvSpPr>
        <p:spPr bwMode="auto">
          <a:xfrm>
            <a:off x="0" y="-161582"/>
            <a:ext cx="184731" cy="3231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11" name="TextovéPole 10">
            <a:extLst>
              <a:ext uri="{FF2B5EF4-FFF2-40B4-BE49-F238E27FC236}">
                <a16:creationId xmlns:a16="http://schemas.microsoft.com/office/drawing/2014/main" id="{43B52BD5-985F-6360-DC74-2CEB7F0AA66C}"/>
              </a:ext>
            </a:extLst>
          </p:cNvPr>
          <p:cNvSpPr txBox="1"/>
          <p:nvPr/>
        </p:nvSpPr>
        <p:spPr>
          <a:xfrm>
            <a:off x="432619" y="530942"/>
            <a:ext cx="2762865" cy="267765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a:ln>
                  <a:noFill/>
                </a:ln>
                <a:solidFill>
                  <a:srgbClr val="212529"/>
                </a:solidFill>
                <a:effectLst/>
                <a:latin typeface="Myriad Pro Regular"/>
              </a:rPr>
              <a:t>Pozemky</a:t>
            </a:r>
            <a:endParaRPr kumimoji="0" lang="cs-CZ" altLang="cs-CZ" sz="12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solidFill>
                  <a:srgbClr val="212529"/>
                </a:solidFill>
                <a:effectLst/>
                <a:latin typeface="Myriad Pro Regular"/>
              </a:rPr>
              <a:t>Okres:</a:t>
            </a:r>
            <a:endParaRPr kumimoji="0" lang="cs-CZ" altLang="cs-CZ"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solidFill>
                  <a:srgbClr val="212529"/>
                </a:solidFill>
                <a:effectLst/>
                <a:latin typeface="Myriad Pro Regular"/>
              </a:rPr>
              <a:t>Praha</a:t>
            </a:r>
            <a:endParaRPr kumimoji="0" lang="cs-CZ" altLang="cs-CZ"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solidFill>
                  <a:srgbClr val="212529"/>
                </a:solidFill>
                <a:effectLst/>
                <a:latin typeface="Myriad Pro Regular"/>
              </a:rPr>
              <a:t>Státní instituce:</a:t>
            </a:r>
            <a:endParaRPr kumimoji="0" lang="cs-CZ" altLang="cs-CZ"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solidFill>
                  <a:srgbClr val="212529"/>
                </a:solidFill>
                <a:effectLst/>
                <a:latin typeface="Myriad Pro Regular"/>
              </a:rPr>
              <a:t>Úřad pro zastupování státu ve věcech majetkových</a:t>
            </a:r>
            <a:endParaRPr kumimoji="0" lang="cs-CZ" altLang="cs-CZ"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solidFill>
                  <a:srgbClr val="212529"/>
                </a:solidFill>
                <a:effectLst/>
                <a:latin typeface="Myriad Pro Regular"/>
              </a:rPr>
              <a:t>Aktualizováno:</a:t>
            </a:r>
            <a:endParaRPr kumimoji="0" lang="cs-CZ" altLang="cs-CZ"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solidFill>
                  <a:srgbClr val="212529"/>
                </a:solidFill>
                <a:effectLst/>
                <a:latin typeface="Myriad Pro Regular"/>
              </a:rPr>
              <a:t>28.03.2024 10:52</a:t>
            </a:r>
            <a:endParaRPr kumimoji="0" lang="cs-CZ" altLang="cs-CZ"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solidFill>
                  <a:srgbClr val="212529"/>
                </a:solidFill>
                <a:effectLst/>
                <a:latin typeface="Myriad Pro Regular"/>
              </a:rPr>
              <a:t>Konec přihlašování do aukce:</a:t>
            </a:r>
            <a:endParaRPr kumimoji="0" lang="cs-CZ" altLang="cs-CZ"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solidFill>
                  <a:srgbClr val="212529"/>
                </a:solidFill>
                <a:effectLst/>
                <a:latin typeface="Myriad Pro Regular"/>
              </a:rPr>
              <a:t>22.04.2024 23:59</a:t>
            </a:r>
            <a:endParaRPr kumimoji="0" lang="cs-CZ" altLang="cs-CZ"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solidFill>
                  <a:srgbClr val="212529"/>
                </a:solidFill>
                <a:effectLst/>
                <a:latin typeface="Myriad Pro Regular"/>
              </a:rPr>
              <a:t>Aktuální cena:</a:t>
            </a:r>
            <a:endParaRPr kumimoji="0" lang="cs-CZ" altLang="cs-CZ"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solidFill>
                  <a:srgbClr val="212529"/>
                </a:solidFill>
                <a:effectLst/>
                <a:latin typeface="Myriad Pro Regular"/>
              </a:rPr>
              <a:t>1 158 000,00 Kč</a:t>
            </a:r>
            <a:endParaRPr kumimoji="0" lang="cs-CZ" altLang="cs-CZ"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solidFill>
                  <a:srgbClr val="212529"/>
                </a:solidFill>
                <a:effectLst/>
                <a:latin typeface="Myriad Pro Regular"/>
              </a:rPr>
              <a:t>Minimální navýšení ceny:</a:t>
            </a:r>
            <a:endParaRPr kumimoji="0" lang="cs-CZ" altLang="cs-CZ"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solidFill>
                  <a:srgbClr val="212529"/>
                </a:solidFill>
                <a:effectLst/>
                <a:latin typeface="Myriad Pro Regular"/>
              </a:rPr>
              <a:t>10 000,00 Kč</a:t>
            </a:r>
            <a:endParaRPr lang="cs-CZ" sz="1200" dirty="0"/>
          </a:p>
        </p:txBody>
      </p:sp>
      <p:pic>
        <p:nvPicPr>
          <p:cNvPr id="1028" name="Picture 4">
            <a:extLst>
              <a:ext uri="{FF2B5EF4-FFF2-40B4-BE49-F238E27FC236}">
                <a16:creationId xmlns:a16="http://schemas.microsoft.com/office/drawing/2014/main" id="{8277BF68-311D-F903-AB8D-2295EDBEE9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0728" y="726770"/>
            <a:ext cx="1524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5">
            <a:extLst>
              <a:ext uri="{FF2B5EF4-FFF2-40B4-BE49-F238E27FC236}">
                <a16:creationId xmlns:a16="http://schemas.microsoft.com/office/drawing/2014/main" id="{4C26BFAC-DD86-A7E7-3B77-68793A53B3AA}"/>
              </a:ext>
            </a:extLst>
          </p:cNvPr>
          <p:cNvSpPr>
            <a:spLocks noChangeArrowheads="1"/>
          </p:cNvSpPr>
          <p:nvPr/>
        </p:nvSpPr>
        <p:spPr bwMode="auto">
          <a:xfrm rot="10800000" flipV="1">
            <a:off x="3912009" y="2085214"/>
            <a:ext cx="2251587" cy="20467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000" b="1" i="0" u="none" strike="noStrike" cap="none" normalizeH="0" baseline="0" dirty="0">
                <a:ln>
                  <a:noFill/>
                </a:ln>
                <a:solidFill>
                  <a:srgbClr val="212529"/>
                </a:solidFill>
                <a:effectLst/>
                <a:latin typeface="Myriad Pro Regular"/>
              </a:rPr>
              <a:t>Dopravní prostředky a příslušenství</a:t>
            </a:r>
            <a:endParaRPr kumimoji="0" lang="cs-CZ" altLang="cs-CZ" sz="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000" b="0" i="0" u="none" strike="noStrike" cap="none" normalizeH="0" baseline="0" dirty="0">
                <a:ln>
                  <a:noFill/>
                </a:ln>
                <a:solidFill>
                  <a:srgbClr val="212529"/>
                </a:solidFill>
                <a:effectLst/>
                <a:latin typeface="Myriad Pro Regular"/>
              </a:rPr>
              <a:t>Okres:</a:t>
            </a:r>
            <a:endParaRPr kumimoji="0" lang="cs-CZ" altLang="cs-CZ"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000" b="0" i="0" u="none" strike="noStrike" cap="none" normalizeH="0" baseline="0" dirty="0">
                <a:ln>
                  <a:noFill/>
                </a:ln>
                <a:solidFill>
                  <a:srgbClr val="212529"/>
                </a:solidFill>
                <a:effectLst/>
                <a:latin typeface="Myriad Pro Regular"/>
              </a:rPr>
              <a:t>Kutná Hora</a:t>
            </a:r>
            <a:endParaRPr kumimoji="0" lang="cs-CZ" altLang="cs-CZ"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000" b="0" i="0" u="none" strike="noStrike" cap="none" normalizeH="0" baseline="0" dirty="0">
                <a:ln>
                  <a:noFill/>
                </a:ln>
                <a:solidFill>
                  <a:srgbClr val="212529"/>
                </a:solidFill>
                <a:effectLst/>
                <a:latin typeface="Myriad Pro Regular"/>
              </a:rPr>
              <a:t>Státní instituce:</a:t>
            </a:r>
            <a:endParaRPr kumimoji="0" lang="cs-CZ" altLang="cs-CZ"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000" b="0" i="0" u="none" strike="noStrike" cap="none" normalizeH="0" baseline="0" dirty="0">
                <a:ln>
                  <a:noFill/>
                </a:ln>
                <a:solidFill>
                  <a:srgbClr val="212529"/>
                </a:solidFill>
                <a:effectLst/>
                <a:latin typeface="Myriad Pro Regular"/>
              </a:rPr>
              <a:t>Krajské ředitelství policie Středočeského kraje</a:t>
            </a:r>
            <a:endParaRPr kumimoji="0" lang="cs-CZ" altLang="cs-CZ"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000" b="0" i="0" u="none" strike="noStrike" cap="none" normalizeH="0" baseline="0" dirty="0">
                <a:ln>
                  <a:noFill/>
                </a:ln>
                <a:solidFill>
                  <a:srgbClr val="212529"/>
                </a:solidFill>
                <a:effectLst/>
                <a:latin typeface="Myriad Pro Regular"/>
              </a:rPr>
              <a:t>Aktualizováno:</a:t>
            </a:r>
            <a:endParaRPr kumimoji="0" lang="cs-CZ" altLang="cs-CZ"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000" b="0" i="0" u="none" strike="noStrike" cap="none" normalizeH="0" baseline="0" dirty="0">
                <a:ln>
                  <a:noFill/>
                </a:ln>
                <a:solidFill>
                  <a:srgbClr val="212529"/>
                </a:solidFill>
                <a:effectLst/>
                <a:latin typeface="Myriad Pro Regular"/>
              </a:rPr>
              <a:t>28.03.2024 10:19</a:t>
            </a:r>
            <a:endParaRPr kumimoji="0" lang="cs-CZ" altLang="cs-CZ"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000" b="0" i="0" u="none" strike="noStrike" cap="none" normalizeH="0" baseline="0" dirty="0">
                <a:ln>
                  <a:noFill/>
                </a:ln>
                <a:solidFill>
                  <a:srgbClr val="212529"/>
                </a:solidFill>
                <a:effectLst/>
                <a:latin typeface="Myriad Pro Regular"/>
              </a:rPr>
              <a:t>Aktuální cena:</a:t>
            </a:r>
            <a:endParaRPr kumimoji="0" lang="cs-CZ" altLang="cs-CZ"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000" b="0" i="0" u="none" strike="noStrike" cap="none" normalizeH="0" baseline="0" dirty="0">
                <a:ln>
                  <a:noFill/>
                </a:ln>
                <a:solidFill>
                  <a:srgbClr val="212529"/>
                </a:solidFill>
                <a:effectLst/>
                <a:latin typeface="Myriad Pro Regular"/>
              </a:rPr>
              <a:t>30 000,00 Kč</a:t>
            </a:r>
            <a:endParaRPr kumimoji="0" lang="cs-CZ" altLang="cs-CZ"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000" b="0" i="0" u="none" strike="noStrike" cap="none" normalizeH="0" baseline="0" dirty="0">
                <a:ln>
                  <a:noFill/>
                </a:ln>
                <a:solidFill>
                  <a:srgbClr val="212529"/>
                </a:solidFill>
                <a:effectLst/>
                <a:latin typeface="Myriad Pro Regular"/>
              </a:rPr>
              <a:t>Minimální navýšení ceny:</a:t>
            </a:r>
            <a:endParaRPr kumimoji="0" lang="cs-CZ" altLang="cs-CZ"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000" b="0" i="0" u="none" strike="noStrike" cap="none" normalizeH="0" baseline="0" dirty="0">
                <a:ln>
                  <a:noFill/>
                </a:ln>
                <a:solidFill>
                  <a:srgbClr val="212529"/>
                </a:solidFill>
                <a:effectLst/>
                <a:latin typeface="Myriad Pro Regular"/>
              </a:rPr>
              <a:t>500,00 Kč</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pic>
        <p:nvPicPr>
          <p:cNvPr id="1031" name="Picture 7">
            <a:extLst>
              <a:ext uri="{FF2B5EF4-FFF2-40B4-BE49-F238E27FC236}">
                <a16:creationId xmlns:a16="http://schemas.microsoft.com/office/drawing/2014/main" id="{EB1D1045-D958-DDFB-EC6C-8C02D5838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335" y="3064782"/>
            <a:ext cx="1061883" cy="1055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609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0786FF7-6964-1955-005C-5C2088D810D8}"/>
              </a:ext>
            </a:extLst>
          </p:cNvPr>
          <p:cNvSpPr txBox="1"/>
          <p:nvPr/>
        </p:nvSpPr>
        <p:spPr>
          <a:xfrm>
            <a:off x="937541" y="382463"/>
            <a:ext cx="7120495" cy="4585871"/>
          </a:xfrm>
          <a:prstGeom prst="rect">
            <a:avLst/>
          </a:prstGeom>
          <a:noFill/>
        </p:spPr>
        <p:txBody>
          <a:bodyPr wrap="square" rtlCol="0">
            <a:spAutoFit/>
          </a:bodyPr>
          <a:lstStyle/>
          <a:p>
            <a:r>
              <a:rPr lang="cs-CZ" sz="2000" b="1" dirty="0">
                <a:solidFill>
                  <a:srgbClr val="FF0000"/>
                </a:solidFill>
              </a:rPr>
              <a:t>5. PŘÍJMY Z EMISE STÁTNÍCH DLUHOPISŮ</a:t>
            </a:r>
          </a:p>
          <a:p>
            <a:r>
              <a:rPr lang="cs-CZ" sz="1600" dirty="0"/>
              <a:t>(dluhopis = cenný papír, na základě kterého si emitent (ten, co dluhopis vydává) půjčuje peníze od věřitelů (kupců)</a:t>
            </a:r>
          </a:p>
          <a:p>
            <a:r>
              <a:rPr lang="cs-CZ" sz="1600" u="sng" dirty="0"/>
              <a:t>MF ČR vydává </a:t>
            </a:r>
            <a:r>
              <a:rPr lang="cs-CZ" sz="1600" dirty="0"/>
              <a:t>:</a:t>
            </a:r>
          </a:p>
          <a:p>
            <a:pPr marL="342900" indent="-342900">
              <a:buAutoNum type="alphaLcParenR"/>
            </a:pPr>
            <a:r>
              <a:rPr lang="cs-CZ" sz="1600" b="1" dirty="0">
                <a:solidFill>
                  <a:srgbClr val="FF0000"/>
                </a:solidFill>
              </a:rPr>
              <a:t>Korunové střednědobé státní dluhopisy</a:t>
            </a:r>
            <a:r>
              <a:rPr lang="cs-CZ" sz="1600" dirty="0"/>
              <a:t> (do  10let)</a:t>
            </a:r>
          </a:p>
          <a:p>
            <a:pPr marL="342900" indent="-342900">
              <a:buAutoNum type="alphaLcParenR"/>
            </a:pPr>
            <a:r>
              <a:rPr lang="cs-CZ" sz="1600" b="1" dirty="0">
                <a:solidFill>
                  <a:srgbClr val="FF0000"/>
                </a:solidFill>
              </a:rPr>
              <a:t>Korunové dlouhodobé státní dluhopisy </a:t>
            </a:r>
            <a:r>
              <a:rPr lang="cs-CZ" sz="1600" dirty="0"/>
              <a:t>(nad 10 let)</a:t>
            </a:r>
          </a:p>
          <a:p>
            <a:pPr marL="285750" indent="-285750">
              <a:buFontTx/>
              <a:buChar char="-"/>
            </a:pPr>
            <a:r>
              <a:rPr lang="cs-CZ" sz="1600" dirty="0"/>
              <a:t>Emise jsou předmětem prodeje na primárním trhu (primární dealeři) i sekundárním trhu (dealeři)</a:t>
            </a:r>
          </a:p>
          <a:p>
            <a:r>
              <a:rPr lang="cs-CZ" sz="1600" u="sng" dirty="0"/>
              <a:t>Nakupovat mohou </a:t>
            </a:r>
            <a:r>
              <a:rPr lang="cs-CZ" sz="1600" dirty="0"/>
              <a:t>:</a:t>
            </a:r>
          </a:p>
          <a:p>
            <a:pPr marL="285750" indent="-285750">
              <a:buFont typeface="Wingdings" panose="05000000000000000000" pitchFamily="2" charset="2"/>
              <a:buChar char="§"/>
            </a:pPr>
            <a:r>
              <a:rPr lang="cs-CZ" sz="1600" dirty="0"/>
              <a:t>Domácí velcí investoři</a:t>
            </a:r>
          </a:p>
          <a:p>
            <a:pPr marL="285750" indent="-285750">
              <a:buFont typeface="Wingdings" panose="05000000000000000000" pitchFamily="2" charset="2"/>
              <a:buChar char="§"/>
            </a:pPr>
            <a:r>
              <a:rPr lang="cs-CZ" sz="1600" dirty="0"/>
              <a:t>Zahraniční investoři</a:t>
            </a:r>
          </a:p>
          <a:p>
            <a:pPr marL="285750" indent="-285750">
              <a:buFont typeface="Wingdings" panose="05000000000000000000" pitchFamily="2" charset="2"/>
              <a:buChar char="§"/>
            </a:pPr>
            <a:r>
              <a:rPr lang="cs-CZ" sz="1600" dirty="0"/>
              <a:t>Drobní investoři - občané(v roce 2021 populární „Dluhopis Republiky“)</a:t>
            </a:r>
          </a:p>
          <a:p>
            <a:r>
              <a:rPr lang="cs-CZ" sz="1600" dirty="0"/>
              <a:t>- </a:t>
            </a:r>
            <a:r>
              <a:rPr lang="cs-CZ" sz="1600" u="sng" dirty="0"/>
              <a:t>Aukce organizuje ČNB</a:t>
            </a:r>
          </a:p>
          <a:p>
            <a:r>
              <a:rPr lang="cs-CZ" sz="1600" dirty="0"/>
              <a:t>c) </a:t>
            </a:r>
            <a:r>
              <a:rPr lang="cs-CZ" sz="1600" b="1" dirty="0">
                <a:solidFill>
                  <a:srgbClr val="FF0000"/>
                </a:solidFill>
              </a:rPr>
              <a:t>Státní pokladniční poukázky</a:t>
            </a:r>
            <a:r>
              <a:rPr lang="cs-CZ" sz="1600" dirty="0"/>
              <a:t> (krátkodobé – měsíce)</a:t>
            </a:r>
          </a:p>
          <a:p>
            <a:pPr marL="285750" indent="-285750">
              <a:buFontTx/>
              <a:buChar char="-"/>
            </a:pPr>
            <a:r>
              <a:rPr lang="cs-CZ" sz="1600" dirty="0"/>
              <a:t>Rovněž prodej na aukcích organizovaných ČNB</a:t>
            </a:r>
          </a:p>
          <a:p>
            <a:pPr marL="285750" indent="-285750">
              <a:buFontTx/>
              <a:buChar char="-"/>
            </a:pPr>
            <a:r>
              <a:rPr lang="cs-CZ" sz="1600" u="sng" dirty="0"/>
              <a:t>Mají smysl pouze při krátkodobém saldu státního rozpočtu </a:t>
            </a:r>
            <a:r>
              <a:rPr lang="cs-CZ" sz="1600" dirty="0"/>
              <a:t>!!!</a:t>
            </a:r>
          </a:p>
          <a:p>
            <a:pPr marL="285750" indent="-285750">
              <a:buFontTx/>
              <a:buChar char="-"/>
            </a:pPr>
            <a:r>
              <a:rPr lang="cs-CZ" sz="1600" dirty="0"/>
              <a:t>Prodávají se v Kč nebo v EUR</a:t>
            </a:r>
          </a:p>
          <a:p>
            <a:endParaRPr lang="cs-CZ" sz="1600" dirty="0"/>
          </a:p>
        </p:txBody>
      </p:sp>
      <p:pic>
        <p:nvPicPr>
          <p:cNvPr id="2050" name="Picture 2" descr="Státní pokladniční poukázka republiky Československé, Praha 1938, 1000 Kč">
            <a:extLst>
              <a:ext uri="{FF2B5EF4-FFF2-40B4-BE49-F238E27FC236}">
                <a16:creationId xmlns:a16="http://schemas.microsoft.com/office/drawing/2014/main" id="{2D52452C-3F5A-2A6D-6D23-CBB58E606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4871" y="4861632"/>
            <a:ext cx="2987514" cy="1894521"/>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FFF585E5-D455-9A69-3A3D-08B4AECC4226}"/>
              </a:ext>
            </a:extLst>
          </p:cNvPr>
          <p:cNvSpPr txBox="1"/>
          <p:nvPr/>
        </p:nvSpPr>
        <p:spPr>
          <a:xfrm>
            <a:off x="239450" y="5198343"/>
            <a:ext cx="3008670" cy="276999"/>
          </a:xfrm>
          <a:prstGeom prst="rect">
            <a:avLst/>
          </a:prstGeom>
          <a:noFill/>
        </p:spPr>
        <p:txBody>
          <a:bodyPr wrap="square" rtlCol="0">
            <a:spAutoFit/>
          </a:bodyPr>
          <a:lstStyle/>
          <a:p>
            <a:r>
              <a:rPr lang="cs-CZ" sz="1200" dirty="0"/>
              <a:t>Historická státní pokladniční  poukázka - 1939</a:t>
            </a:r>
          </a:p>
        </p:txBody>
      </p:sp>
      <p:pic>
        <p:nvPicPr>
          <p:cNvPr id="2052" name="Picture 4" descr="Státní dluhopisy – za tisícovku i za miliony bez strachu ze ztráty">
            <a:extLst>
              <a:ext uri="{FF2B5EF4-FFF2-40B4-BE49-F238E27FC236}">
                <a16:creationId xmlns:a16="http://schemas.microsoft.com/office/drawing/2014/main" id="{9201106E-C94C-5C7E-3E9F-1908172EA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4995" y="4024236"/>
            <a:ext cx="4745560" cy="262521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9926D4E3-7F70-C671-2542-2F23549E5C32}"/>
              </a:ext>
            </a:extLst>
          </p:cNvPr>
          <p:cNvSpPr txBox="1"/>
          <p:nvPr/>
        </p:nvSpPr>
        <p:spPr>
          <a:xfrm>
            <a:off x="7069393" y="3776919"/>
            <a:ext cx="865239" cy="276999"/>
          </a:xfrm>
          <a:prstGeom prst="rect">
            <a:avLst/>
          </a:prstGeom>
          <a:noFill/>
        </p:spPr>
        <p:txBody>
          <a:bodyPr wrap="square" rtlCol="0">
            <a:spAutoFit/>
          </a:bodyPr>
          <a:lstStyle/>
          <a:p>
            <a:r>
              <a:rPr lang="cs-CZ" sz="1200" dirty="0"/>
              <a:t> rok 2013</a:t>
            </a:r>
          </a:p>
        </p:txBody>
      </p:sp>
      <p:pic>
        <p:nvPicPr>
          <p:cNvPr id="2058" name="Picture 10" descr="Dluhopis Republiky bude možné pořídit i na pobočkách České spořitelny | Kurzy.cz">
            <a:extLst>
              <a:ext uri="{FF2B5EF4-FFF2-40B4-BE49-F238E27FC236}">
                <a16:creationId xmlns:a16="http://schemas.microsoft.com/office/drawing/2014/main" id="{49239086-9C24-AB49-F8F5-36DCCE06EF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7333" y="304544"/>
            <a:ext cx="2506474" cy="3546783"/>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357C891D-4424-E335-6A97-9ACEEE4B3A14}"/>
              </a:ext>
            </a:extLst>
          </p:cNvPr>
          <p:cNvSpPr txBox="1"/>
          <p:nvPr/>
        </p:nvSpPr>
        <p:spPr>
          <a:xfrm>
            <a:off x="11080955" y="1651819"/>
            <a:ext cx="609600" cy="523220"/>
          </a:xfrm>
          <a:prstGeom prst="rect">
            <a:avLst/>
          </a:prstGeom>
          <a:noFill/>
        </p:spPr>
        <p:txBody>
          <a:bodyPr wrap="square" rtlCol="0">
            <a:spAutoFit/>
          </a:bodyPr>
          <a:lstStyle/>
          <a:p>
            <a:r>
              <a:rPr lang="cs-CZ" sz="1400" dirty="0"/>
              <a:t>Rok 2021</a:t>
            </a:r>
          </a:p>
        </p:txBody>
      </p:sp>
    </p:spTree>
    <p:extLst>
      <p:ext uri="{BB962C8B-B14F-4D97-AF65-F5344CB8AC3E}">
        <p14:creationId xmlns:p14="http://schemas.microsoft.com/office/powerpoint/2010/main" val="2348363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FE40BC40-DBDD-B00A-E6D1-C2AB92136552}"/>
              </a:ext>
            </a:extLst>
          </p:cNvPr>
          <p:cNvPicPr>
            <a:picLocks noChangeAspect="1"/>
          </p:cNvPicPr>
          <p:nvPr/>
        </p:nvPicPr>
        <p:blipFill>
          <a:blip r:embed="rId2"/>
          <a:stretch>
            <a:fillRect/>
          </a:stretch>
        </p:blipFill>
        <p:spPr>
          <a:xfrm>
            <a:off x="449298" y="256868"/>
            <a:ext cx="6481831" cy="3172132"/>
          </a:xfrm>
          <a:prstGeom prst="rect">
            <a:avLst/>
          </a:prstGeom>
        </p:spPr>
      </p:pic>
      <p:pic>
        <p:nvPicPr>
          <p:cNvPr id="3" name="Obrázek 2">
            <a:extLst>
              <a:ext uri="{FF2B5EF4-FFF2-40B4-BE49-F238E27FC236}">
                <a16:creationId xmlns:a16="http://schemas.microsoft.com/office/drawing/2014/main" id="{35C394FE-334C-57E6-DCAA-9C878B9D425D}"/>
              </a:ext>
            </a:extLst>
          </p:cNvPr>
          <p:cNvPicPr>
            <a:picLocks noChangeAspect="1"/>
          </p:cNvPicPr>
          <p:nvPr/>
        </p:nvPicPr>
        <p:blipFill>
          <a:blip r:embed="rId3"/>
          <a:stretch>
            <a:fillRect/>
          </a:stretch>
        </p:blipFill>
        <p:spPr>
          <a:xfrm>
            <a:off x="531250" y="3429000"/>
            <a:ext cx="7038975" cy="3267075"/>
          </a:xfrm>
          <a:prstGeom prst="rect">
            <a:avLst/>
          </a:prstGeom>
        </p:spPr>
      </p:pic>
      <p:graphicFrame>
        <p:nvGraphicFramePr>
          <p:cNvPr id="4" name="Tabulka 3">
            <a:extLst>
              <a:ext uri="{FF2B5EF4-FFF2-40B4-BE49-F238E27FC236}">
                <a16:creationId xmlns:a16="http://schemas.microsoft.com/office/drawing/2014/main" id="{200637FC-FAB7-E9B7-A90D-87DF9B9C1B28}"/>
              </a:ext>
            </a:extLst>
          </p:cNvPr>
          <p:cNvGraphicFramePr>
            <a:graphicFrameLocks noGrp="1"/>
          </p:cNvGraphicFramePr>
          <p:nvPr>
            <p:extLst>
              <p:ext uri="{D42A27DB-BD31-4B8C-83A1-F6EECF244321}">
                <p14:modId xmlns:p14="http://schemas.microsoft.com/office/powerpoint/2010/main" val="101535728"/>
              </p:ext>
            </p:extLst>
          </p:nvPr>
        </p:nvGraphicFramePr>
        <p:xfrm>
          <a:off x="7855975" y="678426"/>
          <a:ext cx="3586808" cy="2667484"/>
        </p:xfrm>
        <a:graphic>
          <a:graphicData uri="http://schemas.openxmlformats.org/drawingml/2006/table">
            <a:tbl>
              <a:tblPr firstRow="1" bandRow="1">
                <a:tableStyleId>{5C22544A-7EE6-4342-B048-85BDC9FD1C3A}</a:tableStyleId>
              </a:tblPr>
              <a:tblGrid>
                <a:gridCol w="896702">
                  <a:extLst>
                    <a:ext uri="{9D8B030D-6E8A-4147-A177-3AD203B41FA5}">
                      <a16:colId xmlns:a16="http://schemas.microsoft.com/office/drawing/2014/main" val="2214639294"/>
                    </a:ext>
                  </a:extLst>
                </a:gridCol>
                <a:gridCol w="896702">
                  <a:extLst>
                    <a:ext uri="{9D8B030D-6E8A-4147-A177-3AD203B41FA5}">
                      <a16:colId xmlns:a16="http://schemas.microsoft.com/office/drawing/2014/main" val="556994183"/>
                    </a:ext>
                  </a:extLst>
                </a:gridCol>
                <a:gridCol w="896702">
                  <a:extLst>
                    <a:ext uri="{9D8B030D-6E8A-4147-A177-3AD203B41FA5}">
                      <a16:colId xmlns:a16="http://schemas.microsoft.com/office/drawing/2014/main" val="3467213774"/>
                    </a:ext>
                  </a:extLst>
                </a:gridCol>
                <a:gridCol w="896702">
                  <a:extLst>
                    <a:ext uri="{9D8B030D-6E8A-4147-A177-3AD203B41FA5}">
                      <a16:colId xmlns:a16="http://schemas.microsoft.com/office/drawing/2014/main" val="2454812872"/>
                    </a:ext>
                  </a:extLst>
                </a:gridCol>
              </a:tblGrid>
              <a:tr h="670204">
                <a:tc>
                  <a:txBody>
                    <a:bodyPr/>
                    <a:lstStyle/>
                    <a:p>
                      <a:r>
                        <a:rPr lang="cs-CZ" sz="1400" dirty="0"/>
                        <a:t>dluhopis</a:t>
                      </a:r>
                    </a:p>
                  </a:txBody>
                  <a:tcPr/>
                </a:tc>
                <a:tc>
                  <a:txBody>
                    <a:bodyPr/>
                    <a:lstStyle/>
                    <a:p>
                      <a:r>
                        <a:rPr lang="cs-CZ" sz="1400" dirty="0"/>
                        <a:t>emise</a:t>
                      </a:r>
                    </a:p>
                  </a:txBody>
                  <a:tcPr/>
                </a:tc>
                <a:tc>
                  <a:txBody>
                    <a:bodyPr/>
                    <a:lstStyle/>
                    <a:p>
                      <a:r>
                        <a:rPr lang="cs-CZ" sz="1400" dirty="0"/>
                        <a:t>Splatnost(roky)</a:t>
                      </a:r>
                    </a:p>
                  </a:txBody>
                  <a:tcPr/>
                </a:tc>
                <a:tc>
                  <a:txBody>
                    <a:bodyPr/>
                    <a:lstStyle/>
                    <a:p>
                      <a:r>
                        <a:rPr lang="cs-CZ" sz="1400" dirty="0"/>
                        <a:t>Výnos(%)</a:t>
                      </a:r>
                    </a:p>
                  </a:txBody>
                  <a:tcPr/>
                </a:tc>
                <a:extLst>
                  <a:ext uri="{0D108BD9-81ED-4DB2-BD59-A6C34878D82A}">
                    <a16:rowId xmlns:a16="http://schemas.microsoft.com/office/drawing/2014/main" val="2082320505"/>
                  </a:ext>
                </a:extLst>
              </a:tr>
              <a:tr h="399456">
                <a:tc>
                  <a:txBody>
                    <a:bodyPr/>
                    <a:lstStyle/>
                    <a:p>
                      <a:r>
                        <a:rPr lang="cs-CZ" sz="1400" dirty="0" err="1"/>
                        <a:t>středněd</a:t>
                      </a:r>
                      <a:r>
                        <a:rPr lang="cs-CZ" sz="1400" dirty="0"/>
                        <a:t>-</a:t>
                      </a:r>
                    </a:p>
                  </a:txBody>
                  <a:tcPr/>
                </a:tc>
                <a:tc>
                  <a:txBody>
                    <a:bodyPr/>
                    <a:lstStyle/>
                    <a:p>
                      <a:r>
                        <a:rPr lang="cs-CZ" sz="1400" dirty="0"/>
                        <a:t>10.3.23</a:t>
                      </a:r>
                    </a:p>
                  </a:txBody>
                  <a:tcPr/>
                </a:tc>
                <a:tc>
                  <a:txBody>
                    <a:bodyPr/>
                    <a:lstStyle/>
                    <a:p>
                      <a:r>
                        <a:rPr lang="cs-CZ" sz="1400" dirty="0"/>
                        <a:t>8</a:t>
                      </a:r>
                    </a:p>
                  </a:txBody>
                  <a:tcPr/>
                </a:tc>
                <a:tc>
                  <a:txBody>
                    <a:bodyPr/>
                    <a:lstStyle/>
                    <a:p>
                      <a:r>
                        <a:rPr lang="cs-CZ" sz="1400" dirty="0"/>
                        <a:t>5</a:t>
                      </a:r>
                    </a:p>
                  </a:txBody>
                  <a:tcPr/>
                </a:tc>
                <a:extLst>
                  <a:ext uri="{0D108BD9-81ED-4DB2-BD59-A6C34878D82A}">
                    <a16:rowId xmlns:a16="http://schemas.microsoft.com/office/drawing/2014/main" val="3806438546"/>
                  </a:ext>
                </a:extLst>
              </a:tr>
              <a:tr h="399456">
                <a:tc>
                  <a:txBody>
                    <a:bodyPr/>
                    <a:lstStyle/>
                    <a:p>
                      <a:r>
                        <a:rPr lang="cs-CZ" sz="1400" dirty="0" err="1"/>
                        <a:t>Dlouhod</a:t>
                      </a:r>
                      <a:r>
                        <a:rPr lang="cs-CZ" sz="1400" dirty="0"/>
                        <a:t>.</a:t>
                      </a:r>
                    </a:p>
                  </a:txBody>
                  <a:tcPr/>
                </a:tc>
                <a:tc>
                  <a:txBody>
                    <a:bodyPr/>
                    <a:lstStyle/>
                    <a:p>
                      <a:r>
                        <a:rPr lang="cs-CZ" sz="1400" dirty="0"/>
                        <a:t>10.3.23</a:t>
                      </a:r>
                    </a:p>
                  </a:txBody>
                  <a:tcPr/>
                </a:tc>
                <a:tc>
                  <a:txBody>
                    <a:bodyPr/>
                    <a:lstStyle/>
                    <a:p>
                      <a:r>
                        <a:rPr lang="cs-CZ" sz="1400" dirty="0"/>
                        <a:t>15</a:t>
                      </a:r>
                    </a:p>
                  </a:txBody>
                  <a:tcPr/>
                </a:tc>
                <a:tc>
                  <a:txBody>
                    <a:bodyPr/>
                    <a:lstStyle/>
                    <a:p>
                      <a:r>
                        <a:rPr lang="cs-CZ" sz="1400" dirty="0"/>
                        <a:t>1,95</a:t>
                      </a:r>
                    </a:p>
                  </a:txBody>
                  <a:tcPr/>
                </a:tc>
                <a:extLst>
                  <a:ext uri="{0D108BD9-81ED-4DB2-BD59-A6C34878D82A}">
                    <a16:rowId xmlns:a16="http://schemas.microsoft.com/office/drawing/2014/main" val="3874674675"/>
                  </a:ext>
                </a:extLst>
              </a:tr>
              <a:tr h="399456">
                <a:tc>
                  <a:txBody>
                    <a:bodyPr/>
                    <a:lstStyle/>
                    <a:p>
                      <a:r>
                        <a:rPr lang="cs-CZ" sz="1400" dirty="0" err="1"/>
                        <a:t>Středněd</a:t>
                      </a:r>
                      <a:r>
                        <a:rPr lang="cs-CZ" sz="1400" dirty="0"/>
                        <a:t>.</a:t>
                      </a:r>
                    </a:p>
                  </a:txBody>
                  <a:tcPr/>
                </a:tc>
                <a:tc>
                  <a:txBody>
                    <a:bodyPr/>
                    <a:lstStyle/>
                    <a:p>
                      <a:r>
                        <a:rPr lang="cs-CZ" sz="1400" dirty="0"/>
                        <a:t>24.3.23</a:t>
                      </a:r>
                    </a:p>
                  </a:txBody>
                  <a:tcPr/>
                </a:tc>
                <a:tc>
                  <a:txBody>
                    <a:bodyPr/>
                    <a:lstStyle/>
                    <a:p>
                      <a:r>
                        <a:rPr lang="cs-CZ" sz="1400" dirty="0"/>
                        <a:t>6</a:t>
                      </a:r>
                    </a:p>
                  </a:txBody>
                  <a:tcPr/>
                </a:tc>
                <a:tc>
                  <a:txBody>
                    <a:bodyPr/>
                    <a:lstStyle/>
                    <a:p>
                      <a:r>
                        <a:rPr lang="cs-CZ" sz="1400" dirty="0"/>
                        <a:t>5,5</a:t>
                      </a:r>
                    </a:p>
                  </a:txBody>
                  <a:tcPr/>
                </a:tc>
                <a:extLst>
                  <a:ext uri="{0D108BD9-81ED-4DB2-BD59-A6C34878D82A}">
                    <a16:rowId xmlns:a16="http://schemas.microsoft.com/office/drawing/2014/main" val="87515364"/>
                  </a:ext>
                </a:extLst>
              </a:tr>
              <a:tr h="399456">
                <a:tc>
                  <a:txBody>
                    <a:bodyPr/>
                    <a:lstStyle/>
                    <a:p>
                      <a:r>
                        <a:rPr lang="cs-CZ" sz="1400" dirty="0" err="1"/>
                        <a:t>Dlouhod</a:t>
                      </a:r>
                      <a:r>
                        <a:rPr lang="cs-CZ" sz="1400" dirty="0"/>
                        <a:t>.</a:t>
                      </a:r>
                    </a:p>
                  </a:txBody>
                  <a:tcPr/>
                </a:tc>
                <a:tc>
                  <a:txBody>
                    <a:bodyPr/>
                    <a:lstStyle/>
                    <a:p>
                      <a:r>
                        <a:rPr lang="cs-CZ" sz="1400" dirty="0"/>
                        <a:t>24.3.23</a:t>
                      </a:r>
                    </a:p>
                  </a:txBody>
                  <a:tcPr/>
                </a:tc>
                <a:tc>
                  <a:txBody>
                    <a:bodyPr/>
                    <a:lstStyle/>
                    <a:p>
                      <a:r>
                        <a:rPr lang="cs-CZ" sz="1400" dirty="0"/>
                        <a:t>13</a:t>
                      </a:r>
                    </a:p>
                  </a:txBody>
                  <a:tcPr/>
                </a:tc>
                <a:tc>
                  <a:txBody>
                    <a:bodyPr/>
                    <a:lstStyle/>
                    <a:p>
                      <a:r>
                        <a:rPr lang="cs-CZ" sz="1400" dirty="0"/>
                        <a:t>3.5</a:t>
                      </a:r>
                    </a:p>
                  </a:txBody>
                  <a:tcPr/>
                </a:tc>
                <a:extLst>
                  <a:ext uri="{0D108BD9-81ED-4DB2-BD59-A6C34878D82A}">
                    <a16:rowId xmlns:a16="http://schemas.microsoft.com/office/drawing/2014/main" val="877628683"/>
                  </a:ext>
                </a:extLst>
              </a:tr>
              <a:tr h="399456">
                <a:tc>
                  <a:txBody>
                    <a:bodyPr/>
                    <a:lstStyle/>
                    <a:p>
                      <a:r>
                        <a:rPr lang="cs-CZ" sz="1400" dirty="0" err="1"/>
                        <a:t>Dlouhod</a:t>
                      </a:r>
                      <a:r>
                        <a:rPr lang="cs-CZ" sz="1400" dirty="0"/>
                        <a:t>.</a:t>
                      </a:r>
                    </a:p>
                  </a:txBody>
                  <a:tcPr/>
                </a:tc>
                <a:tc>
                  <a:txBody>
                    <a:bodyPr/>
                    <a:lstStyle/>
                    <a:p>
                      <a:r>
                        <a:rPr lang="cs-CZ" sz="1400" dirty="0"/>
                        <a:t>24.3.23</a:t>
                      </a:r>
                    </a:p>
                  </a:txBody>
                  <a:tcPr/>
                </a:tc>
                <a:tc>
                  <a:txBody>
                    <a:bodyPr/>
                    <a:lstStyle/>
                    <a:p>
                      <a:r>
                        <a:rPr lang="cs-CZ" sz="1400" dirty="0"/>
                        <a:t>20</a:t>
                      </a:r>
                    </a:p>
                  </a:txBody>
                  <a:tcPr/>
                </a:tc>
                <a:tc>
                  <a:txBody>
                    <a:bodyPr/>
                    <a:lstStyle/>
                    <a:p>
                      <a:r>
                        <a:rPr lang="cs-CZ" sz="1400" dirty="0"/>
                        <a:t>1,5</a:t>
                      </a:r>
                    </a:p>
                  </a:txBody>
                  <a:tcPr/>
                </a:tc>
                <a:extLst>
                  <a:ext uri="{0D108BD9-81ED-4DB2-BD59-A6C34878D82A}">
                    <a16:rowId xmlns:a16="http://schemas.microsoft.com/office/drawing/2014/main" val="2765132716"/>
                  </a:ext>
                </a:extLst>
              </a:tr>
            </a:tbl>
          </a:graphicData>
        </a:graphic>
      </p:graphicFrame>
      <p:sp>
        <p:nvSpPr>
          <p:cNvPr id="5" name="TextovéPole 4">
            <a:extLst>
              <a:ext uri="{FF2B5EF4-FFF2-40B4-BE49-F238E27FC236}">
                <a16:creationId xmlns:a16="http://schemas.microsoft.com/office/drawing/2014/main" id="{128842D1-1F14-E202-D46D-0B5E374BB01E}"/>
              </a:ext>
            </a:extLst>
          </p:cNvPr>
          <p:cNvSpPr txBox="1"/>
          <p:nvPr/>
        </p:nvSpPr>
        <p:spPr>
          <a:xfrm>
            <a:off x="7855975" y="3785419"/>
            <a:ext cx="3804775" cy="369332"/>
          </a:xfrm>
          <a:prstGeom prst="rect">
            <a:avLst/>
          </a:prstGeom>
          <a:noFill/>
        </p:spPr>
        <p:txBody>
          <a:bodyPr wrap="square" rtlCol="0">
            <a:spAutoFit/>
          </a:bodyPr>
          <a:lstStyle/>
          <a:p>
            <a:r>
              <a:rPr lang="cs-CZ" dirty="0"/>
              <a:t>Vliv inflace na tržní hodnotu i na výnos</a:t>
            </a:r>
          </a:p>
        </p:txBody>
      </p:sp>
      <p:sp>
        <p:nvSpPr>
          <p:cNvPr id="6" name="Šipka: nahoru 5">
            <a:extLst>
              <a:ext uri="{FF2B5EF4-FFF2-40B4-BE49-F238E27FC236}">
                <a16:creationId xmlns:a16="http://schemas.microsoft.com/office/drawing/2014/main" id="{F1BFA4B8-5059-F57D-F485-EC3D3EB77C91}"/>
              </a:ext>
            </a:extLst>
          </p:cNvPr>
          <p:cNvSpPr/>
          <p:nvPr/>
        </p:nvSpPr>
        <p:spPr>
          <a:xfrm>
            <a:off x="9802761" y="3416087"/>
            <a:ext cx="196645" cy="36933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a:extLst>
              <a:ext uri="{FF2B5EF4-FFF2-40B4-BE49-F238E27FC236}">
                <a16:creationId xmlns:a16="http://schemas.microsoft.com/office/drawing/2014/main" id="{7CDACC99-8041-C084-1101-7426CAE23642}"/>
              </a:ext>
            </a:extLst>
          </p:cNvPr>
          <p:cNvSpPr txBox="1"/>
          <p:nvPr/>
        </p:nvSpPr>
        <p:spPr>
          <a:xfrm>
            <a:off x="7570225" y="5850194"/>
            <a:ext cx="3451736" cy="307777"/>
          </a:xfrm>
          <a:prstGeom prst="rect">
            <a:avLst/>
          </a:prstGeom>
          <a:noFill/>
        </p:spPr>
        <p:txBody>
          <a:bodyPr wrap="square" rtlCol="0">
            <a:spAutoFit/>
          </a:bodyPr>
          <a:lstStyle/>
          <a:p>
            <a:r>
              <a:rPr lang="cs-CZ" sz="1400" dirty="0"/>
              <a:t>Těžiště = emisní povolenky (viz semináře)</a:t>
            </a:r>
          </a:p>
        </p:txBody>
      </p:sp>
    </p:spTree>
    <p:extLst>
      <p:ext uri="{BB962C8B-B14F-4D97-AF65-F5344CB8AC3E}">
        <p14:creationId xmlns:p14="http://schemas.microsoft.com/office/powerpoint/2010/main" val="898818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97EBDA5-86F2-AB94-2C52-FCBED7535F96}"/>
              </a:ext>
            </a:extLst>
          </p:cNvPr>
          <p:cNvSpPr txBox="1"/>
          <p:nvPr/>
        </p:nvSpPr>
        <p:spPr>
          <a:xfrm>
            <a:off x="629265" y="501445"/>
            <a:ext cx="9242322" cy="400110"/>
          </a:xfrm>
          <a:prstGeom prst="rect">
            <a:avLst/>
          </a:prstGeom>
          <a:noFill/>
        </p:spPr>
        <p:txBody>
          <a:bodyPr wrap="square" rtlCol="0">
            <a:spAutoFit/>
          </a:bodyPr>
          <a:lstStyle/>
          <a:p>
            <a:r>
              <a:rPr lang="cs-CZ" sz="2000" b="1" dirty="0">
                <a:solidFill>
                  <a:srgbClr val="FF0000"/>
                </a:solidFill>
              </a:rPr>
              <a:t>6. OSTATNÍ NEDAŇOVÉ PŘÍJMY</a:t>
            </a:r>
          </a:p>
        </p:txBody>
      </p:sp>
      <p:graphicFrame>
        <p:nvGraphicFramePr>
          <p:cNvPr id="3" name="Tabulka 3">
            <a:extLst>
              <a:ext uri="{FF2B5EF4-FFF2-40B4-BE49-F238E27FC236}">
                <a16:creationId xmlns:a16="http://schemas.microsoft.com/office/drawing/2014/main" id="{8BC52C24-0BC8-F0CA-3A0B-A990B5DCB2FE}"/>
              </a:ext>
            </a:extLst>
          </p:cNvPr>
          <p:cNvGraphicFramePr>
            <a:graphicFrameLocks noGrp="1"/>
          </p:cNvGraphicFramePr>
          <p:nvPr>
            <p:extLst>
              <p:ext uri="{D42A27DB-BD31-4B8C-83A1-F6EECF244321}">
                <p14:modId xmlns:p14="http://schemas.microsoft.com/office/powerpoint/2010/main" val="2549808321"/>
              </p:ext>
            </p:extLst>
          </p:nvPr>
        </p:nvGraphicFramePr>
        <p:xfrm>
          <a:off x="373627" y="901555"/>
          <a:ext cx="4128323" cy="3383280"/>
        </p:xfrm>
        <a:graphic>
          <a:graphicData uri="http://schemas.openxmlformats.org/drawingml/2006/table">
            <a:tbl>
              <a:tblPr firstRow="1" bandRow="1">
                <a:tableStyleId>{5C22544A-7EE6-4342-B048-85BDC9FD1C3A}</a:tableStyleId>
              </a:tblPr>
              <a:tblGrid>
                <a:gridCol w="4128323">
                  <a:extLst>
                    <a:ext uri="{9D8B030D-6E8A-4147-A177-3AD203B41FA5}">
                      <a16:colId xmlns:a16="http://schemas.microsoft.com/office/drawing/2014/main" val="3205262007"/>
                    </a:ext>
                  </a:extLst>
                </a:gridCol>
              </a:tblGrid>
              <a:tr h="360447">
                <a:tc>
                  <a:txBody>
                    <a:bodyPr/>
                    <a:lstStyle/>
                    <a:p>
                      <a:r>
                        <a:rPr lang="cs-CZ" dirty="0">
                          <a:solidFill>
                            <a:schemeClr val="bg1"/>
                          </a:solidFill>
                        </a:rPr>
                        <a:t>Nedaňový příjem</a:t>
                      </a:r>
                    </a:p>
                  </a:txBody>
                  <a:tcPr/>
                </a:tc>
                <a:extLst>
                  <a:ext uri="{0D108BD9-81ED-4DB2-BD59-A6C34878D82A}">
                    <a16:rowId xmlns:a16="http://schemas.microsoft.com/office/drawing/2014/main" val="1335507325"/>
                  </a:ext>
                </a:extLst>
              </a:tr>
              <a:tr h="360447">
                <a:tc>
                  <a:txBody>
                    <a:bodyPr/>
                    <a:lstStyle/>
                    <a:p>
                      <a:r>
                        <a:rPr lang="cs-CZ" dirty="0">
                          <a:solidFill>
                            <a:schemeClr val="tx1"/>
                          </a:solidFill>
                        </a:rPr>
                        <a:t>Poplatky a odvody ŽP</a:t>
                      </a:r>
                    </a:p>
                  </a:txBody>
                  <a:tcPr/>
                </a:tc>
                <a:extLst>
                  <a:ext uri="{0D108BD9-81ED-4DB2-BD59-A6C34878D82A}">
                    <a16:rowId xmlns:a16="http://schemas.microsoft.com/office/drawing/2014/main" val="1044394794"/>
                  </a:ext>
                </a:extLst>
              </a:tr>
              <a:tr h="360447">
                <a:tc>
                  <a:txBody>
                    <a:bodyPr/>
                    <a:lstStyle/>
                    <a:p>
                      <a:r>
                        <a:rPr lang="cs-CZ" dirty="0">
                          <a:solidFill>
                            <a:schemeClr val="tx1"/>
                          </a:solidFill>
                        </a:rPr>
                        <a:t>Správní a soudní poplatky</a:t>
                      </a:r>
                    </a:p>
                  </a:txBody>
                  <a:tcPr/>
                </a:tc>
                <a:extLst>
                  <a:ext uri="{0D108BD9-81ED-4DB2-BD59-A6C34878D82A}">
                    <a16:rowId xmlns:a16="http://schemas.microsoft.com/office/drawing/2014/main" val="4181612427"/>
                  </a:ext>
                </a:extLst>
              </a:tr>
              <a:tr h="360447">
                <a:tc>
                  <a:txBody>
                    <a:bodyPr/>
                    <a:lstStyle/>
                    <a:p>
                      <a:r>
                        <a:rPr lang="cs-CZ" dirty="0">
                          <a:solidFill>
                            <a:schemeClr val="tx1"/>
                          </a:solidFill>
                        </a:rPr>
                        <a:t>Daň z hazardu a loterií</a:t>
                      </a:r>
                    </a:p>
                  </a:txBody>
                  <a:tcPr/>
                </a:tc>
                <a:extLst>
                  <a:ext uri="{0D108BD9-81ED-4DB2-BD59-A6C34878D82A}">
                    <a16:rowId xmlns:a16="http://schemas.microsoft.com/office/drawing/2014/main" val="807749760"/>
                  </a:ext>
                </a:extLst>
              </a:tr>
              <a:tr h="360447">
                <a:tc>
                  <a:txBody>
                    <a:bodyPr/>
                    <a:lstStyle/>
                    <a:p>
                      <a:r>
                        <a:rPr lang="cs-CZ" dirty="0">
                          <a:solidFill>
                            <a:schemeClr val="tx1"/>
                          </a:solidFill>
                        </a:rPr>
                        <a:t>Vydávání kolků</a:t>
                      </a:r>
                    </a:p>
                  </a:txBody>
                  <a:tcPr/>
                </a:tc>
                <a:extLst>
                  <a:ext uri="{0D108BD9-81ED-4DB2-BD59-A6C34878D82A}">
                    <a16:rowId xmlns:a16="http://schemas.microsoft.com/office/drawing/2014/main" val="1733754155"/>
                  </a:ext>
                </a:extLst>
              </a:tr>
              <a:tr h="360447">
                <a:tc>
                  <a:txBody>
                    <a:bodyPr/>
                    <a:lstStyle/>
                    <a:p>
                      <a:r>
                        <a:rPr lang="cs-CZ" dirty="0">
                          <a:solidFill>
                            <a:schemeClr val="tx1"/>
                          </a:solidFill>
                        </a:rPr>
                        <a:t>Úhrada za dobývání nerostů</a:t>
                      </a:r>
                    </a:p>
                  </a:txBody>
                  <a:tcPr/>
                </a:tc>
                <a:extLst>
                  <a:ext uri="{0D108BD9-81ED-4DB2-BD59-A6C34878D82A}">
                    <a16:rowId xmlns:a16="http://schemas.microsoft.com/office/drawing/2014/main" val="2225843841"/>
                  </a:ext>
                </a:extLst>
              </a:tr>
              <a:tr h="630782">
                <a:tc>
                  <a:txBody>
                    <a:bodyPr/>
                    <a:lstStyle/>
                    <a:p>
                      <a:r>
                        <a:rPr lang="cs-CZ" dirty="0">
                          <a:solidFill>
                            <a:schemeClr val="tx1"/>
                          </a:solidFill>
                        </a:rPr>
                        <a:t>Činnost Energetického regulačního úřadu</a:t>
                      </a:r>
                    </a:p>
                    <a:p>
                      <a:r>
                        <a:rPr lang="cs-CZ" dirty="0">
                          <a:solidFill>
                            <a:schemeClr val="tx1"/>
                          </a:solidFill>
                        </a:rPr>
                        <a:t>Činnost St. úřadu pro jadernou bezpečnost </a:t>
                      </a:r>
                    </a:p>
                    <a:p>
                      <a:r>
                        <a:rPr lang="cs-CZ" dirty="0">
                          <a:solidFill>
                            <a:schemeClr val="tx1"/>
                          </a:solidFill>
                        </a:rPr>
                        <a:t>Kapitálové příjmy</a:t>
                      </a:r>
                    </a:p>
                  </a:txBody>
                  <a:tcPr/>
                </a:tc>
                <a:extLst>
                  <a:ext uri="{0D108BD9-81ED-4DB2-BD59-A6C34878D82A}">
                    <a16:rowId xmlns:a16="http://schemas.microsoft.com/office/drawing/2014/main" val="1473516908"/>
                  </a:ext>
                </a:extLst>
              </a:tr>
            </a:tbl>
          </a:graphicData>
        </a:graphic>
      </p:graphicFrame>
      <p:pic>
        <p:nvPicPr>
          <p:cNvPr id="5" name="Obrázek 4">
            <a:extLst>
              <a:ext uri="{FF2B5EF4-FFF2-40B4-BE49-F238E27FC236}">
                <a16:creationId xmlns:a16="http://schemas.microsoft.com/office/drawing/2014/main" id="{A279DBC5-EC44-74F3-5B7A-EDF954FBE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7589" y="901555"/>
            <a:ext cx="7575144" cy="5561499"/>
          </a:xfrm>
          <a:prstGeom prst="rect">
            <a:avLst/>
          </a:prstGeom>
        </p:spPr>
      </p:pic>
      <p:sp>
        <p:nvSpPr>
          <p:cNvPr id="6" name="TextovéPole 5">
            <a:extLst>
              <a:ext uri="{FF2B5EF4-FFF2-40B4-BE49-F238E27FC236}">
                <a16:creationId xmlns:a16="http://schemas.microsoft.com/office/drawing/2014/main" id="{C6CDB430-2CF4-F4B0-1DD8-D641DEF7560B}"/>
              </a:ext>
            </a:extLst>
          </p:cNvPr>
          <p:cNvSpPr txBox="1"/>
          <p:nvPr/>
        </p:nvSpPr>
        <p:spPr>
          <a:xfrm>
            <a:off x="6096000" y="619432"/>
            <a:ext cx="3677265" cy="369332"/>
          </a:xfrm>
          <a:prstGeom prst="rect">
            <a:avLst/>
          </a:prstGeom>
          <a:noFill/>
        </p:spPr>
        <p:txBody>
          <a:bodyPr wrap="square" rtlCol="0">
            <a:spAutoFit/>
          </a:bodyPr>
          <a:lstStyle/>
          <a:p>
            <a:r>
              <a:rPr lang="cs-CZ" dirty="0"/>
              <a:t>Postavení nedaňových příjmů</a:t>
            </a:r>
          </a:p>
        </p:txBody>
      </p:sp>
    </p:spTree>
    <p:extLst>
      <p:ext uri="{BB962C8B-B14F-4D97-AF65-F5344CB8AC3E}">
        <p14:creationId xmlns:p14="http://schemas.microsoft.com/office/powerpoint/2010/main" val="4249906073"/>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2260</TotalTime>
  <Words>4177</Words>
  <Application>Microsoft Office PowerPoint</Application>
  <PresentationFormat>Širokoúhlá obrazovka</PresentationFormat>
  <Paragraphs>819</Paragraphs>
  <Slides>34</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34</vt:i4>
      </vt:variant>
    </vt:vector>
  </HeadingPairs>
  <TitlesOfParts>
    <vt:vector size="42" baseType="lpstr">
      <vt:lpstr>Arial</vt:lpstr>
      <vt:lpstr>Calibri</vt:lpstr>
      <vt:lpstr>Calibri Light</vt:lpstr>
      <vt:lpstr>fira sans</vt:lpstr>
      <vt:lpstr>Myriad Pro Regular</vt:lpstr>
      <vt:lpstr>Trebuchet MS</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Ivana Boháčková</dc:creator>
  <cp:lastModifiedBy>Jan Šíma</cp:lastModifiedBy>
  <cp:revision>228</cp:revision>
  <dcterms:created xsi:type="dcterms:W3CDTF">2023-03-21T07:27:06Z</dcterms:created>
  <dcterms:modified xsi:type="dcterms:W3CDTF">2024-04-23T14:12:25Z</dcterms:modified>
</cp:coreProperties>
</file>