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415" r:id="rId3"/>
    <p:sldId id="416" r:id="rId4"/>
    <p:sldId id="306" r:id="rId5"/>
    <p:sldId id="312" r:id="rId6"/>
    <p:sldId id="334" r:id="rId7"/>
    <p:sldId id="336" r:id="rId8"/>
    <p:sldId id="340" r:id="rId9"/>
    <p:sldId id="338" r:id="rId10"/>
    <p:sldId id="339" r:id="rId11"/>
    <p:sldId id="265" r:id="rId12"/>
    <p:sldId id="329" r:id="rId13"/>
    <p:sldId id="261" r:id="rId14"/>
    <p:sldId id="318" r:id="rId15"/>
    <p:sldId id="304" r:id="rId16"/>
    <p:sldId id="270" r:id="rId17"/>
    <p:sldId id="332" r:id="rId18"/>
    <p:sldId id="341" r:id="rId19"/>
    <p:sldId id="327" r:id="rId20"/>
    <p:sldId id="266" r:id="rId21"/>
    <p:sldId id="273" r:id="rId22"/>
    <p:sldId id="281" r:id="rId23"/>
    <p:sldId id="275" r:id="rId24"/>
    <p:sldId id="358" r:id="rId25"/>
    <p:sldId id="359" r:id="rId26"/>
    <p:sldId id="360" r:id="rId27"/>
    <p:sldId id="361" r:id="rId28"/>
    <p:sldId id="362" r:id="rId29"/>
    <p:sldId id="363" r:id="rId30"/>
    <p:sldId id="364" r:id="rId31"/>
    <p:sldId id="365" r:id="rId32"/>
    <p:sldId id="366" r:id="rId33"/>
    <p:sldId id="367" r:id="rId34"/>
    <p:sldId id="368" r:id="rId35"/>
    <p:sldId id="369" r:id="rId36"/>
    <p:sldId id="370" r:id="rId37"/>
    <p:sldId id="371" r:id="rId38"/>
    <p:sldId id="372" r:id="rId39"/>
    <p:sldId id="375" r:id="rId40"/>
    <p:sldId id="424" r:id="rId41"/>
    <p:sldId id="427" r:id="rId42"/>
    <p:sldId id="426" r:id="rId43"/>
    <p:sldId id="425" r:id="rId44"/>
    <p:sldId id="414" r:id="rId45"/>
    <p:sldId id="417" r:id="rId46"/>
    <p:sldId id="421" r:id="rId47"/>
    <p:sldId id="422" r:id="rId48"/>
    <p:sldId id="442" r:id="rId49"/>
    <p:sldId id="443" r:id="rId50"/>
    <p:sldId id="444" r:id="rId51"/>
    <p:sldId id="445" r:id="rId52"/>
    <p:sldId id="446" r:id="rId53"/>
    <p:sldId id="447" r:id="rId54"/>
    <p:sldId id="448" r:id="rId55"/>
    <p:sldId id="449" r:id="rId56"/>
    <p:sldId id="450" r:id="rId57"/>
    <p:sldId id="418" r:id="rId58"/>
    <p:sldId id="423" r:id="rId59"/>
    <p:sldId id="451" r:id="rId60"/>
    <p:sldId id="267" r:id="rId61"/>
    <p:sldId id="276" r:id="rId62"/>
    <p:sldId id="313" r:id="rId63"/>
    <p:sldId id="315" r:id="rId64"/>
    <p:sldId id="452" r:id="rId65"/>
    <p:sldId id="453" r:id="rId66"/>
    <p:sldId id="454" r:id="rId67"/>
    <p:sldId id="455" r:id="rId68"/>
    <p:sldId id="456" r:id="rId69"/>
    <p:sldId id="457" r:id="rId70"/>
    <p:sldId id="458" r:id="rId71"/>
    <p:sldId id="459" r:id="rId72"/>
    <p:sldId id="460" r:id="rId73"/>
    <p:sldId id="461" r:id="rId74"/>
    <p:sldId id="316" r:id="rId75"/>
    <p:sldId id="420" r:id="rId76"/>
    <p:sldId id="419" r:id="rId77"/>
    <p:sldId id="296" r:id="rId78"/>
    <p:sldId id="376" r:id="rId79"/>
    <p:sldId id="377" r:id="rId80"/>
    <p:sldId id="320" r:id="rId81"/>
    <p:sldId id="321" r:id="rId82"/>
    <p:sldId id="322" r:id="rId83"/>
    <p:sldId id="431" r:id="rId84"/>
    <p:sldId id="441" r:id="rId85"/>
    <p:sldId id="428" r:id="rId86"/>
    <p:sldId id="406" r:id="rId87"/>
    <p:sldId id="433" r:id="rId88"/>
    <p:sldId id="434" r:id="rId89"/>
    <p:sldId id="429" r:id="rId90"/>
    <p:sldId id="436" r:id="rId91"/>
    <p:sldId id="437" r:id="rId92"/>
    <p:sldId id="438" r:id="rId93"/>
    <p:sldId id="439" r:id="rId94"/>
    <p:sldId id="440" r:id="rId95"/>
    <p:sldId id="435" r:id="rId96"/>
    <p:sldId id="430" r:id="rId97"/>
    <p:sldId id="405" r:id="rId98"/>
    <p:sldId id="264" r:id="rId99"/>
    <p:sldId id="432" r:id="rId100"/>
    <p:sldId id="263" r:id="rId101"/>
    <p:sldId id="280" r:id="rId102"/>
    <p:sldId id="333" r:id="rId103"/>
    <p:sldId id="357" r:id="rId104"/>
    <p:sldId id="260" r:id="rId105"/>
    <p:sldId id="284" r:id="rId106"/>
    <p:sldId id="342" r:id="rId107"/>
    <p:sldId id="343" r:id="rId108"/>
    <p:sldId id="345" r:id="rId109"/>
    <p:sldId id="346" r:id="rId110"/>
    <p:sldId id="355" r:id="rId111"/>
    <p:sldId id="348" r:id="rId112"/>
    <p:sldId id="349" r:id="rId113"/>
    <p:sldId id="350" r:id="rId114"/>
    <p:sldId id="351" r:id="rId115"/>
    <p:sldId id="352" r:id="rId116"/>
    <p:sldId id="353" r:id="rId117"/>
    <p:sldId id="378" r:id="rId118"/>
    <p:sldId id="379" r:id="rId119"/>
    <p:sldId id="380" r:id="rId120"/>
    <p:sldId id="381" r:id="rId121"/>
    <p:sldId id="382" r:id="rId122"/>
    <p:sldId id="383" r:id="rId123"/>
    <p:sldId id="384" r:id="rId124"/>
    <p:sldId id="385" r:id="rId125"/>
    <p:sldId id="387" r:id="rId126"/>
    <p:sldId id="388" r:id="rId127"/>
    <p:sldId id="389" r:id="rId128"/>
    <p:sldId id="403" r:id="rId129"/>
    <p:sldId id="404" r:id="rId130"/>
    <p:sldId id="400" r:id="rId131"/>
    <p:sldId id="401" r:id="rId132"/>
    <p:sldId id="402" r:id="rId133"/>
    <p:sldId id="407" r:id="rId134"/>
    <p:sldId id="408" r:id="rId135"/>
    <p:sldId id="409" r:id="rId136"/>
    <p:sldId id="410" r:id="rId137"/>
    <p:sldId id="411" r:id="rId138"/>
    <p:sldId id="412" r:id="rId139"/>
    <p:sldId id="413" r:id="rId14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91" y="-6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33E07-A254-41BC-AF32-9AA13C16A8C2}" type="datetimeFigureOut">
              <a:rPr lang="cs-CZ" smtClean="0"/>
              <a:pPr/>
              <a:t>7.1.2020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0A892-F062-45AF-8704-D099B5C9E037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Klepnutím lze upravit styl předlohy podnadpisů.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33E07-A254-41BC-AF32-9AA13C16A8C2}" type="datetimeFigureOut">
              <a:rPr lang="cs-CZ" smtClean="0"/>
              <a:pPr/>
              <a:t>7.1.2020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0A892-F062-45AF-8704-D099B5C9E03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33E07-A254-41BC-AF32-9AA13C16A8C2}" type="datetimeFigureOut">
              <a:rPr lang="cs-CZ" smtClean="0"/>
              <a:pPr/>
              <a:t>7.1.2020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0A892-F062-45AF-8704-D099B5C9E03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na celou šířk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793180"/>
            <a:ext cx="9144000" cy="0"/>
          </a:xfrm>
          <a:prstGeom prst="line">
            <a:avLst/>
          </a:prstGeom>
          <a:ln w="38100">
            <a:solidFill>
              <a:srgbClr val="C22F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24749" y="292971"/>
            <a:ext cx="1191361" cy="320404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-8469" y="6288065"/>
            <a:ext cx="9144000" cy="0"/>
          </a:xfrm>
          <a:prstGeom prst="line">
            <a:avLst/>
          </a:prstGeom>
          <a:ln w="38100">
            <a:solidFill>
              <a:srgbClr val="DBDC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61225" y="1642534"/>
            <a:ext cx="8254885" cy="4156404"/>
          </a:xfrm>
          <a:prstGeom prst="rect">
            <a:avLst/>
          </a:prstGeom>
        </p:spPr>
        <p:txBody>
          <a:bodyPr lIns="0"/>
          <a:lstStyle>
            <a:lvl1pPr marL="288000" indent="-288000" algn="l" defTabSz="9144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  <a:buFontTx/>
              <a:buBlip>
                <a:blip r:embed="rId3"/>
              </a:buBlip>
              <a:defRPr lang="cs-CZ" sz="1600" b="1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269875" indent="-269875">
              <a:lnSpc>
                <a:spcPct val="100000"/>
              </a:lnSpc>
              <a:spcAft>
                <a:spcPts val="375"/>
              </a:spcAft>
              <a:buFontTx/>
              <a:buBlip>
                <a:blip r:embed="rId4"/>
              </a:buBlip>
              <a:defRPr lang="cs-CZ" sz="15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538163" indent="-271463">
              <a:lnSpc>
                <a:spcPct val="100000"/>
              </a:lnSpc>
              <a:spcAft>
                <a:spcPts val="375"/>
              </a:spcAft>
              <a:buSzPct val="100000"/>
              <a:buFontTx/>
              <a:buBlip>
                <a:blip r:embed="rId5"/>
              </a:buBlip>
              <a:defRPr lang="cs-CZ" sz="13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4pPr>
            <a:lvl5pPr marL="15430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5pPr>
          </a:lstStyle>
          <a:p>
            <a:pPr lvl="0"/>
            <a:r>
              <a:rPr lang="cs-CZ" sz="1600" b="1" dirty="0">
                <a:latin typeface="+mn-lt"/>
              </a:rPr>
              <a:t>První úroveň</a:t>
            </a:r>
            <a:endParaRPr lang="cs-CZ" dirty="0"/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</p:txBody>
      </p:sp>
      <p:sp>
        <p:nvSpPr>
          <p:cNvPr id="11" name="Nadpis 1"/>
          <p:cNvSpPr>
            <a:spLocks noGrp="1"/>
          </p:cNvSpPr>
          <p:nvPr>
            <p:ph type="title" hasCustomPrompt="1"/>
          </p:nvPr>
        </p:nvSpPr>
        <p:spPr>
          <a:xfrm>
            <a:off x="461225" y="944224"/>
            <a:ext cx="6641939" cy="428054"/>
          </a:xfrm>
          <a:prstGeom prst="rect">
            <a:avLst/>
          </a:prstGeom>
        </p:spPr>
        <p:txBody>
          <a:bodyPr lIns="0"/>
          <a:lstStyle>
            <a:lvl1pPr>
              <a:defRPr sz="2400"/>
            </a:lvl1pPr>
          </a:lstStyle>
          <a:p>
            <a:r>
              <a:rPr lang="cs-CZ" dirty="0"/>
              <a:t>Název podsekce</a:t>
            </a:r>
          </a:p>
        </p:txBody>
      </p:sp>
      <p:sp>
        <p:nvSpPr>
          <p:cNvPr id="10" name="Zástupný symbol pro zápatí 3"/>
          <p:cNvSpPr>
            <a:spLocks noGrp="1"/>
          </p:cNvSpPr>
          <p:nvPr>
            <p:ph type="ftr" sz="quarter" idx="12"/>
          </p:nvPr>
        </p:nvSpPr>
        <p:spPr>
          <a:xfrm>
            <a:off x="461225" y="6458663"/>
            <a:ext cx="8164800" cy="244800"/>
          </a:xfrm>
          <a:prstGeom prst="rect">
            <a:avLst/>
          </a:prstGeom>
        </p:spPr>
        <p:txBody>
          <a:bodyPr/>
          <a:lstStyle/>
          <a:p>
            <a:r>
              <a:rPr lang="cs-CZ" sz="1000">
                <a:solidFill>
                  <a:prstClr val="black"/>
                </a:solidFill>
              </a:rPr>
              <a:t>Mgr. Cydlina Radbuzová l 12. ledna 2017 Tento text se dá editovat jako zápatí. Dle verze programu najdete tuto funkci na kartě Vložení, část Text.</a:t>
            </a:r>
            <a:endParaRPr lang="cs-CZ" sz="1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922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bsah a obrázek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61225" y="1350594"/>
            <a:ext cx="5347147" cy="4448344"/>
          </a:xfrm>
          <a:prstGeom prst="rect">
            <a:avLst/>
          </a:prstGeom>
        </p:spPr>
        <p:txBody>
          <a:bodyPr lIns="0"/>
          <a:lstStyle>
            <a:lvl1pPr marL="288000" indent="-288000" algn="l" defTabSz="9144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  <a:buFontTx/>
              <a:buBlip>
                <a:blip r:embed="rId2"/>
              </a:buBlip>
              <a:defRPr lang="cs-CZ" sz="1600" b="1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269875" indent="-269875">
              <a:lnSpc>
                <a:spcPct val="100000"/>
              </a:lnSpc>
              <a:spcAft>
                <a:spcPts val="375"/>
              </a:spcAft>
              <a:buFontTx/>
              <a:buBlip>
                <a:blip r:embed="rId3"/>
              </a:buBlip>
              <a:defRPr lang="cs-CZ" sz="15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538163" indent="-271463">
              <a:lnSpc>
                <a:spcPct val="100000"/>
              </a:lnSpc>
              <a:spcAft>
                <a:spcPts val="375"/>
              </a:spcAft>
              <a:buSzPct val="100000"/>
              <a:buFontTx/>
              <a:buBlip>
                <a:blip r:embed="rId4"/>
              </a:buBlip>
              <a:defRPr lang="cs-CZ" sz="13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4pPr>
            <a:lvl5pPr marL="15430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5pPr>
          </a:lstStyle>
          <a:p>
            <a:pPr lvl="0"/>
            <a:r>
              <a:rPr lang="cs-CZ" sz="1600" b="1" dirty="0">
                <a:latin typeface="+mn-lt"/>
              </a:rPr>
              <a:t>První úroveň</a:t>
            </a:r>
            <a:endParaRPr lang="cs-CZ" dirty="0"/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793180"/>
            <a:ext cx="9144000" cy="0"/>
          </a:xfrm>
          <a:prstGeom prst="line">
            <a:avLst/>
          </a:prstGeom>
          <a:ln w="38100">
            <a:solidFill>
              <a:srgbClr val="C22F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24749" y="292971"/>
            <a:ext cx="1191361" cy="320404"/>
          </a:xfrm>
          <a:prstGeom prst="rect">
            <a:avLst/>
          </a:prstGeom>
        </p:spPr>
      </p:pic>
      <p:sp>
        <p:nvSpPr>
          <p:cNvPr id="11" name="Zástupný symbol pro obrázek 10"/>
          <p:cNvSpPr>
            <a:spLocks noGrp="1"/>
          </p:cNvSpPr>
          <p:nvPr>
            <p:ph type="pic" sz="quarter" idx="11"/>
          </p:nvPr>
        </p:nvSpPr>
        <p:spPr>
          <a:xfrm>
            <a:off x="5952273" y="1399653"/>
            <a:ext cx="2763837" cy="439928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8469" y="6288065"/>
            <a:ext cx="9144000" cy="0"/>
          </a:xfrm>
          <a:prstGeom prst="line">
            <a:avLst/>
          </a:prstGeom>
          <a:ln w="38100">
            <a:solidFill>
              <a:srgbClr val="DBDC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>
          <a:xfrm>
            <a:off x="461225" y="6458663"/>
            <a:ext cx="8164800" cy="244800"/>
          </a:xfrm>
          <a:prstGeom prst="rect">
            <a:avLst/>
          </a:prstGeom>
        </p:spPr>
        <p:txBody>
          <a:bodyPr/>
          <a:lstStyle/>
          <a:p>
            <a:r>
              <a:rPr lang="cs-CZ" sz="1000">
                <a:solidFill>
                  <a:prstClr val="black"/>
                </a:solidFill>
              </a:rPr>
              <a:t>Mgr. Cydlina Radbuzová l 12. ledna 2017 Tento text se dá editovat jako zápatí. Dle verze programu najdete tuto funkci na kartě Vložení, část Text.</a:t>
            </a:r>
            <a:endParaRPr lang="cs-CZ" sz="1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656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33E07-A254-41BC-AF32-9AA13C16A8C2}" type="datetimeFigureOut">
              <a:rPr lang="cs-CZ" smtClean="0"/>
              <a:pPr/>
              <a:t>7.1.2020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0A892-F062-45AF-8704-D099B5C9E03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33E07-A254-41BC-AF32-9AA13C16A8C2}" type="datetimeFigureOut">
              <a:rPr lang="cs-CZ" smtClean="0"/>
              <a:pPr/>
              <a:t>7.1.2020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F1A0A892-F062-45AF-8704-D099B5C9E03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33E07-A254-41BC-AF32-9AA13C16A8C2}" type="datetimeFigureOut">
              <a:rPr lang="cs-CZ" smtClean="0"/>
              <a:pPr/>
              <a:t>7.1.2020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0A892-F062-45AF-8704-D099B5C9E03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33E07-A254-41BC-AF32-9AA13C16A8C2}" type="datetimeFigureOut">
              <a:rPr lang="cs-CZ" smtClean="0"/>
              <a:pPr/>
              <a:t>7.1.2020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0A892-F062-45AF-8704-D099B5C9E03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33E07-A254-41BC-AF32-9AA13C16A8C2}" type="datetimeFigureOut">
              <a:rPr lang="cs-CZ" smtClean="0"/>
              <a:pPr/>
              <a:t>7.1.2020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0A892-F062-45AF-8704-D099B5C9E03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33E07-A254-41BC-AF32-9AA13C16A8C2}" type="datetimeFigureOut">
              <a:rPr lang="cs-CZ" smtClean="0"/>
              <a:pPr/>
              <a:t>7.1.2020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0A892-F062-45AF-8704-D099B5C9E03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33E07-A254-41BC-AF32-9AA13C16A8C2}" type="datetimeFigureOut">
              <a:rPr lang="cs-CZ" smtClean="0"/>
              <a:pPr/>
              <a:t>7.1.2020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0A892-F062-45AF-8704-D099B5C9E03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cs-CZ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Klepnutím na ikonu přidáte obrázek.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33E07-A254-41BC-AF32-9AA13C16A8C2}" type="datetimeFigureOut">
              <a:rPr lang="cs-CZ" smtClean="0"/>
              <a:pPr/>
              <a:t>7.1.2020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0A892-F062-45AF-8704-D099B5C9E03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Klepnutím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B433E07-A254-41BC-AF32-9AA13C16A8C2}" type="datetimeFigureOut">
              <a:rPr lang="cs-CZ" smtClean="0"/>
              <a:pPr/>
              <a:t>7.1.2020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1A0A892-F062-45AF-8704-D099B5C9E037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6.pn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jpe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file:///A:\Manrique.jpg" TargetMode="External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4.jpe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13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3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13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13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3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8.png"/><Relationship Id="rId4" Type="http://schemas.openxmlformats.org/officeDocument/2006/relationships/image" Target="../media/image19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file:///A:\Polyxena.jpg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Drobné Příběhy ze šlechtických sbírek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796136" y="551723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3">
                    <a:lumMod val="75000"/>
                  </a:schemeClr>
                </a:solidFill>
              </a:rPr>
              <a:t>Martina Indrová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endParaRPr lang="cs-CZ" sz="1000" dirty="0"/>
          </a:p>
          <a:p>
            <a:endParaRPr lang="cs-CZ" sz="1000" dirty="0">
              <a:solidFill>
                <a:prstClr val="black"/>
              </a:solidFill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C:\Users\Martina Indrová\Desktop\Zapomenuté příběhy věcí\Dělení_růží,_Antonín_Stre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29" y="2042680"/>
            <a:ext cx="8745704" cy="352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57942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/>
          <p:nvPr/>
        </p:nvPicPr>
        <p:blipFill>
          <a:blip r:embed="rId2" cstate="print"/>
          <a:srcRect l="26612" t="28824" r="27273" b="11470"/>
          <a:stretch>
            <a:fillRect/>
          </a:stretch>
        </p:blipFill>
        <p:spPr bwMode="auto">
          <a:xfrm>
            <a:off x="827584" y="692696"/>
            <a:ext cx="7272808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 descr="C:\Documents and Settings\Martina Veselá\Plocha\Rožmberkové\scan0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841" t="1529" r="3411" b="3653"/>
          <a:stretch>
            <a:fillRect/>
          </a:stretch>
        </p:blipFill>
        <p:spPr bwMode="auto">
          <a:xfrm>
            <a:off x="3059832" y="260648"/>
            <a:ext cx="3024336" cy="5682086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3131840" y="602128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Rožmberský epitaf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6300192" y="3933056"/>
            <a:ext cx="26642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„Zde je hrob pánů z Rožmberka, zakladatelů tohoto místa, s předností původu od knížat </a:t>
            </a:r>
            <a:r>
              <a:rPr lang="cs-CZ" dirty="0" err="1"/>
              <a:t>Orsini</a:t>
            </a:r>
            <a:r>
              <a:rPr lang="cs-CZ" dirty="0"/>
              <a:t>“.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C:\Users\Martina Veselá\Desktop\fce57b445f_57168033_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12776"/>
            <a:ext cx="5222661" cy="356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34637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C:\Users\Martina\Desktop\Skeny\52.jpe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4"/>
          <a:stretch/>
        </p:blipFill>
        <p:spPr bwMode="auto">
          <a:xfrm>
            <a:off x="1979712" y="44624"/>
            <a:ext cx="4752528" cy="639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771800" y="6525344"/>
            <a:ext cx="3384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Epitaf syna Jetřicha ze Žerotína, SZ Opočno</a:t>
            </a:r>
          </a:p>
        </p:txBody>
      </p:sp>
    </p:spTree>
    <p:extLst>
      <p:ext uri="{BB962C8B-B14F-4D97-AF65-F5344CB8AC3E}">
        <p14:creationId xmlns:p14="http://schemas.microsoft.com/office/powerpoint/2010/main" val="178397818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 descr="C:\Documents and Settings\Martina Veselá\Plocha\Rožmberkové\scan0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294669" cy="2664296"/>
          </a:xfrm>
          <a:prstGeom prst="rect">
            <a:avLst/>
          </a:prstGeom>
          <a:noFill/>
        </p:spPr>
      </p:pic>
      <p:pic>
        <p:nvPicPr>
          <p:cNvPr id="4099" name="Picture 3" descr="C:\Documents and Settings\Martina Veselá\Plocha\Rožmberkové\scan001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212976"/>
            <a:ext cx="7776864" cy="34125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/>
          </p:cNvPicPr>
          <p:nvPr>
            <p:ph idx="1"/>
          </p:nvPr>
        </p:nvPicPr>
        <p:blipFill>
          <a:blip r:embed="rId2" cstate="print"/>
          <a:srcRect l="37521" t="27353" r="38843" b="11471"/>
          <a:stretch>
            <a:fillRect/>
          </a:stretch>
        </p:blipFill>
        <p:spPr bwMode="auto">
          <a:xfrm>
            <a:off x="251520" y="764704"/>
            <a:ext cx="3075315" cy="447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/>
          <p:cNvPicPr/>
          <p:nvPr/>
        </p:nvPicPr>
        <p:blipFill>
          <a:blip r:embed="rId3" cstate="print"/>
          <a:srcRect l="37686" t="29412" r="39008" b="14412"/>
          <a:stretch>
            <a:fillRect/>
          </a:stretch>
        </p:blipFill>
        <p:spPr bwMode="auto">
          <a:xfrm>
            <a:off x="3851920" y="548680"/>
            <a:ext cx="134302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/>
          <p:cNvPicPr/>
          <p:nvPr/>
        </p:nvPicPr>
        <p:blipFill>
          <a:blip r:embed="rId4" cstate="print"/>
          <a:srcRect l="29091" t="40882" r="54545" b="19412"/>
          <a:stretch>
            <a:fillRect/>
          </a:stretch>
        </p:blipFill>
        <p:spPr bwMode="auto">
          <a:xfrm>
            <a:off x="3779912" y="3789040"/>
            <a:ext cx="1767632" cy="244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3851920" y="2420888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Mistr Vyšebrodského oltáře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419872" y="638132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Madona z Trhových </a:t>
            </a:r>
            <a:r>
              <a:rPr lang="cs-CZ" dirty="0" err="1"/>
              <a:t>Svinů</a:t>
            </a:r>
            <a:endParaRPr lang="cs-CZ" dirty="0"/>
          </a:p>
        </p:txBody>
      </p:sp>
      <p:pic>
        <p:nvPicPr>
          <p:cNvPr id="10" name="Obrázek 9"/>
          <p:cNvPicPr/>
          <p:nvPr/>
        </p:nvPicPr>
        <p:blipFill>
          <a:blip r:embed="rId5" cstate="print"/>
          <a:srcRect l="38347" t="30294" r="37686" b="10882"/>
          <a:stretch>
            <a:fillRect/>
          </a:stretch>
        </p:blipFill>
        <p:spPr bwMode="auto">
          <a:xfrm>
            <a:off x="5796136" y="260648"/>
            <a:ext cx="223224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5652120" y="314096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Krumlovská madona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251520" y="5373216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Mistr Třeboňského oltáře</a:t>
            </a:r>
          </a:p>
          <a:p>
            <a:endParaRPr lang="cs-CZ" dirty="0"/>
          </a:p>
        </p:txBody>
      </p:sp>
      <p:pic>
        <p:nvPicPr>
          <p:cNvPr id="13" name="Obrázek 12"/>
          <p:cNvPicPr/>
          <p:nvPr/>
        </p:nvPicPr>
        <p:blipFill>
          <a:blip r:embed="rId6" cstate="print"/>
          <a:srcRect l="44463" t="51471" r="46281" b="19412"/>
          <a:stretch>
            <a:fillRect/>
          </a:stretch>
        </p:blipFill>
        <p:spPr bwMode="auto">
          <a:xfrm>
            <a:off x="6876256" y="3645024"/>
            <a:ext cx="151216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ovéPole 13"/>
          <p:cNvSpPr txBox="1"/>
          <p:nvPr/>
        </p:nvSpPr>
        <p:spPr>
          <a:xfrm>
            <a:off x="6732240" y="6165304"/>
            <a:ext cx="2411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Třeboňská madona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0" y="1556792"/>
            <a:ext cx="2987824" cy="34007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Adam I. z Hradce (1494 – 1531)</a:t>
            </a:r>
          </a:p>
          <a:p>
            <a:pPr>
              <a:buFontTx/>
              <a:buChar char="-"/>
            </a:pPr>
            <a:r>
              <a:rPr lang="cs-CZ" b="0" dirty="0"/>
              <a:t>tchán Zdeněk Lev z </a:t>
            </a:r>
            <a:r>
              <a:rPr lang="cs-CZ" b="0" dirty="0" err="1"/>
              <a:t>Rožmitálu</a:t>
            </a:r>
            <a:endParaRPr lang="cs-CZ" b="0" dirty="0"/>
          </a:p>
          <a:p>
            <a:pPr>
              <a:buFontTx/>
              <a:buChar char="-"/>
            </a:pPr>
            <a:r>
              <a:rPr lang="cs-CZ" b="0" dirty="0"/>
              <a:t>započal přestavbu J. Hradce</a:t>
            </a:r>
          </a:p>
          <a:p>
            <a:pPr>
              <a:buFontTx/>
              <a:buChar char="-"/>
            </a:pPr>
            <a:r>
              <a:rPr lang="cs-CZ" b="0" dirty="0"/>
              <a:t>podpora Ferdinanda I.</a:t>
            </a:r>
          </a:p>
          <a:p>
            <a:pPr>
              <a:buFontTx/>
              <a:buChar char="-"/>
            </a:pPr>
            <a:r>
              <a:rPr lang="cs-CZ" b="0" dirty="0"/>
              <a:t>nesl říšské jablko při korunovaci</a:t>
            </a:r>
          </a:p>
          <a:p>
            <a:pPr>
              <a:buFontTx/>
              <a:buChar char="-"/>
            </a:pPr>
            <a:r>
              <a:rPr lang="cs-CZ" b="0" dirty="0"/>
              <a:t>u dvora zřízena česká kancelář</a:t>
            </a:r>
          </a:p>
          <a:p>
            <a:pPr>
              <a:buFontTx/>
              <a:buChar char="-"/>
            </a:pPr>
            <a:r>
              <a:rPr lang="cs-CZ" b="0" dirty="0"/>
              <a:t>umírá na mor</a:t>
            </a:r>
          </a:p>
          <a:p>
            <a:pPr>
              <a:buFontTx/>
              <a:buChar char="-"/>
            </a:pP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>
          <a:xfrm>
            <a:off x="461225" y="6597351"/>
            <a:ext cx="8164800" cy="106111"/>
          </a:xfrm>
        </p:spPr>
        <p:txBody>
          <a:bodyPr/>
          <a:lstStyle/>
          <a:p>
            <a:r>
              <a:rPr lang="cs-CZ" sz="1000" dirty="0">
                <a:solidFill>
                  <a:prstClr val="black"/>
                </a:solidFill>
              </a:rPr>
              <a:t>			Adam I. z Hradce			 Anna z </a:t>
            </a:r>
            <a:r>
              <a:rPr lang="cs-CZ" sz="1000" dirty="0" err="1">
                <a:solidFill>
                  <a:prstClr val="black"/>
                </a:solidFill>
              </a:rPr>
              <a:t>Rožmitálu</a:t>
            </a:r>
            <a:endParaRPr lang="cs-CZ" sz="1000" dirty="0">
              <a:solidFill>
                <a:prstClr val="black"/>
              </a:solidFill>
            </a:endParaRPr>
          </a:p>
        </p:txBody>
      </p:sp>
      <p:pic>
        <p:nvPicPr>
          <p:cNvPr id="5" name="obrázek 1" descr="M-00287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60648"/>
            <a:ext cx="2880320" cy="5256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2" descr="M-00288a"/>
          <p:cNvPicPr>
            <a:picLocks noGrp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6" b="9306"/>
          <a:stretch>
            <a:fillRect/>
          </a:stretch>
        </p:blipFill>
        <p:spPr bwMode="auto">
          <a:xfrm>
            <a:off x="5796136" y="249784"/>
            <a:ext cx="3240360" cy="5278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369171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>
          <a:xfrm>
            <a:off x="499165" y="5877272"/>
            <a:ext cx="8164800" cy="244800"/>
          </a:xfrm>
        </p:spPr>
        <p:txBody>
          <a:bodyPr/>
          <a:lstStyle/>
          <a:p>
            <a:r>
              <a:rPr lang="cs-CZ" sz="1000" dirty="0">
                <a:solidFill>
                  <a:prstClr val="black"/>
                </a:solidFill>
              </a:rPr>
              <a:t>Jindřichův Hradec, tzv. Adamovo stavení</a:t>
            </a:r>
          </a:p>
        </p:txBody>
      </p:sp>
      <p:pic>
        <p:nvPicPr>
          <p:cNvPr id="7170" name="Picture 2" descr="C:\Users\Martina Indrová\Desktop\26714123823_f07e7b0b75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0" y="260648"/>
            <a:ext cx="9170010" cy="514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2599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1225" y="2501660"/>
            <a:ext cx="4619733" cy="329727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Jáchym z Hradce (1526 – 1565)</a:t>
            </a:r>
          </a:p>
          <a:p>
            <a:pPr>
              <a:buFontTx/>
              <a:buChar char="-"/>
            </a:pPr>
            <a:r>
              <a:rPr lang="cs-CZ" b="0" dirty="0"/>
              <a:t>vyrůstal se syny císaře</a:t>
            </a:r>
          </a:p>
          <a:p>
            <a:pPr>
              <a:buFontTx/>
              <a:buChar char="-"/>
            </a:pPr>
            <a:r>
              <a:rPr lang="cs-CZ" b="0" dirty="0"/>
              <a:t>smlouva o vzájemném dědění</a:t>
            </a:r>
          </a:p>
          <a:p>
            <a:pPr>
              <a:buFontTx/>
              <a:buChar char="-"/>
            </a:pPr>
            <a:r>
              <a:rPr lang="cs-CZ" b="0" dirty="0"/>
              <a:t>manželka Anna z Rožmberka (6 dětí)</a:t>
            </a:r>
          </a:p>
          <a:p>
            <a:pPr>
              <a:buFontTx/>
              <a:buChar char="-"/>
            </a:pPr>
            <a:r>
              <a:rPr lang="cs-CZ" b="0" dirty="0"/>
              <a:t>císařův smuteční průvod na J. Hradci (1564)</a:t>
            </a:r>
          </a:p>
          <a:p>
            <a:pPr>
              <a:buFontTx/>
              <a:buChar char="-"/>
            </a:pPr>
            <a:r>
              <a:rPr lang="cs-CZ" b="0" dirty="0"/>
              <a:t>zemřel ve vodách Dunaje</a:t>
            </a:r>
          </a:p>
          <a:p>
            <a:pPr>
              <a:buFontTx/>
              <a:buChar char="-"/>
            </a:pPr>
            <a:endParaRPr lang="cs-CZ" b="0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cs-CZ" sz="1000" dirty="0"/>
              <a:t>					Jakob </a:t>
            </a:r>
            <a:r>
              <a:rPr lang="cs-CZ" sz="1000" dirty="0" err="1"/>
              <a:t>Seisseneger</a:t>
            </a:r>
            <a:r>
              <a:rPr lang="cs-CZ" sz="1000" dirty="0"/>
              <a:t>: Dětský dvojportrét, 1529 (SZ Č. Lhota)</a:t>
            </a:r>
          </a:p>
        </p:txBody>
      </p:sp>
      <p:pic>
        <p:nvPicPr>
          <p:cNvPr id="5" name="Picture 2" descr="C:\Users\Martina\Desktop\Skeny\73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" t="1313" r="2674" b="9762"/>
          <a:stretch/>
        </p:blipFill>
        <p:spPr bwMode="auto">
          <a:xfrm>
            <a:off x="4860032" y="253776"/>
            <a:ext cx="3888432" cy="590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44854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1225" y="1052736"/>
            <a:ext cx="3606719" cy="4746201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Zachariáš z Hradce (1527 – 1589)</a:t>
            </a:r>
          </a:p>
          <a:p>
            <a:pPr>
              <a:buFontTx/>
              <a:buChar char="-"/>
            </a:pPr>
            <a:r>
              <a:rPr lang="cs-CZ" b="0" dirty="0"/>
              <a:t>Telč, Slavonice, Strmilov, Kunžak a letohrádek Rozkoš</a:t>
            </a:r>
          </a:p>
          <a:p>
            <a:pPr>
              <a:buFontTx/>
              <a:buChar char="-"/>
            </a:pPr>
            <a:r>
              <a:rPr lang="cs-CZ" b="0" dirty="0"/>
              <a:t>cesty do Itálie</a:t>
            </a:r>
          </a:p>
          <a:p>
            <a:pPr>
              <a:buFontTx/>
              <a:buChar char="-"/>
            </a:pPr>
            <a:r>
              <a:rPr lang="cs-CZ" b="0" dirty="0"/>
              <a:t>2 manželky: Kateřina z Valdštejna (+ 1571), Anna ze </a:t>
            </a:r>
            <a:r>
              <a:rPr lang="cs-CZ" b="0" dirty="0" err="1"/>
              <a:t>Šlejnic</a:t>
            </a:r>
            <a:endParaRPr lang="cs-CZ" b="0" dirty="0"/>
          </a:p>
          <a:p>
            <a:pPr>
              <a:buFontTx/>
              <a:buChar char="-"/>
            </a:pPr>
            <a:r>
              <a:rPr lang="cs-CZ" b="0" dirty="0"/>
              <a:t>syn </a:t>
            </a:r>
            <a:r>
              <a:rPr lang="cs-CZ" b="0" dirty="0" err="1"/>
              <a:t>Menhart</a:t>
            </a:r>
            <a:r>
              <a:rPr lang="cs-CZ" b="0" dirty="0"/>
              <a:t> Lev (1555 - 1579)</a:t>
            </a:r>
          </a:p>
          <a:p>
            <a:pPr>
              <a:buFontTx/>
              <a:buChar char="-"/>
            </a:pPr>
            <a:r>
              <a:rPr lang="cs-CZ" b="0" dirty="0"/>
              <a:t>dcera Kateřina (1577 – 1598) – Ladislav Berka z Dubé</a:t>
            </a:r>
          </a:p>
          <a:p>
            <a:pPr>
              <a:buFontTx/>
              <a:buChar char="-"/>
            </a:pPr>
            <a:endParaRPr lang="cs-CZ" b="0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sz="1000" dirty="0">
              <a:solidFill>
                <a:prstClr val="black"/>
              </a:solidFill>
            </a:endParaRPr>
          </a:p>
        </p:txBody>
      </p:sp>
      <p:pic>
        <p:nvPicPr>
          <p:cNvPr id="11266" name="Picture 2" descr="C:\Users\Martina Indrová\Desktop\zacharias-hrade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7"/>
            <a:ext cx="4320480" cy="574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745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/>
          <p:nvPr/>
        </p:nvPicPr>
        <p:blipFill>
          <a:blip r:embed="rId2" cstate="print"/>
          <a:srcRect l="33058" t="25294" r="42975" b="9412"/>
          <a:stretch>
            <a:fillRect/>
          </a:stretch>
        </p:blipFill>
        <p:spPr bwMode="auto">
          <a:xfrm>
            <a:off x="2267744" y="260648"/>
            <a:ext cx="3888432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2339752" y="6237312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Oldřich II. z Rožmberka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 descr="C:\Users\Martina Indrová\Desktop\c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0" t="6828" r="16365" b="13400"/>
          <a:stretch/>
        </p:blipFill>
        <p:spPr bwMode="auto">
          <a:xfrm>
            <a:off x="1115616" y="188640"/>
            <a:ext cx="2808312" cy="648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Martina Indrová\Desktop\kat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5" t="6114" r="14865" b="13287"/>
          <a:stretch/>
        </p:blipFill>
        <p:spPr bwMode="auto">
          <a:xfrm>
            <a:off x="5271059" y="188641"/>
            <a:ext cx="269738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01827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2291" name="Zástupný symbol pro text 1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2292" name="Picture 5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" r="7111"/>
          <a:stretch>
            <a:fillRect/>
          </a:stretch>
        </p:blipFill>
        <p:spPr>
          <a:xfrm>
            <a:off x="6133381" y="593725"/>
            <a:ext cx="2838091" cy="2127838"/>
          </a:xfrm>
          <a:noFill/>
        </p:spPr>
      </p:pic>
      <p:pic>
        <p:nvPicPr>
          <p:cNvPr id="12293" name="Picture 5" descr="C:\Documents and Settings\Martina Veselá\Plocha\Grant KÚ foto\TELČ\Telč - Petr\P80735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620713"/>
            <a:ext cx="2905125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7" descr="C:\Documents and Settings\Martina Veselá\Plocha\Grant KÚ foto\TELČ\Telč - Petr\P807364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141663"/>
            <a:ext cx="4176712" cy="313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8" descr="C:\Documents and Settings\Martina Veselá\Plocha\Grant KÚ foto\TELČ\Telč zámek\P708467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725"/>
            <a:ext cx="2916238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9" descr="C:\Documents and Settings\Martina Veselá\Plocha\Grant KÚ foto\TELČ\Telč zámek\P708473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9125"/>
            <a:ext cx="4211638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6958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4339" name="Zástupný symbol pro obrázek 2"/>
          <p:cNvSpPr>
            <a:spLocks noGrp="1" noTextEdit="1"/>
          </p:cNvSpPr>
          <p:nvPr>
            <p:ph type="pic" idx="1"/>
          </p:nvPr>
        </p:nvSpPr>
        <p:spPr/>
      </p:sp>
      <p:sp>
        <p:nvSpPr>
          <p:cNvPr id="14340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4341" name="Picture 2" descr="C:\Documents and Settings\Martina Veselá\Plocha\Grant KÚ foto\TELČ\Telč zámek\P70846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6250"/>
            <a:ext cx="28321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5" descr="C:\Documents and Settings\Martina Veselá\Plocha\Grant KÚ foto\TELČ\Telč zámek\P72247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0"/>
            <a:ext cx="384016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7" descr="C:\Documents and Settings\Martina Veselá\Plocha\Grant KÚ foto\TELČ\Telč zámek\Telč zámek - štít\karta 11 2009 4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213100"/>
            <a:ext cx="4319587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976" y="2794957"/>
            <a:ext cx="2663790" cy="374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560757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>
          <a:xfrm>
            <a:off x="642088" y="6443915"/>
            <a:ext cx="8164800" cy="244800"/>
          </a:xfrm>
        </p:spPr>
        <p:txBody>
          <a:bodyPr/>
          <a:lstStyle/>
          <a:p>
            <a:endParaRPr lang="cs-CZ" sz="1000" dirty="0">
              <a:solidFill>
                <a:prstClr val="black"/>
              </a:solidFill>
            </a:endParaRPr>
          </a:p>
        </p:txBody>
      </p:sp>
      <p:pic>
        <p:nvPicPr>
          <p:cNvPr id="5122" name="Picture 2" descr="C:\Users\Martina Indrová\Desktop\16-statni-zamek-telc-renesancni-sgrafito-v-klenotnici-v-prizemi-zamku-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187" y="1006321"/>
            <a:ext cx="6536981" cy="505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93040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5365" name="Picture 3" descr="C:\Users\Martina\Desktop\169744-original1-rbh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71" y="1177208"/>
            <a:ext cx="7996050" cy="4500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156184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sz="1000" dirty="0">
              <a:solidFill>
                <a:prstClr val="black"/>
              </a:solidFill>
            </a:endParaRPr>
          </a:p>
        </p:txBody>
      </p:sp>
      <p:pic>
        <p:nvPicPr>
          <p:cNvPr id="3074" name="Picture 2" descr="C:\Users\Martina Indrová\Desktop\C11GLE7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31" y="955675"/>
            <a:ext cx="3055776" cy="228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artina Indrová\Desktop\SKH51K4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31" y="3443289"/>
            <a:ext cx="3902717" cy="258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6630"/>
            <a:ext cx="4392488" cy="6622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124721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sz="1000" dirty="0">
              <a:solidFill>
                <a:prstClr val="black"/>
              </a:solidFill>
            </a:endParaRPr>
          </a:p>
        </p:txBody>
      </p:sp>
      <p:pic>
        <p:nvPicPr>
          <p:cNvPr id="6146" name="Picture 2" descr="C:\Users\Martina Indrová\Desktop\IF0ST8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15" y="332656"/>
            <a:ext cx="8532949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51356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976704"/>
          </a:xfrm>
        </p:spPr>
        <p:txBody>
          <a:bodyPr/>
          <a:lstStyle/>
          <a:p>
            <a:pPr marL="137160" indent="0">
              <a:buNone/>
            </a:pPr>
            <a:r>
              <a:rPr lang="cs-CZ" b="1" dirty="0">
                <a:solidFill>
                  <a:srgbClr val="FF0000"/>
                </a:solidFill>
              </a:rPr>
              <a:t>Vratislav II. z Pernštejna zvaný </a:t>
            </a:r>
            <a:r>
              <a:rPr lang="cs-CZ" b="1" i="1" dirty="0">
                <a:solidFill>
                  <a:srgbClr val="FF0000"/>
                </a:solidFill>
              </a:rPr>
              <a:t>Nádherný</a:t>
            </a:r>
          </a:p>
          <a:p>
            <a:pPr marL="137160" indent="0">
              <a:buNone/>
            </a:pPr>
            <a:r>
              <a:rPr lang="cs-CZ" b="1" i="1" dirty="0">
                <a:solidFill>
                  <a:srgbClr val="FF0000"/>
                </a:solidFill>
              </a:rPr>
              <a:t>(1530 – 1582)</a:t>
            </a:r>
            <a:endParaRPr lang="cs-CZ" b="1" dirty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cs-CZ" dirty="0"/>
              <a:t>1556 Řád Zlatého rouna</a:t>
            </a:r>
          </a:p>
          <a:p>
            <a:pPr marL="137160" indent="0">
              <a:buNone/>
            </a:pPr>
            <a:endParaRPr lang="cs-CZ" dirty="0"/>
          </a:p>
        </p:txBody>
      </p:sp>
      <p:pic>
        <p:nvPicPr>
          <p:cNvPr id="8194" name="Picture 2" descr="C:\Users\Martina\Desktop\Pernštejnové\8 b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" t="1829" r="2767" b="1681"/>
          <a:stretch/>
        </p:blipFill>
        <p:spPr bwMode="auto">
          <a:xfrm>
            <a:off x="1161927" y="2080088"/>
            <a:ext cx="3505201" cy="461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Martina\Desktop\Pernštejnové\5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07"/>
          <a:stretch/>
        </p:blipFill>
        <p:spPr bwMode="auto">
          <a:xfrm>
            <a:off x="5796136" y="4797152"/>
            <a:ext cx="2451100" cy="123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Martina\Desktop\Pernštejnové\8 a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" t="4080" r="4676" b="6213"/>
          <a:stretch/>
        </p:blipFill>
        <p:spPr bwMode="auto">
          <a:xfrm>
            <a:off x="6562724" y="1143000"/>
            <a:ext cx="1790701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562724" y="3114675"/>
            <a:ext cx="182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Maxmilián II.</a:t>
            </a:r>
          </a:p>
        </p:txBody>
      </p:sp>
    </p:spTree>
    <p:extLst>
      <p:ext uri="{BB962C8B-B14F-4D97-AF65-F5344CB8AC3E}">
        <p14:creationId xmlns:p14="http://schemas.microsoft.com/office/powerpoint/2010/main" val="179840930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 descr="C:\Users\Martina Veselá\Desktop\Jakob_Seisineger,_Vratislav_z_Pernstejna,_155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" b="6864"/>
          <a:stretch/>
        </p:blipFill>
        <p:spPr bwMode="auto">
          <a:xfrm>
            <a:off x="2141621" y="692696"/>
            <a:ext cx="4091574" cy="532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1811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C:\Users\Martina Veselá\Desktop\472637_article_photo_xGZsJFm0_6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3837"/>
            <a:ext cx="6779477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003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cs-CZ" sz="3600" dirty="0"/>
              <a:t>Oldřich II. z Rožmberka (1403 – 1462)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600" dirty="0"/>
              <a:t>osiřel v 10 letech, vládu převzal v 15 letech</a:t>
            </a:r>
          </a:p>
          <a:p>
            <a:r>
              <a:rPr lang="cs-CZ" sz="1600" dirty="0"/>
              <a:t>poručníkem Čeněk z </a:t>
            </a:r>
            <a:r>
              <a:rPr lang="cs-CZ" sz="1600" dirty="0" err="1"/>
              <a:t>Vartemberka</a:t>
            </a:r>
            <a:endParaRPr lang="cs-CZ" sz="1600" dirty="0"/>
          </a:p>
          <a:p>
            <a:r>
              <a:rPr lang="cs-CZ" sz="1600" dirty="0"/>
              <a:t>manželka Kateřina z </a:t>
            </a:r>
            <a:r>
              <a:rPr lang="cs-CZ" sz="1600" dirty="0" err="1"/>
              <a:t>Vartemberka</a:t>
            </a:r>
            <a:r>
              <a:rPr lang="cs-CZ" sz="1600" dirty="0"/>
              <a:t> – 4 dcery a 3 synové</a:t>
            </a:r>
          </a:p>
          <a:p>
            <a:r>
              <a:rPr lang="cs-CZ" sz="1600" dirty="0"/>
              <a:t>proti kalichu se obrátil až po založení Tábora</a:t>
            </a:r>
          </a:p>
          <a:p>
            <a:r>
              <a:rPr lang="cs-CZ" sz="1600" dirty="0"/>
              <a:t>začal vyvlastňovat církevní majetek</a:t>
            </a:r>
          </a:p>
          <a:p>
            <a:r>
              <a:rPr lang="cs-CZ" sz="1600" dirty="0"/>
              <a:t>Zlatá Koruna – majetky zabavil na základě falšované listiny</a:t>
            </a:r>
          </a:p>
          <a:p>
            <a:r>
              <a:rPr lang="cs-CZ" sz="1600" dirty="0"/>
              <a:t>30 fals – dílna</a:t>
            </a:r>
          </a:p>
          <a:p>
            <a:endParaRPr lang="cs-CZ" sz="1600" dirty="0"/>
          </a:p>
          <a:p>
            <a:endParaRPr lang="cs-CZ" sz="1600" dirty="0"/>
          </a:p>
          <a:p>
            <a:r>
              <a:rPr lang="cs-CZ" sz="1600" dirty="0"/>
              <a:t>u</a:t>
            </a:r>
            <a:r>
              <a:rPr lang="cs-CZ" sz="1600"/>
              <a:t>znávaný </a:t>
            </a:r>
            <a:r>
              <a:rPr lang="cs-CZ" sz="1600" dirty="0"/>
              <a:t>vůdce katolických pánů – byl zván</a:t>
            </a:r>
          </a:p>
          <a:p>
            <a:pPr marL="137160" indent="0">
              <a:buNone/>
            </a:pPr>
            <a:r>
              <a:rPr lang="cs-CZ" sz="1600" dirty="0"/>
              <a:t>	 </a:t>
            </a:r>
            <a:r>
              <a:rPr lang="cs-CZ" sz="1600" i="1" dirty="0"/>
              <a:t>„sloupem království tohoto a údem nejmocnějším“</a:t>
            </a:r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</p:txBody>
      </p:sp>
      <p:pic>
        <p:nvPicPr>
          <p:cNvPr id="13314" name="Picture 2" descr="C:\Users\Martina Indrová\Desktop\33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832" y="3429000"/>
            <a:ext cx="2886968" cy="319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0350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9698" name="Picture 2" descr="A:\Manrique.jpg"/>
          <p:cNvPicPr>
            <a:picLocks noChangeAspect="1" noChangeArrowheads="1"/>
          </p:cNvPicPr>
          <p:nvPr/>
        </p:nvPicPr>
        <p:blipFill>
          <a:blip r:embed="rId2" r:link="rId3" cstate="print"/>
          <a:srcRect t="1217" r="3508"/>
          <a:stretch>
            <a:fillRect/>
          </a:stretch>
        </p:blipFill>
        <p:spPr bwMode="auto">
          <a:xfrm>
            <a:off x="539552" y="1124744"/>
            <a:ext cx="3210720" cy="5048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539552" y="616530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Marie </a:t>
            </a:r>
            <a:r>
              <a:rPr lang="cs-CZ" dirty="0" err="1"/>
              <a:t>Manrique</a:t>
            </a:r>
            <a:r>
              <a:rPr lang="cs-CZ" dirty="0"/>
              <a:t> de Lara s dětmi </a:t>
            </a:r>
          </a:p>
        </p:txBody>
      </p:sp>
      <p:pic>
        <p:nvPicPr>
          <p:cNvPr id="9218" name="Picture 2" descr="C:\Users\Martina\Desktop\Pernštejnové\11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" t="1479" r="2992" b="1564"/>
          <a:stretch/>
        </p:blipFill>
        <p:spPr bwMode="auto">
          <a:xfrm>
            <a:off x="4644008" y="1196330"/>
            <a:ext cx="3590926" cy="488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38869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412976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3314" name="Picture 2" descr="C:\Users\Martina\Desktop\Pernštejnové\2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55713"/>
            <a:ext cx="6627744" cy="506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899592" y="5661248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Svatební poháry Vratislava z Pernštejna a Marie </a:t>
            </a:r>
            <a:r>
              <a:rPr lang="cs-CZ" dirty="0" err="1"/>
              <a:t>Manrique</a:t>
            </a:r>
            <a:r>
              <a:rPr lang="cs-CZ" dirty="0"/>
              <a:t> de Lara</a:t>
            </a:r>
          </a:p>
        </p:txBody>
      </p:sp>
    </p:spTree>
    <p:extLst>
      <p:ext uri="{BB962C8B-B14F-4D97-AF65-F5344CB8AC3E}">
        <p14:creationId xmlns:p14="http://schemas.microsoft.com/office/powerpoint/2010/main" val="222872041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C:\Users\Martina\Desktop\3726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32656"/>
            <a:ext cx="4176464" cy="557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475656" y="6021288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Závěť Vratislava II. z Pernštejna</a:t>
            </a:r>
          </a:p>
        </p:txBody>
      </p:sp>
      <p:pic>
        <p:nvPicPr>
          <p:cNvPr id="15362" name="Picture 2" descr="C:\Users\Martina\Desktop\Pernštejnové\5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95"/>
          <a:stretch/>
        </p:blipFill>
        <p:spPr bwMode="auto">
          <a:xfrm>
            <a:off x="6084168" y="4604682"/>
            <a:ext cx="2451100" cy="13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19542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/>
          </p:cNvPicPr>
          <p:nvPr>
            <p:ph idx="1"/>
          </p:nvPr>
        </p:nvPicPr>
        <p:blipFill rotWithShape="1">
          <a:blip r:embed="rId2"/>
          <a:srcRect l="40558" t="33782" r="24367" b="36302"/>
          <a:stretch/>
        </p:blipFill>
        <p:spPr bwMode="auto">
          <a:xfrm>
            <a:off x="1989946" y="188640"/>
            <a:ext cx="5131613" cy="24619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170" name="Picture 2" descr="C:\Users\Martina Veselá\Desktop\02_%20Náhrobek%20Vratislava%20z%20Pernštejna%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5"/>
          <a:stretch/>
        </p:blipFill>
        <p:spPr bwMode="auto">
          <a:xfrm>
            <a:off x="1691680" y="2897241"/>
            <a:ext cx="5728147" cy="378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23972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5094312" y="6093296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Vilém z Rožmberka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755576" y="6093296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Polyxena z Lobkovic, </a:t>
            </a:r>
          </a:p>
          <a:p>
            <a:r>
              <a:rPr lang="cs-CZ" dirty="0" err="1"/>
              <a:t>roz</a:t>
            </a:r>
            <a:r>
              <a:rPr lang="cs-CZ" dirty="0"/>
              <a:t>. z Pernštejna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62088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3074" name="Picture 2" descr="C:\Users\Martina Veselá\Desktop\313-cs_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587" y="243572"/>
            <a:ext cx="33718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Martina Veselá\Desktop\ddd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53" y="243572"/>
            <a:ext cx="3351282" cy="58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02883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2350008" y="558924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Zdeněk Vojtěch Popel z Lobkovic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989040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5122" name="Picture 2" descr="C:\Users\Martina Veselá\Desktop\tumblr_inline_nji9d0JzJ01tnfp3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6632"/>
            <a:ext cx="4176464" cy="526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54939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/>
          </p:cNvPicPr>
          <p:nvPr>
            <p:ph idx="1"/>
          </p:nvPr>
        </p:nvPicPr>
        <p:blipFill>
          <a:blip r:embed="rId2" cstate="print"/>
          <a:srcRect l="13223" t="36765" r="43141" b="17941"/>
          <a:stretch>
            <a:fillRect/>
          </a:stretch>
        </p:blipFill>
        <p:spPr bwMode="auto">
          <a:xfrm>
            <a:off x="467544" y="260648"/>
            <a:ext cx="8208912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1187624" y="558924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Brožík Václav</a:t>
            </a:r>
          </a:p>
        </p:txBody>
      </p:sp>
    </p:spTree>
    <p:extLst>
      <p:ext uri="{BB962C8B-B14F-4D97-AF65-F5344CB8AC3E}">
        <p14:creationId xmlns:p14="http://schemas.microsoft.com/office/powerpoint/2010/main" val="179742732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484984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6386" name="Picture 2" descr="C:\Users\Martina\Desktop\Pernštejnové\17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" t="3841" r="3192" b="2342"/>
          <a:stretch/>
        </p:blipFill>
        <p:spPr bwMode="auto">
          <a:xfrm>
            <a:off x="2339752" y="116632"/>
            <a:ext cx="4248472" cy="567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699792" y="5805264"/>
            <a:ext cx="3814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Zázračné zachránění místodržících při defenestraci roku 1618</a:t>
            </a:r>
          </a:p>
        </p:txBody>
      </p:sp>
    </p:spTree>
    <p:extLst>
      <p:ext uri="{BB962C8B-B14F-4D97-AF65-F5344CB8AC3E}">
        <p14:creationId xmlns:p14="http://schemas.microsoft.com/office/powerpoint/2010/main" val="413459132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403248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028" name="Picture 4" descr="C:\Users\Martina\Desktop\220px-Infant_Jesus_of_Prag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833688" cy="364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Martina\Desktop\Pernštejnové\14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69" y="476672"/>
            <a:ext cx="2380226" cy="600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Martina\Desktop\Pernštejnové\15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420888"/>
            <a:ext cx="2438474" cy="363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Martina\Desktop\Pernštejnové\16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27" y="4074218"/>
            <a:ext cx="1938606" cy="276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563888" y="836712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r>
              <a:rPr lang="cs-CZ" dirty="0"/>
              <a:t>Pražské Jezulátko</a:t>
            </a:r>
          </a:p>
        </p:txBody>
      </p:sp>
    </p:spTree>
    <p:extLst>
      <p:ext uri="{BB962C8B-B14F-4D97-AF65-F5344CB8AC3E}">
        <p14:creationId xmlns:p14="http://schemas.microsoft.com/office/powerpoint/2010/main" val="94636190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62088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7170" name="Picture 2" descr="C:\Users\Martina\Desktop\Pernštejnové\18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" t="1410" r="2515" b="1943"/>
          <a:stretch/>
        </p:blipFill>
        <p:spPr bwMode="auto">
          <a:xfrm>
            <a:off x="2424320" y="116632"/>
            <a:ext cx="4032448" cy="571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411760" y="5877272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Václav Samuel Theodor Schmidt (1736):</a:t>
            </a:r>
          </a:p>
          <a:p>
            <a:r>
              <a:rPr lang="cs-CZ" dirty="0"/>
              <a:t>Polyxena předává karmelitánům sošku Ježíška</a:t>
            </a:r>
          </a:p>
        </p:txBody>
      </p:sp>
    </p:spTree>
    <p:extLst>
      <p:ext uri="{BB962C8B-B14F-4D97-AF65-F5344CB8AC3E}">
        <p14:creationId xmlns:p14="http://schemas.microsoft.com/office/powerpoint/2010/main" val="1751482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C:\Documents and Settings\Martina Veselá\Plocha\Rožmberkové\scan0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3888432" cy="5660455"/>
          </a:xfrm>
          <a:prstGeom prst="rect">
            <a:avLst/>
          </a:prstGeom>
          <a:noFill/>
        </p:spPr>
      </p:pic>
      <p:pic>
        <p:nvPicPr>
          <p:cNvPr id="5" name="Obrázek 4"/>
          <p:cNvPicPr/>
          <p:nvPr/>
        </p:nvPicPr>
        <p:blipFill>
          <a:blip r:embed="rId3" cstate="print"/>
          <a:srcRect l="26116" t="29118" r="27273" b="10588"/>
          <a:stretch>
            <a:fillRect/>
          </a:stretch>
        </p:blipFill>
        <p:spPr bwMode="auto">
          <a:xfrm>
            <a:off x="4788024" y="188640"/>
            <a:ext cx="403244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/>
          <p:cNvPicPr/>
          <p:nvPr/>
        </p:nvPicPr>
        <p:blipFill>
          <a:blip r:embed="rId4" cstate="print"/>
          <a:srcRect l="26446" t="29412" r="27108" b="10882"/>
          <a:stretch>
            <a:fillRect/>
          </a:stretch>
        </p:blipFill>
        <p:spPr bwMode="auto">
          <a:xfrm>
            <a:off x="4860032" y="3789040"/>
            <a:ext cx="381642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34096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2290" name="Picture 2" descr="C:\Users\Martina\Desktop\Pernštejnové\2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88840"/>
            <a:ext cx="5592762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Martina\Desktop\Pernštejnové\19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" t="1695" r="2882" b="1699"/>
          <a:stretch/>
        </p:blipFill>
        <p:spPr bwMode="auto">
          <a:xfrm>
            <a:off x="5940152" y="1124744"/>
            <a:ext cx="2638425" cy="442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940152" y="5553869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Eusebia</a:t>
            </a:r>
            <a:r>
              <a:rPr lang="cs-CZ" sz="1400" dirty="0"/>
              <a:t> z Pernštejna</a:t>
            </a:r>
          </a:p>
        </p:txBody>
      </p:sp>
    </p:spTree>
    <p:extLst>
      <p:ext uri="{BB962C8B-B14F-4D97-AF65-F5344CB8AC3E}">
        <p14:creationId xmlns:p14="http://schemas.microsoft.com/office/powerpoint/2010/main" val="423975440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904696"/>
          </a:xfrm>
        </p:spPr>
        <p:txBody>
          <a:bodyPr/>
          <a:lstStyle/>
          <a:p>
            <a:pPr marL="137160" indent="0">
              <a:buNone/>
            </a:pPr>
            <a:r>
              <a:rPr lang="cs-CZ" b="1" dirty="0">
                <a:solidFill>
                  <a:srgbClr val="FF0000"/>
                </a:solidFill>
              </a:rPr>
              <a:t>Vratislav </a:t>
            </a:r>
            <a:r>
              <a:rPr lang="cs-CZ" b="1" dirty="0" err="1">
                <a:solidFill>
                  <a:srgbClr val="FF0000"/>
                </a:solidFill>
              </a:rPr>
              <a:t>Eusebius</a:t>
            </a:r>
            <a:r>
              <a:rPr lang="cs-CZ" b="1" dirty="0">
                <a:solidFill>
                  <a:srgbClr val="FF0000"/>
                </a:solidFill>
              </a:rPr>
              <a:t> z Pernštejna (1594 - 1631)</a:t>
            </a:r>
          </a:p>
          <a:p>
            <a:pPr marL="137160" indent="0">
              <a:buNone/>
            </a:pPr>
            <a:endParaRPr lang="cs-CZ" dirty="0"/>
          </a:p>
          <a:p>
            <a:pPr>
              <a:buFontTx/>
              <a:buChar char="-"/>
            </a:pPr>
            <a:r>
              <a:rPr lang="cs-CZ" dirty="0"/>
              <a:t>vychovávala ho Polyxena z Lobkovic</a:t>
            </a:r>
          </a:p>
          <a:p>
            <a:pPr>
              <a:buFontTx/>
              <a:buChar char="-"/>
            </a:pPr>
            <a:r>
              <a:rPr lang="cs-CZ" dirty="0"/>
              <a:t>skupuje konfiskace a velmi zbohatne</a:t>
            </a:r>
          </a:p>
          <a:p>
            <a:pPr>
              <a:buFontTx/>
              <a:buChar char="-"/>
            </a:pPr>
            <a:r>
              <a:rPr lang="cs-CZ" dirty="0"/>
              <a:t>1631vymírá rod Pernštejnů po meči</a:t>
            </a:r>
          </a:p>
          <a:p>
            <a:pPr>
              <a:buFontTx/>
              <a:buChar char="-"/>
            </a:pPr>
            <a:r>
              <a:rPr lang="cs-CZ" dirty="0"/>
              <a:t>1646 vymírá rod Pernštejnů po přeslici smrtí Polyxeny</a:t>
            </a:r>
          </a:p>
        </p:txBody>
      </p:sp>
      <p:pic>
        <p:nvPicPr>
          <p:cNvPr id="7" name="Picture 2" descr="C:\Users\Martina\Desktop\Pernštejnové\20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50"/>
          <a:stretch/>
        </p:blipFill>
        <p:spPr bwMode="auto">
          <a:xfrm>
            <a:off x="1115616" y="4077072"/>
            <a:ext cx="2005012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1" t="12463" r="15787" b="14058"/>
          <a:stretch/>
        </p:blipFill>
        <p:spPr bwMode="auto">
          <a:xfrm>
            <a:off x="3995936" y="3673865"/>
            <a:ext cx="4139445" cy="2898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085915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 descr="C:\Users\Martina Veselá\Desktop\Hebbelynck_-_Vaclav_Eusebius_(1609-1677)_2e_Prince_Lobkowic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44577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411760" y="6093296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Václav </a:t>
            </a:r>
            <a:r>
              <a:rPr lang="cs-CZ" dirty="0" err="1"/>
              <a:t>Eusebius</a:t>
            </a:r>
            <a:r>
              <a:rPr lang="cs-CZ" dirty="0"/>
              <a:t> Popel z Lobkovic </a:t>
            </a:r>
          </a:p>
        </p:txBody>
      </p:sp>
    </p:spTree>
    <p:extLst>
      <p:ext uri="{BB962C8B-B14F-4D97-AF65-F5344CB8AC3E}">
        <p14:creationId xmlns:p14="http://schemas.microsoft.com/office/powerpoint/2010/main" val="141315876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sz="1000" dirty="0">
              <a:solidFill>
                <a:prstClr val="black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321" y="1001922"/>
            <a:ext cx="4391294" cy="4904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798796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z="1000" dirty="0">
                <a:solidFill>
                  <a:prstClr val="black"/>
                </a:solidFill>
              </a:rPr>
              <a:t>Telč – Staré Město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53" y="301445"/>
            <a:ext cx="6392473" cy="3726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9" t="24282" r="5980" b="9102"/>
          <a:stretch/>
        </p:blipFill>
        <p:spPr bwMode="auto">
          <a:xfrm>
            <a:off x="3321170" y="3642310"/>
            <a:ext cx="5434642" cy="3043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935938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cs-CZ" sz="1000" dirty="0">
                <a:solidFill>
                  <a:prstClr val="black"/>
                </a:solidFill>
              </a:rPr>
              <a:t>Zřícenina </a:t>
            </a:r>
            <a:r>
              <a:rPr lang="cs-CZ" sz="1000" dirty="0" err="1">
                <a:solidFill>
                  <a:prstClr val="black"/>
                </a:solidFill>
              </a:rPr>
              <a:t>Štamberk</a:t>
            </a:r>
            <a:endParaRPr lang="cs-CZ" sz="1000" dirty="0">
              <a:solidFill>
                <a:prstClr val="black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18" y="1215964"/>
            <a:ext cx="4122888" cy="4469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012" y="1247446"/>
            <a:ext cx="3132330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338229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cs-CZ" sz="1000" dirty="0">
                <a:solidFill>
                  <a:prstClr val="black"/>
                </a:solidFill>
              </a:rPr>
              <a:t>Hrad </a:t>
            </a:r>
            <a:r>
              <a:rPr lang="cs-CZ" sz="1000" dirty="0" err="1">
                <a:solidFill>
                  <a:prstClr val="black"/>
                </a:solidFill>
              </a:rPr>
              <a:t>Roštejn</a:t>
            </a:r>
            <a:endParaRPr lang="cs-CZ" sz="1000" dirty="0">
              <a:solidFill>
                <a:prstClr val="black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09" t="35826" r="31571" b="33689"/>
          <a:stretch/>
        </p:blipFill>
        <p:spPr bwMode="auto">
          <a:xfrm>
            <a:off x="544636" y="2238787"/>
            <a:ext cx="3639845" cy="2464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639" y="1981619"/>
            <a:ext cx="4572943" cy="303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653343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cs-CZ" sz="1000" dirty="0">
                <a:solidFill>
                  <a:prstClr val="black"/>
                </a:solidFill>
              </a:rPr>
              <a:t>Hrad </a:t>
            </a:r>
            <a:r>
              <a:rPr lang="cs-CZ" sz="1000" dirty="0" err="1">
                <a:solidFill>
                  <a:prstClr val="black"/>
                </a:solidFill>
              </a:rPr>
              <a:t>Roštejn</a:t>
            </a:r>
            <a:endParaRPr lang="cs-CZ" sz="1000" dirty="0">
              <a:solidFill>
                <a:prstClr val="black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690" y="1365978"/>
            <a:ext cx="3226638" cy="418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" t="29308" r="72429" b="25661"/>
          <a:stretch/>
        </p:blipFill>
        <p:spPr bwMode="auto">
          <a:xfrm>
            <a:off x="4917057" y="1381728"/>
            <a:ext cx="3191774" cy="417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464320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sz="1000" dirty="0">
              <a:solidFill>
                <a:prstClr val="black"/>
              </a:solidFill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43" y="1002052"/>
            <a:ext cx="3187011" cy="244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946" y="1002052"/>
            <a:ext cx="3148641" cy="241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80" y="3678027"/>
            <a:ext cx="3217074" cy="223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912" y="3678027"/>
            <a:ext cx="319471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840739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sz="1000" dirty="0">
              <a:solidFill>
                <a:prstClr val="black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057" y="948905"/>
            <a:ext cx="2721951" cy="264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41" y="948905"/>
            <a:ext cx="2931332" cy="264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235" y="3752269"/>
            <a:ext cx="2634544" cy="23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490" y="3752270"/>
            <a:ext cx="2805083" cy="2390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095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 descr="C:\Users\Martina Indrová\Desktop\pohrebni-stit-petra-voka-z-rozmberka-cb12_denik-630-16x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807344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586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sz="1000" dirty="0">
              <a:solidFill>
                <a:prstClr val="black"/>
              </a:solidFill>
            </a:endParaRPr>
          </a:p>
        </p:txBody>
      </p:sp>
      <p:pic>
        <p:nvPicPr>
          <p:cNvPr id="25602" name="Picture 2" descr="C:\Users\Martina Indrová\Desktop\Řím fotky 3_2018\IMG_20180322_164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216" y="895502"/>
            <a:ext cx="6972335" cy="522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120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/>
          </p:cNvPicPr>
          <p:nvPr>
            <p:ph idx="1"/>
          </p:nvPr>
        </p:nvPicPr>
        <p:blipFill>
          <a:blip r:embed="rId2" cstate="print"/>
          <a:srcRect l="1322" t="24706" r="80827" b="27941"/>
          <a:stretch>
            <a:fillRect/>
          </a:stretch>
        </p:blipFill>
        <p:spPr bwMode="auto">
          <a:xfrm>
            <a:off x="179512" y="260648"/>
            <a:ext cx="2322620" cy="3463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251520" y="4005064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Perchta z </a:t>
            </a:r>
            <a:r>
              <a:rPr lang="cs-CZ" dirty="0" err="1"/>
              <a:t>Lichtenštejna</a:t>
            </a:r>
            <a:endParaRPr lang="cs-CZ" dirty="0"/>
          </a:p>
          <a:p>
            <a:r>
              <a:rPr lang="cs-CZ" dirty="0" err="1"/>
              <a:t>roz</a:t>
            </a:r>
            <a:r>
              <a:rPr lang="cs-CZ" dirty="0"/>
              <a:t>. z Rožmberka</a:t>
            </a:r>
          </a:p>
        </p:txBody>
      </p:sp>
      <p:pic>
        <p:nvPicPr>
          <p:cNvPr id="7" name="Obrázek 6"/>
          <p:cNvPicPr/>
          <p:nvPr/>
        </p:nvPicPr>
        <p:blipFill>
          <a:blip r:embed="rId3" cstate="print"/>
          <a:srcRect l="54050" t="25882" r="26611" b="10294"/>
          <a:stretch>
            <a:fillRect/>
          </a:stretch>
        </p:blipFill>
        <p:spPr bwMode="auto">
          <a:xfrm>
            <a:off x="6012160" y="2060848"/>
            <a:ext cx="2376264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Documents and Settings\Martina Veselá\Plocha\Rožmberkové\scan0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1412776"/>
            <a:ext cx="3049524" cy="384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/>
          </p:cNvPicPr>
          <p:nvPr>
            <p:ph idx="1"/>
          </p:nvPr>
        </p:nvPicPr>
        <p:blipFill>
          <a:blip r:embed="rId2" cstate="print"/>
          <a:srcRect l="54050" t="25882" r="26611" b="10294"/>
          <a:stretch>
            <a:fillRect/>
          </a:stretch>
        </p:blipFill>
        <p:spPr bwMode="auto">
          <a:xfrm>
            <a:off x="1043608" y="620688"/>
            <a:ext cx="2808312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 descr="C:\Users\Martina Indrová\Desktop\4980503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99445"/>
            <a:ext cx="2682058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004048" y="623731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Jan z </a:t>
            </a:r>
            <a:r>
              <a:rPr lang="cs-CZ" dirty="0" err="1"/>
              <a:t>Lichtensteina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1115616" y="623731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Perchta z Rožmberka</a:t>
            </a:r>
          </a:p>
        </p:txBody>
      </p:sp>
    </p:spTree>
    <p:extLst>
      <p:ext uri="{BB962C8B-B14F-4D97-AF65-F5344CB8AC3E}">
        <p14:creationId xmlns:p14="http://schemas.microsoft.com/office/powerpoint/2010/main" val="3352709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C:\Users\Martina Indrová\Desktop\1391718323_201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196752"/>
            <a:ext cx="34671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187624" y="404664"/>
            <a:ext cx="7128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latin typeface="Book Antiqua" panose="02040602050305030304" pitchFamily="18" charset="0"/>
              </a:rPr>
              <a:t>"…vysvoboď mne od těchto zlých lidí a budeš míti zásluhu, jako bys duši z očistce vysvobodil."</a:t>
            </a:r>
          </a:p>
          <a:p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1151620" y="5629210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…milý pane, milý otče, slituj se nade </a:t>
            </a:r>
            <a:r>
              <a:rPr lang="cs-CZ" i="1" dirty="0" err="1"/>
              <a:t>mnú</a:t>
            </a:r>
            <a:r>
              <a:rPr lang="cs-CZ" i="1" dirty="0"/>
              <a:t> jako otec nad svým </a:t>
            </a:r>
            <a:r>
              <a:rPr lang="cs-CZ" i="1" dirty="0" err="1"/>
              <a:t>dietětem</a:t>
            </a:r>
            <a:r>
              <a:rPr lang="cs-CZ" i="1" dirty="0"/>
              <a:t> a rozpomeň se na to, milý pane, </a:t>
            </a:r>
            <a:r>
              <a:rPr lang="cs-CZ" i="1" dirty="0" err="1"/>
              <a:t>žeť</a:t>
            </a:r>
            <a:r>
              <a:rPr lang="cs-CZ" i="1" dirty="0"/>
              <a:t> jsem se z své </a:t>
            </a:r>
            <a:r>
              <a:rPr lang="cs-CZ" i="1" dirty="0" err="1"/>
              <a:t>vuole</a:t>
            </a:r>
            <a:r>
              <a:rPr lang="cs-CZ" i="1" dirty="0"/>
              <a:t> nevdávala…“</a:t>
            </a:r>
          </a:p>
        </p:txBody>
      </p:sp>
    </p:spTree>
    <p:extLst>
      <p:ext uri="{BB962C8B-B14F-4D97-AF65-F5344CB8AC3E}">
        <p14:creationId xmlns:p14="http://schemas.microsoft.com/office/powerpoint/2010/main" val="30514455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C:\Documents and Settings\Martina Veselá\Plocha\Rožmberkové 2\scan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92696"/>
            <a:ext cx="8334391" cy="5040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3540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D:\sbírky SKENY\1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8131" r="3519" b="4005"/>
          <a:stretch/>
        </p:blipFill>
        <p:spPr bwMode="auto">
          <a:xfrm rot="10800000">
            <a:off x="323527" y="332656"/>
            <a:ext cx="8501878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6289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/>
          </p:cNvPicPr>
          <p:nvPr>
            <p:ph idx="1"/>
          </p:nvPr>
        </p:nvPicPr>
        <p:blipFill>
          <a:blip r:embed="rId2" cstate="print"/>
          <a:srcRect l="41157" t="25294" r="35041" b="9706"/>
          <a:stretch>
            <a:fillRect/>
          </a:stretch>
        </p:blipFill>
        <p:spPr bwMode="auto">
          <a:xfrm>
            <a:off x="2339752" y="332656"/>
            <a:ext cx="3354754" cy="4996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2627784" y="5589240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Vilém z Rožmberka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symbol pro obsah 6"/>
          <p:cNvPicPr>
            <a:picLocks noGrp="1"/>
          </p:cNvPicPr>
          <p:nvPr>
            <p:ph idx="1"/>
          </p:nvPr>
        </p:nvPicPr>
        <p:blipFill>
          <a:blip r:embed="rId2" cstate="print"/>
          <a:srcRect l="36033" t="22353" r="37355" b="7647"/>
          <a:stretch>
            <a:fillRect/>
          </a:stretch>
        </p:blipFill>
        <p:spPr bwMode="auto">
          <a:xfrm>
            <a:off x="4788024" y="1052736"/>
            <a:ext cx="3183859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 descr="C:\Documents and Settings\Martina Veselá\Plocha\Rožmberkové\scan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764704"/>
            <a:ext cx="2297887" cy="52166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9699" name="Picture 3" descr="A:\Polyxena.jpg"/>
          <p:cNvPicPr>
            <a:picLocks noChangeAspect="1" noChangeArrowheads="1"/>
          </p:cNvPicPr>
          <p:nvPr/>
        </p:nvPicPr>
        <p:blipFill>
          <a:blip r:embed="rId2" r:link="rId3" cstate="print"/>
          <a:srcRect l="2404" t="1255" r="3838"/>
          <a:stretch>
            <a:fillRect/>
          </a:stretch>
        </p:blipFill>
        <p:spPr bwMode="auto">
          <a:xfrm>
            <a:off x="2339752" y="260647"/>
            <a:ext cx="3672408" cy="5885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2627784" y="623731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Polyxena z Lobkovic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/>
          </p:cNvPicPr>
          <p:nvPr>
            <p:ph idx="1"/>
          </p:nvPr>
        </p:nvPicPr>
        <p:blipFill>
          <a:blip r:embed="rId2" cstate="print"/>
          <a:srcRect l="9752" t="27647" r="65950" b="15000"/>
          <a:stretch>
            <a:fillRect/>
          </a:stretch>
        </p:blipFill>
        <p:spPr bwMode="auto">
          <a:xfrm>
            <a:off x="683568" y="620688"/>
            <a:ext cx="3744416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755576" y="6021288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Kostel sv. Víta, Český Krumlov</a:t>
            </a:r>
          </a:p>
        </p:txBody>
      </p:sp>
      <p:pic>
        <p:nvPicPr>
          <p:cNvPr id="8" name="Obrázek 7"/>
          <p:cNvPicPr/>
          <p:nvPr/>
        </p:nvPicPr>
        <p:blipFill>
          <a:blip r:embed="rId3" cstate="print"/>
          <a:srcRect l="12397" t="50294" r="49421" b="19706"/>
          <a:stretch>
            <a:fillRect/>
          </a:stretch>
        </p:blipFill>
        <p:spPr bwMode="auto">
          <a:xfrm>
            <a:off x="4644008" y="2204864"/>
            <a:ext cx="410445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4572000" y="4437112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Vilém z Rožmberka, posmrtný portrét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5538" name="Picture 2" descr="C:\Users\Martina\Desktop\Skeny\71a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" t="3672" r="3330" b="14524"/>
          <a:stretch/>
        </p:blipFill>
        <p:spPr bwMode="auto">
          <a:xfrm>
            <a:off x="1331640" y="620688"/>
            <a:ext cx="6264696" cy="524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619672" y="6093296"/>
            <a:ext cx="5688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Karel Zdeněk ze Žerotína, 1616 – 1620 (SZ Velké Losiny)</a:t>
            </a:r>
          </a:p>
        </p:txBody>
      </p:sp>
    </p:spTree>
    <p:extLst>
      <p:ext uri="{BB962C8B-B14F-4D97-AF65-F5344CB8AC3E}">
        <p14:creationId xmlns:p14="http://schemas.microsoft.com/office/powerpoint/2010/main" val="34855895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3490" name="Picture 2" descr="C:\Users\Martina\Desktop\Skeny\71c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" t="2215" r="2659" b="18347"/>
          <a:stretch/>
        </p:blipFill>
        <p:spPr bwMode="auto">
          <a:xfrm>
            <a:off x="683568" y="1412776"/>
            <a:ext cx="7738686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187624" y="6093296"/>
            <a:ext cx="6729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František Karel ze Žerotína, 1662 (SZ Velké Losiny)</a:t>
            </a:r>
          </a:p>
        </p:txBody>
      </p:sp>
    </p:spTree>
    <p:extLst>
      <p:ext uri="{BB962C8B-B14F-4D97-AF65-F5344CB8AC3E}">
        <p14:creationId xmlns:p14="http://schemas.microsoft.com/office/powerpoint/2010/main" val="8345038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4514" name="Picture 2" descr="C:\Users\Martina\Desktop\Skeny\71b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6" t="3520" r="3586" b="13959"/>
          <a:stretch/>
        </p:blipFill>
        <p:spPr bwMode="auto">
          <a:xfrm>
            <a:off x="1348966" y="692696"/>
            <a:ext cx="5887330" cy="508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691680" y="6093296"/>
            <a:ext cx="6336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Marie Josefa ze Žerotína, 1670 (SZ Velké Losiny)</a:t>
            </a:r>
          </a:p>
        </p:txBody>
      </p:sp>
    </p:spTree>
    <p:extLst>
      <p:ext uri="{BB962C8B-B14F-4D97-AF65-F5344CB8AC3E}">
        <p14:creationId xmlns:p14="http://schemas.microsoft.com/office/powerpoint/2010/main" val="3232630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6562" name="Picture 2" descr="C:\Users\Martina\Desktop\Skeny\71d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" t="3473" r="3536" b="21393"/>
          <a:stretch/>
        </p:blipFill>
        <p:spPr bwMode="auto">
          <a:xfrm>
            <a:off x="1115616" y="1412776"/>
            <a:ext cx="6875522" cy="396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619672" y="6165304"/>
            <a:ext cx="54726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/>
              <a:t>Přemyslav</a:t>
            </a:r>
            <a:r>
              <a:rPr lang="cs-CZ" sz="1200" dirty="0"/>
              <a:t> Otto ze Žerotína, 1662 (SZ Velké Losiny)</a:t>
            </a:r>
          </a:p>
        </p:txBody>
      </p:sp>
    </p:spTree>
    <p:extLst>
      <p:ext uri="{BB962C8B-B14F-4D97-AF65-F5344CB8AC3E}">
        <p14:creationId xmlns:p14="http://schemas.microsoft.com/office/powerpoint/2010/main" val="28647948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7586" name="Picture 2" descr="C:\Users\Martina\Desktop\Skeny\71e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3" t="3159" r="1089" b="5476"/>
          <a:stretch/>
        </p:blipFill>
        <p:spPr bwMode="auto">
          <a:xfrm>
            <a:off x="1580100" y="836712"/>
            <a:ext cx="4864107" cy="508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051720" y="6093296"/>
            <a:ext cx="4896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Václav Felix ze Žerotína, 1656 – 1661 (SZ Velké Losiny)</a:t>
            </a:r>
          </a:p>
        </p:txBody>
      </p:sp>
    </p:spTree>
    <p:extLst>
      <p:ext uri="{BB962C8B-B14F-4D97-AF65-F5344CB8AC3E}">
        <p14:creationId xmlns:p14="http://schemas.microsoft.com/office/powerpoint/2010/main" val="36691974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8610" name="Picture 2" descr="C:\Users\Martina\Desktop\Skeny\72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" t="4071" r="3117" b="16018"/>
          <a:stretch/>
        </p:blipFill>
        <p:spPr bwMode="auto">
          <a:xfrm>
            <a:off x="1048876" y="836712"/>
            <a:ext cx="704624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403648" y="6165304"/>
            <a:ext cx="6336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František a Františka Jankovcovi (SZ Jindřichův Hradec)</a:t>
            </a:r>
          </a:p>
        </p:txBody>
      </p:sp>
    </p:spTree>
    <p:extLst>
      <p:ext uri="{BB962C8B-B14F-4D97-AF65-F5344CB8AC3E}">
        <p14:creationId xmlns:p14="http://schemas.microsoft.com/office/powerpoint/2010/main" val="1754751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D:\sbírky SKENY\2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" r="6606" b="1742"/>
          <a:stretch/>
        </p:blipFill>
        <p:spPr bwMode="auto">
          <a:xfrm rot="5400000">
            <a:off x="1372388" y="-537959"/>
            <a:ext cx="6264696" cy="779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608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9634" name="Picture 2" descr="C:\Users\Martina\Desktop\Skeny\72b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" t="3324" r="31526" b="17724"/>
          <a:stretch/>
        </p:blipFill>
        <p:spPr bwMode="auto">
          <a:xfrm>
            <a:off x="1117654" y="1094883"/>
            <a:ext cx="6692667" cy="472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331640" y="6165304"/>
            <a:ext cx="6264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František hrabě </a:t>
            </a:r>
            <a:r>
              <a:rPr lang="cs-CZ" sz="1200" dirty="0" err="1"/>
              <a:t>Berchtold</a:t>
            </a:r>
            <a:r>
              <a:rPr lang="cs-CZ" sz="1200" dirty="0"/>
              <a:t> s truchlící matkou, 1807 (SH </a:t>
            </a:r>
            <a:r>
              <a:rPr lang="cs-CZ" sz="1200" dirty="0" err="1"/>
              <a:t>Buchlov</a:t>
            </a:r>
            <a:r>
              <a:rPr lang="cs-CZ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538997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0658" name="Picture 2" descr="C:\Users\Martina\Desktop\Skeny\72c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" t="4385" r="25762" b="6837"/>
          <a:stretch/>
        </p:blipFill>
        <p:spPr bwMode="auto">
          <a:xfrm>
            <a:off x="827584" y="1268760"/>
            <a:ext cx="7743163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403648" y="6093296"/>
            <a:ext cx="66247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Walter </a:t>
            </a:r>
            <a:r>
              <a:rPr lang="cs-CZ" sz="1200" dirty="0" err="1"/>
              <a:t>Prosper</a:t>
            </a:r>
            <a:r>
              <a:rPr lang="cs-CZ" sz="1200" dirty="0"/>
              <a:t> Schwarzenberg, 1839 – 1841 (SZ Třeboň)</a:t>
            </a:r>
          </a:p>
        </p:txBody>
      </p:sp>
    </p:spTree>
    <p:extLst>
      <p:ext uri="{BB962C8B-B14F-4D97-AF65-F5344CB8AC3E}">
        <p14:creationId xmlns:p14="http://schemas.microsoft.com/office/powerpoint/2010/main" val="32746548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682" name="Picture 2" descr="C:\Users\Martina\Desktop\Skeny\70a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" t="1850" r="3084" b="14436"/>
          <a:stretch/>
        </p:blipFill>
        <p:spPr bwMode="auto">
          <a:xfrm>
            <a:off x="2779414" y="488887"/>
            <a:ext cx="3664793" cy="528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411760" y="6093296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František Claudius Michal sv. pán Des </a:t>
            </a:r>
            <a:r>
              <a:rPr lang="cs-CZ" sz="1200" dirty="0" err="1"/>
              <a:t>Fours</a:t>
            </a:r>
            <a:r>
              <a:rPr lang="cs-CZ" sz="1200" dirty="0"/>
              <a:t> </a:t>
            </a:r>
            <a:r>
              <a:rPr lang="cs-CZ" sz="1200" dirty="0" err="1"/>
              <a:t>zu</a:t>
            </a:r>
            <a:r>
              <a:rPr lang="cs-CZ" sz="1200" dirty="0"/>
              <a:t> </a:t>
            </a:r>
            <a:r>
              <a:rPr lang="cs-CZ" sz="1200" dirty="0" err="1"/>
              <a:t>Mont</a:t>
            </a:r>
            <a:r>
              <a:rPr lang="cs-CZ" sz="1200" dirty="0"/>
              <a:t>, 1643 - 1644 (SZ Hrubý Rohozec)</a:t>
            </a:r>
          </a:p>
        </p:txBody>
      </p:sp>
    </p:spTree>
    <p:extLst>
      <p:ext uri="{BB962C8B-B14F-4D97-AF65-F5344CB8AC3E}">
        <p14:creationId xmlns:p14="http://schemas.microsoft.com/office/powerpoint/2010/main" val="16336258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2706" name="Picture 2" descr="C:\Users\Martina\Desktop\Skeny\76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" t="1732" r="2002" b="3612"/>
          <a:stretch/>
        </p:blipFill>
        <p:spPr bwMode="auto">
          <a:xfrm>
            <a:off x="2555776" y="548680"/>
            <a:ext cx="3685251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771800" y="6165304"/>
            <a:ext cx="3816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Malý hrabě </a:t>
            </a:r>
            <a:r>
              <a:rPr lang="cs-CZ" sz="1200" dirty="0" err="1"/>
              <a:t>Schlick</a:t>
            </a:r>
            <a:r>
              <a:rPr lang="cs-CZ" sz="1200" dirty="0"/>
              <a:t>, 1770 (SZ Hrubý Rohozec)</a:t>
            </a:r>
          </a:p>
        </p:txBody>
      </p:sp>
    </p:spTree>
    <p:extLst>
      <p:ext uri="{BB962C8B-B14F-4D97-AF65-F5344CB8AC3E}">
        <p14:creationId xmlns:p14="http://schemas.microsoft.com/office/powerpoint/2010/main" val="523949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62" name="Picture 2" descr="C:\Users\Martina\Desktop\Skeny\60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" t="2285" r="4024" b="23925"/>
          <a:stretch/>
        </p:blipFill>
        <p:spPr bwMode="auto">
          <a:xfrm>
            <a:off x="2339752" y="620688"/>
            <a:ext cx="3456384" cy="512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619672" y="6093296"/>
            <a:ext cx="60486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Arcivévoda Josef II. S maltézským křížem, pol. 18. stol. (SZ Mnichovo Hradiště)</a:t>
            </a:r>
          </a:p>
        </p:txBody>
      </p:sp>
    </p:spTree>
    <p:extLst>
      <p:ext uri="{BB962C8B-B14F-4D97-AF65-F5344CB8AC3E}">
        <p14:creationId xmlns:p14="http://schemas.microsoft.com/office/powerpoint/2010/main" val="36417929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3730" name="Picture 2" descr="C:\Users\Martina\Desktop\Skeny\70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" t="4501" r="2535" b="13251"/>
          <a:stretch/>
        </p:blipFill>
        <p:spPr bwMode="auto">
          <a:xfrm>
            <a:off x="2555776" y="416310"/>
            <a:ext cx="3816424" cy="5638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699792" y="6093296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Ferdinand Maxmilián z Lobkowicz ve věku 9 měsíců, 1641 (Zámek Nelahozeves)</a:t>
            </a:r>
          </a:p>
        </p:txBody>
      </p:sp>
    </p:spTree>
    <p:extLst>
      <p:ext uri="{BB962C8B-B14F-4D97-AF65-F5344CB8AC3E}">
        <p14:creationId xmlns:p14="http://schemas.microsoft.com/office/powerpoint/2010/main" val="17972631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4754" name="Picture 2" descr="C:\Users\Martina\Desktop\Skeny\59a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" t="3031" r="6333" b="14213"/>
          <a:stretch/>
        </p:blipFill>
        <p:spPr bwMode="auto">
          <a:xfrm>
            <a:off x="467544" y="339689"/>
            <a:ext cx="3639731" cy="562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67544" y="6093296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Ernst hrabě </a:t>
            </a:r>
            <a:r>
              <a:rPr lang="cs-CZ" sz="1200" dirty="0" err="1"/>
              <a:t>Kaunitz</a:t>
            </a:r>
            <a:r>
              <a:rPr lang="cs-CZ" sz="1200" dirty="0"/>
              <a:t>, 1653 (SZ Mnichovo Hradiště)</a:t>
            </a:r>
          </a:p>
        </p:txBody>
      </p:sp>
      <p:pic>
        <p:nvPicPr>
          <p:cNvPr id="74755" name="Picture 3" descr="C:\Users\Martina\Desktop\Skeny\59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" t="2695" r="3508" b="13750"/>
          <a:stretch/>
        </p:blipFill>
        <p:spPr bwMode="auto">
          <a:xfrm>
            <a:off x="4788024" y="339689"/>
            <a:ext cx="3887375" cy="562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788024" y="6093296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Ferdinand hrabě </a:t>
            </a:r>
            <a:r>
              <a:rPr lang="cs-CZ" dirty="0" err="1"/>
              <a:t>Kaunitz</a:t>
            </a:r>
            <a:r>
              <a:rPr lang="cs-CZ" dirty="0"/>
              <a:t>, 1653 </a:t>
            </a:r>
          </a:p>
        </p:txBody>
      </p:sp>
    </p:spTree>
    <p:extLst>
      <p:ext uri="{BB962C8B-B14F-4D97-AF65-F5344CB8AC3E}">
        <p14:creationId xmlns:p14="http://schemas.microsoft.com/office/powerpoint/2010/main" val="2833289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8850" name="Picture 2" descr="C:\Users\Martina\Desktop\Skeny\58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0" t="4085" r="4994" b="13837"/>
          <a:stretch/>
        </p:blipFill>
        <p:spPr bwMode="auto">
          <a:xfrm>
            <a:off x="2580238" y="434567"/>
            <a:ext cx="3071882" cy="559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843808" y="6165304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Hrabě Slavata jako chlapec, 1. pol. 17. stol. (SZ Hrádek u Nechanic)</a:t>
            </a:r>
          </a:p>
        </p:txBody>
      </p:sp>
    </p:spTree>
    <p:extLst>
      <p:ext uri="{BB962C8B-B14F-4D97-AF65-F5344CB8AC3E}">
        <p14:creationId xmlns:p14="http://schemas.microsoft.com/office/powerpoint/2010/main" val="9204069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5778" name="Picture 2" descr="C:\Users\Martina\Desktop\Skeny\78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" t="1555" r="2956" b="6223"/>
          <a:stretch/>
        </p:blipFill>
        <p:spPr bwMode="auto">
          <a:xfrm>
            <a:off x="2411760" y="188640"/>
            <a:ext cx="4320480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699792" y="6165304"/>
            <a:ext cx="4248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Juan </a:t>
            </a:r>
            <a:r>
              <a:rPr lang="cs-CZ" sz="1200" dirty="0" err="1"/>
              <a:t>Pantoja</a:t>
            </a:r>
            <a:r>
              <a:rPr lang="cs-CZ" sz="1200" dirty="0"/>
              <a:t> de la </a:t>
            </a:r>
            <a:r>
              <a:rPr lang="cs-CZ" sz="1200" dirty="0" err="1"/>
              <a:t>Cruz</a:t>
            </a:r>
            <a:r>
              <a:rPr lang="cs-CZ" sz="1200" dirty="0"/>
              <a:t>: Albrecht II. </a:t>
            </a:r>
            <a:r>
              <a:rPr lang="cs-CZ" sz="1200" dirty="0" err="1"/>
              <a:t>Fürstenberg</a:t>
            </a:r>
            <a:r>
              <a:rPr lang="cs-CZ" sz="1200" dirty="0"/>
              <a:t>, 1616 - 1640</a:t>
            </a:r>
          </a:p>
        </p:txBody>
      </p:sp>
    </p:spTree>
    <p:extLst>
      <p:ext uri="{BB962C8B-B14F-4D97-AF65-F5344CB8AC3E}">
        <p14:creationId xmlns:p14="http://schemas.microsoft.com/office/powerpoint/2010/main" val="40593764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6803" name="Picture 3" descr="C:\Users\Martina\Desktop\Skeny\75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567" r="26873" b="2568"/>
          <a:stretch/>
        </p:blipFill>
        <p:spPr bwMode="auto">
          <a:xfrm>
            <a:off x="2339752" y="615636"/>
            <a:ext cx="3983526" cy="532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483768" y="623731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93514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cs-CZ" sz="1000" dirty="0"/>
              <a:t>Dělení růží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C:\Users\Martina Indrová\Desktop\Zapomenuté příběhy věcí\Dělení růží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4047"/>
            <a:ext cx="8496944" cy="634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8476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 descr="C:\Users\Martina Indrová\Desktop\2012_CKS_05677_0165_000(bartholomeus_van_bassen_and_esaias_van_de_velde_an_interior_with_elega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8470430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4864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338" name="Picture 2" descr="C:\Users\Martina Indrová\Desktop\Frans_II_Francken_Supper_at_the_House_of_Burgomaster_Rocko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692696"/>
            <a:ext cx="8931795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71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4" name="Picture 2" descr="C:\Users\Martina Indrová\Desktop\El_archiduque_Leopoldo_Guillermo_en_su_galería_de_pinturas_en_Bruselas_(David_Teniers_II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273987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2712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2" name="Picture 4" descr="C:\Users\Martina Indrová\Desktop\Cornelis_de_Baellieur_-_Interior_of_a_Collector's_Gallery_of_Paintings_and_Objets_d'Art_-_WGA011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04664"/>
            <a:ext cx="8056777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4757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D:\sbírky SKENY\6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" r="10506" b="2208"/>
          <a:stretch/>
        </p:blipFill>
        <p:spPr bwMode="auto">
          <a:xfrm rot="5400000">
            <a:off x="1545255" y="-630885"/>
            <a:ext cx="6012150" cy="805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6684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 descr="D:\sbírky SKENY\5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" t="2559" r="19342" b="3205"/>
          <a:stretch/>
        </p:blipFill>
        <p:spPr bwMode="auto">
          <a:xfrm rot="5400000">
            <a:off x="2060500" y="-756244"/>
            <a:ext cx="5112568" cy="815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4986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5" name="Picture 3" descr="C:\Users\Martina Indrová\Desktop\Frans_Francken_(II),_Kunst-_und_Raritätenkammer_(163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8640"/>
            <a:ext cx="6971861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689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 descr="C:\Users\Martina Indrová\Desktop\08e40ed352b87ace39a63fdbb67ea6a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542364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9906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963608" cy="6279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0648"/>
            <a:ext cx="4248472" cy="6279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38889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4118143" cy="5493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9" t="11338" r="12817" b="7447"/>
          <a:stretch/>
        </p:blipFill>
        <p:spPr bwMode="auto">
          <a:xfrm>
            <a:off x="4860032" y="461040"/>
            <a:ext cx="3348316" cy="550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1091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C:\Users\Martina Indrová\Desktop\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0" t="9673" r="8839" b="15367"/>
          <a:stretch/>
        </p:blipFill>
        <p:spPr bwMode="auto">
          <a:xfrm>
            <a:off x="0" y="1772816"/>
            <a:ext cx="4392488" cy="326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rtina Indrová\Desktop\s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7" t="9007" r="7436" b="16388"/>
          <a:stretch/>
        </p:blipFill>
        <p:spPr bwMode="auto">
          <a:xfrm>
            <a:off x="4757545" y="1768776"/>
            <a:ext cx="4386455" cy="326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7016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9" t="2697" r="6178" b="2407"/>
          <a:stretch/>
        </p:blipFill>
        <p:spPr bwMode="auto">
          <a:xfrm>
            <a:off x="576062" y="260648"/>
            <a:ext cx="3347866" cy="6255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700808"/>
            <a:ext cx="394335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38328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0"/>
          <a:stretch/>
        </p:blipFill>
        <p:spPr bwMode="auto">
          <a:xfrm>
            <a:off x="395536" y="260648"/>
            <a:ext cx="3286125" cy="6383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451848"/>
            <a:ext cx="394335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56037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6" t="7008" r="7823" b="9939"/>
          <a:stretch/>
        </p:blipFill>
        <p:spPr bwMode="auto">
          <a:xfrm>
            <a:off x="467544" y="260648"/>
            <a:ext cx="3240360" cy="633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49177"/>
            <a:ext cx="3154680" cy="315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62047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4744"/>
            <a:ext cx="3486150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43844"/>
            <a:ext cx="394335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272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4448"/>
            <a:ext cx="3312368" cy="634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76980"/>
            <a:ext cx="3154680" cy="315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9822"/>
            <a:ext cx="3139822" cy="313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46713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676775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060848"/>
            <a:ext cx="3154680" cy="315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43652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3" t="10063" r="15405" b="20613"/>
          <a:stretch/>
        </p:blipFill>
        <p:spPr bwMode="auto">
          <a:xfrm>
            <a:off x="323528" y="836712"/>
            <a:ext cx="4519806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660" y="1421321"/>
            <a:ext cx="394335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78182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 descr="D:\sbírky SKENY\3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" r="18280" b="5491"/>
          <a:stretch/>
        </p:blipFill>
        <p:spPr bwMode="auto">
          <a:xfrm rot="5400000">
            <a:off x="1450930" y="-379815"/>
            <a:ext cx="6192688" cy="758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1781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 descr="C:\Users\Martina Indrová\Desktop\ulysses-recognizing-achilles-among-the-daughters-of-lycomedes-frans-francken-the-younger-1625-f908e47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146662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825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t="15273" r="33333" b="12996"/>
          <a:stretch/>
        </p:blipFill>
        <p:spPr bwMode="auto">
          <a:xfrm>
            <a:off x="539552" y="548680"/>
            <a:ext cx="8082488" cy="5608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2385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Vítek z Prčice  (1134? – 1194)) – </a:t>
            </a:r>
            <a:r>
              <a:rPr lang="cs-CZ" dirty="0" err="1"/>
              <a:t>Witigo</a:t>
            </a:r>
            <a:r>
              <a:rPr lang="cs-CZ" dirty="0"/>
              <a:t> de </a:t>
            </a:r>
            <a:r>
              <a:rPr lang="cs-CZ" dirty="0" err="1"/>
              <a:t>Purschitz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1165 - nejvyšším číšníkem českého krále Vladislava I.</a:t>
            </a:r>
          </a:p>
          <a:p>
            <a:pPr marL="0" indent="0">
              <a:buNone/>
            </a:pPr>
            <a:r>
              <a:rPr lang="cs-CZ" dirty="0"/>
              <a:t>1173 - vyslanec u dvora císaře Friedricha Barbarossy</a:t>
            </a:r>
          </a:p>
          <a:p>
            <a:pPr marL="0" indent="0">
              <a:buNone/>
            </a:pPr>
            <a:r>
              <a:rPr lang="cs-CZ" dirty="0"/>
              <a:t>1184 – Purkrabí prácheňský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Významné kontakty s rakouskou šlechtou</a:t>
            </a:r>
          </a:p>
          <a:p>
            <a:pPr marL="0" indent="0">
              <a:buNone/>
            </a:pPr>
            <a:r>
              <a:rPr lang="cs-CZ" dirty="0"/>
              <a:t>(rodinné i společenské)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z="1000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1026" name="Picture 2" descr="C:\Users\Martina Indrová\Desktop\Dělení_růží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592" y="3011800"/>
            <a:ext cx="3305175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6304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/>
          </p:cNvPicPr>
          <p:nvPr>
            <p:ph idx="1"/>
          </p:nvPr>
        </p:nvPicPr>
        <p:blipFill>
          <a:blip r:embed="rId2" cstate="print"/>
          <a:srcRect l="39174" t="25000" r="39504" b="16471"/>
          <a:stretch>
            <a:fillRect/>
          </a:stretch>
        </p:blipFill>
        <p:spPr bwMode="auto">
          <a:xfrm>
            <a:off x="2699792" y="332656"/>
            <a:ext cx="3456384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2622135" y="6093296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Petr </a:t>
            </a:r>
            <a:r>
              <a:rPr lang="cs-CZ" dirty="0" err="1"/>
              <a:t>Vok</a:t>
            </a:r>
            <a:r>
              <a:rPr lang="cs-CZ" dirty="0"/>
              <a:t> z Rožmberka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/>
          <p:nvPr/>
        </p:nvPicPr>
        <p:blipFill>
          <a:blip r:embed="rId2" cstate="print"/>
          <a:srcRect l="12627" t="29412" r="69386" b="23529"/>
          <a:stretch>
            <a:fillRect/>
          </a:stretch>
        </p:blipFill>
        <p:spPr bwMode="auto">
          <a:xfrm>
            <a:off x="6084168" y="1196752"/>
            <a:ext cx="288032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Zástupný symbol pro obsah 4"/>
          <p:cNvPicPr>
            <a:picLocks noGrp="1"/>
          </p:cNvPicPr>
          <p:nvPr>
            <p:ph idx="1"/>
          </p:nvPr>
        </p:nvPicPr>
        <p:blipFill>
          <a:blip r:embed="rId3" cstate="print"/>
          <a:srcRect l="28264" t="35588" r="53719" b="7647"/>
          <a:stretch>
            <a:fillRect/>
          </a:stretch>
        </p:blipFill>
        <p:spPr bwMode="auto">
          <a:xfrm>
            <a:off x="2843808" y="764704"/>
            <a:ext cx="3024336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C:\Documents and Settings\Martina Veselá\Plocha\Rožmberkové\scan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76672"/>
            <a:ext cx="2572255" cy="61242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/>
          </p:cNvPicPr>
          <p:nvPr>
            <p:ph idx="1"/>
          </p:nvPr>
        </p:nvPicPr>
        <p:blipFill rotWithShape="1">
          <a:blip r:embed="rId2"/>
          <a:srcRect l="33266" t="18808" r="32147" b="9938"/>
          <a:stretch/>
        </p:blipFill>
        <p:spPr bwMode="auto">
          <a:xfrm>
            <a:off x="2483768" y="1196752"/>
            <a:ext cx="4063179" cy="47085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545257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C:\Users\Martina Indrová\Desktop\2_regist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60" y="159832"/>
            <a:ext cx="6264696" cy="4643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971600" y="4803538"/>
            <a:ext cx="7344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Pokutní</a:t>
            </a:r>
            <a:r>
              <a:rPr lang="cs-CZ" b="1" dirty="0"/>
              <a:t> </a:t>
            </a:r>
            <a:r>
              <a:rPr lang="cs-CZ" b="1" dirty="0" err="1"/>
              <a:t>registra</a:t>
            </a:r>
            <a:r>
              <a:rPr lang="cs-CZ" b="1" dirty="0"/>
              <a:t> </a:t>
            </a:r>
            <a:r>
              <a:rPr lang="cs-CZ" dirty="0"/>
              <a:t>1573 - 1576</a:t>
            </a:r>
          </a:p>
          <a:p>
            <a:pPr algn="just"/>
            <a:r>
              <a:rPr lang="cs-CZ" dirty="0"/>
              <a:t>Přijímaný host měl na uvítanou vypít jedním douškem pohár vína, přičemž dochované poháry na </a:t>
            </a:r>
            <a:r>
              <a:rPr lang="cs-CZ" dirty="0" err="1"/>
              <a:t>Ambrasu</a:t>
            </a:r>
            <a:r>
              <a:rPr lang="cs-CZ" dirty="0"/>
              <a:t> (dvůr Ferdinanda Tyrolského) mají objem zhruba čtvrt litru.</a:t>
            </a:r>
          </a:p>
        </p:txBody>
      </p:sp>
    </p:spTree>
    <p:extLst>
      <p:ext uri="{BB962C8B-B14F-4D97-AF65-F5344CB8AC3E}">
        <p14:creationId xmlns:p14="http://schemas.microsoft.com/office/powerpoint/2010/main" val="36129298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C:\Users\Martina Indrová\Desktop\Panorama_ambras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8892121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1243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C:\Users\Martina Indrová\Desktop\letohradek_hvez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8489171" cy="463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7477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C:\Users\Martina Indrová\Desktop\hes307+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8640"/>
            <a:ext cx="3096344" cy="641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69027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C:\Users\Martina Indrová\Desktop\DSC42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8518726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02016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C:\Users\Martina Indrová\Desktop\08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0736"/>
            <a:ext cx="8429679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920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C:\Users\Martina Indrová\Desktop\letohradek-hvezda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91" y="620688"/>
            <a:ext cx="8710645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209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cs-CZ" sz="1000" dirty="0"/>
              <a:t> </a:t>
            </a:r>
          </a:p>
          <a:p>
            <a:pPr algn="ctr"/>
            <a:endParaRPr lang="cs-CZ" sz="1000" dirty="0">
              <a:solidFill>
                <a:prstClr val="black"/>
              </a:solidFill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1225" y="1350594"/>
            <a:ext cx="8364120" cy="4448344"/>
          </a:xfrm>
        </p:spPr>
        <p:txBody>
          <a:bodyPr/>
          <a:lstStyle/>
          <a:p>
            <a:r>
              <a:rPr lang="cs-CZ" sz="1800" dirty="0"/>
              <a:t>Legenda - Vítek z Prčice měl 5 synů: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lnSpc>
                <a:spcPct val="150000"/>
              </a:lnSpc>
              <a:buNone/>
            </a:pPr>
            <a:r>
              <a:rPr lang="cs-CZ" sz="1800" dirty="0"/>
              <a:t>Jindřicha - zakladatele Jindřichův Hradec - zlatá růže na modrém poli</a:t>
            </a:r>
            <a:br>
              <a:rPr lang="cs-CZ" sz="1800" dirty="0"/>
            </a:br>
            <a:r>
              <a:rPr lang="cs-CZ" sz="1800" dirty="0"/>
              <a:t>? - Stráž - modrá růže ve zlatém poli</a:t>
            </a:r>
            <a:br>
              <a:rPr lang="cs-CZ" sz="1800" dirty="0"/>
            </a:br>
            <a:r>
              <a:rPr lang="cs-CZ" sz="1800" dirty="0"/>
              <a:t>Vítka  - Rožmberk a Krumlov - červená růže v stříbrném poli</a:t>
            </a:r>
            <a:br>
              <a:rPr lang="cs-CZ" sz="1800" dirty="0"/>
            </a:br>
            <a:r>
              <a:rPr lang="cs-CZ" sz="1800" dirty="0"/>
              <a:t>Vítka z Klokot - Třeboň a Landštejn - stříbrná růže v červeném poli</a:t>
            </a:r>
            <a:br>
              <a:rPr lang="cs-CZ" sz="1800" dirty="0"/>
            </a:br>
            <a:r>
              <a:rPr lang="cs-CZ" sz="1800" dirty="0"/>
              <a:t>Sezimu - černá růže ve zlatém poli.</a:t>
            </a:r>
          </a:p>
          <a:p>
            <a:pPr marL="0" indent="0">
              <a:buNone/>
            </a:pPr>
            <a:endParaRPr lang="cs-CZ" sz="1800" dirty="0"/>
          </a:p>
        </p:txBody>
      </p:sp>
      <p:pic>
        <p:nvPicPr>
          <p:cNvPr id="5" name="Picture 2" descr="C:\Users\Martina Indrová\Desktop\Zapomenuté příběhy věcí\Dělení růží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3930921"/>
            <a:ext cx="3657358" cy="273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38391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C:\Users\Martina Indrová\Desktop\08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656014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35018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 descr="C:\Users\Martina Indrová\Desktop\22472352046_56c26157a1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5"/>
            <a:ext cx="8712968" cy="535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0962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219" name="Picture 3" descr="C:\Users\Martina Indrová\Desktop\Archduke_Ferdinand_II_of_Further_Austr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" y="445448"/>
            <a:ext cx="4748411" cy="571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Martina Indrová\Desktop\PhilippineWels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4" y="469424"/>
            <a:ext cx="4134942" cy="569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29052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 descr="C:\Users\Martina Indrová\Desktop\1501747263-1-2-4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0"/>
            <a:ext cx="4248472" cy="604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483768" y="6165304"/>
            <a:ext cx="42484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Karel z </a:t>
            </a:r>
            <a:r>
              <a:rPr lang="cs-CZ" sz="1100" dirty="0" err="1"/>
              <a:t>Burgau</a:t>
            </a:r>
            <a:r>
              <a:rPr lang="cs-CZ" sz="1100" dirty="0"/>
              <a:t> a Andreas Rakouský, synové Ferdinanda II. Tyrolského a Filipíny </a:t>
            </a:r>
            <a:r>
              <a:rPr lang="cs-CZ" sz="1100" dirty="0" err="1"/>
              <a:t>Welserové</a:t>
            </a:r>
            <a:r>
              <a:rPr lang="cs-CZ" sz="1100" dirty="0"/>
              <a:t>, kolem 1563</a:t>
            </a:r>
          </a:p>
        </p:txBody>
      </p:sp>
    </p:spTree>
    <p:extLst>
      <p:ext uri="{BB962C8B-B14F-4D97-AF65-F5344CB8AC3E}">
        <p14:creationId xmlns:p14="http://schemas.microsoft.com/office/powerpoint/2010/main" val="135176018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16016" y="4941168"/>
            <a:ext cx="3970784" cy="1368192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cs-CZ" sz="1800" i="1" dirty="0"/>
              <a:t>„Má klisna </a:t>
            </a:r>
            <a:r>
              <a:rPr lang="cs-CZ" sz="1800" i="1" dirty="0" err="1"/>
              <a:t>klepouchá</a:t>
            </a:r>
            <a:r>
              <a:rPr lang="cs-CZ" sz="1800" i="1" dirty="0"/>
              <a:t> a má žena poctivosti nemá. Pil sem pokutu. Simeon </a:t>
            </a:r>
            <a:r>
              <a:rPr lang="cs-CZ" sz="1800" i="1" dirty="0" err="1"/>
              <a:t>Běšín</a:t>
            </a:r>
            <a:r>
              <a:rPr lang="cs-CZ" sz="1800" i="1" dirty="0"/>
              <a:t> z Běšin“</a:t>
            </a:r>
          </a:p>
        </p:txBody>
      </p:sp>
      <p:pic>
        <p:nvPicPr>
          <p:cNvPr id="4098" name="Picture 2" descr="C:\Users\Martina Indrová\Desktop\detail_p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218048" cy="281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artina Indrová\Desktop\579103-original1-s1r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84984"/>
            <a:ext cx="400463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860032" y="1484784"/>
            <a:ext cx="3744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„Pán bůh </a:t>
            </a:r>
            <a:r>
              <a:rPr lang="cs-CZ" i="1" dirty="0" err="1"/>
              <a:t>spomocník</a:t>
            </a:r>
            <a:r>
              <a:rPr lang="cs-CZ" i="1" dirty="0"/>
              <a:t> </a:t>
            </a:r>
            <a:r>
              <a:rPr lang="cs-CZ" i="1" dirty="0" err="1"/>
              <a:t>muój</a:t>
            </a:r>
            <a:r>
              <a:rPr lang="cs-CZ" i="1" dirty="0"/>
              <a:t/>
            </a:r>
            <a:br>
              <a:rPr lang="cs-CZ" i="1" dirty="0"/>
            </a:br>
            <a:r>
              <a:rPr lang="cs-CZ" i="1" dirty="0"/>
              <a:t>a Maruška potěšení mý.</a:t>
            </a:r>
            <a:br>
              <a:rPr lang="cs-CZ" i="1" dirty="0"/>
            </a:br>
            <a:r>
              <a:rPr lang="cs-CZ" i="1" dirty="0"/>
              <a:t>Aleš </a:t>
            </a:r>
            <a:r>
              <a:rPr lang="cs-CZ" i="1" dirty="0" err="1"/>
              <a:t>Volbram</a:t>
            </a:r>
            <a:r>
              <a:rPr lang="cs-CZ" i="1" dirty="0"/>
              <a:t>. Pil sem pokutu.“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4860032" y="3074715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„</a:t>
            </a:r>
            <a:r>
              <a:rPr lang="cs-CZ" i="1" dirty="0"/>
              <a:t>Pán bůh má naděje. Voldřich Starší </a:t>
            </a:r>
            <a:r>
              <a:rPr lang="cs-CZ" i="1" dirty="0" err="1"/>
              <a:t>Svatkovskej</a:t>
            </a:r>
            <a:r>
              <a:rPr lang="cs-CZ" i="1" dirty="0"/>
              <a:t> z </a:t>
            </a:r>
            <a:r>
              <a:rPr lang="cs-CZ" i="1" dirty="0" err="1"/>
              <a:t>Dobrhoště</a:t>
            </a:r>
            <a:r>
              <a:rPr lang="cs-CZ" i="1" dirty="0"/>
              <a:t>. Pil sem pokutu s </a:t>
            </a:r>
            <a:r>
              <a:rPr lang="cs-CZ" i="1" dirty="0" err="1"/>
              <a:t>vilkum</a:t>
            </a:r>
            <a:r>
              <a:rPr lang="cs-CZ" i="1" dirty="0"/>
              <a:t>.“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416199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0" name="Picture 2" descr="C:\Users\Martina Indrová\Desktop\vergil-in-the-basket-1525-copperplate-engraving-sheet-243-x-188-cm-u-l-monogrammed-and-dated-on-the-stone-l-1525-lucas-van-leyden-leiden-1494-1533-leiden-2A2P0C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" t="2860" r="2655" b="10248"/>
          <a:stretch/>
        </p:blipFill>
        <p:spPr bwMode="auto">
          <a:xfrm>
            <a:off x="323528" y="332656"/>
            <a:ext cx="4508482" cy="577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Martina Indrová\Desktop\vergil-in-the-basket-1525-copperplate-engraving-sheet-243-x-188-cm-u-l-monogrammed-and-dated-on-the-stone-l-1525-lucas-van-leyden-leiden-1494-1533-leiden-2A2P0C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" t="3872" r="67470" b="61812"/>
          <a:stretch/>
        </p:blipFill>
        <p:spPr bwMode="auto">
          <a:xfrm>
            <a:off x="5436096" y="771254"/>
            <a:ext cx="2808312" cy="489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67544" y="6309320"/>
            <a:ext cx="4104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Frans </a:t>
            </a:r>
            <a:r>
              <a:rPr lang="cs-CZ" sz="1400" dirty="0" err="1"/>
              <a:t>Francken</a:t>
            </a:r>
            <a:r>
              <a:rPr lang="cs-CZ" sz="1400" dirty="0"/>
              <a:t> (1581 – 1642)</a:t>
            </a:r>
          </a:p>
        </p:txBody>
      </p:sp>
    </p:spTree>
    <p:extLst>
      <p:ext uri="{BB962C8B-B14F-4D97-AF65-F5344CB8AC3E}">
        <p14:creationId xmlns:p14="http://schemas.microsoft.com/office/powerpoint/2010/main" val="314129129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 descr="C:\Users\Martina Indrová\Desktop\66df365882442f1fa94695872356134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" t="1889" r="2929" b="1337"/>
          <a:stretch/>
        </p:blipFill>
        <p:spPr bwMode="auto">
          <a:xfrm>
            <a:off x="179512" y="240030"/>
            <a:ext cx="4537711" cy="632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Martina Indrová\Desktop\66df365882442f1fa94695872356134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" t="22523" r="54107" b="40025"/>
          <a:stretch/>
        </p:blipFill>
        <p:spPr bwMode="auto">
          <a:xfrm>
            <a:off x="4932040" y="1052736"/>
            <a:ext cx="3958758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076056" y="5949280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Bartholomeus</a:t>
            </a:r>
            <a:r>
              <a:rPr lang="cs-CZ" sz="1400" dirty="0"/>
              <a:t> </a:t>
            </a:r>
            <a:r>
              <a:rPr lang="cs-CZ" sz="1400" dirty="0" err="1"/>
              <a:t>Dolendo</a:t>
            </a:r>
            <a:r>
              <a:rPr lang="cs-CZ" sz="1400" dirty="0"/>
              <a:t> (1571 – 1626)</a:t>
            </a:r>
          </a:p>
        </p:txBody>
      </p:sp>
    </p:spTree>
    <p:extLst>
      <p:ext uri="{BB962C8B-B14F-4D97-AF65-F5344CB8AC3E}">
        <p14:creationId xmlns:p14="http://schemas.microsoft.com/office/powerpoint/2010/main" val="319444891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0283265"/>
              </p:ext>
            </p:extLst>
          </p:nvPr>
        </p:nvGraphicFramePr>
        <p:xfrm>
          <a:off x="457200" y="2354262"/>
          <a:ext cx="9227368" cy="5315218"/>
        </p:xfrm>
        <a:graphic>
          <a:graphicData uri="http://schemas.openxmlformats.org/drawingml/2006/table">
            <a:tbl>
              <a:tblPr/>
              <a:tblGrid>
                <a:gridCol w="2263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5608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b"/>
                      <a:endParaRPr lang="cs-CZ" b="1" dirty="0">
                        <a:solidFill>
                          <a:srgbClr val="AAAADD"/>
                        </a:solidFill>
                        <a:effectLst/>
                      </a:endParaRP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400" i="1" dirty="0">
                          <a:effectLst/>
                        </a:rPr>
                        <a:t>Račte s tím pitím na uzdě držeti. Mně se už zbyteční </a:t>
                      </a:r>
                      <a:r>
                        <a:rPr lang="cs-CZ" sz="2400" i="1" dirty="0" err="1">
                          <a:effectLst/>
                        </a:rPr>
                        <a:t>truňci</a:t>
                      </a:r>
                      <a:r>
                        <a:rPr lang="cs-CZ" sz="2400" i="1" dirty="0">
                          <a:effectLst/>
                        </a:rPr>
                        <a:t> </a:t>
                      </a:r>
                      <a:r>
                        <a:rPr lang="cs-CZ" sz="2400" i="1" dirty="0" err="1">
                          <a:effectLst/>
                        </a:rPr>
                        <a:t>spomínají</a:t>
                      </a:r>
                      <a:r>
                        <a:rPr lang="cs-CZ" sz="2400" i="1" dirty="0">
                          <a:effectLst/>
                        </a:rPr>
                        <a:t>. Nejlepší věc Vaší Milosti uznávám a toho bych srdečně přál, abyste se </a:t>
                      </a:r>
                      <a:r>
                        <a:rPr lang="cs-CZ" sz="2400" i="1" dirty="0" err="1">
                          <a:effectLst/>
                        </a:rPr>
                        <a:t>voženiti</a:t>
                      </a:r>
                      <a:r>
                        <a:rPr lang="cs-CZ" sz="2400" i="1" dirty="0">
                          <a:effectLst/>
                        </a:rPr>
                        <a:t> ráčili, a tak byste ráčili míti doktora doma, který by hojil duši i tělo Vaší Milosti.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cs-CZ" b="1" dirty="0">
                        <a:solidFill>
                          <a:srgbClr val="AAAADD"/>
                        </a:solidFill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60738">
                <a:tc gridSpan="2">
                  <a:txBody>
                    <a:bodyPr/>
                    <a:lstStyle/>
                    <a:p>
                      <a:pPr algn="r"/>
                      <a:endParaRPr lang="cs-CZ" i="0" dirty="0">
                        <a:effectLst/>
                      </a:endParaRPr>
                    </a:p>
                    <a:p>
                      <a:pPr algn="r"/>
                      <a:endParaRPr lang="cs-CZ" i="0" dirty="0">
                        <a:effectLst/>
                      </a:endParaRPr>
                    </a:p>
                    <a:p>
                      <a:pPr algn="r"/>
                      <a:endParaRPr lang="cs-CZ" i="0" dirty="0">
                        <a:effectLst/>
                      </a:endParaRPr>
                    </a:p>
                    <a:p>
                      <a:pPr algn="r"/>
                      <a:r>
                        <a:rPr lang="cs-CZ" i="0" dirty="0">
                          <a:effectLst/>
                        </a:rPr>
                        <a:t>Václav Skuhrovský ze Skuhrova Petru Vokovi z Rožmberka</a:t>
                      </a:r>
                      <a:endParaRPr lang="cs-CZ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>
                      <a:noFill/>
                    </a:lnL>
                    <a:lnT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568838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C:\Users\Martina Veselá\Desktop\17cs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36576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artina Veselá\Desktop\17cs_10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36712"/>
            <a:ext cx="32512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19181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 descr="C:\Users\Martina Veselá\Desktop\17cs_4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0648"/>
            <a:ext cx="443126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artina Veselá\Desktop\17cs_9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429000"/>
            <a:ext cx="4647952" cy="30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970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1260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cs-CZ" dirty="0"/>
          </a:p>
          <a:p>
            <a:pPr marL="137160" indent="0">
              <a:buNone/>
            </a:pPr>
            <a:r>
              <a:rPr lang="cs-CZ" dirty="0"/>
              <a:t>Skutečnost - Vítek z Prčice měl 5 synů: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lnSpc>
                <a:spcPct val="150000"/>
              </a:lnSpc>
              <a:buNone/>
            </a:pPr>
            <a:r>
              <a:rPr lang="cs-CZ" dirty="0"/>
              <a:t>Jindřicha - zakladatele Jindřichova Hradce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dirty="0"/>
              <a:t>		- zlatá růže na modrém poli</a:t>
            </a:r>
            <a:br>
              <a:rPr lang="cs-CZ" dirty="0"/>
            </a:br>
            <a:r>
              <a:rPr lang="cs-CZ" dirty="0"/>
              <a:t>Vítka II. staršího - praotce </a:t>
            </a:r>
            <a:r>
              <a:rPr lang="cs-CZ" dirty="0" err="1"/>
              <a:t>Vítkovců</a:t>
            </a:r>
            <a:r>
              <a:rPr lang="cs-CZ" dirty="0"/>
              <a:t> krumlovských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dirty="0"/>
              <a:t>		- zelená růže ve stříbrném poli</a:t>
            </a:r>
            <a:br>
              <a:rPr lang="cs-CZ" dirty="0"/>
            </a:br>
            <a:r>
              <a:rPr lang="cs-CZ" dirty="0"/>
              <a:t>Vítka III. mladšího - praotce Rožmberků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dirty="0"/>
              <a:t>		- červená růže v stříbrném poli</a:t>
            </a:r>
            <a:br>
              <a:rPr lang="cs-CZ" dirty="0"/>
            </a:br>
            <a:r>
              <a:rPr lang="cs-CZ" dirty="0"/>
              <a:t>Vítka IV. - praotce pánů z Třeboně a Landštejna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dirty="0"/>
              <a:t>		- stříbrná růže v červeném poli</a:t>
            </a:r>
            <a:br>
              <a:rPr lang="cs-CZ" dirty="0"/>
            </a:br>
            <a:r>
              <a:rPr lang="cs-CZ" dirty="0" err="1"/>
              <a:t>Sezimu</a:t>
            </a:r>
            <a:r>
              <a:rPr lang="cs-CZ" dirty="0"/>
              <a:t> - černá růže ve zlatém poli.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202427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C:\Users\Martina Indrová\Desktop\file-bruegel_d__a__jan_-the_senses_of_hearing_touch_and_taste_-_16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6200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331640" y="6093296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Jan </a:t>
            </a:r>
            <a:r>
              <a:rPr lang="cs-CZ" dirty="0" err="1"/>
              <a:t>Brueghel</a:t>
            </a:r>
            <a:r>
              <a:rPr lang="cs-CZ" dirty="0"/>
              <a:t> a Peter Paul </a:t>
            </a:r>
            <a:r>
              <a:rPr lang="cs-CZ" dirty="0" err="1"/>
              <a:t>Rubens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4770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 descr="C:\Users\Martina Indrová\Desktop\Jan_Brueghel_I_&amp;_Peter_Paul_Rubens_-_Hearing_(Museo_del_Prado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38" y="495075"/>
            <a:ext cx="8256613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971600" y="5733256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Jan </a:t>
            </a:r>
            <a:r>
              <a:rPr lang="cs-CZ" dirty="0" err="1"/>
              <a:t>Brueghel</a:t>
            </a:r>
            <a:r>
              <a:rPr lang="cs-CZ" dirty="0"/>
              <a:t> a Peter Paul </a:t>
            </a:r>
            <a:r>
              <a:rPr lang="cs-CZ" dirty="0" err="1"/>
              <a:t>Rubens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142030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836912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9218" name="Picture 2" descr="C:\Users\Martina Indrová\Desktop\Jan_Brueghel_I_&amp;_Peter_Paul_Rubens_-_Sight_(Museo_del_Prado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56630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899592" y="5517232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Jan </a:t>
            </a:r>
            <a:r>
              <a:rPr lang="cs-CZ" dirty="0" err="1"/>
              <a:t>Brueghel</a:t>
            </a:r>
            <a:r>
              <a:rPr lang="cs-CZ" dirty="0"/>
              <a:t> a Peter Paul </a:t>
            </a:r>
            <a:r>
              <a:rPr lang="cs-CZ" dirty="0" err="1"/>
              <a:t>Rubens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879387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8434" name="Picture 2" descr="D:\sbírky SKENY\14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" t="3196" r="2393" b="2352"/>
          <a:stretch/>
        </p:blipFill>
        <p:spPr bwMode="auto">
          <a:xfrm rot="5400000">
            <a:off x="1305697" y="1222694"/>
            <a:ext cx="6388589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21783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C:\Users\Martina Indrová\Desktop\na-prohlidce-6-1024x6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8" y="439336"/>
            <a:ext cx="8609970" cy="572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33441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5362" name="Picture 2" descr="D:\sbírky SKENY\7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" t="1479" r="12178" b="3156"/>
          <a:stretch/>
        </p:blipFill>
        <p:spPr bwMode="auto">
          <a:xfrm rot="5400000">
            <a:off x="1239633" y="-439431"/>
            <a:ext cx="6525345" cy="763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24498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0064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cs-CZ" dirty="0"/>
              <a:t>„…roku 1605 Jeho Milost pan vladař v Třeboni dva domy skoupiv… do gruntu je rozbořiti rozkázav, zdi </a:t>
            </a:r>
            <a:r>
              <a:rPr lang="cs-CZ" dirty="0" err="1"/>
              <a:t>zgruntu</a:t>
            </a:r>
            <a:r>
              <a:rPr lang="cs-CZ" dirty="0"/>
              <a:t> </a:t>
            </a:r>
            <a:r>
              <a:rPr lang="cs-CZ" dirty="0" err="1"/>
              <a:t>nadíle</a:t>
            </a:r>
            <a:r>
              <a:rPr lang="cs-CZ" dirty="0"/>
              <a:t> na </a:t>
            </a:r>
            <a:r>
              <a:rPr lang="cs-CZ" dirty="0" err="1"/>
              <a:t>kolí</a:t>
            </a:r>
            <a:r>
              <a:rPr lang="cs-CZ" dirty="0"/>
              <a:t> zakládati dům nový a veprostřed plac se dvěma pivnicemi klenutými a nad nimi šesterými příbytky neb </a:t>
            </a:r>
            <a:r>
              <a:rPr lang="cs-CZ" dirty="0" err="1"/>
              <a:t>habitacími</a:t>
            </a:r>
            <a:r>
              <a:rPr lang="cs-CZ" dirty="0"/>
              <a:t> s síněmi neb mázhauzy, nad nimi nahoře ze dvou stran </a:t>
            </a:r>
            <a:r>
              <a:rPr lang="cs-CZ" dirty="0">
                <a:solidFill>
                  <a:srgbClr val="FFC000"/>
                </a:solidFill>
              </a:rPr>
              <a:t>prostrannými a bezpečnými pro bibliotéku</a:t>
            </a:r>
            <a:r>
              <a:rPr lang="cs-CZ" dirty="0"/>
              <a:t> a třetí úzkou, průchoditou </a:t>
            </a:r>
            <a:r>
              <a:rPr lang="cs-CZ" dirty="0">
                <a:solidFill>
                  <a:srgbClr val="FFC000"/>
                </a:solidFill>
              </a:rPr>
              <a:t>pro figury a všelijaké malování</a:t>
            </a:r>
            <a:r>
              <a:rPr lang="cs-CZ" dirty="0"/>
              <a:t> vyzdvihnouti a postaviti dáti ráčil.“</a:t>
            </a:r>
          </a:p>
          <a:p>
            <a:pPr marL="137160" indent="0">
              <a:buNone/>
            </a:pPr>
            <a:r>
              <a:rPr lang="cs-CZ" dirty="0"/>
              <a:t>Václav </a:t>
            </a:r>
            <a:r>
              <a:rPr lang="cs-CZ" dirty="0" err="1"/>
              <a:t>Březan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053701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" t="17950" r="30348" b="9951"/>
          <a:stretch/>
        </p:blipFill>
        <p:spPr bwMode="auto">
          <a:xfrm>
            <a:off x="395536" y="836712"/>
            <a:ext cx="8358057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09426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C:\Users\Martina Indrová\Desktop\Třeboň,%20Březanova%2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44"/>
          <a:stretch/>
        </p:blipFill>
        <p:spPr bwMode="auto">
          <a:xfrm>
            <a:off x="179512" y="548680"/>
            <a:ext cx="8681117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52772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6386" name="Picture 2" descr="D:\sbírky SKENY\12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5" t="11909" r="2963" b="3112"/>
          <a:stretch/>
        </p:blipFill>
        <p:spPr bwMode="auto">
          <a:xfrm rot="10800000">
            <a:off x="1979712" y="188640"/>
            <a:ext cx="4683989" cy="639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061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endParaRPr lang="cs-CZ" sz="1000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C:\Users\Martina Indrová\Desktop\Zapomenuté příběhy věcí\heraldika růž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2" y="1105477"/>
            <a:ext cx="7258317" cy="481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86187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" t="18238" r="26481" b="11310"/>
          <a:stretch/>
        </p:blipFill>
        <p:spPr bwMode="auto">
          <a:xfrm>
            <a:off x="179512" y="1124744"/>
            <a:ext cx="877218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315512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C:\Users\Martina Indrová\Desktop\1_6ab46a6f1c68232b2218181ad8eb79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165804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47229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C:\Users\Martina Indrová\Desktop\9684-11085431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99" y="404664"/>
            <a:ext cx="8058175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72352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C:\Users\Martina Indrová\Desktop\1259199-3464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82965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698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C:\Users\Martina Indrová\Desktop\73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0" y="260648"/>
            <a:ext cx="8160907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3795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C:\Users\Martina Indrová\Desktop\MBE5ca097_102009_28364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80" y="476672"/>
            <a:ext cx="8618161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14043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7410" name="Picture 2" descr="D:\sbírky SKENY\13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" t="3948" r="8251" b="8096"/>
          <a:stretch/>
        </p:blipFill>
        <p:spPr bwMode="auto">
          <a:xfrm>
            <a:off x="2123728" y="188640"/>
            <a:ext cx="3672408" cy="603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555776" y="6309320"/>
            <a:ext cx="3369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Soupis inventáře rožmberské </a:t>
            </a:r>
            <a:r>
              <a:rPr lang="cs-CZ" sz="1400" dirty="0" err="1"/>
              <a:t>kunstkomory</a:t>
            </a:r>
            <a:r>
              <a:rPr lang="cs-CZ" sz="1400" dirty="0"/>
              <a:t> na zámku v Třeboni</a:t>
            </a:r>
          </a:p>
        </p:txBody>
      </p:sp>
    </p:spTree>
    <p:extLst>
      <p:ext uri="{BB962C8B-B14F-4D97-AF65-F5344CB8AC3E}">
        <p14:creationId xmlns:p14="http://schemas.microsoft.com/office/powerpoint/2010/main" val="396851587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cs-CZ" dirty="0"/>
              <a:t>Rožmberský poklad</a:t>
            </a:r>
          </a:p>
          <a:p>
            <a:endParaRPr lang="cs-CZ" dirty="0"/>
          </a:p>
          <a:p>
            <a:pPr marL="137160" indent="0">
              <a:buNone/>
            </a:pPr>
            <a:r>
              <a:rPr lang="cs-CZ" dirty="0"/>
              <a:t>„…</a:t>
            </a:r>
            <a:r>
              <a:rPr lang="cs-CZ" dirty="0" err="1"/>
              <a:t>tožť</a:t>
            </a:r>
            <a:r>
              <a:rPr lang="cs-CZ" dirty="0"/>
              <a:t> ten poklad rožmberský </a:t>
            </a:r>
            <a:r>
              <a:rPr lang="cs-CZ" dirty="0" err="1"/>
              <a:t>preč</a:t>
            </a:r>
            <a:r>
              <a:rPr lang="cs-CZ" dirty="0"/>
              <a:t>! Milá růže, již máš pokoj, nebudou tě více škubati!“</a:t>
            </a:r>
          </a:p>
          <a:p>
            <a:pPr marL="137160" indent="0">
              <a:buNone/>
            </a:pPr>
            <a:endParaRPr lang="cs-CZ" dirty="0"/>
          </a:p>
          <a:p>
            <a:pPr marL="137160" indent="0">
              <a:buNone/>
            </a:pPr>
            <a:r>
              <a:rPr lang="cs-CZ" dirty="0"/>
              <a:t>Jednání o vyplacení pasovského vojska</a:t>
            </a:r>
          </a:p>
          <a:p>
            <a:pPr marL="137160" indent="0">
              <a:buNone/>
            </a:pPr>
            <a:endParaRPr lang="cs-CZ" dirty="0"/>
          </a:p>
          <a:p>
            <a:pPr marL="137160" indent="0">
              <a:buNone/>
            </a:pPr>
            <a:r>
              <a:rPr lang="cs-CZ" sz="1800" dirty="0"/>
              <a:t>Václav </a:t>
            </a:r>
            <a:r>
              <a:rPr lang="cs-CZ" sz="1800" dirty="0" err="1"/>
              <a:t>Březan</a:t>
            </a:r>
            <a:r>
              <a:rPr lang="cs-CZ" sz="1800" dirty="0"/>
              <a:t>, 3. června 1611</a:t>
            </a:r>
          </a:p>
        </p:txBody>
      </p:sp>
    </p:spTree>
    <p:extLst>
      <p:ext uri="{BB962C8B-B14F-4D97-AF65-F5344CB8AC3E}">
        <p14:creationId xmlns:p14="http://schemas.microsoft.com/office/powerpoint/2010/main" val="244274818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/>
          <p:nvPr/>
        </p:nvPicPr>
        <p:blipFill>
          <a:blip r:embed="rId2" cstate="print"/>
          <a:srcRect l="26446" t="29412" r="27273" b="11176"/>
          <a:stretch>
            <a:fillRect/>
          </a:stretch>
        </p:blipFill>
        <p:spPr bwMode="auto">
          <a:xfrm>
            <a:off x="467544" y="1484784"/>
            <a:ext cx="396044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Martina Veselá\Plocha\Rožmberkové\scan001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348880"/>
            <a:ext cx="4091940" cy="3433572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467544" y="4869160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Alchymie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9458" name="Picture 2" descr="D:\sbírky SKENY\15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" t="3800" r="2773" b="3948"/>
          <a:stretch/>
        </p:blipFill>
        <p:spPr bwMode="auto">
          <a:xfrm rot="5400000">
            <a:off x="1235229" y="1189066"/>
            <a:ext cx="6295608" cy="437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7449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rchol">
  <a:themeElements>
    <a:clrScheme name="Slunovrat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Vrchol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Vrchol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840</TotalTime>
  <Words>993</Words>
  <Application>Microsoft Office PowerPoint</Application>
  <PresentationFormat>Předvádění na obrazovce (4:3)</PresentationFormat>
  <Paragraphs>153</Paragraphs>
  <Slides>139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139</vt:i4>
      </vt:variant>
    </vt:vector>
  </HeadingPairs>
  <TitlesOfParts>
    <vt:vector size="140" baseType="lpstr">
      <vt:lpstr>Vrchol</vt:lpstr>
      <vt:lpstr>Drobné Příběhy ze šlechtických sbírek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Oldřich II. z Rožmberka (1403 – 1462)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NPÚ ÚOP v Telči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Rožmberkové</dc:title>
  <dc:creator>Martina Veselá</dc:creator>
  <cp:lastModifiedBy>Martina Indrová</cp:lastModifiedBy>
  <cp:revision>81</cp:revision>
  <dcterms:created xsi:type="dcterms:W3CDTF">2011-11-15T15:34:52Z</dcterms:created>
  <dcterms:modified xsi:type="dcterms:W3CDTF">2020-01-07T19:12:58Z</dcterms:modified>
</cp:coreProperties>
</file>