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70" r:id="rId5"/>
    <p:sldId id="259" r:id="rId6"/>
    <p:sldId id="273" r:id="rId7"/>
    <p:sldId id="271" r:id="rId8"/>
    <p:sldId id="268" r:id="rId9"/>
    <p:sldId id="272" r:id="rId10"/>
    <p:sldId id="269" r:id="rId11"/>
    <p:sldId id="265" r:id="rId12"/>
    <p:sldId id="266" r:id="rId13"/>
    <p:sldId id="267" r:id="rId14"/>
    <p:sldId id="274" r:id="rId15"/>
    <p:sldId id="275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4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E057-ABE4-4DBE-AD02-DA8F761E9607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16B7-0AF1-4A99-A9BB-80C98D5A87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87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E057-ABE4-4DBE-AD02-DA8F761E9607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16B7-0AF1-4A99-A9BB-80C98D5A87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6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E057-ABE4-4DBE-AD02-DA8F761E9607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16B7-0AF1-4A99-A9BB-80C98D5A87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46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E057-ABE4-4DBE-AD02-DA8F761E9607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16B7-0AF1-4A99-A9BB-80C98D5A87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87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E057-ABE4-4DBE-AD02-DA8F761E9607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16B7-0AF1-4A99-A9BB-80C98D5A87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66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E057-ABE4-4DBE-AD02-DA8F761E9607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16B7-0AF1-4A99-A9BB-80C98D5A87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83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E057-ABE4-4DBE-AD02-DA8F761E9607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16B7-0AF1-4A99-A9BB-80C98D5A87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34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E057-ABE4-4DBE-AD02-DA8F761E9607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16B7-0AF1-4A99-A9BB-80C98D5A87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40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E057-ABE4-4DBE-AD02-DA8F761E9607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16B7-0AF1-4A99-A9BB-80C98D5A87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E057-ABE4-4DBE-AD02-DA8F761E9607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16B7-0AF1-4A99-A9BB-80C98D5A87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15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E057-ABE4-4DBE-AD02-DA8F761E9607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16B7-0AF1-4A99-A9BB-80C98D5A87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68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BE057-ABE4-4DBE-AD02-DA8F761E9607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216B7-0AF1-4A99-A9BB-80C98D5A87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64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enoviny.cz/zpravy/citime-se-tu-bezpecne-tesime-se-do-hospody-rikaji-cizinci-v-cr/187163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Diaspora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8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Diaspora a její ekonomické zapojení do ekonomiky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Light</a:t>
            </a:r>
            <a:r>
              <a:rPr lang="cs-CZ" sz="2400" dirty="0"/>
              <a:t> 2005, </a:t>
            </a:r>
            <a:r>
              <a:rPr lang="cs-CZ" sz="2400" dirty="0" err="1"/>
              <a:t>Light</a:t>
            </a:r>
            <a:r>
              <a:rPr lang="cs-CZ" sz="2400" dirty="0"/>
              <a:t>, Gold 2000  in Hofírek, </a:t>
            </a:r>
            <a:r>
              <a:rPr lang="cs-CZ" sz="2400" dirty="0" err="1"/>
              <a:t>Nekorjak</a:t>
            </a:r>
            <a:r>
              <a:rPr lang="cs-CZ" sz="2400" dirty="0"/>
              <a:t> 2010: 79</a:t>
            </a:r>
          </a:p>
          <a:p>
            <a:r>
              <a:rPr lang="cs-CZ" dirty="0"/>
              <a:t>Pojem etnická ekonomika v 80. letech </a:t>
            </a:r>
          </a:p>
          <a:p>
            <a:r>
              <a:rPr lang="cs-CZ" dirty="0"/>
              <a:t>Synonyma: etnické podnikání, etnická nika, imigrantské podnikání</a:t>
            </a:r>
          </a:p>
          <a:p>
            <a:r>
              <a:rPr lang="cs-CZ" dirty="0"/>
              <a:t>Na příbuzenských, přátelských a sousedských vazbách = migrační sítě</a:t>
            </a:r>
          </a:p>
          <a:p>
            <a:r>
              <a:rPr lang="cs-CZ" dirty="0" err="1"/>
              <a:t>Light</a:t>
            </a:r>
            <a:r>
              <a:rPr lang="cs-CZ" dirty="0"/>
              <a:t>, Gold 2000 – 2 typy: </a:t>
            </a:r>
            <a:endParaRPr lang="cs-CZ" dirty="0" smtClean="0"/>
          </a:p>
          <a:p>
            <a:pPr lvl="1"/>
            <a:r>
              <a:rPr lang="cs-CZ" dirty="0" smtClean="0"/>
              <a:t>a</a:t>
            </a:r>
            <a:r>
              <a:rPr lang="cs-CZ" dirty="0"/>
              <a:t>) etnikem kontrolovaná (v rámci podniků majority či jiného </a:t>
            </a:r>
            <a:r>
              <a:rPr lang="cs-CZ" dirty="0" smtClean="0"/>
              <a:t>etnika, např. ukrajinské uklízečky ve firmách dodává zprostředkovatelská firma Ukrajinců) </a:t>
            </a:r>
          </a:p>
          <a:p>
            <a:pPr lvl="1"/>
            <a:r>
              <a:rPr lang="cs-CZ" dirty="0" smtClean="0"/>
              <a:t>b</a:t>
            </a:r>
            <a:r>
              <a:rPr lang="cs-CZ" dirty="0"/>
              <a:t>) etnická vlastnická ekonomika (vlastní firmy)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322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Etnická 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Vazba </a:t>
            </a:r>
            <a:r>
              <a:rPr lang="cs-CZ" b="1" dirty="0"/>
              <a:t>na lokality </a:t>
            </a:r>
            <a:r>
              <a:rPr lang="cs-CZ" dirty="0"/>
              <a:t>=  „etnické“ čtvrti nabízejí určitý sortiment zboží a služeb</a:t>
            </a:r>
          </a:p>
          <a:p>
            <a:r>
              <a:rPr lang="cs-CZ" dirty="0"/>
              <a:t>Vazba </a:t>
            </a:r>
            <a:r>
              <a:rPr lang="cs-CZ" b="1" dirty="0"/>
              <a:t>na etnická povolání </a:t>
            </a:r>
            <a:r>
              <a:rPr lang="cs-CZ" dirty="0"/>
              <a:t>– v zemích s vyprofilovanou bohatou etnickou skladbou = čínské pradleny, filipínské chůvy, ukrajinští zedníci – etnická dělba </a:t>
            </a:r>
            <a:r>
              <a:rPr lang="cs-CZ" dirty="0" smtClean="0"/>
              <a:t>práce (H+N 2010)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Efekty</a:t>
            </a:r>
          </a:p>
          <a:p>
            <a:r>
              <a:rPr lang="cs-CZ" dirty="0" smtClean="0"/>
              <a:t>A) určité národnosti, lidé ze země původu vhodní na něco – Filipínky = o pair</a:t>
            </a:r>
          </a:p>
          <a:p>
            <a:r>
              <a:rPr lang="cs-CZ" dirty="0" smtClean="0"/>
              <a:t>B) vlastní ekonomická struktura – vazeb, závazků reciprocit = potvrzování sociálních sítí – důsledek rezignace státu regulovat trh práce, resp. přijmout zodpovědnost za migranty – klientský systém- nevýhodné pro migranty – viz zranitelnost (</a:t>
            </a:r>
            <a:r>
              <a:rPr lang="cs-CZ" dirty="0" err="1" smtClean="0"/>
              <a:t>Nekorjak</a:t>
            </a:r>
            <a:r>
              <a:rPr lang="cs-CZ" dirty="0" smtClean="0"/>
              <a:t>)</a:t>
            </a:r>
          </a:p>
          <a:p>
            <a:r>
              <a:rPr lang="cs-CZ" dirty="0" smtClean="0"/>
              <a:t>C) Ekonomika pro majoritu x </a:t>
            </a:r>
            <a:r>
              <a:rPr lang="cs-CZ" b="1" dirty="0" smtClean="0"/>
              <a:t>ekonomika pro menšinu </a:t>
            </a:r>
            <a:r>
              <a:rPr lang="cs-CZ" dirty="0" smtClean="0"/>
              <a:t>– s rostoucím počtem lidí se etabluje (např. prodejny potravin)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322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Diaspora a její ekonomika – důsledek diskriminace x </a:t>
            </a:r>
            <a:r>
              <a:rPr lang="cs-CZ" b="1" dirty="0" smtClean="0">
                <a:solidFill>
                  <a:srgbClr val="FF0000"/>
                </a:solidFill>
              </a:rPr>
              <a:t>handicapu migranta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1333" y="1628801"/>
            <a:ext cx="9279467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Pozice migranta je nevýhodná = jen možnosti získat fyzicky náročné povolání či podnikat (neatraktivní pro trh práce)</a:t>
            </a:r>
          </a:p>
          <a:p>
            <a:r>
              <a:rPr lang="cs-CZ" dirty="0" smtClean="0"/>
              <a:t>A) diskriminace ?</a:t>
            </a:r>
          </a:p>
          <a:p>
            <a:r>
              <a:rPr lang="cs-CZ" dirty="0" smtClean="0"/>
              <a:t>B) </a:t>
            </a:r>
            <a:r>
              <a:rPr lang="cs-CZ" b="1" dirty="0" smtClean="0"/>
              <a:t>strukturní důvody</a:t>
            </a:r>
          </a:p>
          <a:p>
            <a:pPr lvl="1"/>
            <a:r>
              <a:rPr lang="cs-CZ" dirty="0" smtClean="0"/>
              <a:t>Mimo sociální sítě – tam </a:t>
            </a:r>
            <a:r>
              <a:rPr lang="cs-CZ" dirty="0" err="1" smtClean="0"/>
              <a:t>info</a:t>
            </a:r>
            <a:r>
              <a:rPr lang="cs-CZ" dirty="0" smtClean="0"/>
              <a:t> o volných místech</a:t>
            </a:r>
          </a:p>
          <a:p>
            <a:pPr lvl="1"/>
            <a:r>
              <a:rPr lang="cs-CZ" dirty="0" smtClean="0"/>
              <a:t>Jazyk neumí</a:t>
            </a:r>
          </a:p>
          <a:p>
            <a:pPr lvl="1"/>
            <a:r>
              <a:rPr lang="cs-CZ" dirty="0" smtClean="0"/>
              <a:t>Absence adekvátních diplomů – oprávnění pro vstup do profesí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/>
              <a:t>= důsledek ztráty kapitálů pro trh práce (sociální, kulturní a ekonomický – migranti jimi nedisponují) </a:t>
            </a:r>
            <a:r>
              <a:rPr lang="cs-CZ" sz="1300" dirty="0"/>
              <a:t>Hofírek –</a:t>
            </a:r>
            <a:r>
              <a:rPr lang="cs-CZ" sz="1300" dirty="0" err="1"/>
              <a:t>Nekorjak</a:t>
            </a:r>
            <a:r>
              <a:rPr lang="cs-CZ" sz="1300" dirty="0"/>
              <a:t> 2010, s. 87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1694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Podnikání v rámci 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1">
              <a:buNone/>
            </a:pPr>
            <a:r>
              <a:rPr lang="cs-CZ" dirty="0"/>
              <a:t>Podnikání imigrantů  - co nechce počáteční velké investice – málo výnosné</a:t>
            </a:r>
          </a:p>
          <a:p>
            <a:pPr lvl="1">
              <a:buNone/>
            </a:pPr>
            <a:r>
              <a:rPr lang="cs-CZ" dirty="0"/>
              <a:t>Struktura příležitostí (co je migrantům dostupné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Obchod s oděvy </a:t>
            </a:r>
            <a:r>
              <a:rPr lang="cs-CZ" dirty="0" smtClean="0"/>
              <a:t>– všude (</a:t>
            </a:r>
            <a:r>
              <a:rPr lang="cs-CZ" dirty="0" err="1" smtClean="0"/>
              <a:t>Bailey</a:t>
            </a:r>
            <a:r>
              <a:rPr lang="cs-CZ" dirty="0" smtClean="0"/>
              <a:t> a </a:t>
            </a:r>
            <a:r>
              <a:rPr lang="cs-CZ" dirty="0" err="1" smtClean="0"/>
              <a:t>Walddinger</a:t>
            </a:r>
            <a:r>
              <a:rPr lang="cs-CZ" dirty="0" smtClean="0"/>
              <a:t> 1991)</a:t>
            </a:r>
          </a:p>
          <a:p>
            <a:r>
              <a:rPr lang="cs-CZ" dirty="0" smtClean="0"/>
              <a:t>Ekonomicky nenáročné, </a:t>
            </a:r>
          </a:p>
          <a:p>
            <a:r>
              <a:rPr lang="cs-CZ" dirty="0" smtClean="0"/>
              <a:t>Legislativně průchozí – netřeba zvláštních znalostí </a:t>
            </a:r>
          </a:p>
          <a:p>
            <a:r>
              <a:rPr lang="cs-CZ" dirty="0" smtClean="0"/>
              <a:t>snadná skladovatelnost manipulovatelnost, neomezená doba spotřeby,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35716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Diaspora a školství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i o sekundární socializace v kontextu původní kultury</a:t>
            </a:r>
          </a:p>
          <a:p>
            <a:r>
              <a:rPr lang="cs-CZ" dirty="0" smtClean="0"/>
              <a:t>Mezinárodní a etnické školství</a:t>
            </a:r>
          </a:p>
          <a:p>
            <a:r>
              <a:rPr lang="cs-CZ" dirty="0" smtClean="0"/>
              <a:t>Při velvyslanectvích + podnikatelské subjekty – dceřiné školy s vazbou na země původu</a:t>
            </a:r>
          </a:p>
          <a:p>
            <a:r>
              <a:rPr lang="cs-CZ" dirty="0" smtClean="0"/>
              <a:t>Paralelní vzdělávání x preference mezinárodních škol</a:t>
            </a:r>
          </a:p>
          <a:p>
            <a:r>
              <a:rPr lang="cs-CZ" dirty="0" smtClean="0"/>
              <a:t>= socializace pro jinou společnost než společnost země původu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030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Kosmopolitní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globalizovaného světa se rozšiřují i instituce či  značky globalizovaného světa.</a:t>
            </a:r>
          </a:p>
          <a:p>
            <a:r>
              <a:rPr lang="cs-CZ" dirty="0" smtClean="0"/>
              <a:t>Usnadňují orientaci v cizím prostoru, protože znalost značky s sebou nese očekávání typu podpory, služby na níž je zvyklý. Nachází je v podstatě všude.</a:t>
            </a:r>
          </a:p>
          <a:p>
            <a:r>
              <a:rPr lang="cs-CZ" dirty="0" smtClean="0"/>
              <a:t>Zejména spotřební kultura (spotřeba určuje míru naší svobody; míra participace na spotřebě určuje náš sociální status – kdo jsou vyloučeni ze spotřeby = vyloučeni ze společnosti)  - teze charakterizující společnost konzumu) </a:t>
            </a:r>
          </a:p>
          <a:p>
            <a:pPr lvl="1"/>
            <a:r>
              <a:rPr lang="cs-CZ" dirty="0" smtClean="0"/>
              <a:t>značky potravin, oděvů, pohostinství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19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Diaspora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2226733"/>
            <a:ext cx="10721741" cy="430882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250" b="1" dirty="0" smtClean="0"/>
              <a:t>Etnické komunity, cizinecké komunity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250" dirty="0" smtClean="0"/>
              <a:t>Představa provázané sítě, kooperace, sdílení, společné praxe (Např. Uherek 2004)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250" dirty="0" smtClean="0"/>
              <a:t>Různé představy/akcenty o vazbě na zemi původu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250" b="1" dirty="0" smtClean="0"/>
              <a:t>Diaspora (</a:t>
            </a:r>
            <a:r>
              <a:rPr lang="cs-CZ" sz="2250" dirty="0" err="1" smtClean="0"/>
              <a:t>znovuvynoření</a:t>
            </a:r>
            <a:r>
              <a:rPr lang="cs-CZ" sz="2250" dirty="0" smtClean="0"/>
              <a:t> pojmu v souvislosti s promýšlením </a:t>
            </a:r>
            <a:r>
              <a:rPr lang="cs-CZ" sz="2250" dirty="0" err="1" smtClean="0"/>
              <a:t>transnscionální</a:t>
            </a:r>
            <a:r>
              <a:rPr lang="cs-CZ" sz="2250" dirty="0" smtClean="0"/>
              <a:t> migrace)</a:t>
            </a:r>
            <a:r>
              <a:rPr lang="cs-CZ" sz="2250" b="1" dirty="0" smtClean="0"/>
              <a:t>: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250" b="1" dirty="0"/>
              <a:t> </a:t>
            </a:r>
            <a:r>
              <a:rPr lang="cs-CZ" sz="2250" b="1" dirty="0" smtClean="0"/>
              <a:t>=   </a:t>
            </a:r>
            <a:r>
              <a:rPr lang="cs-CZ" sz="2250" b="1" dirty="0" err="1" smtClean="0"/>
              <a:t>Expatriotické</a:t>
            </a:r>
            <a:r>
              <a:rPr lang="cs-CZ" sz="2250" dirty="0" smtClean="0"/>
              <a:t> </a:t>
            </a:r>
            <a:r>
              <a:rPr lang="cs-CZ" sz="2250" dirty="0"/>
              <a:t>minoritní </a:t>
            </a:r>
            <a:r>
              <a:rPr lang="cs-CZ" sz="2250" b="1" dirty="0"/>
              <a:t>komunity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sz="225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250" dirty="0" smtClean="0"/>
              <a:t>Diasporu lze nahlížet jako sociální síť aktérů, kteří mají závazky vůči sobě, a to na principu společného </a:t>
            </a:r>
            <a:r>
              <a:rPr lang="cs-CZ" sz="2250" b="1" dirty="0" smtClean="0"/>
              <a:t>původu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sz="2250" dirty="0"/>
          </a:p>
          <a:p>
            <a:pPr eaLnBrk="1" hangingPunct="1">
              <a:lnSpc>
                <a:spcPct val="80000"/>
              </a:lnSpc>
              <a:defRPr/>
            </a:pPr>
            <a:endParaRPr lang="cs-CZ" sz="2250" dirty="0"/>
          </a:p>
        </p:txBody>
      </p:sp>
    </p:spTree>
    <p:extLst>
      <p:ext uri="{BB962C8B-B14F-4D97-AF65-F5344CB8AC3E}">
        <p14:creationId xmlns:p14="http://schemas.microsoft.com/office/powerpoint/2010/main" val="10058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diaspory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dirty="0"/>
              <a:t>Vzdálenost od centra a rozptýlení na nejméně dvou místech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Společná paměť, vize či mýtus o vlasti a domovu = </a:t>
            </a:r>
            <a:r>
              <a:rPr lang="cs-CZ" b="1" dirty="0"/>
              <a:t>imaginace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Pocit, že nejsou plně </a:t>
            </a:r>
            <a:r>
              <a:rPr lang="cs-CZ" dirty="0" smtClean="0"/>
              <a:t>přijímáni ze strany majority</a:t>
            </a: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dirty="0"/>
              <a:t>Myšlenka, že se do země původu eventuálně </a:t>
            </a:r>
            <a:r>
              <a:rPr lang="cs-CZ" b="1" dirty="0"/>
              <a:t>vrátí</a:t>
            </a:r>
            <a:r>
              <a:rPr lang="cs-CZ" dirty="0"/>
              <a:t> (představa všech komunit, které neasimilovali </a:t>
            </a:r>
            <a:r>
              <a:rPr lang="cs-CZ" sz="1050" dirty="0" err="1"/>
              <a:t>Búriková</a:t>
            </a:r>
            <a:r>
              <a:rPr lang="cs-CZ" dirty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Závazek vůči zemi původu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Skupinové vědomí, </a:t>
            </a:r>
            <a:r>
              <a:rPr lang="cs-CZ" b="1" dirty="0"/>
              <a:t>identita</a:t>
            </a:r>
            <a:r>
              <a:rPr lang="cs-CZ" dirty="0"/>
              <a:t> a </a:t>
            </a:r>
            <a:r>
              <a:rPr lang="cs-CZ" dirty="0" err="1"/>
              <a:t>solidaria</a:t>
            </a:r>
            <a:r>
              <a:rPr lang="cs-CZ" dirty="0"/>
              <a:t> jejímž základem je </a:t>
            </a:r>
            <a:r>
              <a:rPr lang="cs-CZ" b="1" dirty="0"/>
              <a:t>vztah k zemi původu</a:t>
            </a:r>
            <a:r>
              <a:rPr lang="cs-CZ" dirty="0"/>
              <a:t> (</a:t>
            </a:r>
            <a:r>
              <a:rPr lang="cs-CZ" dirty="0" err="1"/>
              <a:t>Safran</a:t>
            </a:r>
            <a:r>
              <a:rPr lang="cs-CZ" dirty="0"/>
              <a:t> 1991, 1999)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7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době transnacionální migrace  diaspora má podobu transnacionální 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8800"/>
            <a:ext cx="10740775" cy="502920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Migrační sociální síť ( propojuje lidi v cílové zemi, ale i v zemi původu : Lidé, s nimiž je migrant v kontaktu a zažívá svoji každodennost či udržuje spojení) </a:t>
            </a:r>
          </a:p>
          <a:p>
            <a:r>
              <a:rPr lang="cs-CZ" dirty="0" smtClean="0"/>
              <a:t>Síť jako součást procesu, nikoliv pevně ohraničená struktura spíše usnadňuje než nutně zapouzdřuje.</a:t>
            </a:r>
          </a:p>
          <a:p>
            <a:pPr marL="0" indent="0">
              <a:buNone/>
            </a:pPr>
            <a:r>
              <a:rPr lang="cs-CZ" b="1" dirty="0" smtClean="0"/>
              <a:t>Sociální sítě:</a:t>
            </a:r>
            <a:r>
              <a:rPr lang="cs-CZ" dirty="0" smtClean="0"/>
              <a:t> tmelem je sdílení společných zájmů vycházející z procesu směny a komunikace  a zpravidla smysl pro společnou příslušnost k původnímu domovu (</a:t>
            </a:r>
            <a:r>
              <a:rPr lang="cs-CZ" dirty="0" err="1" smtClean="0"/>
              <a:t>Szaló</a:t>
            </a:r>
            <a:r>
              <a:rPr lang="cs-CZ" dirty="0" smtClean="0"/>
              <a:t> 2009). </a:t>
            </a:r>
          </a:p>
          <a:p>
            <a:r>
              <a:rPr lang="cs-CZ" dirty="0" smtClean="0"/>
              <a:t>V cílové zemi vznikají </a:t>
            </a:r>
            <a:r>
              <a:rPr lang="cs-CZ" b="1" dirty="0" err="1" smtClean="0"/>
              <a:t>pseudorodiny</a:t>
            </a:r>
            <a:r>
              <a:rPr lang="cs-CZ" b="1" dirty="0" smtClean="0"/>
              <a:t> migrantů </a:t>
            </a:r>
            <a:r>
              <a:rPr lang="cs-CZ" dirty="0" smtClean="0"/>
              <a:t>– pomoc, spolupráce, sdílení</a:t>
            </a:r>
          </a:p>
          <a:p>
            <a:r>
              <a:rPr lang="cs-CZ" dirty="0" smtClean="0"/>
              <a:t>Tvoří je lidé ze </a:t>
            </a:r>
            <a:r>
              <a:rPr lang="cs-CZ" dirty="0" smtClean="0">
                <a:solidFill>
                  <a:srgbClr val="FFC000"/>
                </a:solidFill>
              </a:rPr>
              <a:t>země původu x z místa usídlení x z dalších míst </a:t>
            </a:r>
            <a:r>
              <a:rPr lang="cs-CZ" dirty="0" smtClean="0"/>
              <a:t>= Sociální vztahy k lidem na mnoha místech</a:t>
            </a:r>
          </a:p>
          <a:p>
            <a:r>
              <a:rPr lang="cs-CZ" dirty="0" smtClean="0"/>
              <a:t>Hranice nemá význam, fyzický pobyt v místě není prioritní </a:t>
            </a:r>
          </a:p>
          <a:p>
            <a:r>
              <a:rPr lang="cs-CZ" dirty="0" smtClean="0"/>
              <a:t>Aktivně je používá, resp. nějak udržuje – snadnost v udržování sítí – nová média, levné cestování</a:t>
            </a:r>
          </a:p>
        </p:txBody>
      </p:sp>
    </p:spTree>
    <p:extLst>
      <p:ext uri="{BB962C8B-B14F-4D97-AF65-F5344CB8AC3E}">
        <p14:creationId xmlns:p14="http://schemas.microsoft.com/office/powerpoint/2010/main" val="364575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/>
              <a:t>Role diaspory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sz="25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500" b="1" dirty="0" smtClean="0"/>
              <a:t>Ovlivňuje migrační toky = tam se migruje, kde je zázemí – migranti využívají zázemí „etnických čtvrtí“, migračních sítí (Hugo 1981)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sz="2500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500" b="1" dirty="0" smtClean="0"/>
              <a:t>Funkce </a:t>
            </a:r>
            <a:r>
              <a:rPr lang="cs-CZ" sz="2500" b="1" dirty="0"/>
              <a:t>sítí: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cs-CZ" sz="2500" dirty="0"/>
              <a:t>Informace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cs-CZ" sz="2500" dirty="0"/>
              <a:t>Základna (byt, ekonomika, sociální kontakt)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cs-CZ" sz="2500" dirty="0" smtClean="0"/>
              <a:t>Záchrana v momentu nouze</a:t>
            </a:r>
            <a:endParaRPr lang="cs-CZ" sz="2500" dirty="0"/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cs-CZ" sz="2500" b="1" dirty="0" smtClean="0"/>
              <a:t>Zázemí </a:t>
            </a:r>
            <a:r>
              <a:rPr lang="cs-CZ" sz="2500" b="1" dirty="0"/>
              <a:t>kultury </a:t>
            </a:r>
            <a:r>
              <a:rPr lang="cs-CZ" sz="2500" dirty="0"/>
              <a:t>– </a:t>
            </a:r>
            <a:r>
              <a:rPr lang="cs-CZ" sz="2500" dirty="0" err="1"/>
              <a:t>psychol</a:t>
            </a:r>
            <a:r>
              <a:rPr lang="cs-CZ" sz="2500" dirty="0"/>
              <a:t>. Rozměr – non vykořenění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500" dirty="0"/>
              <a:t>=logika vzniku </a:t>
            </a:r>
            <a:r>
              <a:rPr lang="cs-CZ" sz="2500" dirty="0" smtClean="0"/>
              <a:t>krajanských čtvrtí, spolků, podniků a dalších institucí</a:t>
            </a:r>
            <a:endParaRPr lang="cs-CZ" sz="2500" dirty="0"/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  <a:defRPr/>
            </a:pPr>
            <a:endParaRPr lang="cs-CZ" sz="25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8030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Sdílení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89125"/>
            <a:ext cx="10515600" cy="435133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cs-CZ" dirty="0"/>
              <a:t>Oficiální stránky českých úřadů, které poskytují i informace v angličtině, ani jeden z cizinců nesleduje. "Ke zprávám se lze rychleji dostat jinde," říká analytik </a:t>
            </a:r>
            <a:r>
              <a:rPr lang="cs-CZ" dirty="0" err="1"/>
              <a:t>Lewis</a:t>
            </a:r>
            <a:r>
              <a:rPr lang="cs-CZ" dirty="0"/>
              <a:t>, který pochází ze severní Anglie.</a:t>
            </a:r>
          </a:p>
          <a:p>
            <a:r>
              <a:rPr lang="cs-CZ" dirty="0"/>
              <a:t>"Čekáme, až zprávy vyjdou anglicky. Sociální sítě jsou vždycky rychlejší, na oficiální překlad nemá smysl čekat," dodává. Informace o nových opatřeních v Česku stejně jako jeho přátelé získává i z několika málo českých zpravodajských webů, které píší zprávy v </a:t>
            </a:r>
            <a:r>
              <a:rPr lang="cs-CZ" dirty="0" smtClean="0"/>
              <a:t>angličtině.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https://www.ceskenoviny.cz/zpravy/citime-se-tu-bezpecne-tesime-se-do-hospody-rikaji-cizinci-v-cr/1871636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11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Velikost migrační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Malá migrační sítě – malá podpora</a:t>
            </a:r>
          </a:p>
          <a:p>
            <a:r>
              <a:rPr lang="cs-CZ" dirty="0" smtClean="0"/>
              <a:t>Příliš mnoho migrantů z dané země, migrační síť nefunguje jako podpůrná, přestává fungovat. Není komunitou lidí, kteří se znají.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64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v bublině x adaptace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Vytvářejí svoje vlastní sítě odvozené od jazyka komunikace, profesní skupiny (např. Japonci – </a:t>
            </a:r>
            <a:r>
              <a:rPr lang="cs-CZ" dirty="0" err="1" smtClean="0"/>
              <a:t>baleťáci</a:t>
            </a:r>
            <a:r>
              <a:rPr lang="cs-CZ" dirty="0" smtClean="0"/>
              <a:t> v českých divadlech, úředníci v Bruselu – národní skupiny </a:t>
            </a:r>
            <a:r>
              <a:rPr lang="cs-CZ" dirty="0" err="1" smtClean="0"/>
              <a:t>Bitušíková</a:t>
            </a:r>
            <a:r>
              <a:rPr lang="cs-CZ" dirty="0" smtClean="0"/>
              <a:t> 2008, Králíčková, </a:t>
            </a:r>
            <a:r>
              <a:rPr lang="cs-CZ" dirty="0" err="1" smtClean="0"/>
              <a:t>Gartner</a:t>
            </a:r>
            <a:r>
              <a:rPr lang="cs-CZ" dirty="0" smtClean="0"/>
              <a:t> Drbohlav 2012).</a:t>
            </a:r>
          </a:p>
          <a:p>
            <a:r>
              <a:rPr lang="cs-CZ" dirty="0" smtClean="0"/>
              <a:t>Umožněno existencí paralelních na majoritě nezávislých institucích, </a:t>
            </a:r>
            <a:r>
              <a:rPr lang="cs-CZ" dirty="0" err="1" smtClean="0"/>
              <a:t>ńebo</a:t>
            </a:r>
            <a:r>
              <a:rPr lang="cs-CZ" dirty="0" smtClean="0"/>
              <a:t> schopnost se bez </a:t>
            </a:r>
            <a:r>
              <a:rPr lang="cs-CZ" dirty="0" err="1" smtClean="0"/>
              <a:t>ic</a:t>
            </a:r>
            <a:r>
              <a:rPr lang="cs-CZ" dirty="0" smtClean="0"/>
              <a:t> v daném místě obejít, </a:t>
            </a:r>
            <a:r>
              <a:rPr lang="cs-CZ" dirty="0" err="1" smtClean="0"/>
              <a:t>protže</a:t>
            </a:r>
            <a:r>
              <a:rPr lang="cs-CZ" dirty="0" smtClean="0"/>
              <a:t> život uzávorkuji jen na jedinou aktivitu – př. Japonských baleťáků v ČR – jen na zkušebně, představení, přespat a znovu = pracovat v této profesi naplnění snu, kterému vše podřizují)</a:t>
            </a:r>
          </a:p>
          <a:p>
            <a:r>
              <a:rPr lang="cs-CZ" dirty="0" smtClean="0"/>
              <a:t>Omezená kompetence v místním jazyce, není často potřeba umět místní jazyk, navíc učení se jazyku je </a:t>
            </a:r>
            <a:r>
              <a:rPr lang="cs-CZ" dirty="0" err="1" smtClean="0"/>
              <a:t>namahavé</a:t>
            </a:r>
            <a:r>
              <a:rPr lang="cs-CZ" dirty="0" smtClean="0"/>
              <a:t> + zůstává přízvuk = stejně stigmatizuje (situace v ČR).</a:t>
            </a:r>
          </a:p>
          <a:p>
            <a:r>
              <a:rPr lang="cs-CZ" dirty="0" smtClean="0"/>
              <a:t>Tedy není vztah k lidem a kultuře cílové země, </a:t>
            </a:r>
            <a:r>
              <a:rPr lang="cs-CZ" b="1" dirty="0" smtClean="0"/>
              <a:t>ale vztah k místu </a:t>
            </a:r>
            <a:r>
              <a:rPr lang="cs-CZ" dirty="0" smtClean="0"/>
              <a:t>– imaginace prostoru a skrze tuto imaginaci pocity přináležení (GD399) = život efektních v kulisách</a:t>
            </a:r>
          </a:p>
          <a:p>
            <a:r>
              <a:rPr lang="cs-CZ" sz="1575" i="1" dirty="0"/>
              <a:t>Tab. 2 ukazuje, že v druhé vlně šetření (W2), tedy po získání více než ročních zkušeností s životem v Česku, byli respondenti nejvíce spokojeni s českým </a:t>
            </a:r>
            <a:r>
              <a:rPr lang="pl-PL" sz="1575" i="1" dirty="0"/>
              <a:t>uměním, historickými objekty a architekturou. S. 400</a:t>
            </a:r>
            <a:endParaRPr lang="cs-CZ" sz="1575" i="1" dirty="0"/>
          </a:p>
          <a:p>
            <a:r>
              <a:rPr lang="cs-CZ" dirty="0" smtClean="0"/>
              <a:t>Adaptace nikoliv na poměry v zemi, ale na situaci v podniku, instituci, v rámci které žijí (např. i domácnost)</a:t>
            </a:r>
          </a:p>
          <a:p>
            <a:r>
              <a:rPr lang="cs-CZ" dirty="0" smtClean="0"/>
              <a:t>Malá investice do akulturace – jazyk málo (G-D 2012, s. 398 – </a:t>
            </a:r>
            <a:r>
              <a:rPr lang="cs-CZ" dirty="0" err="1" smtClean="0"/>
              <a:t>jedne</a:t>
            </a:r>
            <a:r>
              <a:rPr lang="cs-CZ" dirty="0" smtClean="0"/>
              <a:t> – Reflexe že jazyk chybí, ovlivňuje jejich pozici a řízení)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764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Diaspora  a ostrovy původní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cílových zemích proto mohou vznikat místa, kde se replikují instituce a </a:t>
            </a:r>
            <a:r>
              <a:rPr lang="cs-CZ" dirty="0" err="1" smtClean="0"/>
              <a:t>maerialita</a:t>
            </a:r>
            <a:r>
              <a:rPr lang="cs-CZ" dirty="0" smtClean="0"/>
              <a:t> země původu: např. „malá </a:t>
            </a:r>
            <a:r>
              <a:rPr lang="cs-CZ" dirty="0" err="1" smtClean="0"/>
              <a:t>Hanoy</a:t>
            </a:r>
            <a:r>
              <a:rPr lang="cs-CZ" dirty="0" smtClean="0"/>
              <a:t>“, ruské bary, pravoslavná církev,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teater</a:t>
            </a:r>
            <a:r>
              <a:rPr lang="cs-CZ" dirty="0" smtClean="0"/>
              <a:t>…  atd.</a:t>
            </a:r>
          </a:p>
          <a:p>
            <a:r>
              <a:rPr lang="cs-CZ" dirty="0" smtClean="0"/>
              <a:t>Viz video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2639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1244</Words>
  <Application>Microsoft Office PowerPoint</Application>
  <PresentationFormat>Širokoúhlá obrazovka</PresentationFormat>
  <Paragraphs>95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Diaspora</vt:lpstr>
      <vt:lpstr>Diaspora</vt:lpstr>
      <vt:lpstr>Znaky diaspory</vt:lpstr>
      <vt:lpstr>V době transnacionální migrace  diaspora má podobu transnacionální sociální sítě</vt:lpstr>
      <vt:lpstr>Role diaspory</vt:lpstr>
      <vt:lpstr>Sdílení informací</vt:lpstr>
      <vt:lpstr>Velikost migrační sítě</vt:lpstr>
      <vt:lpstr>Život v bublině x adaptace</vt:lpstr>
      <vt:lpstr>Diaspora  a ostrovy původní kultury</vt:lpstr>
      <vt:lpstr>Diaspora a její ekonomické zapojení do ekonomiky státu</vt:lpstr>
      <vt:lpstr>Etnická ekonomika</vt:lpstr>
      <vt:lpstr>Diaspora a její ekonomika – důsledek diskriminace x handicapu migranta</vt:lpstr>
      <vt:lpstr>Podnikání v rámci EE</vt:lpstr>
      <vt:lpstr>Diaspora a školství</vt:lpstr>
      <vt:lpstr>Kosmopolitní instituce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Diaspora</dc:title>
  <dc:creator>admin</dc:creator>
  <cp:lastModifiedBy>admin</cp:lastModifiedBy>
  <cp:revision>11</cp:revision>
  <dcterms:created xsi:type="dcterms:W3CDTF">2020-04-10T11:08:03Z</dcterms:created>
  <dcterms:modified xsi:type="dcterms:W3CDTF">2020-04-21T12:02:02Z</dcterms:modified>
</cp:coreProperties>
</file>