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7" r:id="rId2"/>
    <p:sldId id="259" r:id="rId3"/>
    <p:sldId id="258" r:id="rId4"/>
    <p:sldId id="260" r:id="rId5"/>
    <p:sldId id="261" r:id="rId6"/>
    <p:sldId id="262" r:id="rId7"/>
    <p:sldId id="263" r:id="rId8"/>
    <p:sldId id="264" r:id="rId9"/>
    <p:sldId id="265" r:id="rId10"/>
    <p:sldId id="267" r:id="rId11"/>
    <p:sldId id="268" r:id="rId12"/>
    <p:sldId id="266" r:id="rId13"/>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9" d="100"/>
          <a:sy n="79" d="100"/>
        </p:scale>
        <p:origin x="1498" y="7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C4488E-0D18-4DD3-83D3-5395F2E199F4}" type="datetimeFigureOut">
              <a:rPr lang="cs-CZ" smtClean="0"/>
              <a:t>10. 11. 2017</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C4E768-6E5B-491E-90D1-C66A050A158E}" type="slidenum">
              <a:rPr lang="cs-CZ" smtClean="0"/>
              <a:t>‹#›</a:t>
            </a:fld>
            <a:endParaRPr lang="cs-CZ"/>
          </a:p>
        </p:txBody>
      </p:sp>
    </p:spTree>
    <p:extLst>
      <p:ext uri="{BB962C8B-B14F-4D97-AF65-F5344CB8AC3E}">
        <p14:creationId xmlns:p14="http://schemas.microsoft.com/office/powerpoint/2010/main" val="42004757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F3B882DF-9310-41AE-BDD8-A3C2873B2962}" type="slidenum">
              <a:rPr lang="cs-CZ" smtClean="0"/>
              <a:t>4</a:t>
            </a:fld>
            <a:endParaRPr lang="cs-CZ"/>
          </a:p>
        </p:txBody>
      </p:sp>
    </p:spTree>
    <p:extLst>
      <p:ext uri="{BB962C8B-B14F-4D97-AF65-F5344CB8AC3E}">
        <p14:creationId xmlns:p14="http://schemas.microsoft.com/office/powerpoint/2010/main" val="3528663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F3B882DF-9310-41AE-BDD8-A3C2873B2962}" type="slidenum">
              <a:rPr lang="cs-CZ" smtClean="0"/>
              <a:t>5</a:t>
            </a:fld>
            <a:endParaRPr lang="cs-CZ"/>
          </a:p>
        </p:txBody>
      </p:sp>
    </p:spTree>
    <p:extLst>
      <p:ext uri="{BB962C8B-B14F-4D97-AF65-F5344CB8AC3E}">
        <p14:creationId xmlns:p14="http://schemas.microsoft.com/office/powerpoint/2010/main" val="10210496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F3B882DF-9310-41AE-BDD8-A3C2873B2962}" type="slidenum">
              <a:rPr lang="cs-CZ" smtClean="0"/>
              <a:t>9</a:t>
            </a:fld>
            <a:endParaRPr lang="cs-CZ"/>
          </a:p>
        </p:txBody>
      </p:sp>
    </p:spTree>
    <p:extLst>
      <p:ext uri="{BB962C8B-B14F-4D97-AF65-F5344CB8AC3E}">
        <p14:creationId xmlns:p14="http://schemas.microsoft.com/office/powerpoint/2010/main" val="31068757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Kliknutím lze upravit styl.</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lze upravit styl předlohy.</a:t>
            </a:r>
          </a:p>
        </p:txBody>
      </p:sp>
      <p:sp>
        <p:nvSpPr>
          <p:cNvPr id="4" name="Zástupný symbol pro datum 3"/>
          <p:cNvSpPr>
            <a:spLocks noGrp="1"/>
          </p:cNvSpPr>
          <p:nvPr>
            <p:ph type="dt" sz="half" idx="10"/>
          </p:nvPr>
        </p:nvSpPr>
        <p:spPr/>
        <p:txBody>
          <a:bodyPr/>
          <a:lstStyle/>
          <a:p>
            <a:fld id="{662536BE-04D4-4460-8DBD-379B88982568}" type="datetimeFigureOut">
              <a:rPr lang="cs-CZ" smtClean="0"/>
              <a:t>10. 11. 2017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6566E8E4-F6BF-4057-8876-63990C641DA1}" type="slidenum">
              <a:rPr lang="cs-CZ" smtClean="0"/>
              <a:t>‹#›</a:t>
            </a:fld>
            <a:endParaRPr lang="cs-CZ"/>
          </a:p>
        </p:txBody>
      </p:sp>
    </p:spTree>
    <p:extLst>
      <p:ext uri="{BB962C8B-B14F-4D97-AF65-F5344CB8AC3E}">
        <p14:creationId xmlns:p14="http://schemas.microsoft.com/office/powerpoint/2010/main" val="27485754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662536BE-04D4-4460-8DBD-379B88982568}" type="datetimeFigureOut">
              <a:rPr lang="cs-CZ" smtClean="0"/>
              <a:t>10. 11. 2017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6566E8E4-F6BF-4057-8876-63990C641DA1}" type="slidenum">
              <a:rPr lang="cs-CZ" smtClean="0"/>
              <a:t>‹#›</a:t>
            </a:fld>
            <a:endParaRPr lang="cs-CZ"/>
          </a:p>
        </p:txBody>
      </p:sp>
    </p:spTree>
    <p:extLst>
      <p:ext uri="{BB962C8B-B14F-4D97-AF65-F5344CB8AC3E}">
        <p14:creationId xmlns:p14="http://schemas.microsoft.com/office/powerpoint/2010/main" val="4021562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662536BE-04D4-4460-8DBD-379B88982568}" type="datetimeFigureOut">
              <a:rPr lang="cs-CZ" smtClean="0"/>
              <a:t>10. 11. 2017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6566E8E4-F6BF-4057-8876-63990C641DA1}" type="slidenum">
              <a:rPr lang="cs-CZ" smtClean="0"/>
              <a:t>‹#›</a:t>
            </a:fld>
            <a:endParaRPr lang="cs-CZ"/>
          </a:p>
        </p:txBody>
      </p:sp>
    </p:spTree>
    <p:extLst>
      <p:ext uri="{BB962C8B-B14F-4D97-AF65-F5344CB8AC3E}">
        <p14:creationId xmlns:p14="http://schemas.microsoft.com/office/powerpoint/2010/main" val="4230526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662536BE-04D4-4460-8DBD-379B88982568}" type="datetimeFigureOut">
              <a:rPr lang="cs-CZ" smtClean="0"/>
              <a:t>10. 11. 2017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6566E8E4-F6BF-4057-8876-63990C641DA1}" type="slidenum">
              <a:rPr lang="cs-CZ" smtClean="0"/>
              <a:t>‹#›</a:t>
            </a:fld>
            <a:endParaRPr lang="cs-CZ"/>
          </a:p>
        </p:txBody>
      </p:sp>
    </p:spTree>
    <p:extLst>
      <p:ext uri="{BB962C8B-B14F-4D97-AF65-F5344CB8AC3E}">
        <p14:creationId xmlns:p14="http://schemas.microsoft.com/office/powerpoint/2010/main" val="2948170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Kliknutím lze upravit styl.</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662536BE-04D4-4460-8DBD-379B88982568}" type="datetimeFigureOut">
              <a:rPr lang="cs-CZ" smtClean="0"/>
              <a:t>10. 11. 2017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6566E8E4-F6BF-4057-8876-63990C641DA1}" type="slidenum">
              <a:rPr lang="cs-CZ" smtClean="0"/>
              <a:t>‹#›</a:t>
            </a:fld>
            <a:endParaRPr lang="cs-CZ"/>
          </a:p>
        </p:txBody>
      </p:sp>
    </p:spTree>
    <p:extLst>
      <p:ext uri="{BB962C8B-B14F-4D97-AF65-F5344CB8AC3E}">
        <p14:creationId xmlns:p14="http://schemas.microsoft.com/office/powerpoint/2010/main" val="4189349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662536BE-04D4-4460-8DBD-379B88982568}" type="datetimeFigureOut">
              <a:rPr lang="cs-CZ" smtClean="0"/>
              <a:t>10. 11. 2017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6566E8E4-F6BF-4057-8876-63990C641DA1}" type="slidenum">
              <a:rPr lang="cs-CZ" smtClean="0"/>
              <a:t>‹#›</a:t>
            </a:fld>
            <a:endParaRPr lang="cs-CZ"/>
          </a:p>
        </p:txBody>
      </p:sp>
    </p:spTree>
    <p:extLst>
      <p:ext uri="{BB962C8B-B14F-4D97-AF65-F5344CB8AC3E}">
        <p14:creationId xmlns:p14="http://schemas.microsoft.com/office/powerpoint/2010/main" val="3486491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662536BE-04D4-4460-8DBD-379B88982568}" type="datetimeFigureOut">
              <a:rPr lang="cs-CZ" smtClean="0"/>
              <a:t>10. 11. 2017</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6566E8E4-F6BF-4057-8876-63990C641DA1}" type="slidenum">
              <a:rPr lang="cs-CZ" smtClean="0"/>
              <a:t>‹#›</a:t>
            </a:fld>
            <a:endParaRPr lang="cs-CZ"/>
          </a:p>
        </p:txBody>
      </p:sp>
    </p:spTree>
    <p:extLst>
      <p:ext uri="{BB962C8B-B14F-4D97-AF65-F5344CB8AC3E}">
        <p14:creationId xmlns:p14="http://schemas.microsoft.com/office/powerpoint/2010/main" val="40766553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662536BE-04D4-4460-8DBD-379B88982568}" type="datetimeFigureOut">
              <a:rPr lang="cs-CZ" smtClean="0"/>
              <a:t>10. 11. 2017</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6566E8E4-F6BF-4057-8876-63990C641DA1}" type="slidenum">
              <a:rPr lang="cs-CZ" smtClean="0"/>
              <a:t>‹#›</a:t>
            </a:fld>
            <a:endParaRPr lang="cs-CZ"/>
          </a:p>
        </p:txBody>
      </p:sp>
    </p:spTree>
    <p:extLst>
      <p:ext uri="{BB962C8B-B14F-4D97-AF65-F5344CB8AC3E}">
        <p14:creationId xmlns:p14="http://schemas.microsoft.com/office/powerpoint/2010/main" val="3823900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662536BE-04D4-4460-8DBD-379B88982568}" type="datetimeFigureOut">
              <a:rPr lang="cs-CZ" smtClean="0"/>
              <a:t>10. 11. 2017</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6566E8E4-F6BF-4057-8876-63990C641DA1}" type="slidenum">
              <a:rPr lang="cs-CZ" smtClean="0"/>
              <a:t>‹#›</a:t>
            </a:fld>
            <a:endParaRPr lang="cs-CZ"/>
          </a:p>
        </p:txBody>
      </p:sp>
    </p:spTree>
    <p:extLst>
      <p:ext uri="{BB962C8B-B14F-4D97-AF65-F5344CB8AC3E}">
        <p14:creationId xmlns:p14="http://schemas.microsoft.com/office/powerpoint/2010/main" val="4768776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Kliknutím lze upravit styl.</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662536BE-04D4-4460-8DBD-379B88982568}" type="datetimeFigureOut">
              <a:rPr lang="cs-CZ" smtClean="0"/>
              <a:t>10. 11. 2017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6566E8E4-F6BF-4057-8876-63990C641DA1}" type="slidenum">
              <a:rPr lang="cs-CZ" smtClean="0"/>
              <a:t>‹#›</a:t>
            </a:fld>
            <a:endParaRPr lang="cs-CZ"/>
          </a:p>
        </p:txBody>
      </p:sp>
    </p:spTree>
    <p:extLst>
      <p:ext uri="{BB962C8B-B14F-4D97-AF65-F5344CB8AC3E}">
        <p14:creationId xmlns:p14="http://schemas.microsoft.com/office/powerpoint/2010/main" val="28228119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662536BE-04D4-4460-8DBD-379B88982568}" type="datetimeFigureOut">
              <a:rPr lang="cs-CZ" smtClean="0"/>
              <a:t>10. 11. 2017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6566E8E4-F6BF-4057-8876-63990C641DA1}" type="slidenum">
              <a:rPr lang="cs-CZ" smtClean="0"/>
              <a:t>‹#›</a:t>
            </a:fld>
            <a:endParaRPr lang="cs-CZ"/>
          </a:p>
        </p:txBody>
      </p:sp>
    </p:spTree>
    <p:extLst>
      <p:ext uri="{BB962C8B-B14F-4D97-AF65-F5344CB8AC3E}">
        <p14:creationId xmlns:p14="http://schemas.microsoft.com/office/powerpoint/2010/main" val="294288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2536BE-04D4-4460-8DBD-379B88982568}" type="datetimeFigureOut">
              <a:rPr lang="cs-CZ" smtClean="0"/>
              <a:t>10. 11. 2017</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66E8E4-F6BF-4057-8876-63990C641DA1}" type="slidenum">
              <a:rPr lang="cs-CZ" smtClean="0"/>
              <a:t>‹#›</a:t>
            </a:fld>
            <a:endParaRPr lang="cs-CZ"/>
          </a:p>
        </p:txBody>
      </p:sp>
    </p:spTree>
    <p:extLst>
      <p:ext uri="{BB962C8B-B14F-4D97-AF65-F5344CB8AC3E}">
        <p14:creationId xmlns:p14="http://schemas.microsoft.com/office/powerpoint/2010/main" val="139306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5.jpg"/><Relationship Id="rId5" Type="http://schemas.openxmlformats.org/officeDocument/2006/relationships/image" Target="../media/image14.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ibiblio.org/wm/paint/auth/monet/waterlilies/monet.wl-gre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5098" y="584650"/>
            <a:ext cx="4457136" cy="288032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ruedeslumieres.morkitu.org/apprendre/fresques/infos/Picasso%20Guernica%2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315" y="3717032"/>
            <a:ext cx="6276550" cy="278848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1.bp.blogspot.com/-NlVfWMst1yE/T7nltCSrQ7I/AAAAAAAAAIs/6-6f_FaCizI/s1600/frida-kahlo-1943-self-portrait-as-a-tehuana-diego-in-my-thoughts-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65666" y="3717032"/>
            <a:ext cx="2135506" cy="2788484"/>
          </a:xfrm>
          <a:prstGeom prst="rect">
            <a:avLst/>
          </a:prstGeom>
          <a:noFill/>
          <a:extLst>
            <a:ext uri="{909E8E84-426E-40DD-AFC4-6F175D3DCCD1}">
              <a14:hiddenFill xmlns:a14="http://schemas.microsoft.com/office/drawing/2010/main">
                <a:solidFill>
                  <a:srgbClr val="FFFFFF"/>
                </a:solidFill>
              </a14:hiddenFill>
            </a:ext>
          </a:extLst>
        </p:spPr>
      </p:pic>
      <p:sp>
        <p:nvSpPr>
          <p:cNvPr id="3" name="TextovéPole 2"/>
          <p:cNvSpPr txBox="1"/>
          <p:nvPr/>
        </p:nvSpPr>
        <p:spPr>
          <a:xfrm>
            <a:off x="467544" y="1055314"/>
            <a:ext cx="3456384" cy="1938992"/>
          </a:xfrm>
          <a:prstGeom prst="rect">
            <a:avLst/>
          </a:prstGeom>
          <a:noFill/>
        </p:spPr>
        <p:txBody>
          <a:bodyPr wrap="square" rtlCol="0">
            <a:spAutoFit/>
          </a:bodyPr>
          <a:lstStyle/>
          <a:p>
            <a:pPr algn="ctr"/>
            <a:r>
              <a:rPr lang="cs-CZ" sz="4000" b="1" dirty="0"/>
              <a:t>Interpretace uměleckého díla</a:t>
            </a:r>
          </a:p>
        </p:txBody>
      </p:sp>
    </p:spTree>
    <p:extLst>
      <p:ext uri="{BB962C8B-B14F-4D97-AF65-F5344CB8AC3E}">
        <p14:creationId xmlns:p14="http://schemas.microsoft.com/office/powerpoint/2010/main" val="39567087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58408" y="404664"/>
            <a:ext cx="8229600" cy="1282154"/>
          </a:xfrm>
        </p:spPr>
        <p:txBody>
          <a:bodyPr>
            <a:normAutofit fontScale="90000"/>
          </a:bodyPr>
          <a:lstStyle/>
          <a:p>
            <a:pPr algn="l"/>
            <a:r>
              <a:rPr lang="cs-CZ" sz="3300" dirty="0">
                <a:effectLst/>
              </a:rPr>
              <a:t>Kateřina Šedá </a:t>
            </a:r>
            <a:br>
              <a:rPr lang="cs-CZ" sz="3300" dirty="0"/>
            </a:br>
            <a:r>
              <a:rPr lang="cs-CZ" sz="3300" dirty="0"/>
              <a:t>kontext vzniku </a:t>
            </a:r>
            <a:r>
              <a:rPr lang="cs-CZ" sz="3300" dirty="0">
                <a:effectLst/>
              </a:rPr>
              <a:t> </a:t>
            </a:r>
            <a:br>
              <a:rPr lang="cs-CZ" dirty="0">
                <a:effectLst/>
              </a:rPr>
            </a:br>
            <a:endParaRPr lang="cs-CZ" dirty="0"/>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528" y="2060848"/>
            <a:ext cx="3965657" cy="2736304"/>
          </a:xfrm>
        </p:spPr>
      </p:pic>
      <p:pic>
        <p:nvPicPr>
          <p:cNvPr id="3078" name="Picture 6" descr="C:\Documents and Settings\uživatel\Dokumenty\fakulta\2012 ZS požadavky\šedá\JE TO JEDNO - kresba č. 176.538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844824"/>
            <a:ext cx="4188296" cy="3035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27071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39552" y="476672"/>
            <a:ext cx="8003232" cy="706090"/>
          </a:xfrm>
        </p:spPr>
        <p:txBody>
          <a:bodyPr>
            <a:normAutofit fontScale="90000"/>
          </a:bodyPr>
          <a:lstStyle/>
          <a:p>
            <a:r>
              <a:rPr lang="cs-CZ" dirty="0"/>
              <a:t>Z jaké strany se do díla vlámat?</a:t>
            </a: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63888" y="1844824"/>
            <a:ext cx="2299329" cy="3151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ovéPole 3"/>
          <p:cNvSpPr txBox="1"/>
          <p:nvPr/>
        </p:nvSpPr>
        <p:spPr>
          <a:xfrm rot="290361">
            <a:off x="395536" y="1700808"/>
            <a:ext cx="2808312" cy="707886"/>
          </a:xfrm>
          <a:prstGeom prst="rect">
            <a:avLst/>
          </a:prstGeom>
          <a:noFill/>
        </p:spPr>
        <p:txBody>
          <a:bodyPr wrap="square" rtlCol="0">
            <a:spAutoFit/>
          </a:bodyPr>
          <a:lstStyle/>
          <a:p>
            <a:pPr algn="ctr"/>
            <a:r>
              <a:rPr lang="cs-CZ" sz="2000" dirty="0"/>
              <a:t>Dílo</a:t>
            </a:r>
          </a:p>
          <a:p>
            <a:r>
              <a:rPr lang="cs-CZ" sz="2000" dirty="0"/>
              <a:t>Struktura/forma/obsah</a:t>
            </a:r>
          </a:p>
        </p:txBody>
      </p:sp>
      <p:sp>
        <p:nvSpPr>
          <p:cNvPr id="5" name="TextovéPole 4"/>
          <p:cNvSpPr txBox="1"/>
          <p:nvPr/>
        </p:nvSpPr>
        <p:spPr>
          <a:xfrm rot="578512">
            <a:off x="6217876" y="4221088"/>
            <a:ext cx="2808312" cy="830997"/>
          </a:xfrm>
          <a:prstGeom prst="rect">
            <a:avLst/>
          </a:prstGeom>
          <a:noFill/>
        </p:spPr>
        <p:txBody>
          <a:bodyPr wrap="square" rtlCol="0">
            <a:spAutoFit/>
          </a:bodyPr>
          <a:lstStyle/>
          <a:p>
            <a:r>
              <a:rPr lang="cs-CZ" sz="2400" dirty="0"/>
              <a:t>Mentální procesy během vnímání díla </a:t>
            </a:r>
          </a:p>
        </p:txBody>
      </p:sp>
      <p:sp>
        <p:nvSpPr>
          <p:cNvPr id="6" name="TextovéPole 5"/>
          <p:cNvSpPr txBox="1"/>
          <p:nvPr/>
        </p:nvSpPr>
        <p:spPr>
          <a:xfrm rot="20893247">
            <a:off x="250068" y="3627616"/>
            <a:ext cx="3312368" cy="400110"/>
          </a:xfrm>
          <a:prstGeom prst="rect">
            <a:avLst/>
          </a:prstGeom>
          <a:noFill/>
        </p:spPr>
        <p:txBody>
          <a:bodyPr wrap="square" rtlCol="0">
            <a:spAutoFit/>
          </a:bodyPr>
          <a:lstStyle/>
          <a:p>
            <a:r>
              <a:rPr lang="cs-CZ" sz="2000" dirty="0"/>
              <a:t>Působení díla na společnost</a:t>
            </a:r>
          </a:p>
        </p:txBody>
      </p:sp>
      <p:sp>
        <p:nvSpPr>
          <p:cNvPr id="7" name="TextovéPole 6"/>
          <p:cNvSpPr txBox="1"/>
          <p:nvPr/>
        </p:nvSpPr>
        <p:spPr>
          <a:xfrm rot="19418656">
            <a:off x="2409756" y="5261520"/>
            <a:ext cx="2916324" cy="646331"/>
          </a:xfrm>
          <a:prstGeom prst="rect">
            <a:avLst/>
          </a:prstGeom>
          <a:noFill/>
        </p:spPr>
        <p:txBody>
          <a:bodyPr wrap="square" rtlCol="0">
            <a:spAutoFit/>
          </a:bodyPr>
          <a:lstStyle/>
          <a:p>
            <a:r>
              <a:rPr lang="cs-CZ" dirty="0"/>
              <a:t>Dílo je text, který dekonstruujeme</a:t>
            </a:r>
          </a:p>
        </p:txBody>
      </p:sp>
      <p:sp>
        <p:nvSpPr>
          <p:cNvPr id="8" name="TextovéPole 7"/>
          <p:cNvSpPr txBox="1"/>
          <p:nvPr/>
        </p:nvSpPr>
        <p:spPr>
          <a:xfrm rot="21196552">
            <a:off x="6168119" y="2054751"/>
            <a:ext cx="2652353" cy="646331"/>
          </a:xfrm>
          <a:prstGeom prst="rect">
            <a:avLst/>
          </a:prstGeom>
          <a:noFill/>
        </p:spPr>
        <p:txBody>
          <a:bodyPr wrap="square" rtlCol="0">
            <a:spAutoFit/>
          </a:bodyPr>
          <a:lstStyle/>
          <a:p>
            <a:r>
              <a:rPr lang="cs-CZ" dirty="0"/>
              <a:t>Vizuální kultura a dílčí pohledy</a:t>
            </a:r>
          </a:p>
        </p:txBody>
      </p:sp>
    </p:spTree>
    <p:extLst>
      <p:ext uri="{BB962C8B-B14F-4D97-AF65-F5344CB8AC3E}">
        <p14:creationId xmlns:p14="http://schemas.microsoft.com/office/powerpoint/2010/main" val="35213772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59757"/>
            <a:ext cx="7787208" cy="1143000"/>
          </a:xfrm>
        </p:spPr>
        <p:txBody>
          <a:bodyPr/>
          <a:lstStyle/>
          <a:p>
            <a:r>
              <a:rPr lang="cs-CZ" dirty="0"/>
              <a:t>Dílo jako generátor aktivit</a:t>
            </a:r>
          </a:p>
        </p:txBody>
      </p:sp>
      <p:sp>
        <p:nvSpPr>
          <p:cNvPr id="3" name="Zástupný symbol pro obsah 2"/>
          <p:cNvSpPr>
            <a:spLocks noGrp="1"/>
          </p:cNvSpPr>
          <p:nvPr>
            <p:ph idx="1"/>
          </p:nvPr>
        </p:nvSpPr>
        <p:spPr>
          <a:xfrm>
            <a:off x="179512" y="2564904"/>
            <a:ext cx="8820472" cy="3960440"/>
          </a:xfrm>
        </p:spPr>
        <p:txBody>
          <a:bodyPr>
            <a:normAutofit lnSpcReduction="10000"/>
          </a:bodyPr>
          <a:lstStyle/>
          <a:p>
            <a:pPr marL="0" indent="0">
              <a:buNone/>
            </a:pPr>
            <a:r>
              <a:rPr lang="cs-CZ" sz="1800" dirty="0"/>
              <a:t>Ve skupinách vyhledejte dílo umění.</a:t>
            </a:r>
          </a:p>
          <a:p>
            <a:pPr marL="0" indent="0">
              <a:buNone/>
            </a:pPr>
            <a:endParaRPr lang="cs-CZ" sz="1800" dirty="0"/>
          </a:p>
          <a:p>
            <a:pPr marL="0" indent="0">
              <a:buNone/>
            </a:pPr>
            <a:r>
              <a:rPr lang="cs-CZ" sz="1800" dirty="0"/>
              <a:t>Vymyslete 3 aktivity, pomocí kterých se pokusíte divákům toto dílo přiblížit/zprostředkovat.</a:t>
            </a:r>
          </a:p>
          <a:p>
            <a:pPr marL="0" indent="0">
              <a:buNone/>
            </a:pPr>
            <a:endParaRPr lang="cs-CZ" sz="1800" dirty="0"/>
          </a:p>
          <a:p>
            <a:pPr marL="514350" indent="-514350">
              <a:buAutoNum type="arabicPeriod"/>
            </a:pPr>
            <a:r>
              <a:rPr lang="cs-CZ" sz="1800" dirty="0"/>
              <a:t>Dialog o díle (jazyková interpretace obrazu)/ 5 vhodných otázek</a:t>
            </a:r>
          </a:p>
          <a:p>
            <a:pPr marL="514350" indent="-514350">
              <a:buAutoNum type="arabicPeriod"/>
            </a:pPr>
            <a:r>
              <a:rPr lang="cs-CZ" sz="1800" dirty="0"/>
              <a:t>Tvorba v materiálu (materiálová interpretace)</a:t>
            </a:r>
          </a:p>
          <a:p>
            <a:pPr marL="514350" indent="-514350">
              <a:buAutoNum type="arabicPeriod"/>
            </a:pPr>
            <a:r>
              <a:rPr lang="cs-CZ" sz="1800" dirty="0"/>
              <a:t>Akce/hudba/dramatická výchova (expresivní interpretace)</a:t>
            </a:r>
          </a:p>
          <a:p>
            <a:pPr marL="0" indent="0">
              <a:buNone/>
            </a:pPr>
            <a:endParaRPr lang="cs-CZ" sz="1800" dirty="0"/>
          </a:p>
          <a:p>
            <a:pPr marL="0" indent="0">
              <a:buNone/>
            </a:pPr>
            <a:r>
              <a:rPr lang="cs-CZ" sz="1800" dirty="0"/>
              <a:t>Formulujte:</a:t>
            </a:r>
          </a:p>
          <a:p>
            <a:pPr marL="0" indent="0">
              <a:buNone/>
            </a:pPr>
            <a:r>
              <a:rPr lang="cs-CZ" sz="1800" dirty="0"/>
              <a:t>1.    Téma, které otevíráte.</a:t>
            </a:r>
          </a:p>
          <a:p>
            <a:pPr marL="0" indent="0">
              <a:buNone/>
            </a:pPr>
            <a:r>
              <a:rPr lang="cs-CZ" sz="1800" dirty="0"/>
              <a:t>2.    Cíle: Co chcete na díle ukázat? Co chcete divákům zprostředkovat?</a:t>
            </a:r>
          </a:p>
          <a:p>
            <a:pPr marL="457200" indent="-457200">
              <a:buAutoNum type="arabicPeriod" startAt="3"/>
            </a:pPr>
            <a:r>
              <a:rPr lang="cs-CZ" sz="1800" dirty="0"/>
              <a:t>Kontext: Jaký kontext připojujete? Jaké texty, hudbu, obrazy připojujete pro lepší pochopení? A proč?</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00192" y="1131863"/>
            <a:ext cx="2053155" cy="1286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3968" y="1161058"/>
            <a:ext cx="1715525" cy="1286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descr="http://upload.wikimedia.org/wikipedia/commons/thumb/3/3d/Le_Rhone_9C.jpg/220px-Le_Rhone_9C.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382" y="1131863"/>
            <a:ext cx="1296144" cy="1286645"/>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http://www.osel.cz/_popisky/110_/s_1105681409.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11760" y="1131864"/>
            <a:ext cx="1584176" cy="1286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02091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Interpretace</a:t>
            </a:r>
          </a:p>
        </p:txBody>
      </p:sp>
      <p:sp>
        <p:nvSpPr>
          <p:cNvPr id="3" name="Zástupný symbol pro obsah 2"/>
          <p:cNvSpPr>
            <a:spLocks noGrp="1"/>
          </p:cNvSpPr>
          <p:nvPr>
            <p:ph idx="1"/>
          </p:nvPr>
        </p:nvSpPr>
        <p:spPr/>
        <p:txBody>
          <a:bodyPr/>
          <a:lstStyle/>
          <a:p>
            <a:r>
              <a:rPr lang="cs-CZ" dirty="0"/>
              <a:t>Hledání více významů a jejich porovnávání</a:t>
            </a:r>
          </a:p>
          <a:p>
            <a:pPr marL="0" indent="0">
              <a:buNone/>
            </a:pPr>
            <a:r>
              <a:rPr lang="cs-CZ" dirty="0"/>
              <a:t>(Nehledáme jediný platný význam)</a:t>
            </a:r>
          </a:p>
          <a:p>
            <a:r>
              <a:rPr lang="cs-CZ" dirty="0"/>
              <a:t>Cílem interpretace ve výtvarné výchově: poznání skutečnosti, poznání </a:t>
            </a:r>
            <a:r>
              <a:rPr lang="cs-CZ" dirty="0" err="1"/>
              <a:t>simulaker</a:t>
            </a:r>
            <a:r>
              <a:rPr lang="cs-CZ" dirty="0"/>
              <a:t> (obrazů obrazů) intertextuálně</a:t>
            </a:r>
          </a:p>
          <a:p>
            <a:r>
              <a:rPr lang="cs-CZ" dirty="0"/>
              <a:t>Výpověď o zážitku</a:t>
            </a:r>
          </a:p>
          <a:p>
            <a:r>
              <a:rPr lang="cs-CZ" dirty="0"/>
              <a:t>Bez důrazu na posuzování estetických hodnot</a:t>
            </a:r>
          </a:p>
          <a:p>
            <a:endParaRPr lang="cs-CZ" dirty="0"/>
          </a:p>
          <a:p>
            <a:endParaRPr lang="cs-CZ" dirty="0"/>
          </a:p>
        </p:txBody>
      </p:sp>
    </p:spTree>
    <p:extLst>
      <p:ext uri="{BB962C8B-B14F-4D97-AF65-F5344CB8AC3E}">
        <p14:creationId xmlns:p14="http://schemas.microsoft.com/office/powerpoint/2010/main" val="18886598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34710" y="188640"/>
            <a:ext cx="8229600" cy="1143000"/>
          </a:xfrm>
        </p:spPr>
        <p:txBody>
          <a:bodyPr/>
          <a:lstStyle/>
          <a:p>
            <a:r>
              <a:rPr lang="cs-CZ" dirty="0"/>
              <a:t>Co nám interpretace přináší?</a:t>
            </a:r>
          </a:p>
        </p:txBody>
      </p:sp>
      <p:pic>
        <p:nvPicPr>
          <p:cNvPr id="1026" name="Picture 2" descr="C:\Users\Madla Novotna\Desktop\fakulta 2014\fakulta\2012 ZS požadavky\krása ošklivost obr\schie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412776"/>
            <a:ext cx="3394965" cy="4865854"/>
          </a:xfrm>
          <a:prstGeom prst="rect">
            <a:avLst/>
          </a:prstGeom>
          <a:noFill/>
          <a:extLst>
            <a:ext uri="{909E8E84-426E-40DD-AFC4-6F175D3DCCD1}">
              <a14:hiddenFill xmlns:a14="http://schemas.microsoft.com/office/drawing/2010/main">
                <a:solidFill>
                  <a:srgbClr val="FFFFFF"/>
                </a:solidFill>
              </a14:hiddenFill>
            </a:ext>
          </a:extLst>
        </p:spPr>
      </p:pic>
      <p:pic>
        <p:nvPicPr>
          <p:cNvPr id="1028" name="irc_mi" descr="kolibalobrazek_denik-3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3968" y="1772816"/>
            <a:ext cx="4467225"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ovéPole 6"/>
          <p:cNvSpPr txBox="1"/>
          <p:nvPr/>
        </p:nvSpPr>
        <p:spPr>
          <a:xfrm>
            <a:off x="5553885" y="5363924"/>
            <a:ext cx="3362850" cy="369332"/>
          </a:xfrm>
          <a:prstGeom prst="rect">
            <a:avLst/>
          </a:prstGeom>
          <a:noFill/>
        </p:spPr>
        <p:txBody>
          <a:bodyPr wrap="square" rtlCol="0">
            <a:spAutoFit/>
          </a:bodyPr>
          <a:lstStyle/>
          <a:p>
            <a:r>
              <a:rPr lang="cs-CZ" dirty="0"/>
              <a:t>V. Kolíbal, Geometrie kolem nás</a:t>
            </a:r>
          </a:p>
        </p:txBody>
      </p:sp>
      <p:sp>
        <p:nvSpPr>
          <p:cNvPr id="8" name="TextovéPole 7"/>
          <p:cNvSpPr txBox="1"/>
          <p:nvPr/>
        </p:nvSpPr>
        <p:spPr>
          <a:xfrm>
            <a:off x="467544" y="6278630"/>
            <a:ext cx="3394965" cy="369332"/>
          </a:xfrm>
          <a:prstGeom prst="rect">
            <a:avLst/>
          </a:prstGeom>
          <a:noFill/>
        </p:spPr>
        <p:txBody>
          <a:bodyPr wrap="square" rtlCol="0">
            <a:spAutoFit/>
          </a:bodyPr>
          <a:lstStyle/>
          <a:p>
            <a:r>
              <a:rPr lang="cs-CZ" dirty="0"/>
              <a:t>E. </a:t>
            </a:r>
            <a:r>
              <a:rPr lang="cs-CZ" dirty="0" err="1"/>
              <a:t>Schiele</a:t>
            </a:r>
            <a:r>
              <a:rPr lang="cs-CZ" dirty="0"/>
              <a:t> </a:t>
            </a:r>
          </a:p>
        </p:txBody>
      </p:sp>
    </p:spTree>
    <p:extLst>
      <p:ext uri="{BB962C8B-B14F-4D97-AF65-F5344CB8AC3E}">
        <p14:creationId xmlns:p14="http://schemas.microsoft.com/office/powerpoint/2010/main" val="22903060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6972" y="282606"/>
            <a:ext cx="8229600" cy="1143000"/>
          </a:xfrm>
        </p:spPr>
        <p:txBody>
          <a:bodyPr>
            <a:normAutofit fontScale="90000"/>
          </a:bodyPr>
          <a:lstStyle/>
          <a:p>
            <a:r>
              <a:rPr lang="cs-CZ" dirty="0"/>
              <a:t>Druhy interpretace</a:t>
            </a:r>
            <a:br>
              <a:rPr lang="cs-CZ" dirty="0"/>
            </a:br>
            <a:r>
              <a:rPr lang="cs-CZ" sz="2000" dirty="0"/>
              <a:t>Intuitivní/intelektuální reakce na dílo</a:t>
            </a:r>
            <a:br>
              <a:rPr lang="cs-CZ" dirty="0"/>
            </a:br>
            <a:endParaRPr lang="cs-CZ"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516216" y="1172896"/>
            <a:ext cx="1889662" cy="1814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descr="vaclav cern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65048" y="1172896"/>
            <a:ext cx="1506740" cy="1808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ovéPole 3"/>
          <p:cNvSpPr txBox="1"/>
          <p:nvPr/>
        </p:nvSpPr>
        <p:spPr>
          <a:xfrm>
            <a:off x="827584" y="1446388"/>
            <a:ext cx="4248472" cy="1384995"/>
          </a:xfrm>
          <a:prstGeom prst="rect">
            <a:avLst/>
          </a:prstGeom>
          <a:noFill/>
        </p:spPr>
        <p:txBody>
          <a:bodyPr wrap="square" rtlCol="0">
            <a:spAutoFit/>
          </a:bodyPr>
          <a:lstStyle/>
          <a:p>
            <a:r>
              <a:rPr lang="cs-CZ" sz="3200" dirty="0"/>
              <a:t>Slovní:</a:t>
            </a:r>
            <a:r>
              <a:rPr lang="cs-CZ" dirty="0"/>
              <a:t> výpověď o zážitku. Potřeba rozvíjet jazyk vhodný k popisu struktury objektu.</a:t>
            </a:r>
          </a:p>
          <a:p>
            <a:endParaRPr lang="cs-CZ" sz="1600" dirty="0"/>
          </a:p>
        </p:txBody>
      </p:sp>
      <p:sp>
        <p:nvSpPr>
          <p:cNvPr id="3" name="TextovéPole 2"/>
          <p:cNvSpPr txBox="1"/>
          <p:nvPr/>
        </p:nvSpPr>
        <p:spPr>
          <a:xfrm>
            <a:off x="4368744" y="3789040"/>
            <a:ext cx="5328592" cy="1692771"/>
          </a:xfrm>
          <a:prstGeom prst="rect">
            <a:avLst/>
          </a:prstGeom>
          <a:noFill/>
        </p:spPr>
        <p:txBody>
          <a:bodyPr wrap="square" rtlCol="0">
            <a:spAutoFit/>
          </a:bodyPr>
          <a:lstStyle/>
          <a:p>
            <a:r>
              <a:rPr lang="cs-CZ" sz="3200" dirty="0"/>
              <a:t>Metajazyková:</a:t>
            </a:r>
          </a:p>
          <a:p>
            <a:r>
              <a:rPr lang="cs-CZ" dirty="0"/>
              <a:t>- Materiálová/praktická</a:t>
            </a:r>
          </a:p>
          <a:p>
            <a:r>
              <a:rPr lang="cs-CZ" dirty="0"/>
              <a:t>- Expresivní</a:t>
            </a:r>
          </a:p>
          <a:p>
            <a:r>
              <a:rPr lang="cs-CZ" dirty="0"/>
              <a:t>- Smíšená: slovní/materiálová(animace v galeriích)</a:t>
            </a:r>
          </a:p>
          <a:p>
            <a:endParaRPr lang="cs-CZ" dirty="0"/>
          </a:p>
        </p:txBody>
      </p:sp>
      <p:pic>
        <p:nvPicPr>
          <p:cNvPr id="5"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3528" y="4175198"/>
            <a:ext cx="1957625" cy="1303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94257" y="4162265"/>
            <a:ext cx="1911667" cy="1316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6972" y="2872309"/>
            <a:ext cx="1590736" cy="1302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ovéPole 7"/>
          <p:cNvSpPr txBox="1"/>
          <p:nvPr/>
        </p:nvSpPr>
        <p:spPr>
          <a:xfrm>
            <a:off x="351787" y="5589240"/>
            <a:ext cx="5832648" cy="830997"/>
          </a:xfrm>
          <a:prstGeom prst="rect">
            <a:avLst/>
          </a:prstGeom>
          <a:noFill/>
        </p:spPr>
        <p:txBody>
          <a:bodyPr wrap="square" rtlCol="0">
            <a:spAutoFit/>
          </a:bodyPr>
          <a:lstStyle/>
          <a:p>
            <a:r>
              <a:rPr lang="cs-CZ" sz="1200" dirty="0"/>
              <a:t>Morgan </a:t>
            </a:r>
            <a:r>
              <a:rPr lang="cs-CZ" sz="1200" dirty="0" err="1"/>
              <a:t>O'hara</a:t>
            </a:r>
            <a:r>
              <a:rPr lang="cs-CZ" sz="1200" dirty="0"/>
              <a:t>, pianistka Martha </a:t>
            </a:r>
            <a:r>
              <a:rPr lang="cs-CZ" sz="1200" dirty="0" err="1"/>
              <a:t>Argerich</a:t>
            </a:r>
            <a:r>
              <a:rPr lang="cs-CZ" sz="1200" dirty="0"/>
              <a:t>, </a:t>
            </a:r>
            <a:r>
              <a:rPr lang="cs-CZ" sz="1200" i="1" dirty="0"/>
              <a:t>allegro con brio </a:t>
            </a:r>
            <a:r>
              <a:rPr lang="cs-CZ" sz="1200" i="1" dirty="0" err="1"/>
              <a:t>of</a:t>
            </a:r>
            <a:r>
              <a:rPr lang="cs-CZ" sz="1200" i="1" dirty="0"/>
              <a:t> </a:t>
            </a:r>
            <a:r>
              <a:rPr lang="cs-CZ" sz="1200" i="1" dirty="0" err="1"/>
              <a:t>Beethoven’s</a:t>
            </a:r>
            <a:r>
              <a:rPr lang="cs-CZ" sz="1200" i="1" dirty="0"/>
              <a:t> Piano Concerto </a:t>
            </a:r>
            <a:endParaRPr lang="cs-CZ" sz="1200" dirty="0"/>
          </a:p>
          <a:p>
            <a:r>
              <a:rPr lang="cs-CZ" sz="1200" i="1" dirty="0"/>
              <a:t>No. 4</a:t>
            </a:r>
            <a:r>
              <a:rPr lang="cs-CZ" sz="1200" dirty="0"/>
              <a:t>, 2001 </a:t>
            </a:r>
          </a:p>
          <a:p>
            <a:r>
              <a:rPr lang="en-US" sz="1200" dirty="0"/>
              <a:t>Morgan </a:t>
            </a:r>
            <a:r>
              <a:rPr lang="en-US" sz="1200" dirty="0" err="1"/>
              <a:t>O'hara</a:t>
            </a:r>
            <a:r>
              <a:rPr lang="en-US" sz="1200" dirty="0"/>
              <a:t> </a:t>
            </a:r>
            <a:r>
              <a:rPr lang="cs-CZ" sz="1200" dirty="0"/>
              <a:t>Live </a:t>
            </a:r>
            <a:r>
              <a:rPr lang="cs-CZ" sz="1200" dirty="0" err="1"/>
              <a:t>Transmissions</a:t>
            </a:r>
            <a:r>
              <a:rPr lang="cs-CZ" sz="1200" dirty="0"/>
              <a:t> – </a:t>
            </a:r>
            <a:r>
              <a:rPr lang="cs-CZ" sz="1200" dirty="0" err="1"/>
              <a:t>recording</a:t>
            </a:r>
            <a:r>
              <a:rPr lang="cs-CZ" sz="1200" dirty="0"/>
              <a:t> </a:t>
            </a:r>
            <a:r>
              <a:rPr lang="cs-CZ" sz="1200" dirty="0" err="1"/>
              <a:t>human</a:t>
            </a:r>
            <a:r>
              <a:rPr lang="cs-CZ" sz="1200" dirty="0"/>
              <a:t> </a:t>
            </a:r>
            <a:r>
              <a:rPr lang="cs-CZ" sz="1200" dirty="0" err="1"/>
              <a:t>activities</a:t>
            </a:r>
            <a:endParaRPr lang="cs-CZ" sz="1200" dirty="0"/>
          </a:p>
          <a:p>
            <a:r>
              <a:rPr lang="en-US" sz="1200" dirty="0"/>
              <a:t>Morgan </a:t>
            </a:r>
            <a:r>
              <a:rPr lang="en-US" sz="1200" dirty="0" err="1"/>
              <a:t>O'hara</a:t>
            </a:r>
            <a:r>
              <a:rPr lang="en-US" sz="1200" dirty="0"/>
              <a:t>, Riccardo </a:t>
            </a:r>
            <a:r>
              <a:rPr lang="en-US" sz="1200" dirty="0" err="1"/>
              <a:t>Chailly</a:t>
            </a:r>
            <a:r>
              <a:rPr lang="en-US" sz="1200" dirty="0"/>
              <a:t>, </a:t>
            </a:r>
            <a:r>
              <a:rPr lang="en-US" sz="1200" i="1" dirty="0"/>
              <a:t>Orchestra in Mahler's Symphony No 4</a:t>
            </a:r>
            <a:r>
              <a:rPr lang="en-US" sz="1200" dirty="0"/>
              <a:t>, 2000 </a:t>
            </a:r>
            <a:endParaRPr lang="cs-CZ" sz="1200" dirty="0"/>
          </a:p>
        </p:txBody>
      </p:sp>
      <p:sp>
        <p:nvSpPr>
          <p:cNvPr id="9" name="TextovéPole 8"/>
          <p:cNvSpPr txBox="1"/>
          <p:nvPr/>
        </p:nvSpPr>
        <p:spPr>
          <a:xfrm>
            <a:off x="4790176" y="3099009"/>
            <a:ext cx="4667453" cy="461665"/>
          </a:xfrm>
          <a:prstGeom prst="rect">
            <a:avLst/>
          </a:prstGeom>
          <a:noFill/>
        </p:spPr>
        <p:txBody>
          <a:bodyPr wrap="square" rtlCol="0">
            <a:spAutoFit/>
          </a:bodyPr>
          <a:lstStyle/>
          <a:p>
            <a:r>
              <a:rPr lang="cs-CZ" sz="1200" dirty="0"/>
              <a:t>David Černý, socha svatého Václava jedoucího na mrtvém koni, 1999</a:t>
            </a:r>
          </a:p>
          <a:p>
            <a:r>
              <a:rPr lang="cs-CZ" sz="1200" dirty="0"/>
              <a:t>Václav </a:t>
            </a:r>
            <a:r>
              <a:rPr lang="cs-CZ" sz="1200" dirty="0" err="1"/>
              <a:t>Myslbek</a:t>
            </a:r>
            <a:r>
              <a:rPr lang="cs-CZ" sz="1200" dirty="0"/>
              <a:t>, Svatý Václav, 1894</a:t>
            </a:r>
          </a:p>
        </p:txBody>
      </p:sp>
      <p:pic>
        <p:nvPicPr>
          <p:cNvPr id="1030" name="Picture 6" descr="http://www.konzervatorbrno.eu/img/symfonicky_orchestr.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285245" y="2960541"/>
            <a:ext cx="1929689" cy="12002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41061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9512" y="0"/>
            <a:ext cx="8964488" cy="1159823"/>
          </a:xfrm>
        </p:spPr>
        <p:txBody>
          <a:bodyPr>
            <a:normAutofit fontScale="90000"/>
          </a:bodyPr>
          <a:lstStyle/>
          <a:p>
            <a:pPr algn="l"/>
            <a:r>
              <a:rPr lang="cs-CZ" sz="3300" b="1" dirty="0"/>
              <a:t>1. Jazyková analýza/interpretace </a:t>
            </a:r>
            <a:br>
              <a:rPr lang="cs-CZ" sz="3300" b="1" dirty="0"/>
            </a:br>
            <a:r>
              <a:rPr lang="cs-CZ" sz="2200" dirty="0"/>
              <a:t>čtyřdílný model interpretace Edmunda B. </a:t>
            </a:r>
            <a:r>
              <a:rPr lang="cs-CZ" sz="2200" dirty="0" err="1"/>
              <a:t>Feldmana</a:t>
            </a:r>
            <a:r>
              <a:rPr lang="cs-CZ" sz="2200" dirty="0"/>
              <a:t> publikovaný r. 1967 přizpůsobený pro potřeby současné </a:t>
            </a:r>
            <a:r>
              <a:rPr lang="cs-CZ" sz="2200" dirty="0" err="1"/>
              <a:t>vv</a:t>
            </a:r>
            <a:endParaRPr lang="cs-CZ" sz="2200" b="1" dirty="0"/>
          </a:p>
        </p:txBody>
      </p:sp>
      <p:sp>
        <p:nvSpPr>
          <p:cNvPr id="3" name="Zástupný symbol pro obsah 2"/>
          <p:cNvSpPr>
            <a:spLocks noGrp="1"/>
          </p:cNvSpPr>
          <p:nvPr>
            <p:ph idx="1"/>
          </p:nvPr>
        </p:nvSpPr>
        <p:spPr>
          <a:xfrm>
            <a:off x="35496" y="1201089"/>
            <a:ext cx="6624736" cy="1375911"/>
          </a:xfrm>
        </p:spPr>
        <p:txBody>
          <a:bodyPr>
            <a:noAutofit/>
          </a:bodyPr>
          <a:lstStyle/>
          <a:p>
            <a:pPr marL="0" indent="0">
              <a:buNone/>
            </a:pPr>
            <a:r>
              <a:rPr lang="cs-CZ" sz="2800" dirty="0"/>
              <a:t>1. Popis: </a:t>
            </a:r>
            <a:r>
              <a:rPr lang="cs-CZ" sz="1600" dirty="0"/>
              <a:t>Student zaznamená relevantní informace, jako je jméno umělce a název díla. Pak popíše umělecké dílo na základě toho, co je na něm viditelné (tj. výtvarné prvky: bod, linie, plocha, objem, barva, tvar, těleso, prostor, světlo, kompozice).</a:t>
            </a: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403277"/>
            <a:ext cx="1944216" cy="1973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43364" y="3229999"/>
            <a:ext cx="2600636" cy="1420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descr="C:\Documents and Settings\uživatel\Dokumenty\fakulta\2012 ZS požadavky\krása ošklivost obr\panenk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485382"/>
            <a:ext cx="1944216" cy="2207716"/>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C:\Documents and Settings\uživatel\Dokumenty\fakulta\2012 ZS požadavky\šedá\duch uhystu.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43364" y="1310027"/>
            <a:ext cx="2600636" cy="183200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944216" y="2560266"/>
            <a:ext cx="4581384" cy="1754326"/>
          </a:xfrm>
          <a:prstGeom prst="rect">
            <a:avLst/>
          </a:prstGeom>
          <a:noFill/>
        </p:spPr>
        <p:txBody>
          <a:bodyPr wrap="square" rtlCol="0">
            <a:spAutoFit/>
          </a:bodyPr>
          <a:lstStyle/>
          <a:p>
            <a:r>
              <a:rPr lang="cs-CZ" sz="2800" dirty="0"/>
              <a:t>2. Analýza: </a:t>
            </a:r>
            <a:r>
              <a:rPr lang="cs-CZ" sz="1600" dirty="0"/>
              <a:t>Student analyzuje, jaké principy designu nebo kompozičních řešení jsou evidentní. Přitom se často soustředí na to, jakým způsobem se umělecké principy, jako jsou měřítko, vyváženost, akcentování, harmonie, komplexita, vztah linie, barva, pohyb či proporce v díle projevují. </a:t>
            </a:r>
          </a:p>
        </p:txBody>
      </p:sp>
      <p:sp>
        <p:nvSpPr>
          <p:cNvPr id="5" name="TextovéPole 4"/>
          <p:cNvSpPr txBox="1"/>
          <p:nvPr/>
        </p:nvSpPr>
        <p:spPr>
          <a:xfrm>
            <a:off x="1953098" y="4369061"/>
            <a:ext cx="4851150" cy="1015663"/>
          </a:xfrm>
          <a:prstGeom prst="rect">
            <a:avLst/>
          </a:prstGeom>
          <a:noFill/>
        </p:spPr>
        <p:txBody>
          <a:bodyPr wrap="square" rtlCol="0">
            <a:spAutoFit/>
          </a:bodyPr>
          <a:lstStyle/>
          <a:p>
            <a:r>
              <a:rPr lang="cs-CZ" sz="2800" dirty="0"/>
              <a:t>3. Interpretace: </a:t>
            </a:r>
            <a:r>
              <a:rPr lang="cs-CZ" sz="1600" dirty="0"/>
              <a:t>Přisuzování významů. Subjektivní interpretace emocí, nálad, symbolů a idejí, které v díle rozpozná.</a:t>
            </a:r>
          </a:p>
        </p:txBody>
      </p:sp>
      <p:sp>
        <p:nvSpPr>
          <p:cNvPr id="6" name="TextovéPole 5"/>
          <p:cNvSpPr txBox="1"/>
          <p:nvPr/>
        </p:nvSpPr>
        <p:spPr>
          <a:xfrm>
            <a:off x="1944216" y="5477346"/>
            <a:ext cx="7190902" cy="1046440"/>
          </a:xfrm>
          <a:prstGeom prst="rect">
            <a:avLst/>
          </a:prstGeom>
          <a:noFill/>
        </p:spPr>
        <p:txBody>
          <a:bodyPr wrap="square" rtlCol="0">
            <a:spAutoFit/>
          </a:bodyPr>
          <a:lstStyle/>
          <a:p>
            <a:r>
              <a:rPr lang="cs-CZ" sz="2800" dirty="0"/>
              <a:t>4. Soud/reflexe :</a:t>
            </a:r>
            <a:r>
              <a:rPr lang="cs-CZ" sz="3000" dirty="0"/>
              <a:t> </a:t>
            </a:r>
            <a:r>
              <a:rPr lang="cs-CZ" sz="1600" dirty="0"/>
              <a:t>Student určí o jaký typ umění se jedná na základě srovnání s teoriemi umění. Pokusí se zhodnotit dílo v souladu se svými znalostmi a zkušenostmi. Nastíní vlastní náhled na dílo.</a:t>
            </a:r>
          </a:p>
        </p:txBody>
      </p:sp>
      <p:cxnSp>
        <p:nvCxnSpPr>
          <p:cNvPr id="8" name="Přímá spojnice 7"/>
          <p:cNvCxnSpPr/>
          <p:nvPr/>
        </p:nvCxnSpPr>
        <p:spPr>
          <a:xfrm>
            <a:off x="0" y="1268760"/>
            <a:ext cx="9144000"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2107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1605" y="831051"/>
            <a:ext cx="9144000" cy="1157790"/>
          </a:xfrm>
        </p:spPr>
        <p:txBody>
          <a:bodyPr>
            <a:normAutofit fontScale="90000"/>
          </a:bodyPr>
          <a:lstStyle/>
          <a:p>
            <a:pPr algn="l"/>
            <a:r>
              <a:rPr lang="cs-CZ" sz="3300" b="1" dirty="0"/>
              <a:t>2. Porozumění obsahu a významu díla</a:t>
            </a:r>
            <a:br>
              <a:rPr lang="cs-CZ" sz="3600" b="1" dirty="0"/>
            </a:br>
            <a:r>
              <a:rPr lang="cs-CZ" sz="2200" b="1" dirty="0"/>
              <a:t>i</a:t>
            </a:r>
            <a:r>
              <a:rPr lang="cs-CZ" sz="2200" dirty="0"/>
              <a:t>konografie Erwina </a:t>
            </a:r>
            <a:r>
              <a:rPr lang="cs-CZ" sz="2200" dirty="0" err="1"/>
              <a:t>Panofského</a:t>
            </a:r>
            <a:r>
              <a:rPr lang="cs-CZ" sz="2200" dirty="0"/>
              <a:t> (1892-1968)</a:t>
            </a:r>
            <a:br>
              <a:rPr lang="cs-CZ" sz="3600" dirty="0"/>
            </a:br>
            <a:br>
              <a:rPr lang="cs-CZ" sz="3200" dirty="0"/>
            </a:br>
            <a:br>
              <a:rPr lang="cs-CZ" sz="3600" dirty="0"/>
            </a:br>
            <a:endParaRPr lang="cs-CZ" dirty="0"/>
          </a:p>
        </p:txBody>
      </p:sp>
      <p:sp>
        <p:nvSpPr>
          <p:cNvPr id="3" name="Zástupný symbol pro obsah 2"/>
          <p:cNvSpPr>
            <a:spLocks noGrp="1"/>
          </p:cNvSpPr>
          <p:nvPr>
            <p:ph idx="1"/>
          </p:nvPr>
        </p:nvSpPr>
        <p:spPr>
          <a:xfrm>
            <a:off x="179512" y="1700808"/>
            <a:ext cx="6131024" cy="1296144"/>
          </a:xfrm>
        </p:spPr>
        <p:txBody>
          <a:bodyPr/>
          <a:lstStyle/>
          <a:p>
            <a:pPr marL="0" indent="0">
              <a:buNone/>
            </a:pPr>
            <a:r>
              <a:rPr lang="cs-CZ" sz="2800" b="1" dirty="0"/>
              <a:t>Přirozený význam: </a:t>
            </a:r>
            <a:r>
              <a:rPr lang="cs-CZ" sz="2800" dirty="0"/>
              <a:t>Stačí se jen dívat</a:t>
            </a:r>
          </a:p>
          <a:p>
            <a:pPr marL="0" indent="0">
              <a:buNone/>
            </a:pPr>
            <a:r>
              <a:rPr lang="cs-CZ" sz="2000" dirty="0"/>
              <a:t>Pán se usmál, sundal </a:t>
            </a:r>
            <a:r>
              <a:rPr lang="cs-CZ" sz="2000" dirty="0" err="1"/>
              <a:t>kloubouk</a:t>
            </a:r>
            <a:r>
              <a:rPr lang="cs-CZ" sz="2000" dirty="0"/>
              <a:t> a zase si ho nasadil</a:t>
            </a:r>
            <a:endParaRPr lang="cs-CZ" dirty="0"/>
          </a:p>
        </p:txBody>
      </p:sp>
      <p:cxnSp>
        <p:nvCxnSpPr>
          <p:cNvPr id="4" name="Přímá spojnice 3"/>
          <p:cNvCxnSpPr/>
          <p:nvPr/>
        </p:nvCxnSpPr>
        <p:spPr>
          <a:xfrm>
            <a:off x="65947" y="1700808"/>
            <a:ext cx="9144000"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 name="Přímá spojnice 7"/>
          <p:cNvCxnSpPr/>
          <p:nvPr/>
        </p:nvCxnSpPr>
        <p:spPr>
          <a:xfrm>
            <a:off x="65947" y="2780928"/>
            <a:ext cx="9144000"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 name="Přímá spojnice 8"/>
          <p:cNvCxnSpPr/>
          <p:nvPr/>
        </p:nvCxnSpPr>
        <p:spPr>
          <a:xfrm>
            <a:off x="179512" y="4509120"/>
            <a:ext cx="9144000"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5122" name="Picture 2" descr="http://i.idnes.cz/08/041/gal/JAZ222f25__capek1_MONOGRAFIE_JOSEF_CAPEK_TORS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7730" y="202594"/>
            <a:ext cx="2850555" cy="3946467"/>
          </a:xfrm>
          <a:prstGeom prst="rect">
            <a:avLst/>
          </a:prstGeom>
          <a:noFill/>
          <a:extLst>
            <a:ext uri="{909E8E84-426E-40DD-AFC4-6F175D3DCCD1}">
              <a14:hiddenFill xmlns:a14="http://schemas.microsoft.com/office/drawing/2010/main">
                <a:solidFill>
                  <a:srgbClr val="FFFFFF"/>
                </a:solidFill>
              </a14:hiddenFill>
            </a:ext>
          </a:extLst>
        </p:spPr>
      </p:pic>
      <p:sp>
        <p:nvSpPr>
          <p:cNvPr id="10" name="TextovéPole 9"/>
          <p:cNvSpPr txBox="1"/>
          <p:nvPr/>
        </p:nvSpPr>
        <p:spPr>
          <a:xfrm>
            <a:off x="179512" y="2852936"/>
            <a:ext cx="6048672" cy="1569660"/>
          </a:xfrm>
          <a:prstGeom prst="rect">
            <a:avLst/>
          </a:prstGeom>
          <a:noFill/>
        </p:spPr>
        <p:txBody>
          <a:bodyPr wrap="square" rtlCol="0">
            <a:spAutoFit/>
          </a:bodyPr>
          <a:lstStyle/>
          <a:p>
            <a:r>
              <a:rPr lang="cs-CZ" sz="2800" b="1" dirty="0"/>
              <a:t>Konvenční význam: </a:t>
            </a:r>
          </a:p>
          <a:p>
            <a:r>
              <a:rPr lang="cs-CZ" sz="2800" dirty="0"/>
              <a:t>smeknutí znamená pozdrav</a:t>
            </a:r>
          </a:p>
          <a:p>
            <a:r>
              <a:rPr lang="cs-CZ" sz="2000" dirty="0"/>
              <a:t>Domorodec z Amazonie vidí pána, který smeká, ale neví, že se jedná o pozdrav. V umění vrstva alegorií a příběhů.</a:t>
            </a:r>
          </a:p>
        </p:txBody>
      </p:sp>
      <p:sp>
        <p:nvSpPr>
          <p:cNvPr id="11" name="TextovéPole 10"/>
          <p:cNvSpPr txBox="1"/>
          <p:nvPr/>
        </p:nvSpPr>
        <p:spPr>
          <a:xfrm>
            <a:off x="179512" y="4561620"/>
            <a:ext cx="8064896" cy="2185214"/>
          </a:xfrm>
          <a:prstGeom prst="rect">
            <a:avLst/>
          </a:prstGeom>
          <a:noFill/>
        </p:spPr>
        <p:txBody>
          <a:bodyPr wrap="square" rtlCol="0">
            <a:spAutoFit/>
          </a:bodyPr>
          <a:lstStyle/>
          <a:p>
            <a:r>
              <a:rPr lang="cs-CZ" sz="2800" b="1" dirty="0"/>
              <a:t>Vnitřní význam: </a:t>
            </a:r>
            <a:r>
              <a:rPr lang="cs-CZ" sz="2800" dirty="0"/>
              <a:t>Pán, který nás pozdravil, je zdvořilý, dobře vychovaný pán střední třídy naší současnosti  (?)</a:t>
            </a:r>
          </a:p>
          <a:p>
            <a:r>
              <a:rPr lang="cs-CZ" sz="2000" dirty="0"/>
              <a:t>Jsme součástí stejné kultury jako pán, máme srovnání mnoha zdravících pánů, situaci domýšlíme, interpretujeme. Musíme se </a:t>
            </a:r>
            <a:r>
              <a:rPr lang="cs-CZ" sz="2000" b="1" dirty="0"/>
              <a:t>orientovat ve světě díla</a:t>
            </a:r>
            <a:r>
              <a:rPr lang="cs-CZ" sz="2000" dirty="0"/>
              <a:t>, souvislostech. Projeví se naše </a:t>
            </a:r>
            <a:r>
              <a:rPr lang="cs-CZ" sz="2000" b="1" dirty="0"/>
              <a:t>psychologie</a:t>
            </a:r>
            <a:r>
              <a:rPr lang="cs-CZ" sz="2000" dirty="0"/>
              <a:t>, </a:t>
            </a:r>
            <a:r>
              <a:rPr lang="cs-CZ" sz="2000" b="1" dirty="0"/>
              <a:t>názor</a:t>
            </a:r>
            <a:r>
              <a:rPr lang="cs-CZ" sz="2000" dirty="0"/>
              <a:t>, </a:t>
            </a:r>
            <a:r>
              <a:rPr lang="cs-CZ" sz="2000" b="1" dirty="0"/>
              <a:t>víra</a:t>
            </a:r>
            <a:r>
              <a:rPr lang="cs-CZ" sz="2000" dirty="0"/>
              <a:t>, </a:t>
            </a:r>
            <a:r>
              <a:rPr lang="cs-CZ" sz="2000" b="1" dirty="0"/>
              <a:t>temperament</a:t>
            </a:r>
            <a:r>
              <a:rPr lang="cs-CZ" sz="2000" dirty="0"/>
              <a:t> a hlavně </a:t>
            </a:r>
            <a:r>
              <a:rPr lang="cs-CZ" sz="2000" b="1" dirty="0"/>
              <a:t>znalosti</a:t>
            </a:r>
            <a:r>
              <a:rPr lang="cs-CZ" sz="2000" dirty="0"/>
              <a:t>, jimiž disponujeme.</a:t>
            </a:r>
          </a:p>
        </p:txBody>
      </p:sp>
    </p:spTree>
    <p:extLst>
      <p:ext uri="{BB962C8B-B14F-4D97-AF65-F5344CB8AC3E}">
        <p14:creationId xmlns:p14="http://schemas.microsoft.com/office/powerpoint/2010/main" val="22286139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7638"/>
            <a:ext cx="8229600" cy="1143000"/>
          </a:xfrm>
        </p:spPr>
        <p:txBody>
          <a:bodyPr>
            <a:normAutofit/>
          </a:bodyPr>
          <a:lstStyle/>
          <a:p>
            <a:pPr algn="l"/>
            <a:r>
              <a:rPr lang="cs-CZ" sz="3300" dirty="0"/>
              <a:t>3. Událost pohledu</a:t>
            </a:r>
            <a:br>
              <a:rPr lang="cs-CZ" dirty="0"/>
            </a:br>
            <a:r>
              <a:rPr lang="cs-CZ" sz="2000" dirty="0"/>
              <a:t>Georges </a:t>
            </a:r>
            <a:r>
              <a:rPr lang="cs-CZ" sz="2000" dirty="0" err="1"/>
              <a:t>Didi</a:t>
            </a:r>
            <a:r>
              <a:rPr lang="cs-CZ" sz="2000" dirty="0"/>
              <a:t> </a:t>
            </a:r>
            <a:r>
              <a:rPr lang="cs-CZ" sz="2000" dirty="0" err="1"/>
              <a:t>Huberman</a:t>
            </a:r>
            <a:endParaRPr lang="cs-CZ" sz="20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052736"/>
            <a:ext cx="5902914" cy="4547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ovéPole 3"/>
          <p:cNvSpPr txBox="1"/>
          <p:nvPr/>
        </p:nvSpPr>
        <p:spPr>
          <a:xfrm>
            <a:off x="457200" y="5733256"/>
            <a:ext cx="8496944" cy="954107"/>
          </a:xfrm>
          <a:prstGeom prst="rect">
            <a:avLst/>
          </a:prstGeom>
          <a:noFill/>
        </p:spPr>
        <p:txBody>
          <a:bodyPr wrap="square" rtlCol="0">
            <a:spAutoFit/>
          </a:bodyPr>
          <a:lstStyle/>
          <a:p>
            <a:r>
              <a:rPr lang="cs-CZ" sz="1400" dirty="0"/>
              <a:t>Nezmocňujte se obrazu, nechte se jím zajmout. Nejprve se vzdalte od obrazu a vzdejte se veškerého třídění. Prožijte událost pohledu. </a:t>
            </a:r>
          </a:p>
          <a:p>
            <a:r>
              <a:rPr lang="cs-CZ" sz="1400" dirty="0"/>
              <a:t>Zaměřte svojí třepotající pozornost. Otevřete se různým výkladům. Je zásadní rozdíl mezi vidět a dívat se. </a:t>
            </a:r>
          </a:p>
          <a:p>
            <a:r>
              <a:rPr lang="cs-CZ" sz="1400" dirty="0"/>
              <a:t>Takto zaujatí zůstaňte, dokud to dokážete. To je kontemplativní vnímání.</a:t>
            </a:r>
          </a:p>
        </p:txBody>
      </p:sp>
    </p:spTree>
    <p:extLst>
      <p:ext uri="{BB962C8B-B14F-4D97-AF65-F5344CB8AC3E}">
        <p14:creationId xmlns:p14="http://schemas.microsoft.com/office/powerpoint/2010/main" val="16426595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82915" y="188640"/>
            <a:ext cx="8229600" cy="1143000"/>
          </a:xfrm>
        </p:spPr>
        <p:txBody>
          <a:bodyPr>
            <a:normAutofit/>
          </a:bodyPr>
          <a:lstStyle/>
          <a:p>
            <a:r>
              <a:rPr lang="cs-CZ" dirty="0"/>
              <a:t>Interpretace</a:t>
            </a:r>
            <a:br>
              <a:rPr lang="cs-CZ" dirty="0"/>
            </a:br>
            <a:r>
              <a:rPr lang="cs-CZ" sz="2200" dirty="0"/>
              <a:t>nastupuje tam, </a:t>
            </a:r>
            <a:r>
              <a:rPr lang="pt-BR" sz="2200" dirty="0"/>
              <a:t>kde se setkáváme s něčím nesamozřejmým</a:t>
            </a:r>
            <a:endParaRPr lang="cs-CZ" sz="2200" dirty="0"/>
          </a:p>
        </p:txBody>
      </p:sp>
      <p:sp>
        <p:nvSpPr>
          <p:cNvPr id="3" name="Zástupný symbol pro obsah 2"/>
          <p:cNvSpPr>
            <a:spLocks noGrp="1"/>
          </p:cNvSpPr>
          <p:nvPr>
            <p:ph idx="1"/>
          </p:nvPr>
        </p:nvSpPr>
        <p:spPr>
          <a:xfrm>
            <a:off x="719572" y="1628800"/>
            <a:ext cx="3672408" cy="1313692"/>
          </a:xfrm>
        </p:spPr>
        <p:txBody>
          <a:bodyPr>
            <a:normAutofit/>
          </a:bodyPr>
          <a:lstStyle/>
          <a:p>
            <a:pPr marL="0" indent="0">
              <a:buNone/>
            </a:pPr>
            <a:r>
              <a:rPr lang="cs-CZ" sz="1600" dirty="0"/>
              <a:t>1. Co je to?</a:t>
            </a:r>
          </a:p>
          <a:p>
            <a:pPr marL="0" indent="0">
              <a:buNone/>
            </a:pPr>
            <a:r>
              <a:rPr lang="cs-CZ" sz="1600" dirty="0"/>
              <a:t>2. Co to znamená?</a:t>
            </a:r>
          </a:p>
          <a:p>
            <a:pPr marL="0" indent="0">
              <a:buNone/>
            </a:pPr>
            <a:r>
              <a:rPr lang="pl-PL" sz="1600" dirty="0"/>
              <a:t>3. Co to znamená pro mě?</a:t>
            </a:r>
          </a:p>
          <a:p>
            <a:pPr marL="0" indent="0">
              <a:buNone/>
            </a:pPr>
            <a:r>
              <a:rPr lang="pl-PL" sz="1600" dirty="0"/>
              <a:t>4. Co to znamená pro mě teď a tady?</a:t>
            </a:r>
          </a:p>
        </p:txBody>
      </p:sp>
      <p:sp>
        <p:nvSpPr>
          <p:cNvPr id="5" name="TextovéPole 4"/>
          <p:cNvSpPr txBox="1"/>
          <p:nvPr/>
        </p:nvSpPr>
        <p:spPr>
          <a:xfrm>
            <a:off x="503603" y="4057233"/>
            <a:ext cx="8208912" cy="2800767"/>
          </a:xfrm>
          <a:prstGeom prst="rect">
            <a:avLst/>
          </a:prstGeom>
          <a:noFill/>
        </p:spPr>
        <p:txBody>
          <a:bodyPr wrap="square" rtlCol="0">
            <a:spAutoFit/>
          </a:bodyPr>
          <a:lstStyle/>
          <a:p>
            <a:r>
              <a:rPr lang="cs-CZ" sz="1400" dirty="0"/>
              <a:t>Umberto </a:t>
            </a:r>
            <a:r>
              <a:rPr lang="cs-CZ" sz="1400" dirty="0" err="1"/>
              <a:t>Eco</a:t>
            </a:r>
            <a:r>
              <a:rPr lang="cs-CZ" sz="1400" dirty="0"/>
              <a:t> (2004) rozlišuje </a:t>
            </a:r>
            <a:r>
              <a:rPr lang="cs-CZ" sz="2000" dirty="0"/>
              <a:t>sémantickou</a:t>
            </a:r>
            <a:r>
              <a:rPr lang="cs-CZ" sz="1400" dirty="0"/>
              <a:t> a </a:t>
            </a:r>
            <a:r>
              <a:rPr lang="cs-CZ" sz="2000" dirty="0"/>
              <a:t>kritickou</a:t>
            </a:r>
            <a:r>
              <a:rPr lang="cs-CZ" sz="1400" dirty="0"/>
              <a:t> interpretaci. </a:t>
            </a:r>
          </a:p>
          <a:p>
            <a:r>
              <a:rPr lang="cs-CZ" sz="2000" dirty="0"/>
              <a:t>Sémantickou interpretaci </a:t>
            </a:r>
            <a:r>
              <a:rPr lang="cs-CZ" sz="1400" dirty="0"/>
              <a:t>charakterizuje jako „vyplňování významem“ a říká, že je „přirozeným </a:t>
            </a:r>
            <a:r>
              <a:rPr lang="cs-CZ" sz="1400" dirty="0" err="1"/>
              <a:t>sémiózickým</a:t>
            </a:r>
            <a:r>
              <a:rPr lang="cs-CZ" sz="1400" dirty="0"/>
              <a:t> fenoménem“. </a:t>
            </a:r>
            <a:r>
              <a:rPr lang="cs-CZ" sz="1400" dirty="0" err="1"/>
              <a:t>Sémióza</a:t>
            </a:r>
            <a:r>
              <a:rPr lang="cs-CZ" sz="1400" dirty="0"/>
              <a:t> je zjednodušeně proces „čtení“ (dekódování, interpretování) znaků, kterým se dobíráme významu. Sémantická interpretace je jakýmsi „obyčejným“ čtením, základním porozuměním.</a:t>
            </a:r>
            <a:r>
              <a:rPr lang="pl-PL" sz="1400" dirty="0"/>
              <a:t> </a:t>
            </a:r>
          </a:p>
          <a:p>
            <a:r>
              <a:rPr lang="pl-PL" sz="1400" dirty="0"/>
              <a:t>Na rozdíl od ní si </a:t>
            </a:r>
            <a:r>
              <a:rPr lang="pl-PL" sz="2000" dirty="0"/>
              <a:t>kritická interpretace</a:t>
            </a:r>
            <a:r>
              <a:rPr lang="pl-PL" sz="1400" dirty="0"/>
              <a:t> klade otázku po tom, </a:t>
            </a:r>
            <a:r>
              <a:rPr lang="cs-CZ" sz="1400" dirty="0"/>
              <a:t>proč na danou věc reagujeme daným – „přirozeným“ – způsobem. Je to tedy jakási „vyšší“ rovina čtení nebo porozumění.</a:t>
            </a:r>
          </a:p>
          <a:p>
            <a:endParaRPr lang="cs-CZ" sz="1400" dirty="0"/>
          </a:p>
          <a:p>
            <a:r>
              <a:rPr lang="cs-CZ" sz="1400" dirty="0"/>
              <a:t>Zálešák, J. Rámce interpretace, k interpretaci obrazů v odborných diskurzech a ve výtvarné výchově, disertační práce. Brno: </a:t>
            </a:r>
            <a:r>
              <a:rPr lang="cs-CZ" sz="1400" dirty="0" err="1"/>
              <a:t>PedF</a:t>
            </a:r>
            <a:r>
              <a:rPr lang="cs-CZ" sz="1400" dirty="0"/>
              <a:t> MU 2007, s. 4-7</a:t>
            </a:r>
          </a:p>
          <a:p>
            <a:endParaRPr lang="cs-CZ" dirty="0"/>
          </a:p>
        </p:txBody>
      </p:sp>
      <p:sp>
        <p:nvSpPr>
          <p:cNvPr id="7" name="TextovéPole 6"/>
          <p:cNvSpPr txBox="1"/>
          <p:nvPr/>
        </p:nvSpPr>
        <p:spPr>
          <a:xfrm>
            <a:off x="4680067" y="1478691"/>
            <a:ext cx="4032448" cy="1600438"/>
          </a:xfrm>
          <a:prstGeom prst="rect">
            <a:avLst/>
          </a:prstGeom>
          <a:noFill/>
        </p:spPr>
        <p:txBody>
          <a:bodyPr wrap="square" rtlCol="0">
            <a:spAutoFit/>
          </a:bodyPr>
          <a:lstStyle/>
          <a:p>
            <a:r>
              <a:rPr lang="pl-PL" sz="1600" dirty="0"/>
              <a:t>1. Jak je to uděláno?</a:t>
            </a:r>
          </a:p>
          <a:p>
            <a:r>
              <a:rPr lang="cs-CZ" sz="1600" dirty="0"/>
              <a:t>2. Jaký vztah mezi sebou mají jednotlivé části?</a:t>
            </a:r>
          </a:p>
          <a:p>
            <a:r>
              <a:rPr lang="pl-PL" sz="1600" dirty="0"/>
              <a:t>3. Jak to lze použít?</a:t>
            </a:r>
          </a:p>
          <a:p>
            <a:r>
              <a:rPr lang="pl-PL" sz="1600" dirty="0"/>
              <a:t>4. Jak se k tomu mám stavět?</a:t>
            </a:r>
          </a:p>
          <a:p>
            <a:r>
              <a:rPr lang="cs-CZ" sz="1600" dirty="0"/>
              <a:t>5. Jak to lze vysvětlit někomu jinému?</a:t>
            </a:r>
          </a:p>
          <a:p>
            <a:endParaRPr lang="cs-CZ" dirty="0"/>
          </a:p>
        </p:txBody>
      </p:sp>
      <p:sp>
        <p:nvSpPr>
          <p:cNvPr id="8" name="TextovéPole 7"/>
          <p:cNvSpPr txBox="1"/>
          <p:nvPr/>
        </p:nvSpPr>
        <p:spPr>
          <a:xfrm>
            <a:off x="2555776" y="3128124"/>
            <a:ext cx="4464496" cy="1107996"/>
          </a:xfrm>
          <a:prstGeom prst="rect">
            <a:avLst/>
          </a:prstGeom>
          <a:noFill/>
        </p:spPr>
        <p:txBody>
          <a:bodyPr wrap="square" rtlCol="0">
            <a:spAutoFit/>
          </a:bodyPr>
          <a:lstStyle/>
          <a:p>
            <a:r>
              <a:rPr lang="pl-PL" sz="1600" dirty="0"/>
              <a:t>1. Proč to vypadá takto?</a:t>
            </a:r>
          </a:p>
          <a:p>
            <a:r>
              <a:rPr lang="pl-PL" sz="1600" dirty="0"/>
              <a:t>2. Proč by mě to mělo zajímat?</a:t>
            </a:r>
          </a:p>
          <a:p>
            <a:r>
              <a:rPr lang="cs-CZ" sz="1600" dirty="0"/>
              <a:t>3. Proč by to mělo zajímat někoho jiného?</a:t>
            </a:r>
          </a:p>
          <a:p>
            <a:endParaRPr lang="cs-CZ" dirty="0"/>
          </a:p>
        </p:txBody>
      </p:sp>
      <p:sp>
        <p:nvSpPr>
          <p:cNvPr id="13" name="Ovál 12"/>
          <p:cNvSpPr/>
          <p:nvPr/>
        </p:nvSpPr>
        <p:spPr>
          <a:xfrm>
            <a:off x="2267744" y="2204864"/>
            <a:ext cx="684021" cy="360040"/>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rgbClr val="C00000"/>
              </a:solidFill>
            </a:endParaRPr>
          </a:p>
        </p:txBody>
      </p:sp>
      <p:sp>
        <p:nvSpPr>
          <p:cNvPr id="14" name="Ovál 13"/>
          <p:cNvSpPr/>
          <p:nvPr/>
        </p:nvSpPr>
        <p:spPr>
          <a:xfrm>
            <a:off x="2916478" y="2488556"/>
            <a:ext cx="1007450" cy="396877"/>
          </a:xfrm>
          <a:prstGeom prst="ellipse">
            <a:avLst/>
          </a:prstGeom>
          <a:noFill/>
          <a:ln>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5" name="Ovál 14"/>
          <p:cNvSpPr/>
          <p:nvPr/>
        </p:nvSpPr>
        <p:spPr>
          <a:xfrm>
            <a:off x="6451447" y="2488556"/>
            <a:ext cx="1584176" cy="292372"/>
          </a:xfrm>
          <a:prstGeom prst="ellipse">
            <a:avLst/>
          </a:prstGeom>
          <a:noFill/>
          <a:ln>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3645188"/>
            <a:ext cx="144016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10567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9512" y="548680"/>
            <a:ext cx="8229600" cy="1143000"/>
          </a:xfrm>
        </p:spPr>
        <p:txBody>
          <a:bodyPr>
            <a:normAutofit fontScale="90000"/>
          </a:bodyPr>
          <a:lstStyle/>
          <a:p>
            <a:r>
              <a:rPr lang="cs-CZ" sz="4900" dirty="0"/>
              <a:t>Subjektivita interpretace</a:t>
            </a:r>
            <a:br>
              <a:rPr lang="cs-CZ" dirty="0"/>
            </a:br>
            <a:endParaRPr lang="cs-CZ" dirty="0"/>
          </a:p>
        </p:txBody>
      </p:sp>
      <p:sp>
        <p:nvSpPr>
          <p:cNvPr id="3" name="Zástupný symbol pro obsah 2"/>
          <p:cNvSpPr>
            <a:spLocks noGrp="1"/>
          </p:cNvSpPr>
          <p:nvPr>
            <p:ph idx="1"/>
          </p:nvPr>
        </p:nvSpPr>
        <p:spPr>
          <a:xfrm>
            <a:off x="467544" y="1412776"/>
            <a:ext cx="8229600" cy="1584176"/>
          </a:xfrm>
        </p:spPr>
        <p:txBody>
          <a:bodyPr>
            <a:normAutofit fontScale="62500" lnSpcReduction="20000"/>
          </a:bodyPr>
          <a:lstStyle/>
          <a:p>
            <a:pPr marL="0" indent="0">
              <a:buNone/>
            </a:pPr>
            <a:r>
              <a:rPr lang="cs-CZ" dirty="0"/>
              <a:t>Rozumí dílu všichni stejně? </a:t>
            </a:r>
          </a:p>
          <a:p>
            <a:pPr marL="0" lvl="0" indent="0">
              <a:buNone/>
            </a:pPr>
            <a:r>
              <a:rPr lang="cs-CZ" dirty="0"/>
              <a:t>Nebo je vnímání zcela individuální? </a:t>
            </a:r>
          </a:p>
          <a:p>
            <a:pPr marL="0" lvl="0" indent="0">
              <a:buNone/>
            </a:pPr>
            <a:r>
              <a:rPr lang="cs-CZ" dirty="0"/>
              <a:t>Bývá v dílech umění skryté nějaké poselství? </a:t>
            </a:r>
          </a:p>
          <a:p>
            <a:pPr marL="0" lvl="0" indent="0">
              <a:buNone/>
            </a:pPr>
            <a:r>
              <a:rPr lang="cs-CZ" dirty="0"/>
              <a:t>Proč dílu někdy nerozumíme?</a:t>
            </a:r>
          </a:p>
          <a:p>
            <a:pPr marL="0" indent="0">
              <a:buNone/>
            </a:pPr>
            <a:r>
              <a:rPr lang="cs-CZ" dirty="0"/>
              <a:t> </a:t>
            </a:r>
          </a:p>
          <a:p>
            <a:endParaRPr lang="cs-CZ" dirty="0"/>
          </a:p>
          <a:p>
            <a:endParaRPr lang="cs-CZ" dirty="0"/>
          </a:p>
          <a:p>
            <a:endParaRPr lang="cs-CZ" dirty="0"/>
          </a:p>
          <a:p>
            <a:endParaRPr lang="cs-CZ" dirty="0"/>
          </a:p>
          <a:p>
            <a:endParaRPr lang="cs-CZ"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3284984"/>
            <a:ext cx="3590142" cy="2678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descr="C:\Documents and Settings\uživatel\Dokumenty\fakulta\2012 ZS požadavky\krása ošklivost obr\Chaim Soutine vyvržený vů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8103" y="3284984"/>
            <a:ext cx="1951597" cy="2664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3423676"/>
      </p:ext>
    </p:extLst>
  </p:cSld>
  <p:clrMapOvr>
    <a:masterClrMapping/>
  </p:clrMapOvr>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TotalTime>
  <Words>886</Words>
  <Application>Microsoft Office PowerPoint</Application>
  <PresentationFormat>Předvádění na obrazovce (4:3)</PresentationFormat>
  <Paragraphs>90</Paragraphs>
  <Slides>12</Slides>
  <Notes>3</Notes>
  <HiddenSlides>0</HiddenSlides>
  <MMClips>0</MMClips>
  <ScaleCrop>false</ScaleCrop>
  <HeadingPairs>
    <vt:vector size="6" baseType="variant">
      <vt:variant>
        <vt:lpstr>Použitá písma</vt:lpstr>
      </vt:variant>
      <vt:variant>
        <vt:i4>2</vt:i4>
      </vt:variant>
      <vt:variant>
        <vt:lpstr>Motiv</vt:lpstr>
      </vt:variant>
      <vt:variant>
        <vt:i4>1</vt:i4>
      </vt:variant>
      <vt:variant>
        <vt:lpstr>Nadpisy snímků</vt:lpstr>
      </vt:variant>
      <vt:variant>
        <vt:i4>12</vt:i4>
      </vt:variant>
    </vt:vector>
  </HeadingPairs>
  <TitlesOfParts>
    <vt:vector size="15" baseType="lpstr">
      <vt:lpstr>Arial</vt:lpstr>
      <vt:lpstr>Calibri</vt:lpstr>
      <vt:lpstr>Motiv systému Office</vt:lpstr>
      <vt:lpstr>Prezentace aplikace PowerPoint</vt:lpstr>
      <vt:lpstr>Interpretace</vt:lpstr>
      <vt:lpstr>Co nám interpretace přináší?</vt:lpstr>
      <vt:lpstr>Druhy interpretace Intuitivní/intelektuální reakce na dílo </vt:lpstr>
      <vt:lpstr>1. Jazyková analýza/interpretace  čtyřdílný model interpretace Edmunda B. Feldmana publikovaný r. 1967 přizpůsobený pro potřeby současné vv</vt:lpstr>
      <vt:lpstr>2. Porozumění obsahu a významu díla ikonografie Erwina Panofského (1892-1968)   </vt:lpstr>
      <vt:lpstr>3. Událost pohledu Georges Didi Huberman</vt:lpstr>
      <vt:lpstr>Interpretace nastupuje tam, kde se setkáváme s něčím nesamozřejmým</vt:lpstr>
      <vt:lpstr>Subjektivita interpretace </vt:lpstr>
      <vt:lpstr>Kateřina Šedá  kontext vzniku   </vt:lpstr>
      <vt:lpstr>Z jaké strany se do díla vlámat?</vt:lpstr>
      <vt:lpstr>Dílo jako generátor aktivit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Madla Novotna</dc:creator>
  <cp:lastModifiedBy>Magdalena Novotná</cp:lastModifiedBy>
  <cp:revision>4</cp:revision>
  <dcterms:created xsi:type="dcterms:W3CDTF">2014-09-30T12:26:37Z</dcterms:created>
  <dcterms:modified xsi:type="dcterms:W3CDTF">2017-11-10T11:38:38Z</dcterms:modified>
</cp:coreProperties>
</file>