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63" r:id="rId4"/>
    <p:sldId id="257" r:id="rId5"/>
    <p:sldId id="258" r:id="rId6"/>
    <p:sldId id="260" r:id="rId7"/>
    <p:sldId id="262" r:id="rId8"/>
    <p:sldId id="259" r:id="rId9"/>
    <p:sldId id="261" r:id="rId10"/>
    <p:sldId id="264" r:id="rId11"/>
    <p:sldId id="267" r:id="rId12"/>
    <p:sldId id="265" r:id="rId13"/>
    <p:sldId id="266" r:id="rId14"/>
    <p:sldId id="269" r:id="rId15"/>
    <p:sldId id="270" r:id="rId16"/>
    <p:sldId id="26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F67E-D4EC-4CFB-846B-59239B238762}" type="datetimeFigureOut">
              <a:rPr lang="cs-CZ" smtClean="0"/>
              <a:t>11. 12. 2020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5FAF3FF-EC3F-412D-BF00-4BBC9A7BFBD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F67E-D4EC-4CFB-846B-59239B238762}" type="datetimeFigureOut">
              <a:rPr lang="cs-CZ" smtClean="0"/>
              <a:t>11. 12. 2020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F3FF-EC3F-412D-BF00-4BBC9A7BFB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F67E-D4EC-4CFB-846B-59239B238762}" type="datetimeFigureOut">
              <a:rPr lang="cs-CZ" smtClean="0"/>
              <a:t>11. 12. 2020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F3FF-EC3F-412D-BF00-4BBC9A7BFB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F67E-D4EC-4CFB-846B-59239B238762}" type="datetimeFigureOut">
              <a:rPr lang="cs-CZ" smtClean="0"/>
              <a:t>11. 12. 2020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F3FF-EC3F-412D-BF00-4BBC9A7BFBD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F67E-D4EC-4CFB-846B-59239B238762}" type="datetimeFigureOut">
              <a:rPr lang="cs-CZ" smtClean="0"/>
              <a:t>11. 12. 2020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5FAF3FF-EC3F-412D-BF00-4BBC9A7BFBD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F67E-D4EC-4CFB-846B-59239B238762}" type="datetimeFigureOut">
              <a:rPr lang="cs-CZ" smtClean="0"/>
              <a:t>11. 12. 2020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F3FF-EC3F-412D-BF00-4BBC9A7BFBD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F67E-D4EC-4CFB-846B-59239B238762}" type="datetimeFigureOut">
              <a:rPr lang="cs-CZ" smtClean="0"/>
              <a:t>11. 12. 2020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F3FF-EC3F-412D-BF00-4BBC9A7BFBD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F67E-D4EC-4CFB-846B-59239B238762}" type="datetimeFigureOut">
              <a:rPr lang="cs-CZ" smtClean="0"/>
              <a:t>11. 12. 2020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F3FF-EC3F-412D-BF00-4BBC9A7BFB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F67E-D4EC-4CFB-846B-59239B238762}" type="datetimeFigureOut">
              <a:rPr lang="cs-CZ" smtClean="0"/>
              <a:t>11. 12. 2020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F3FF-EC3F-412D-BF00-4BBC9A7BFB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F67E-D4EC-4CFB-846B-59239B238762}" type="datetimeFigureOut">
              <a:rPr lang="cs-CZ" smtClean="0"/>
              <a:t>11. 12. 2020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F3FF-EC3F-412D-BF00-4BBC9A7BFBD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F67E-D4EC-4CFB-846B-59239B238762}" type="datetimeFigureOut">
              <a:rPr lang="cs-CZ" smtClean="0"/>
              <a:t>11. 12. 2020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5FAF3FF-EC3F-412D-BF00-4BBC9A7BFBD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B14F67E-D4EC-4CFB-846B-59239B238762}" type="datetimeFigureOut">
              <a:rPr lang="cs-CZ" smtClean="0"/>
              <a:t>11. 12. 2020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5FAF3FF-EC3F-412D-BF00-4BBC9A7BFBD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PASSIIVI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KIELI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727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PASSIIVILAUSEEN OBJEKTI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b="1" dirty="0" smtClean="0"/>
              <a:t>objekti</a:t>
            </a:r>
            <a:r>
              <a:rPr lang="fi-FI" dirty="0" smtClean="0"/>
              <a:t> on </a:t>
            </a:r>
            <a:r>
              <a:rPr lang="fi-FI" dirty="0"/>
              <a:t>passiivilauseessa </a:t>
            </a:r>
            <a:r>
              <a:rPr lang="fi-FI" b="1" dirty="0">
                <a:solidFill>
                  <a:srgbClr val="FFC000"/>
                </a:solidFill>
              </a:rPr>
              <a:t>NOMINATIIVISSA</a:t>
            </a:r>
            <a:r>
              <a:rPr lang="fi-FI" dirty="0"/>
              <a:t> silloin kuin </a:t>
            </a:r>
            <a:r>
              <a:rPr lang="fi-FI" dirty="0" smtClean="0"/>
              <a:t>aktiivilauseessa </a:t>
            </a:r>
            <a:r>
              <a:rPr lang="fi-FI" dirty="0"/>
              <a:t>olisi </a:t>
            </a:r>
            <a:r>
              <a:rPr lang="fi-FI" b="1" dirty="0"/>
              <a:t>AKKUSATIIVI</a:t>
            </a:r>
            <a:r>
              <a:rPr lang="fi-FI" dirty="0"/>
              <a:t>!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fi-FI" i="1" dirty="0" smtClean="0"/>
              <a:t>Pojalle ostet</a:t>
            </a:r>
            <a:r>
              <a:rPr lang="cs-CZ" i="1" dirty="0" err="1" smtClean="0"/>
              <a:t>aa</a:t>
            </a:r>
            <a:r>
              <a:rPr lang="fi-FI" i="1" dirty="0" smtClean="0"/>
              <a:t>n </a:t>
            </a:r>
            <a:r>
              <a:rPr lang="fi-FI" i="1" dirty="0">
                <a:solidFill>
                  <a:srgbClr val="FFC000"/>
                </a:solidFill>
              </a:rPr>
              <a:t>koira</a:t>
            </a:r>
            <a:r>
              <a:rPr lang="fi-FI" dirty="0"/>
              <a:t>. X </a:t>
            </a:r>
            <a:r>
              <a:rPr lang="fi-FI" i="1" dirty="0"/>
              <a:t>Ostimme pojalle </a:t>
            </a:r>
            <a:r>
              <a:rPr lang="fi-FI" b="1" i="1" dirty="0"/>
              <a:t>koiran</a:t>
            </a:r>
            <a:r>
              <a:rPr lang="fi-FI" i="1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i="1" dirty="0" err="1" smtClean="0"/>
              <a:t>Kirjoitetaan</a:t>
            </a:r>
            <a:r>
              <a:rPr lang="cs-CZ" i="1" dirty="0" smtClean="0"/>
              <a:t> </a:t>
            </a:r>
            <a:r>
              <a:rPr lang="cs-CZ" i="1" dirty="0" err="1" smtClean="0">
                <a:solidFill>
                  <a:srgbClr val="FFC000"/>
                </a:solidFill>
              </a:rPr>
              <a:t>kirje</a:t>
            </a:r>
            <a:r>
              <a:rPr lang="cs-CZ" dirty="0" smtClean="0"/>
              <a:t>. X </a:t>
            </a:r>
            <a:r>
              <a:rPr lang="cs-CZ" i="1" dirty="0" err="1" smtClean="0"/>
              <a:t>Hän</a:t>
            </a:r>
            <a:r>
              <a:rPr lang="cs-CZ" i="1" dirty="0" smtClean="0"/>
              <a:t> </a:t>
            </a:r>
            <a:r>
              <a:rPr lang="cs-CZ" i="1" dirty="0" err="1" smtClean="0"/>
              <a:t>kirjoittaa</a:t>
            </a:r>
            <a:r>
              <a:rPr lang="cs-CZ" i="1" dirty="0" smtClean="0"/>
              <a:t> </a:t>
            </a:r>
            <a:r>
              <a:rPr lang="cs-CZ" b="1" i="1" dirty="0" err="1" smtClean="0"/>
              <a:t>kirjeen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MUTTA! </a:t>
            </a:r>
            <a:r>
              <a:rPr lang="cs-CZ" b="1" dirty="0" smtClean="0">
                <a:solidFill>
                  <a:srgbClr val="00B0F0"/>
                </a:solidFill>
              </a:rPr>
              <a:t>PARTITIIVIOBJEKTI</a:t>
            </a:r>
            <a:r>
              <a:rPr lang="cs-CZ" dirty="0" smtClean="0"/>
              <a:t> </a:t>
            </a:r>
            <a:r>
              <a:rPr lang="cs-CZ" dirty="0" err="1" smtClean="0"/>
              <a:t>ei</a:t>
            </a:r>
            <a:r>
              <a:rPr lang="cs-CZ" dirty="0" smtClean="0"/>
              <a:t> </a:t>
            </a:r>
            <a:r>
              <a:rPr lang="cs-CZ" dirty="0" err="1" smtClean="0"/>
              <a:t>muutu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i="1" dirty="0" err="1" smtClean="0"/>
              <a:t>Syödään</a:t>
            </a:r>
            <a:r>
              <a:rPr lang="cs-CZ" i="1" dirty="0" smtClean="0"/>
              <a:t> </a:t>
            </a:r>
            <a:r>
              <a:rPr lang="cs-CZ" i="1" dirty="0" err="1" smtClean="0">
                <a:solidFill>
                  <a:srgbClr val="00B0F0"/>
                </a:solidFill>
              </a:rPr>
              <a:t>jäätelöä</a:t>
            </a:r>
            <a:r>
              <a:rPr lang="cs-CZ" dirty="0" smtClean="0"/>
              <a:t>. X </a:t>
            </a:r>
            <a:r>
              <a:rPr lang="cs-CZ" i="1" dirty="0" err="1" smtClean="0"/>
              <a:t>Syömme</a:t>
            </a:r>
            <a:r>
              <a:rPr lang="cs-CZ" i="1" dirty="0" smtClean="0"/>
              <a:t> </a:t>
            </a:r>
            <a:r>
              <a:rPr lang="cs-CZ" i="1" dirty="0" err="1" smtClean="0">
                <a:solidFill>
                  <a:srgbClr val="00B0F0"/>
                </a:solidFill>
              </a:rPr>
              <a:t>jäätelöä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Odotetaan</a:t>
            </a:r>
            <a:r>
              <a:rPr lang="cs-CZ" i="1" dirty="0" smtClean="0"/>
              <a:t> </a:t>
            </a:r>
            <a:r>
              <a:rPr lang="cs-CZ" i="1" dirty="0" err="1" smtClean="0">
                <a:solidFill>
                  <a:srgbClr val="00B0F0"/>
                </a:solidFill>
              </a:rPr>
              <a:t>bussia</a:t>
            </a:r>
            <a:r>
              <a:rPr lang="cs-CZ" dirty="0" smtClean="0"/>
              <a:t>. X </a:t>
            </a:r>
            <a:r>
              <a:rPr lang="cs-CZ" i="1" dirty="0" err="1" smtClean="0"/>
              <a:t>Odotamme</a:t>
            </a:r>
            <a:r>
              <a:rPr lang="cs-CZ" i="1" dirty="0" smtClean="0"/>
              <a:t> </a:t>
            </a:r>
            <a:r>
              <a:rPr lang="cs-CZ" i="1" dirty="0" err="1" smtClean="0">
                <a:solidFill>
                  <a:srgbClr val="00B0F0"/>
                </a:solidFill>
              </a:rPr>
              <a:t>bussia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955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8580437" cy="296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585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cs-CZ" dirty="0" smtClean="0"/>
              <a:t>HARJOITUS </a:t>
            </a: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124744"/>
            <a:ext cx="8075240" cy="547260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Mitä</a:t>
            </a:r>
            <a:r>
              <a:rPr lang="cs-CZ" i="1" dirty="0"/>
              <a:t> </a:t>
            </a:r>
            <a:r>
              <a:rPr lang="cs-CZ" i="1" dirty="0" err="1"/>
              <a:t>saunassa</a:t>
            </a:r>
            <a:r>
              <a:rPr lang="cs-CZ" i="1" dirty="0"/>
              <a:t> </a:t>
            </a:r>
            <a:r>
              <a:rPr lang="cs-CZ" i="1" dirty="0" err="1" smtClean="0"/>
              <a:t>tehdään</a:t>
            </a:r>
            <a:r>
              <a:rPr lang="cs-CZ" i="1" dirty="0"/>
              <a:t>? </a:t>
            </a:r>
            <a:r>
              <a:rPr lang="cs-CZ" i="1" dirty="0" err="1" smtClean="0"/>
              <a:t>Saunassa</a:t>
            </a:r>
            <a:r>
              <a:rPr lang="cs-CZ" i="1" dirty="0" smtClean="0"/>
              <a:t> </a:t>
            </a:r>
            <a:r>
              <a:rPr lang="cs-CZ" i="1" dirty="0" err="1" smtClean="0"/>
              <a:t>levätään</a:t>
            </a:r>
            <a:r>
              <a:rPr lang="cs-CZ" i="1" dirty="0" smtClean="0"/>
              <a:t>, </a:t>
            </a:r>
            <a:r>
              <a:rPr lang="cs-CZ" i="1" dirty="0" err="1" smtClean="0"/>
              <a:t>istutaan</a:t>
            </a:r>
            <a:r>
              <a:rPr lang="cs-CZ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Mitä</a:t>
            </a:r>
            <a:r>
              <a:rPr lang="cs-CZ" i="1" dirty="0" smtClean="0"/>
              <a:t> </a:t>
            </a:r>
            <a:r>
              <a:rPr lang="cs-CZ" i="1" dirty="0" err="1" smtClean="0"/>
              <a:t>ravintolassa</a:t>
            </a:r>
            <a:r>
              <a:rPr lang="cs-CZ" i="1" dirty="0" smtClean="0"/>
              <a:t> </a:t>
            </a:r>
            <a:r>
              <a:rPr lang="cs-CZ" i="1" dirty="0" err="1" smtClean="0"/>
              <a:t>tehdään</a:t>
            </a:r>
            <a:r>
              <a:rPr lang="cs-CZ" i="1" dirty="0" smtClean="0"/>
              <a:t>? </a:t>
            </a:r>
            <a:r>
              <a:rPr lang="cs-CZ" i="1" dirty="0" err="1" smtClean="0"/>
              <a:t>Ravintolassa</a:t>
            </a:r>
            <a:r>
              <a:rPr lang="cs-CZ" i="1" dirty="0" smtClean="0"/>
              <a:t> </a:t>
            </a:r>
            <a:r>
              <a:rPr lang="cs-CZ" i="1" dirty="0" err="1" smtClean="0"/>
              <a:t>syödään</a:t>
            </a:r>
            <a:r>
              <a:rPr lang="cs-CZ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Mitä</a:t>
            </a:r>
            <a:r>
              <a:rPr lang="cs-CZ" i="1" dirty="0"/>
              <a:t> </a:t>
            </a:r>
            <a:r>
              <a:rPr lang="cs-CZ" i="1" dirty="0" err="1" smtClean="0"/>
              <a:t>kirjastossa</a:t>
            </a:r>
            <a:r>
              <a:rPr lang="cs-CZ" i="1" dirty="0" smtClean="0"/>
              <a:t> </a:t>
            </a:r>
            <a:r>
              <a:rPr lang="cs-CZ" i="1" dirty="0" err="1" smtClean="0"/>
              <a:t>tehdään</a:t>
            </a:r>
            <a:r>
              <a:rPr lang="cs-CZ" i="1" dirty="0"/>
              <a:t>? </a:t>
            </a:r>
            <a:r>
              <a:rPr lang="cs-CZ" i="1" dirty="0" err="1" smtClean="0"/>
              <a:t>Kirjastossa</a:t>
            </a:r>
            <a:r>
              <a:rPr lang="cs-CZ" i="1" dirty="0" smtClean="0"/>
              <a:t> </a:t>
            </a:r>
            <a:r>
              <a:rPr lang="cs-CZ" i="1" dirty="0" err="1" smtClean="0"/>
              <a:t>luetaan</a:t>
            </a:r>
            <a:r>
              <a:rPr lang="cs-CZ" i="1" dirty="0" smtClean="0"/>
              <a:t> </a:t>
            </a:r>
            <a:r>
              <a:rPr lang="cs-CZ" i="1" dirty="0" err="1" smtClean="0"/>
              <a:t>kirja</a:t>
            </a:r>
            <a:r>
              <a:rPr lang="cs-CZ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Mitä</a:t>
            </a:r>
            <a:r>
              <a:rPr lang="cs-CZ" i="1" dirty="0" smtClean="0"/>
              <a:t> </a:t>
            </a:r>
            <a:r>
              <a:rPr lang="cs-CZ" i="1" dirty="0" err="1" smtClean="0"/>
              <a:t>kaupassa</a:t>
            </a:r>
            <a:r>
              <a:rPr lang="cs-CZ" i="1" dirty="0" smtClean="0"/>
              <a:t> </a:t>
            </a:r>
            <a:r>
              <a:rPr lang="cs-CZ" i="1" dirty="0" err="1" smtClean="0"/>
              <a:t>tehdään</a:t>
            </a:r>
            <a:r>
              <a:rPr lang="cs-CZ" i="1" dirty="0" smtClean="0"/>
              <a:t>? </a:t>
            </a:r>
            <a:r>
              <a:rPr lang="cs-CZ" i="1" dirty="0" err="1" smtClean="0"/>
              <a:t>Kaupassa</a:t>
            </a:r>
            <a:r>
              <a:rPr lang="cs-CZ" i="1" dirty="0" smtClean="0"/>
              <a:t> </a:t>
            </a:r>
            <a:r>
              <a:rPr lang="cs-CZ" i="1" dirty="0" err="1" smtClean="0"/>
              <a:t>ostetaan</a:t>
            </a:r>
            <a:r>
              <a:rPr lang="cs-CZ" i="1" dirty="0" smtClean="0"/>
              <a:t> </a:t>
            </a:r>
            <a:r>
              <a:rPr lang="cs-CZ" i="1" dirty="0" err="1" smtClean="0"/>
              <a:t>ja</a:t>
            </a:r>
            <a:r>
              <a:rPr lang="cs-CZ" i="1" dirty="0" smtClean="0"/>
              <a:t> </a:t>
            </a:r>
            <a:r>
              <a:rPr lang="cs-CZ" i="1" dirty="0" err="1" smtClean="0"/>
              <a:t>myydään</a:t>
            </a:r>
            <a:r>
              <a:rPr lang="cs-CZ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Mitä</a:t>
            </a:r>
            <a:r>
              <a:rPr lang="cs-CZ" i="1" dirty="0" smtClean="0"/>
              <a:t> </a:t>
            </a:r>
            <a:r>
              <a:rPr lang="cs-CZ" i="1" dirty="0" err="1" smtClean="0"/>
              <a:t>keittiössä</a:t>
            </a:r>
            <a:r>
              <a:rPr lang="cs-CZ" i="1" dirty="0" smtClean="0"/>
              <a:t> </a:t>
            </a:r>
            <a:r>
              <a:rPr lang="cs-CZ" i="1" dirty="0" err="1" smtClean="0"/>
              <a:t>tehdään</a:t>
            </a:r>
            <a:r>
              <a:rPr lang="cs-CZ" i="1" dirty="0" smtClean="0"/>
              <a:t>? </a:t>
            </a:r>
            <a:r>
              <a:rPr lang="cs-CZ" i="1" dirty="0" err="1" smtClean="0"/>
              <a:t>Laitetaan</a:t>
            </a:r>
            <a:r>
              <a:rPr lang="cs-CZ" i="1" dirty="0" smtClean="0"/>
              <a:t> </a:t>
            </a:r>
            <a:r>
              <a:rPr lang="cs-CZ" i="1" dirty="0" err="1" smtClean="0"/>
              <a:t>ruokaa</a:t>
            </a:r>
            <a:r>
              <a:rPr lang="cs-CZ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Mitä</a:t>
            </a:r>
            <a:r>
              <a:rPr lang="cs-CZ" i="1" dirty="0" smtClean="0"/>
              <a:t> </a:t>
            </a:r>
            <a:r>
              <a:rPr lang="cs-CZ" i="1" dirty="0" err="1" smtClean="0"/>
              <a:t>makuuhuoneessa</a:t>
            </a:r>
            <a:r>
              <a:rPr lang="cs-CZ" i="1" dirty="0" smtClean="0"/>
              <a:t> </a:t>
            </a:r>
            <a:r>
              <a:rPr lang="cs-CZ" i="1" dirty="0" err="1" smtClean="0"/>
              <a:t>tehdään</a:t>
            </a:r>
            <a:r>
              <a:rPr lang="cs-CZ" i="1" dirty="0" smtClean="0"/>
              <a:t>? </a:t>
            </a:r>
            <a:r>
              <a:rPr lang="cs-CZ" i="1" dirty="0" err="1" smtClean="0"/>
              <a:t>Nukutaan</a:t>
            </a:r>
            <a:r>
              <a:rPr lang="cs-CZ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Mitä</a:t>
            </a:r>
            <a:r>
              <a:rPr lang="cs-CZ" i="1" dirty="0" smtClean="0"/>
              <a:t> </a:t>
            </a:r>
            <a:r>
              <a:rPr lang="cs-CZ" i="1" dirty="0" err="1" smtClean="0"/>
              <a:t>olohuoneessa</a:t>
            </a:r>
            <a:r>
              <a:rPr lang="cs-CZ" i="1" dirty="0" smtClean="0"/>
              <a:t> </a:t>
            </a:r>
            <a:r>
              <a:rPr lang="cs-CZ" i="1" dirty="0" err="1" smtClean="0"/>
              <a:t>tehdään</a:t>
            </a:r>
            <a:r>
              <a:rPr lang="cs-CZ" i="1" dirty="0" smtClean="0"/>
              <a:t>? 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Mitä</a:t>
            </a:r>
            <a:r>
              <a:rPr lang="cs-CZ" i="1" dirty="0"/>
              <a:t> </a:t>
            </a:r>
            <a:r>
              <a:rPr lang="cs-CZ" i="1" dirty="0" err="1" smtClean="0"/>
              <a:t>aamulla</a:t>
            </a:r>
            <a:r>
              <a:rPr lang="cs-CZ" i="1" dirty="0" smtClean="0"/>
              <a:t> </a:t>
            </a:r>
            <a:r>
              <a:rPr lang="cs-CZ" i="1" dirty="0" err="1" smtClean="0"/>
              <a:t>tehdään</a:t>
            </a:r>
            <a:r>
              <a:rPr lang="cs-CZ" i="1" dirty="0" smtClean="0"/>
              <a:t>? </a:t>
            </a:r>
            <a:r>
              <a:rPr lang="cs-CZ" i="1" dirty="0" err="1" smtClean="0"/>
              <a:t>Herätään</a:t>
            </a:r>
            <a:r>
              <a:rPr lang="cs-CZ" i="1" dirty="0" smtClean="0"/>
              <a:t>, </a:t>
            </a:r>
            <a:r>
              <a:rPr lang="cs-CZ" i="1" dirty="0" err="1" smtClean="0"/>
              <a:t>noustaan</a:t>
            </a:r>
            <a:r>
              <a:rPr lang="cs-CZ" i="1" dirty="0" smtClean="0"/>
              <a:t> </a:t>
            </a:r>
            <a:r>
              <a:rPr lang="cs-CZ" i="1" dirty="0" err="1" smtClean="0"/>
              <a:t>ja</a:t>
            </a:r>
            <a:r>
              <a:rPr lang="cs-CZ" i="1" dirty="0" smtClean="0"/>
              <a:t> </a:t>
            </a:r>
            <a:r>
              <a:rPr lang="cs-CZ" i="1" dirty="0" err="1" smtClean="0"/>
              <a:t>meikataan</a:t>
            </a:r>
            <a:r>
              <a:rPr lang="cs-CZ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Mitä</a:t>
            </a:r>
            <a:r>
              <a:rPr lang="cs-CZ" i="1" dirty="0" smtClean="0"/>
              <a:t> </a:t>
            </a:r>
            <a:r>
              <a:rPr lang="cs-CZ" i="1" dirty="0" err="1" smtClean="0"/>
              <a:t>illalla</a:t>
            </a:r>
            <a:r>
              <a:rPr lang="cs-CZ" i="1" dirty="0" smtClean="0"/>
              <a:t> </a:t>
            </a:r>
            <a:r>
              <a:rPr lang="cs-CZ" i="1" dirty="0" err="1" smtClean="0"/>
              <a:t>tehdään</a:t>
            </a:r>
            <a:r>
              <a:rPr lang="cs-CZ" i="1" dirty="0" smtClean="0"/>
              <a:t>? </a:t>
            </a:r>
            <a:r>
              <a:rPr lang="cs-CZ" i="1" dirty="0" err="1" smtClean="0"/>
              <a:t>Kirjoitetaan</a:t>
            </a:r>
            <a:r>
              <a:rPr lang="cs-CZ" i="1" dirty="0" smtClean="0"/>
              <a:t> </a:t>
            </a:r>
            <a:r>
              <a:rPr lang="cs-CZ" i="1" dirty="0" err="1" smtClean="0"/>
              <a:t>läksyjä</a:t>
            </a:r>
            <a:r>
              <a:rPr lang="cs-CZ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Mitä</a:t>
            </a:r>
            <a:r>
              <a:rPr lang="cs-CZ" i="1" dirty="0" smtClean="0"/>
              <a:t> </a:t>
            </a:r>
            <a:r>
              <a:rPr lang="cs-CZ" i="1" dirty="0" err="1" smtClean="0"/>
              <a:t>kesällä</a:t>
            </a:r>
            <a:r>
              <a:rPr lang="cs-CZ" i="1" dirty="0" smtClean="0"/>
              <a:t> </a:t>
            </a:r>
            <a:r>
              <a:rPr lang="cs-CZ" i="1" dirty="0" err="1" smtClean="0"/>
              <a:t>tehdään</a:t>
            </a:r>
            <a:r>
              <a:rPr lang="cs-CZ" i="1" dirty="0" smtClean="0"/>
              <a:t>? </a:t>
            </a:r>
            <a:r>
              <a:rPr lang="cs-CZ" i="1" dirty="0" err="1" smtClean="0"/>
              <a:t>Juostaan</a:t>
            </a:r>
            <a:r>
              <a:rPr lang="cs-CZ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Mitä</a:t>
            </a:r>
            <a:r>
              <a:rPr lang="cs-CZ" i="1" dirty="0" smtClean="0"/>
              <a:t> </a:t>
            </a:r>
            <a:r>
              <a:rPr lang="cs-CZ" i="1" dirty="0" err="1" smtClean="0"/>
              <a:t>talvella</a:t>
            </a:r>
            <a:r>
              <a:rPr lang="cs-CZ" i="1" dirty="0" smtClean="0"/>
              <a:t> </a:t>
            </a:r>
            <a:r>
              <a:rPr lang="cs-CZ" i="1" dirty="0" err="1" smtClean="0"/>
              <a:t>tehdään</a:t>
            </a:r>
            <a:r>
              <a:rPr lang="cs-CZ" i="1" dirty="0" smtClean="0"/>
              <a:t>? </a:t>
            </a:r>
            <a:r>
              <a:rPr lang="cs-CZ" i="1" dirty="0" err="1" smtClean="0"/>
              <a:t>Hiihdetään</a:t>
            </a:r>
            <a:r>
              <a:rPr lang="cs-CZ" i="1" dirty="0" smtClean="0"/>
              <a:t>. 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Mitä</a:t>
            </a:r>
            <a:r>
              <a:rPr lang="cs-CZ" i="1" dirty="0"/>
              <a:t> </a:t>
            </a:r>
            <a:r>
              <a:rPr lang="cs-CZ" i="1" dirty="0" err="1" smtClean="0"/>
              <a:t>koulussa</a:t>
            </a:r>
            <a:r>
              <a:rPr lang="cs-CZ" i="1" dirty="0" smtClean="0"/>
              <a:t> </a:t>
            </a:r>
            <a:r>
              <a:rPr lang="cs-CZ" i="1" dirty="0" err="1" smtClean="0"/>
              <a:t>tehdään</a:t>
            </a:r>
            <a:r>
              <a:rPr lang="cs-CZ" i="1" dirty="0"/>
              <a:t>? 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Mitä</a:t>
            </a:r>
            <a:r>
              <a:rPr lang="cs-CZ" i="1" dirty="0"/>
              <a:t> </a:t>
            </a:r>
            <a:r>
              <a:rPr lang="cs-CZ" i="1" dirty="0" err="1" smtClean="0"/>
              <a:t>puistossa</a:t>
            </a:r>
            <a:r>
              <a:rPr lang="cs-CZ" i="1" dirty="0" smtClean="0"/>
              <a:t> </a:t>
            </a:r>
            <a:r>
              <a:rPr lang="cs-CZ" i="1" dirty="0" err="1" smtClean="0"/>
              <a:t>tehdään</a:t>
            </a:r>
            <a:r>
              <a:rPr lang="cs-CZ" i="1" dirty="0" smtClean="0"/>
              <a:t>? </a:t>
            </a:r>
            <a:r>
              <a:rPr lang="cs-CZ" i="1" dirty="0" err="1" smtClean="0"/>
              <a:t>Kävellään</a:t>
            </a:r>
            <a:r>
              <a:rPr lang="cs-CZ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Mitä</a:t>
            </a:r>
            <a:r>
              <a:rPr lang="cs-CZ" i="1" dirty="0" smtClean="0"/>
              <a:t> </a:t>
            </a:r>
            <a:r>
              <a:rPr lang="cs-CZ" i="1" dirty="0" err="1" smtClean="0"/>
              <a:t>Tšekissä</a:t>
            </a:r>
            <a:r>
              <a:rPr lang="cs-CZ" i="1" dirty="0" smtClean="0"/>
              <a:t> </a:t>
            </a:r>
            <a:r>
              <a:rPr lang="cs-CZ" i="1" dirty="0" err="1" smtClean="0"/>
              <a:t>tehdään</a:t>
            </a:r>
            <a:r>
              <a:rPr lang="cs-CZ" i="1" dirty="0"/>
              <a:t>? 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Mitä</a:t>
            </a:r>
            <a:r>
              <a:rPr lang="cs-CZ" i="1" dirty="0"/>
              <a:t> </a:t>
            </a:r>
            <a:r>
              <a:rPr lang="cs-CZ" i="1" dirty="0" err="1" smtClean="0"/>
              <a:t>Suomessa</a:t>
            </a:r>
            <a:r>
              <a:rPr lang="cs-CZ" i="1" dirty="0" smtClean="0"/>
              <a:t> </a:t>
            </a:r>
            <a:r>
              <a:rPr lang="cs-CZ" i="1" dirty="0" err="1" smtClean="0"/>
              <a:t>tehdään</a:t>
            </a:r>
            <a:r>
              <a:rPr lang="cs-CZ" i="1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957232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136904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HARJOITUS </a:t>
            </a:r>
            <a:r>
              <a:rPr lang="cs-CZ" dirty="0" smtClean="0"/>
              <a:t>3 </a:t>
            </a:r>
            <a:r>
              <a:rPr lang="cs-CZ" dirty="0" smtClean="0"/>
              <a:t>– </a:t>
            </a:r>
            <a:r>
              <a:rPr lang="cs-CZ" dirty="0" err="1" smtClean="0"/>
              <a:t>Tee</a:t>
            </a:r>
            <a:r>
              <a:rPr lang="cs-CZ" dirty="0" smtClean="0"/>
              <a:t> </a:t>
            </a:r>
            <a:r>
              <a:rPr lang="cs-CZ" dirty="0" err="1" smtClean="0"/>
              <a:t>posittiivinen</a:t>
            </a:r>
            <a:r>
              <a:rPr lang="cs-CZ" dirty="0" smtClean="0"/>
              <a:t> </a:t>
            </a:r>
            <a:r>
              <a:rPr lang="cs-CZ" dirty="0" err="1" smtClean="0"/>
              <a:t>passiivin</a:t>
            </a:r>
            <a:r>
              <a:rPr lang="cs-CZ" dirty="0" smtClean="0"/>
              <a:t> </a:t>
            </a:r>
            <a:r>
              <a:rPr lang="cs-CZ" dirty="0" err="1" smtClean="0"/>
              <a:t>preesens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8147248" cy="489654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i="1" dirty="0" smtClean="0"/>
              <a:t>Miten </a:t>
            </a:r>
            <a:r>
              <a:rPr lang="fi-FI" i="1" dirty="0"/>
              <a:t>tämä lause (KÄÄNTÄÄ) suomeksi</a:t>
            </a:r>
            <a:r>
              <a:rPr lang="fi-FI" i="1" dirty="0" smtClean="0"/>
              <a:t>?</a:t>
            </a:r>
            <a:r>
              <a:rPr lang="cs-CZ" i="1" dirty="0" smtClean="0"/>
              <a:t> </a:t>
            </a:r>
            <a:r>
              <a:rPr lang="cs-CZ" i="1" dirty="0" err="1"/>
              <a:t>k</a:t>
            </a:r>
            <a:r>
              <a:rPr lang="cs-CZ" i="1" dirty="0" err="1" smtClean="0"/>
              <a:t>äänne-tään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Milloin (SYÖDÄ) lounas</a:t>
            </a:r>
            <a:r>
              <a:rPr lang="fi-FI" i="1" dirty="0" smtClean="0"/>
              <a:t>?</a:t>
            </a:r>
            <a:r>
              <a:rPr lang="cs-CZ" i="1" dirty="0" smtClean="0"/>
              <a:t> </a:t>
            </a:r>
            <a:r>
              <a:rPr lang="cs-CZ" i="1" dirty="0" err="1" smtClean="0"/>
              <a:t>syödään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(PESTÄ) koira saippualla</a:t>
            </a:r>
            <a:r>
              <a:rPr lang="fi-FI" i="1" dirty="0" smtClean="0"/>
              <a:t>?</a:t>
            </a:r>
            <a:r>
              <a:rPr lang="cs-CZ" i="1" dirty="0" smtClean="0"/>
              <a:t> </a:t>
            </a:r>
            <a:r>
              <a:rPr lang="cs-CZ" i="1" dirty="0" err="1" smtClean="0"/>
              <a:t>pestäänkö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Pankit (AVATA) kello 9.15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r>
              <a:rPr lang="cs-CZ" i="1" dirty="0" err="1" smtClean="0"/>
              <a:t>avataan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Tässä (TARVITA) nyt apua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r>
              <a:rPr lang="cs-CZ" i="1" dirty="0" err="1" smtClean="0"/>
              <a:t>tarvitaan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Tässä tehtaassa (VALMISTAA) selluloosaa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r>
              <a:rPr lang="cs-CZ" i="1" dirty="0" err="1" smtClean="0"/>
              <a:t>valmistetaan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Kirjassa (KERTOA) Suomen itsenäistymisestä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r>
              <a:rPr lang="cs-CZ" i="1" dirty="0" err="1" smtClean="0"/>
              <a:t>kerrotaan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Missä täällä (VAIHTAA) rahaa</a:t>
            </a:r>
            <a:r>
              <a:rPr lang="fi-FI" i="1" dirty="0" smtClean="0"/>
              <a:t>?</a:t>
            </a:r>
            <a:r>
              <a:rPr lang="cs-CZ" i="1" dirty="0" smtClean="0"/>
              <a:t> </a:t>
            </a:r>
            <a:r>
              <a:rPr lang="cs-CZ" i="1" dirty="0" err="1" smtClean="0"/>
              <a:t>vaihdetaan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Ensi viikolla (VIETTÄÄ) Kaisan syntymäpäivää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r>
              <a:rPr lang="cs-CZ" i="1" dirty="0" err="1" smtClean="0"/>
              <a:t>vietetään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Konsertissa (SOITTAA) Sibeliusta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r>
              <a:rPr lang="cs-CZ" i="1" dirty="0" err="1" smtClean="0"/>
              <a:t>soitetaan</a:t>
            </a:r>
            <a:endParaRPr lang="fi-FI" i="1" dirty="0"/>
          </a:p>
        </p:txBody>
      </p:sp>
    </p:spTree>
    <p:extLst>
      <p:ext uri="{BB962C8B-B14F-4D97-AF65-F5344CB8AC3E}">
        <p14:creationId xmlns:p14="http://schemas.microsoft.com/office/powerpoint/2010/main" val="4265490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06489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HARJOITUS </a:t>
            </a:r>
            <a:r>
              <a:rPr lang="cs-CZ" dirty="0" smtClean="0"/>
              <a:t>4 </a:t>
            </a:r>
            <a:r>
              <a:rPr lang="cs-CZ" dirty="0" smtClean="0"/>
              <a:t>– </a:t>
            </a:r>
            <a:r>
              <a:rPr lang="cs-CZ" dirty="0" err="1" smtClean="0"/>
              <a:t>Tee</a:t>
            </a:r>
            <a:r>
              <a:rPr lang="cs-CZ" dirty="0" smtClean="0"/>
              <a:t> </a:t>
            </a:r>
            <a:r>
              <a:rPr lang="cs-CZ" dirty="0" err="1" smtClean="0"/>
              <a:t>negatiivinen</a:t>
            </a:r>
            <a:r>
              <a:rPr lang="cs-CZ" dirty="0" smtClean="0"/>
              <a:t> </a:t>
            </a:r>
            <a:r>
              <a:rPr lang="cs-CZ" dirty="0" err="1" smtClean="0"/>
              <a:t>passiivin</a:t>
            </a:r>
            <a:r>
              <a:rPr lang="cs-CZ" dirty="0" smtClean="0"/>
              <a:t> </a:t>
            </a:r>
            <a:r>
              <a:rPr lang="cs-CZ" dirty="0" err="1" smtClean="0"/>
              <a:t>preesens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8568952" cy="468052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i="1" dirty="0" smtClean="0"/>
              <a:t>Suomessa </a:t>
            </a:r>
            <a:r>
              <a:rPr lang="fi-FI" i="1" dirty="0"/>
              <a:t>(TIETÄÄ) paljon Aasiasta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tiedetä</a:t>
            </a:r>
            <a:r>
              <a:rPr lang="cs-CZ" i="1" dirty="0" smtClean="0"/>
              <a:t> 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Täällä (MYYDÄ) tupakkaa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myydä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Sibelius Akatemiassa (OPISKELLA) matematiikkaa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opiskella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Kaupan ovea (AVATA) ennen kymmentä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avata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Lehdessä (KIRJOITTAA) mitään eilisestä onnettomuudesta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kirjoiteta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Suomessa (YMMÄRTÄÄ) venäjää kovin paljon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ymmärretä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Tätä (OPPIA) nopeasti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r>
              <a:rPr lang="cs-CZ" i="1" dirty="0" err="1" smtClean="0"/>
              <a:t>Ei</a:t>
            </a:r>
            <a:r>
              <a:rPr lang="cs-CZ" i="1" dirty="0" smtClean="0"/>
              <a:t> opita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Huomenna (NUKKUA) pitkään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nukuta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Asiasta (SOPIA) vielä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sovita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Täällä (VIHELTÄÄ</a:t>
            </a:r>
            <a:r>
              <a:rPr lang="fi-FI" i="1" dirty="0" smtClean="0"/>
              <a:t>).</a:t>
            </a:r>
            <a:r>
              <a:rPr lang="cs-CZ" i="1" dirty="0" smtClean="0"/>
              <a:t> 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vihelletä</a:t>
            </a:r>
            <a:endParaRPr lang="cs-CZ" i="1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976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HARJOITUS </a:t>
            </a:r>
            <a:r>
              <a:rPr lang="cs-CZ" sz="3200" dirty="0" smtClean="0"/>
              <a:t>5 </a:t>
            </a:r>
            <a:r>
              <a:rPr lang="cs-CZ" sz="3200" dirty="0" smtClean="0"/>
              <a:t>- </a:t>
            </a:r>
            <a:r>
              <a:rPr lang="fi-FI" sz="3200" dirty="0"/>
              <a:t>Tee passiivi lause.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fi-FI" sz="3200" dirty="0" smtClean="0"/>
              <a:t>Valitse </a:t>
            </a:r>
            <a:r>
              <a:rPr lang="fi-FI" sz="3200" dirty="0"/>
              <a:t>sanajärjestys ja objektin sijamuoto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772816"/>
            <a:ext cx="7772400" cy="468052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i="1" dirty="0"/>
              <a:t>Myymme asunnon ensi syksynä.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Tapaamme heidät asemalla.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/>
              <a:t>Pesemme </a:t>
            </a:r>
            <a:r>
              <a:rPr lang="fi-FI" i="1" dirty="0"/>
              <a:t>astiat koneella.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Ajattelemme asiaa myöhemmin.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Katselemme televisiota joka ilta.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Osaamme tämän asian hyvin.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/>
              <a:t>Ymmärrämme </a:t>
            </a:r>
            <a:r>
              <a:rPr lang="fi-FI" i="1" dirty="0"/>
              <a:t>häntä hyvin.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Panemme oven kiinni pian.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Kerromme uutisen hänelle huomenna. 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Muistamme hänet hyvin. 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/>
              <a:t>Tunnemme </a:t>
            </a:r>
            <a:r>
              <a:rPr lang="fi-FI" i="1" dirty="0"/>
              <a:t>herra Lahtisen hyvin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Viemme</a:t>
            </a:r>
            <a:r>
              <a:rPr lang="cs-CZ" i="1" dirty="0"/>
              <a:t> </a:t>
            </a:r>
            <a:r>
              <a:rPr lang="cs-CZ" i="1" dirty="0" err="1"/>
              <a:t>kirjeet</a:t>
            </a:r>
            <a:r>
              <a:rPr lang="cs-CZ" i="1" dirty="0"/>
              <a:t> </a:t>
            </a:r>
            <a:r>
              <a:rPr lang="cs-CZ" i="1" dirty="0" err="1"/>
              <a:t>postiin</a:t>
            </a:r>
            <a:r>
              <a:rPr lang="cs-CZ" i="1" dirty="0"/>
              <a:t> </a:t>
            </a:r>
            <a:r>
              <a:rPr lang="cs-CZ" i="1" dirty="0" err="1"/>
              <a:t>huomenna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444541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Oppikirja</a:t>
            </a:r>
            <a:r>
              <a:rPr lang="cs-CZ" dirty="0"/>
              <a:t> – s. 133-135</a:t>
            </a:r>
          </a:p>
        </p:txBody>
      </p:sp>
    </p:spTree>
    <p:extLst>
      <p:ext uri="{BB962C8B-B14F-4D97-AF65-F5344CB8AC3E}">
        <p14:creationId xmlns:p14="http://schemas.microsoft.com/office/powerpoint/2010/main" val="55630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>
            <a:normAutofit fontScale="90000"/>
          </a:bodyPr>
          <a:lstStyle/>
          <a:p>
            <a:r>
              <a:rPr lang="cs-CZ" sz="3100" dirty="0" smtClean="0"/>
              <a:t>HARJOITUS 1 – </a:t>
            </a:r>
            <a:r>
              <a:rPr lang="cs-CZ" sz="3100" dirty="0" err="1" smtClean="0"/>
              <a:t>Tee</a:t>
            </a:r>
            <a:r>
              <a:rPr lang="cs-CZ" sz="3100" dirty="0" smtClean="0"/>
              <a:t> </a:t>
            </a:r>
            <a:r>
              <a:rPr lang="cs-CZ" sz="3100" dirty="0" err="1" smtClean="0"/>
              <a:t>lauseet</a:t>
            </a:r>
            <a:r>
              <a:rPr lang="cs-CZ" sz="3100" dirty="0" smtClean="0"/>
              <a:t> </a:t>
            </a:r>
            <a:r>
              <a:rPr lang="cs-CZ" sz="3100" dirty="0" err="1" smtClean="0"/>
              <a:t>mallin</a:t>
            </a:r>
            <a:r>
              <a:rPr lang="cs-CZ" sz="3100" dirty="0" smtClean="0"/>
              <a:t> </a:t>
            </a:r>
            <a:r>
              <a:rPr lang="cs-CZ" sz="3100" dirty="0" err="1" smtClean="0"/>
              <a:t>mukaan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 smtClean="0"/>
              <a:t>Malli</a:t>
            </a:r>
            <a:r>
              <a:rPr lang="cs-CZ" dirty="0" smtClean="0"/>
              <a:t>: </a:t>
            </a:r>
            <a:r>
              <a:rPr lang="cs-CZ" i="1" dirty="0" err="1" smtClean="0"/>
              <a:t>Kissa</a:t>
            </a:r>
            <a:r>
              <a:rPr lang="cs-CZ" i="1" dirty="0" smtClean="0"/>
              <a:t>. – En </a:t>
            </a:r>
            <a:r>
              <a:rPr lang="cs-CZ" i="1" dirty="0" err="1" smtClean="0"/>
              <a:t>halua</a:t>
            </a:r>
            <a:r>
              <a:rPr lang="cs-CZ" i="1" dirty="0" smtClean="0"/>
              <a:t> </a:t>
            </a:r>
            <a:r>
              <a:rPr lang="cs-CZ" i="1" dirty="0" err="1" smtClean="0"/>
              <a:t>kissaa</a:t>
            </a:r>
            <a:r>
              <a:rPr lang="cs-CZ" i="1" dirty="0" smtClean="0"/>
              <a:t>. En </a:t>
            </a:r>
            <a:r>
              <a:rPr lang="cs-CZ" i="1" dirty="0" err="1" smtClean="0"/>
              <a:t>pidä</a:t>
            </a:r>
            <a:r>
              <a:rPr lang="cs-CZ" i="1" dirty="0" smtClean="0"/>
              <a:t> </a:t>
            </a:r>
            <a:r>
              <a:rPr lang="cs-CZ" i="1" dirty="0" err="1" smtClean="0"/>
              <a:t>kissasta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Koira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Omena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Kahvi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Hattu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Tuo</a:t>
            </a:r>
            <a:r>
              <a:rPr lang="cs-CZ" i="1" dirty="0" smtClean="0"/>
              <a:t> </a:t>
            </a:r>
            <a:r>
              <a:rPr lang="cs-CZ" i="1" dirty="0" err="1" smtClean="0"/>
              <a:t>paperi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Se </a:t>
            </a:r>
            <a:r>
              <a:rPr lang="cs-CZ" i="1" dirty="0" err="1" smtClean="0"/>
              <a:t>talo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Tä-mä</a:t>
            </a:r>
            <a:r>
              <a:rPr lang="cs-CZ" i="1" dirty="0" smtClean="0"/>
              <a:t> kaktus. En </a:t>
            </a:r>
            <a:r>
              <a:rPr lang="cs-CZ" i="1" dirty="0" err="1" smtClean="0"/>
              <a:t>halua</a:t>
            </a:r>
            <a:r>
              <a:rPr lang="cs-CZ" i="1" dirty="0" smtClean="0"/>
              <a:t> </a:t>
            </a:r>
            <a:r>
              <a:rPr lang="cs-CZ" i="1" dirty="0" err="1" smtClean="0"/>
              <a:t>tä-tä</a:t>
            </a:r>
            <a:r>
              <a:rPr lang="cs-CZ" i="1" dirty="0" smtClean="0"/>
              <a:t> kaktus-ta</a:t>
            </a:r>
          </a:p>
          <a:p>
            <a:pPr marL="0" indent="0">
              <a:buNone/>
            </a:pPr>
            <a:r>
              <a:rPr lang="cs-CZ" i="1" dirty="0" smtClean="0"/>
              <a:t>En </a:t>
            </a:r>
            <a:r>
              <a:rPr lang="cs-CZ" i="1" dirty="0" err="1" smtClean="0"/>
              <a:t>pidä</a:t>
            </a:r>
            <a:r>
              <a:rPr lang="cs-CZ" i="1" dirty="0" smtClean="0"/>
              <a:t> </a:t>
            </a:r>
            <a:r>
              <a:rPr lang="cs-CZ" i="1" dirty="0" err="1" smtClean="0"/>
              <a:t>tä-stä</a:t>
            </a:r>
            <a:r>
              <a:rPr lang="cs-CZ" i="1" dirty="0" smtClean="0"/>
              <a:t> </a:t>
            </a:r>
            <a:r>
              <a:rPr lang="cs-CZ" i="1" dirty="0" err="1" smtClean="0"/>
              <a:t>kaktukse</a:t>
            </a:r>
            <a:r>
              <a:rPr lang="cs-CZ" i="1" dirty="0" smtClean="0"/>
              <a:t>-sta</a:t>
            </a:r>
          </a:p>
        </p:txBody>
      </p:sp>
    </p:spTree>
    <p:extLst>
      <p:ext uri="{BB962C8B-B14F-4D97-AF65-F5344CB8AC3E}">
        <p14:creationId xmlns:p14="http://schemas.microsoft.com/office/powerpoint/2010/main" val="2174095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MITÄ EROA?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1" t="28271" r="6868" b="19293"/>
          <a:stretch/>
        </p:blipFill>
        <p:spPr bwMode="auto">
          <a:xfrm>
            <a:off x="482180" y="2132856"/>
            <a:ext cx="8305578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3216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PASSIIVI (pasivum)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/>
          </a:bodyPr>
          <a:lstStyle/>
          <a:p>
            <a:r>
              <a:rPr lang="fi-FI" b="1" dirty="0">
                <a:solidFill>
                  <a:srgbClr val="3B3835"/>
                </a:solidFill>
                <a:latin typeface="Helvetica Neue"/>
              </a:rPr>
              <a:t>PASSIIVI</a:t>
            </a:r>
            <a:r>
              <a:rPr lang="fi-FI" dirty="0">
                <a:solidFill>
                  <a:srgbClr val="3B3835"/>
                </a:solidFill>
                <a:latin typeface="Helvetica Neue"/>
              </a:rPr>
              <a:t> = TUNTEMATTOMAN </a:t>
            </a:r>
            <a:r>
              <a:rPr lang="cs-CZ" dirty="0" smtClean="0">
                <a:solidFill>
                  <a:srgbClr val="3B3835"/>
                </a:solidFill>
                <a:latin typeface="Helvetica Neue"/>
              </a:rPr>
              <a:t>AGENTIN / TEKIJÄN </a:t>
            </a:r>
            <a:r>
              <a:rPr lang="fi-FI" dirty="0" smtClean="0">
                <a:solidFill>
                  <a:srgbClr val="3B3835"/>
                </a:solidFill>
                <a:latin typeface="Helvetica Neue"/>
              </a:rPr>
              <a:t>MUOTO </a:t>
            </a:r>
            <a:endParaRPr lang="cs-CZ" dirty="0" smtClean="0">
              <a:solidFill>
                <a:srgbClr val="3B3835"/>
              </a:solidFill>
              <a:latin typeface="Helvetica Neue"/>
            </a:endParaRPr>
          </a:p>
          <a:p>
            <a:r>
              <a:rPr lang="cs-CZ" dirty="0" smtClean="0">
                <a:solidFill>
                  <a:srgbClr val="3B3835"/>
                </a:solidFill>
                <a:latin typeface="Helvetica Neue"/>
              </a:rPr>
              <a:t>SUBJEKTIA EI NÄY</a:t>
            </a:r>
          </a:p>
          <a:p>
            <a:r>
              <a:rPr lang="cs-CZ" dirty="0" smtClean="0">
                <a:solidFill>
                  <a:srgbClr val="3B3835"/>
                </a:solidFill>
                <a:latin typeface="Helvetica Neue"/>
              </a:rPr>
              <a:t>AGENTTI </a:t>
            </a:r>
            <a:r>
              <a:rPr lang="fi-FI" dirty="0" smtClean="0">
                <a:solidFill>
                  <a:srgbClr val="3B3835"/>
                </a:solidFill>
                <a:latin typeface="Helvetica Neue"/>
              </a:rPr>
              <a:t>ON </a:t>
            </a:r>
            <a:r>
              <a:rPr lang="fi-FI" dirty="0" smtClean="0">
                <a:solidFill>
                  <a:srgbClr val="00B050"/>
                </a:solidFill>
                <a:latin typeface="Helvetica Neue"/>
              </a:rPr>
              <a:t>IHMINEN</a:t>
            </a:r>
            <a:r>
              <a:rPr lang="fi-FI" dirty="0" smtClean="0">
                <a:solidFill>
                  <a:srgbClr val="3B3835"/>
                </a:solidFill>
                <a:latin typeface="Helvetica Neue"/>
              </a:rPr>
              <a:t>, MUTTA </a:t>
            </a:r>
            <a:r>
              <a:rPr lang="fi-FI" b="1" dirty="0" smtClean="0">
                <a:solidFill>
                  <a:srgbClr val="3B3835"/>
                </a:solidFill>
                <a:latin typeface="Helvetica Neue"/>
              </a:rPr>
              <a:t>EMME TIEDÄ </a:t>
            </a:r>
            <a:r>
              <a:rPr lang="fi-FI" dirty="0" smtClean="0">
                <a:solidFill>
                  <a:srgbClr val="3B3835"/>
                </a:solidFill>
                <a:latin typeface="Helvetica Neue"/>
              </a:rPr>
              <a:t>TAI </a:t>
            </a:r>
            <a:r>
              <a:rPr lang="fi-FI" b="1" dirty="0" smtClean="0">
                <a:solidFill>
                  <a:srgbClr val="3B3835"/>
                </a:solidFill>
                <a:latin typeface="Helvetica Neue"/>
              </a:rPr>
              <a:t>EMME HALUA SANOA</a:t>
            </a:r>
            <a:r>
              <a:rPr lang="fi-FI" dirty="0" smtClean="0">
                <a:solidFill>
                  <a:srgbClr val="3B3835"/>
                </a:solidFill>
                <a:latin typeface="Helvetica Neue"/>
              </a:rPr>
              <a:t>, KUKA HÄN ON</a:t>
            </a:r>
            <a:endParaRPr lang="cs-CZ" dirty="0" smtClean="0">
              <a:solidFill>
                <a:srgbClr val="3B3835"/>
              </a:solidFill>
              <a:latin typeface="Helvetica Neue"/>
            </a:endParaRPr>
          </a:p>
          <a:p>
            <a:endParaRPr lang="cs-CZ" dirty="0">
              <a:solidFill>
                <a:srgbClr val="3B3835"/>
              </a:solidFill>
              <a:latin typeface="Helvetica Neue"/>
            </a:endParaRPr>
          </a:p>
          <a:p>
            <a:pPr marL="0" indent="0">
              <a:buNone/>
            </a:pPr>
            <a:r>
              <a:rPr lang="fi-FI" i="1" dirty="0"/>
              <a:t>Suomessa </a:t>
            </a:r>
            <a:r>
              <a:rPr lang="fi-FI" i="1" dirty="0">
                <a:solidFill>
                  <a:srgbClr val="0070C0"/>
                </a:solidFill>
              </a:rPr>
              <a:t>saunotaan </a:t>
            </a:r>
            <a:r>
              <a:rPr lang="fi-FI" i="1" dirty="0"/>
              <a:t>lauantaisin. </a:t>
            </a:r>
            <a:endParaRPr lang="cs-CZ" i="1" dirty="0" smtClean="0"/>
          </a:p>
          <a:p>
            <a:pPr marL="0" indent="0">
              <a:buNone/>
            </a:pPr>
            <a:r>
              <a:rPr lang="fi-FI" dirty="0" smtClean="0"/>
              <a:t>= </a:t>
            </a:r>
            <a:r>
              <a:rPr lang="fi-FI" dirty="0"/>
              <a:t>ihmiset yleensä </a:t>
            </a:r>
            <a:r>
              <a:rPr lang="fi-FI" dirty="0" smtClean="0"/>
              <a:t>saunovat</a:t>
            </a:r>
            <a:endParaRPr lang="cs-CZ" dirty="0" smtClean="0"/>
          </a:p>
          <a:p>
            <a:pPr marL="0" indent="0">
              <a:buNone/>
            </a:pPr>
            <a:r>
              <a:rPr lang="fi-FI" i="1" dirty="0"/>
              <a:t>Saunassa </a:t>
            </a:r>
            <a:r>
              <a:rPr lang="fi-FI" i="1" dirty="0">
                <a:solidFill>
                  <a:srgbClr val="0070C0"/>
                </a:solidFill>
              </a:rPr>
              <a:t>ei huudeta</a:t>
            </a:r>
            <a:r>
              <a:rPr lang="fi-FI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fi-FI" dirty="0" smtClean="0"/>
              <a:t>= </a:t>
            </a:r>
            <a:r>
              <a:rPr lang="cs-CZ" dirty="0" err="1" smtClean="0"/>
              <a:t>saunassa</a:t>
            </a:r>
            <a:r>
              <a:rPr lang="cs-CZ" dirty="0" smtClean="0"/>
              <a:t> </a:t>
            </a:r>
            <a:r>
              <a:rPr lang="fi-FI" dirty="0" smtClean="0"/>
              <a:t>kukaan </a:t>
            </a:r>
            <a:r>
              <a:rPr lang="fi-FI" dirty="0"/>
              <a:t>ei </a:t>
            </a:r>
            <a:r>
              <a:rPr lang="fi-FI" dirty="0" smtClean="0"/>
              <a:t>huuda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300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dirty="0" smtClean="0"/>
              <a:t>AKTIIVI			X	PASSIIVI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755576" y="1196752"/>
            <a:ext cx="3907864" cy="4823048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lauseessa on tekijä = </a:t>
            </a:r>
            <a:r>
              <a:rPr lang="fi-FI" dirty="0" smtClean="0"/>
              <a:t>subjekti</a:t>
            </a:r>
            <a:endParaRPr lang="cs-CZ" dirty="0" smtClean="0"/>
          </a:p>
          <a:p>
            <a:r>
              <a:rPr lang="fi-FI" dirty="0" smtClean="0"/>
              <a:t>tiedämme</a:t>
            </a:r>
            <a:r>
              <a:rPr lang="fi-FI" dirty="0"/>
              <a:t>, kuka tai </a:t>
            </a:r>
            <a:r>
              <a:rPr lang="fi-FI" dirty="0" smtClean="0"/>
              <a:t>mikä</a:t>
            </a:r>
            <a:r>
              <a:rPr lang="cs-CZ" dirty="0" smtClean="0"/>
              <a:t> on </a:t>
            </a:r>
            <a:r>
              <a:rPr lang="cs-CZ" dirty="0" err="1" smtClean="0"/>
              <a:t>tekijä</a:t>
            </a:r>
            <a:endParaRPr lang="cs-CZ" dirty="0" smtClean="0"/>
          </a:p>
          <a:p>
            <a:r>
              <a:rPr lang="fi-FI" dirty="0" smtClean="0"/>
              <a:t>verbissä </a:t>
            </a:r>
            <a:r>
              <a:rPr lang="fi-FI" dirty="0"/>
              <a:t>on persoonapääte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(m</a:t>
            </a:r>
            <a:r>
              <a:rPr lang="fi-FI" i="1" dirty="0" smtClean="0"/>
              <a:t>inä</a:t>
            </a:r>
            <a:r>
              <a:rPr lang="cs-CZ" i="1" dirty="0" smtClean="0"/>
              <a:t>)</a:t>
            </a:r>
            <a:r>
              <a:rPr lang="fi-FI" i="1" dirty="0" smtClean="0"/>
              <a:t> </a:t>
            </a:r>
            <a:r>
              <a:rPr lang="fi-FI" i="1" dirty="0"/>
              <a:t>laulan 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sinä </a:t>
            </a:r>
            <a:r>
              <a:rPr lang="fi-FI" i="1" dirty="0"/>
              <a:t>laulat 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/>
              <a:t>hän laulaa 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me </a:t>
            </a:r>
            <a:r>
              <a:rPr lang="fi-FI" i="1" dirty="0"/>
              <a:t>laulamme 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te </a:t>
            </a:r>
            <a:r>
              <a:rPr lang="fi-FI" i="1" dirty="0"/>
              <a:t>laulatte 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he </a:t>
            </a:r>
            <a:r>
              <a:rPr lang="fi-FI" i="1" dirty="0"/>
              <a:t>laulavat</a:t>
            </a:r>
            <a:r>
              <a:rPr lang="fi-FI" i="1" dirty="0" smtClean="0"/>
              <a:t> </a:t>
            </a:r>
            <a:endParaRPr lang="cs-CZ" i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>
          <a:xfrm>
            <a:off x="4933950" y="1196752"/>
            <a:ext cx="3886522" cy="4823048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lauseessa ei ole </a:t>
            </a:r>
            <a:r>
              <a:rPr lang="fi-FI" dirty="0" smtClean="0"/>
              <a:t>subjektia</a:t>
            </a:r>
            <a:endParaRPr lang="cs-CZ" dirty="0" smtClean="0"/>
          </a:p>
          <a:p>
            <a:r>
              <a:rPr lang="fi-FI" dirty="0"/>
              <a:t>lauseen tekijä </a:t>
            </a:r>
            <a:r>
              <a:rPr lang="fi-FI" dirty="0" smtClean="0"/>
              <a:t>on </a:t>
            </a:r>
            <a:r>
              <a:rPr lang="fi-FI" dirty="0"/>
              <a:t>tuntematon, ”joku </a:t>
            </a:r>
            <a:r>
              <a:rPr lang="fi-FI" dirty="0" smtClean="0"/>
              <a:t>ihminen</a:t>
            </a:r>
            <a:r>
              <a:rPr lang="cs-CZ" dirty="0" smtClean="0"/>
              <a:t>/</a:t>
            </a:r>
            <a:r>
              <a:rPr lang="cs-CZ" dirty="0" err="1" smtClean="0"/>
              <a:t>jotkut</a:t>
            </a:r>
            <a:r>
              <a:rPr lang="cs-CZ" dirty="0" smtClean="0"/>
              <a:t> </a:t>
            </a:r>
            <a:r>
              <a:rPr lang="cs-CZ" dirty="0" err="1" smtClean="0"/>
              <a:t>ihmiset</a:t>
            </a:r>
            <a:r>
              <a:rPr lang="cs-CZ" dirty="0" smtClean="0"/>
              <a:t>“</a:t>
            </a:r>
          </a:p>
          <a:p>
            <a:r>
              <a:rPr lang="fi-FI" dirty="0"/>
              <a:t>verbi on </a:t>
            </a:r>
            <a:r>
              <a:rPr lang="fi-FI" dirty="0" smtClean="0"/>
              <a:t>passiivimuoto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>
                <a:solidFill>
                  <a:srgbClr val="0070C0"/>
                </a:solidFill>
              </a:rPr>
              <a:t>       </a:t>
            </a:r>
            <a:r>
              <a:rPr lang="fi-FI" i="1" dirty="0" smtClean="0">
                <a:solidFill>
                  <a:srgbClr val="0070C0"/>
                </a:solidFill>
              </a:rPr>
              <a:t>lauletaan</a:t>
            </a:r>
            <a:endParaRPr lang="cs-CZ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969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cs-CZ" dirty="0" smtClean="0"/>
              <a:t>PASSIIVIN MUOTO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>
          <a:xfrm>
            <a:off x="5148064" y="1340768"/>
            <a:ext cx="3672408" cy="50405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MUUT VERBITYYPIT</a:t>
            </a:r>
          </a:p>
          <a:p>
            <a:pPr marL="0" indent="0">
              <a:buNone/>
            </a:pPr>
            <a:r>
              <a:rPr lang="cs-CZ" dirty="0" smtClean="0"/>
              <a:t>A-</a:t>
            </a:r>
            <a:r>
              <a:rPr lang="cs-CZ" dirty="0" err="1" smtClean="0"/>
              <a:t>infinitii</a:t>
            </a:r>
            <a:r>
              <a:rPr lang="cs-CZ" dirty="0" err="1"/>
              <a:t>v</a:t>
            </a:r>
            <a:r>
              <a:rPr lang="cs-CZ" dirty="0" err="1" smtClean="0"/>
              <a:t>i</a:t>
            </a:r>
            <a:r>
              <a:rPr lang="cs-CZ" dirty="0" smtClean="0"/>
              <a:t> + </a:t>
            </a:r>
            <a:r>
              <a:rPr lang="cs-CZ" b="1" i="1" dirty="0" smtClean="0"/>
              <a:t>-</a:t>
            </a:r>
            <a:r>
              <a:rPr lang="cs-CZ" b="1" i="1" dirty="0" err="1" smtClean="0"/>
              <a:t>An</a:t>
            </a:r>
            <a:endParaRPr lang="cs-CZ" b="1" i="1" dirty="0" smtClean="0"/>
          </a:p>
          <a:p>
            <a:pPr marL="0" indent="0">
              <a:buNone/>
            </a:pPr>
            <a:r>
              <a:rPr lang="cs-CZ" i="1" dirty="0" err="1" smtClean="0"/>
              <a:t>juoda</a:t>
            </a:r>
            <a:r>
              <a:rPr lang="cs-CZ" i="1" dirty="0" smtClean="0"/>
              <a:t>: 	</a:t>
            </a:r>
            <a:r>
              <a:rPr lang="cs-CZ" i="1" dirty="0" err="1" smtClean="0"/>
              <a:t>juoda-an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syödä</a:t>
            </a:r>
            <a:r>
              <a:rPr lang="cs-CZ" i="1" dirty="0" smtClean="0"/>
              <a:t>: 	</a:t>
            </a:r>
            <a:r>
              <a:rPr lang="cs-CZ" i="1" dirty="0" err="1" smtClean="0"/>
              <a:t>syödä-än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t</a:t>
            </a:r>
            <a:r>
              <a:rPr lang="cs-CZ" i="1" dirty="0" err="1" smtClean="0"/>
              <a:t>ulla</a:t>
            </a:r>
            <a:r>
              <a:rPr lang="cs-CZ" i="1" dirty="0" smtClean="0"/>
              <a:t>: 		</a:t>
            </a:r>
            <a:r>
              <a:rPr lang="cs-CZ" i="1" dirty="0" err="1" smtClean="0"/>
              <a:t>tulla-an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m</a:t>
            </a:r>
            <a:r>
              <a:rPr lang="cs-CZ" i="1" dirty="0" err="1" smtClean="0"/>
              <a:t>ennä</a:t>
            </a:r>
            <a:r>
              <a:rPr lang="cs-CZ" i="1" dirty="0" smtClean="0"/>
              <a:t>: 	</a:t>
            </a:r>
            <a:r>
              <a:rPr lang="cs-CZ" i="1" dirty="0" err="1" smtClean="0"/>
              <a:t>mennä-än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p</a:t>
            </a:r>
            <a:r>
              <a:rPr lang="cs-CZ" i="1" dirty="0" err="1" smtClean="0"/>
              <a:t>elata</a:t>
            </a:r>
            <a:r>
              <a:rPr lang="cs-CZ" i="1" dirty="0" smtClean="0"/>
              <a:t>: 	</a:t>
            </a:r>
            <a:r>
              <a:rPr lang="cs-CZ" i="1" dirty="0" err="1" smtClean="0"/>
              <a:t>pelata-an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herätä</a:t>
            </a:r>
            <a:r>
              <a:rPr lang="cs-CZ" i="1" dirty="0" smtClean="0"/>
              <a:t>: 	</a:t>
            </a:r>
            <a:r>
              <a:rPr lang="cs-CZ" i="1" dirty="0" err="1" smtClean="0"/>
              <a:t>herätä-än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t</a:t>
            </a:r>
            <a:r>
              <a:rPr lang="cs-CZ" i="1" dirty="0" err="1" smtClean="0"/>
              <a:t>arvita</a:t>
            </a:r>
            <a:r>
              <a:rPr lang="cs-CZ" i="1" dirty="0" smtClean="0"/>
              <a:t>: 	</a:t>
            </a:r>
            <a:r>
              <a:rPr lang="cs-CZ" i="1" dirty="0" err="1" smtClean="0"/>
              <a:t>tarvita-an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h</a:t>
            </a:r>
            <a:r>
              <a:rPr lang="cs-CZ" i="1" dirty="0" err="1" smtClean="0"/>
              <a:t>äiritä</a:t>
            </a:r>
            <a:r>
              <a:rPr lang="cs-CZ" i="1" dirty="0" smtClean="0"/>
              <a:t>: 	</a:t>
            </a:r>
            <a:r>
              <a:rPr lang="cs-CZ" i="1" dirty="0" err="1" smtClean="0"/>
              <a:t>häiritä-än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v</a:t>
            </a:r>
            <a:r>
              <a:rPr lang="cs-CZ" i="1" dirty="0" err="1" smtClean="0"/>
              <a:t>anheta</a:t>
            </a:r>
            <a:r>
              <a:rPr lang="cs-CZ" i="1" dirty="0" smtClean="0"/>
              <a:t>: 	</a:t>
            </a:r>
            <a:r>
              <a:rPr lang="cs-CZ" i="1" dirty="0" err="1" smtClean="0"/>
              <a:t>vanheta-an</a:t>
            </a:r>
            <a:endParaRPr lang="cs-CZ" i="1" dirty="0" smtClean="0"/>
          </a:p>
          <a:p>
            <a:pPr marL="0" indent="0">
              <a:buNone/>
            </a:pPr>
            <a:endParaRPr lang="cs-CZ" i="1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4536504" cy="4789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VERBITYYPPI 1</a:t>
            </a:r>
          </a:p>
          <a:p>
            <a:pPr marL="0" indent="0">
              <a:buNone/>
            </a:pPr>
            <a:r>
              <a:rPr lang="cs-CZ" dirty="0" err="1">
                <a:solidFill>
                  <a:srgbClr val="92D050"/>
                </a:solidFill>
              </a:rPr>
              <a:t>h</a:t>
            </a:r>
            <a:r>
              <a:rPr lang="cs-CZ" dirty="0" err="1" smtClean="0">
                <a:solidFill>
                  <a:srgbClr val="92D050"/>
                </a:solidFill>
              </a:rPr>
              <a:t>eikko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/>
              <a:t>vartalo</a:t>
            </a:r>
            <a:r>
              <a:rPr lang="cs-CZ" dirty="0" smtClean="0"/>
              <a:t> + -</a:t>
            </a:r>
            <a:r>
              <a:rPr lang="cs-CZ" b="1" i="1" dirty="0" err="1" smtClean="0"/>
              <a:t>tAAn</a:t>
            </a:r>
            <a:endParaRPr lang="cs-CZ" b="1" i="1" dirty="0" smtClean="0"/>
          </a:p>
          <a:p>
            <a:pPr marL="0" indent="0">
              <a:buNone/>
            </a:pPr>
            <a:r>
              <a:rPr lang="cs-CZ" i="1" dirty="0" err="1" smtClean="0"/>
              <a:t>lukea</a:t>
            </a:r>
            <a:r>
              <a:rPr lang="cs-CZ" i="1" dirty="0"/>
              <a:t>:</a:t>
            </a:r>
            <a:r>
              <a:rPr lang="cs-CZ" i="1" dirty="0" smtClean="0"/>
              <a:t> 	</a:t>
            </a:r>
            <a:r>
              <a:rPr lang="cs-CZ" i="1" dirty="0" err="1" smtClean="0">
                <a:solidFill>
                  <a:srgbClr val="92D050"/>
                </a:solidFill>
              </a:rPr>
              <a:t>lue</a:t>
            </a:r>
            <a:r>
              <a:rPr lang="cs-CZ" i="1" dirty="0" smtClean="0"/>
              <a:t>- 	</a:t>
            </a:r>
            <a:r>
              <a:rPr lang="cs-CZ" i="1" dirty="0" err="1" smtClean="0"/>
              <a:t>lue-taan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i</a:t>
            </a:r>
            <a:r>
              <a:rPr lang="cs-CZ" i="1" dirty="0" err="1" smtClean="0"/>
              <a:t>stua</a:t>
            </a:r>
            <a:r>
              <a:rPr lang="cs-CZ" i="1" dirty="0" smtClean="0"/>
              <a:t>: 		</a:t>
            </a:r>
            <a:r>
              <a:rPr lang="cs-CZ" i="1" dirty="0" err="1" smtClean="0"/>
              <a:t>istu</a:t>
            </a:r>
            <a:r>
              <a:rPr lang="cs-CZ" i="1" dirty="0" smtClean="0"/>
              <a:t>- 	</a:t>
            </a:r>
            <a:r>
              <a:rPr lang="cs-CZ" i="1" dirty="0" err="1" smtClean="0"/>
              <a:t>istu-taan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k</a:t>
            </a:r>
            <a:r>
              <a:rPr lang="cs-CZ" i="1" dirty="0" err="1" smtClean="0"/>
              <a:t>ysyä</a:t>
            </a:r>
            <a:r>
              <a:rPr lang="cs-CZ" i="1" dirty="0" smtClean="0"/>
              <a:t>: 	</a:t>
            </a:r>
            <a:r>
              <a:rPr lang="cs-CZ" i="1" dirty="0" err="1" smtClean="0"/>
              <a:t>kysy</a:t>
            </a:r>
            <a:r>
              <a:rPr lang="cs-CZ" i="1" dirty="0" smtClean="0"/>
              <a:t>- 	</a:t>
            </a:r>
            <a:r>
              <a:rPr lang="cs-CZ" i="1" dirty="0" err="1" smtClean="0"/>
              <a:t>kysy-tään</a:t>
            </a: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fi-FI" i="1" dirty="0" err="1"/>
              <a:t>v</a:t>
            </a:r>
            <a:r>
              <a:rPr lang="cs-CZ" i="1" dirty="0" err="1" smtClean="0"/>
              <a:t>artalon</a:t>
            </a:r>
            <a:r>
              <a:rPr lang="cs-CZ" i="1" dirty="0" smtClean="0"/>
              <a:t> </a:t>
            </a:r>
            <a:r>
              <a:rPr lang="cs-CZ" i="1" dirty="0" err="1" smtClean="0"/>
              <a:t>lopussa</a:t>
            </a:r>
            <a:r>
              <a:rPr lang="fi-FI" i="1" dirty="0" smtClean="0"/>
              <a:t>:</a:t>
            </a:r>
            <a:r>
              <a:rPr lang="cs-CZ" i="1" dirty="0" smtClean="0"/>
              <a:t> </a:t>
            </a:r>
            <a:r>
              <a:rPr lang="cs-CZ" i="1" dirty="0" smtClean="0">
                <a:solidFill>
                  <a:srgbClr val="FF0000"/>
                </a:solidFill>
              </a:rPr>
              <a:t>a/ä</a:t>
            </a:r>
            <a:r>
              <a:rPr lang="fi-FI" i="1" dirty="0" smtClean="0">
                <a:solidFill>
                  <a:srgbClr val="FF0000"/>
                </a:solidFill>
              </a:rPr>
              <a:t> </a:t>
            </a:r>
            <a:r>
              <a:rPr lang="en-GB" i="1" dirty="0" smtClean="0">
                <a:solidFill>
                  <a:srgbClr val="FF0000"/>
                </a:solidFill>
              </a:rPr>
              <a:t>&gt; </a:t>
            </a:r>
            <a:r>
              <a:rPr lang="fi-FI" i="1" dirty="0" smtClean="0">
                <a:solidFill>
                  <a:srgbClr val="FF0000"/>
                </a:solidFill>
              </a:rPr>
              <a:t>e</a:t>
            </a: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i="1" dirty="0"/>
              <a:t>o</a:t>
            </a:r>
            <a:r>
              <a:rPr lang="fi-FI" i="1" dirty="0" smtClean="0"/>
              <a:t>ttaa: </a:t>
            </a:r>
            <a:r>
              <a:rPr lang="fi-FI" i="1" dirty="0" smtClean="0">
                <a:solidFill>
                  <a:srgbClr val="92D050"/>
                </a:solidFill>
              </a:rPr>
              <a:t>ota</a:t>
            </a:r>
            <a:r>
              <a:rPr lang="fi-FI" i="1" dirty="0" smtClean="0"/>
              <a:t>- ot</a:t>
            </a:r>
            <a:r>
              <a:rPr lang="fi-FI" i="1" dirty="0" smtClean="0">
                <a:solidFill>
                  <a:srgbClr val="FF0000"/>
                </a:solidFill>
              </a:rPr>
              <a:t>e</a:t>
            </a:r>
            <a:r>
              <a:rPr lang="fi-FI" i="1" dirty="0" smtClean="0"/>
              <a:t>-taan</a:t>
            </a:r>
          </a:p>
          <a:p>
            <a:pPr marL="0" indent="0">
              <a:buNone/>
            </a:pPr>
            <a:r>
              <a:rPr lang="cs-CZ" i="1" dirty="0"/>
              <a:t>t</a:t>
            </a:r>
            <a:r>
              <a:rPr lang="fi-FI" i="1" dirty="0" smtClean="0"/>
              <a:t>iet</a:t>
            </a:r>
            <a:r>
              <a:rPr lang="cs-CZ" i="1" dirty="0" err="1" smtClean="0"/>
              <a:t>ää</a:t>
            </a:r>
            <a:r>
              <a:rPr lang="cs-CZ" i="1" dirty="0" smtClean="0"/>
              <a:t>: </a:t>
            </a:r>
            <a:r>
              <a:rPr lang="cs-CZ" i="1" dirty="0" err="1" smtClean="0">
                <a:solidFill>
                  <a:srgbClr val="92D050"/>
                </a:solidFill>
              </a:rPr>
              <a:t>tiedä</a:t>
            </a:r>
            <a:r>
              <a:rPr lang="cs-CZ" i="1" dirty="0" smtClean="0"/>
              <a:t>- </a:t>
            </a:r>
            <a:r>
              <a:rPr lang="cs-CZ" i="1" dirty="0" err="1" smtClean="0"/>
              <a:t>tied</a:t>
            </a:r>
            <a:r>
              <a:rPr lang="cs-CZ" i="1" dirty="0" err="1" smtClean="0">
                <a:solidFill>
                  <a:srgbClr val="FF0000"/>
                </a:solidFill>
              </a:rPr>
              <a:t>e</a:t>
            </a:r>
            <a:r>
              <a:rPr lang="cs-CZ" i="1" dirty="0" err="1" smtClean="0"/>
              <a:t>-tään</a:t>
            </a:r>
            <a:endParaRPr lang="fi-FI" i="1" dirty="0" smtClean="0"/>
          </a:p>
          <a:p>
            <a:pPr marL="0" indent="0">
              <a:buNone/>
            </a:pPr>
            <a:r>
              <a:rPr lang="fi-FI" i="1" dirty="0"/>
              <a:t>m</a:t>
            </a:r>
            <a:r>
              <a:rPr lang="fi-FI" i="1" dirty="0" smtClean="0"/>
              <a:t>atkustaa: matkusta- matkust</a:t>
            </a:r>
            <a:r>
              <a:rPr lang="fi-FI" i="1" dirty="0" smtClean="0">
                <a:solidFill>
                  <a:srgbClr val="FF0000"/>
                </a:solidFill>
              </a:rPr>
              <a:t>e</a:t>
            </a:r>
            <a:r>
              <a:rPr lang="fi-FI" i="1" dirty="0" smtClean="0"/>
              <a:t>-taan</a:t>
            </a:r>
            <a:endParaRPr lang="cs-CZ" i="1" dirty="0" smtClean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81275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lang="cs-CZ" dirty="0" smtClean="0"/>
              <a:t>NEGATIIVINEN PASSIIVI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4339912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VERBITYYPPI 1</a:t>
            </a:r>
          </a:p>
          <a:p>
            <a:pPr marL="0" indent="0">
              <a:buNone/>
            </a:pPr>
            <a:r>
              <a:rPr lang="cs-CZ" dirty="0" err="1"/>
              <a:t>e</a:t>
            </a:r>
            <a:r>
              <a:rPr lang="cs-CZ" dirty="0" err="1" smtClean="0"/>
              <a:t>i</a:t>
            </a:r>
            <a:r>
              <a:rPr lang="cs-CZ" dirty="0" smtClean="0">
                <a:solidFill>
                  <a:srgbClr val="92D050"/>
                </a:solidFill>
              </a:rPr>
              <a:t> + </a:t>
            </a:r>
            <a:r>
              <a:rPr lang="cs-CZ" dirty="0" err="1" smtClean="0">
                <a:solidFill>
                  <a:srgbClr val="92D050"/>
                </a:solidFill>
              </a:rPr>
              <a:t>heikko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/>
              <a:t>vartalo</a:t>
            </a:r>
            <a:r>
              <a:rPr lang="cs-CZ" dirty="0"/>
              <a:t> </a:t>
            </a:r>
            <a:r>
              <a:rPr lang="cs-CZ" dirty="0" smtClean="0"/>
              <a:t>+ </a:t>
            </a:r>
            <a:r>
              <a:rPr lang="cs-CZ" dirty="0" smtClean="0"/>
              <a:t>-</a:t>
            </a:r>
            <a:r>
              <a:rPr lang="cs-CZ" b="1" i="1" dirty="0" err="1" smtClean="0"/>
              <a:t>tA</a:t>
            </a:r>
            <a:endParaRPr lang="cs-CZ" b="1" i="1" dirty="0"/>
          </a:p>
          <a:p>
            <a:pPr marL="0" indent="0">
              <a:buNone/>
            </a:pPr>
            <a:r>
              <a:rPr lang="cs-CZ" i="1" dirty="0" err="1"/>
              <a:t>lukea</a:t>
            </a:r>
            <a:r>
              <a:rPr lang="cs-CZ" i="1" dirty="0"/>
              <a:t>: 	</a:t>
            </a:r>
            <a:r>
              <a:rPr lang="cs-CZ" i="1" dirty="0" smtClean="0"/>
              <a:t>	</a:t>
            </a:r>
            <a:r>
              <a:rPr lang="cs-CZ" i="1" dirty="0" err="1" smtClean="0"/>
              <a:t>lue</a:t>
            </a:r>
            <a:r>
              <a:rPr lang="cs-CZ" i="1" dirty="0" smtClean="0"/>
              <a:t>- </a:t>
            </a:r>
            <a:r>
              <a:rPr lang="cs-CZ" i="1" dirty="0"/>
              <a:t>	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lue</a:t>
            </a:r>
            <a:r>
              <a:rPr lang="cs-CZ" i="1" dirty="0" smtClean="0"/>
              <a:t>-ta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istua</a:t>
            </a:r>
            <a:r>
              <a:rPr lang="cs-CZ" i="1" dirty="0"/>
              <a:t>: 	</a:t>
            </a:r>
            <a:r>
              <a:rPr lang="cs-CZ" i="1" dirty="0" smtClean="0"/>
              <a:t>	</a:t>
            </a:r>
            <a:r>
              <a:rPr lang="cs-CZ" i="1" dirty="0" err="1" smtClean="0"/>
              <a:t>istu</a:t>
            </a:r>
            <a:r>
              <a:rPr lang="cs-CZ" i="1" dirty="0" smtClean="0"/>
              <a:t>- </a:t>
            </a:r>
            <a:r>
              <a:rPr lang="cs-CZ" i="1" dirty="0"/>
              <a:t>	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istu</a:t>
            </a:r>
            <a:r>
              <a:rPr lang="cs-CZ" i="1" dirty="0" smtClean="0"/>
              <a:t>-ta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kysyä</a:t>
            </a:r>
            <a:r>
              <a:rPr lang="cs-CZ" i="1" dirty="0"/>
              <a:t>: 	</a:t>
            </a:r>
            <a:r>
              <a:rPr lang="cs-CZ" i="1" dirty="0" err="1"/>
              <a:t>kysy</a:t>
            </a:r>
            <a:r>
              <a:rPr lang="cs-CZ" i="1" dirty="0"/>
              <a:t>- 	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kysy-tä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fi-FI" i="1" dirty="0"/>
              <a:t>v</a:t>
            </a:r>
            <a:r>
              <a:rPr lang="cs-CZ" i="1" dirty="0" err="1"/>
              <a:t>artalon</a:t>
            </a:r>
            <a:r>
              <a:rPr lang="cs-CZ" i="1" dirty="0"/>
              <a:t> </a:t>
            </a:r>
            <a:r>
              <a:rPr lang="cs-CZ" i="1" dirty="0" err="1"/>
              <a:t>lopussa</a:t>
            </a:r>
            <a:r>
              <a:rPr lang="fi-FI" i="1" dirty="0"/>
              <a:t>:</a:t>
            </a:r>
            <a:r>
              <a:rPr lang="cs-CZ" i="1" dirty="0"/>
              <a:t> </a:t>
            </a:r>
            <a:r>
              <a:rPr lang="cs-CZ" i="1" dirty="0">
                <a:solidFill>
                  <a:srgbClr val="FF0000"/>
                </a:solidFill>
              </a:rPr>
              <a:t>a/ä</a:t>
            </a:r>
            <a:r>
              <a:rPr lang="fi-FI" i="1" dirty="0">
                <a:solidFill>
                  <a:srgbClr val="FF0000"/>
                </a:solidFill>
              </a:rPr>
              <a:t> </a:t>
            </a:r>
            <a:r>
              <a:rPr lang="en-GB" i="1" dirty="0">
                <a:solidFill>
                  <a:srgbClr val="FF0000"/>
                </a:solidFill>
              </a:rPr>
              <a:t>&gt; </a:t>
            </a:r>
            <a:r>
              <a:rPr lang="fi-FI" i="1" dirty="0">
                <a:solidFill>
                  <a:srgbClr val="FF0000"/>
                </a:solidFill>
              </a:rPr>
              <a:t>e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i="1" dirty="0"/>
              <a:t>ottaa: ota- </a:t>
            </a:r>
            <a:r>
              <a:rPr lang="cs-CZ" i="1" dirty="0" smtClean="0"/>
              <a:t>	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fi-FI" i="1" dirty="0" smtClean="0"/>
              <a:t>ot</a:t>
            </a:r>
            <a:r>
              <a:rPr lang="fi-FI" i="1" dirty="0" smtClean="0">
                <a:solidFill>
                  <a:srgbClr val="FF0000"/>
                </a:solidFill>
              </a:rPr>
              <a:t>e</a:t>
            </a:r>
            <a:r>
              <a:rPr lang="fi-FI" i="1" dirty="0" smtClean="0"/>
              <a:t>-ta</a:t>
            </a:r>
            <a:endParaRPr lang="fi-FI" i="1" dirty="0"/>
          </a:p>
          <a:p>
            <a:pPr marL="0" indent="0">
              <a:buNone/>
            </a:pPr>
            <a:r>
              <a:rPr lang="cs-CZ" i="1" dirty="0"/>
              <a:t>t</a:t>
            </a:r>
            <a:r>
              <a:rPr lang="fi-FI" i="1" dirty="0"/>
              <a:t>iet</a:t>
            </a:r>
            <a:r>
              <a:rPr lang="cs-CZ" i="1" dirty="0" err="1"/>
              <a:t>ää</a:t>
            </a:r>
            <a:r>
              <a:rPr lang="cs-CZ" i="1" dirty="0"/>
              <a:t>: </a:t>
            </a:r>
            <a:r>
              <a:rPr lang="cs-CZ" i="1" dirty="0" err="1"/>
              <a:t>tiedä</a:t>
            </a:r>
            <a:r>
              <a:rPr lang="cs-CZ" i="1" dirty="0"/>
              <a:t>- </a:t>
            </a:r>
            <a:r>
              <a:rPr lang="cs-CZ" i="1" dirty="0" smtClean="0"/>
              <a:t>	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tied</a:t>
            </a:r>
            <a:r>
              <a:rPr lang="cs-CZ" i="1" dirty="0" err="1" smtClean="0">
                <a:solidFill>
                  <a:srgbClr val="FF0000"/>
                </a:solidFill>
              </a:rPr>
              <a:t>e</a:t>
            </a:r>
            <a:r>
              <a:rPr lang="cs-CZ" i="1" dirty="0" err="1" smtClean="0"/>
              <a:t>-tä</a:t>
            </a:r>
            <a:endParaRPr lang="fi-FI" i="1" dirty="0"/>
          </a:p>
          <a:p>
            <a:pPr marL="0" indent="0">
              <a:buNone/>
            </a:pPr>
            <a:r>
              <a:rPr lang="fi-FI" i="1" dirty="0"/>
              <a:t>matkustaa: matkusta-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	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fi-FI" i="1" dirty="0" smtClean="0"/>
              <a:t>matkust</a:t>
            </a:r>
            <a:r>
              <a:rPr lang="fi-FI" i="1" dirty="0" smtClean="0">
                <a:solidFill>
                  <a:srgbClr val="FF0000"/>
                </a:solidFill>
              </a:rPr>
              <a:t>e</a:t>
            </a:r>
            <a:r>
              <a:rPr lang="fi-FI" i="1" dirty="0" smtClean="0"/>
              <a:t>-ta</a:t>
            </a: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4030538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MUUT VERBITYYPIT</a:t>
            </a:r>
          </a:p>
          <a:p>
            <a:pPr marL="0" indent="0">
              <a:buNone/>
            </a:pPr>
            <a:r>
              <a:rPr lang="cs-CZ" i="1" dirty="0" err="1"/>
              <a:t>e</a:t>
            </a:r>
            <a:r>
              <a:rPr lang="cs-CZ" i="1" dirty="0" err="1" smtClean="0"/>
              <a:t>i</a:t>
            </a:r>
            <a:r>
              <a:rPr lang="cs-CZ" dirty="0" smtClean="0"/>
              <a:t> + A-</a:t>
            </a:r>
            <a:r>
              <a:rPr lang="cs-CZ" dirty="0" err="1" smtClean="0"/>
              <a:t>infinitiivi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i="1" dirty="0" err="1" smtClean="0"/>
              <a:t>juoda</a:t>
            </a:r>
            <a:r>
              <a:rPr lang="cs-CZ" i="1" dirty="0"/>
              <a:t>: 	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juoda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syödä</a:t>
            </a:r>
            <a:r>
              <a:rPr lang="cs-CZ" i="1" dirty="0"/>
              <a:t>: 	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syödä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tulla</a:t>
            </a:r>
            <a:r>
              <a:rPr lang="cs-CZ" i="1" dirty="0"/>
              <a:t>: 		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tulla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mennä</a:t>
            </a:r>
            <a:r>
              <a:rPr lang="cs-CZ" i="1" dirty="0"/>
              <a:t>: 	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mennä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pelata</a:t>
            </a:r>
            <a:r>
              <a:rPr lang="cs-CZ" i="1" dirty="0"/>
              <a:t>: 	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pelata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herätä</a:t>
            </a:r>
            <a:r>
              <a:rPr lang="cs-CZ" i="1" dirty="0"/>
              <a:t>: 	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herätä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tarvita</a:t>
            </a:r>
            <a:r>
              <a:rPr lang="cs-CZ" i="1" dirty="0"/>
              <a:t>: 	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tarvita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häiritä</a:t>
            </a:r>
            <a:r>
              <a:rPr lang="cs-CZ" i="1" dirty="0"/>
              <a:t>: 	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häiritä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vanheta</a:t>
            </a:r>
            <a:r>
              <a:rPr lang="cs-CZ" i="1" dirty="0"/>
              <a:t>: 	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vanheta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9302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92211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SANAJÄRJESTYS PASSIIVILAUSEESSA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9" t="18549" r="12842" b="5909"/>
          <a:stretch/>
        </p:blipFill>
        <p:spPr bwMode="auto">
          <a:xfrm>
            <a:off x="610426" y="1988840"/>
            <a:ext cx="7936370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7964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dirty="0" smtClean="0"/>
              <a:t>PASSIIVIN KÄYTTÖ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124744"/>
            <a:ext cx="8003232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i="1" dirty="0">
                <a:latin typeface="Helvetica Neue"/>
              </a:rPr>
              <a:t>Suomessa </a:t>
            </a:r>
            <a:r>
              <a:rPr lang="fi-FI" i="1" dirty="0">
                <a:solidFill>
                  <a:srgbClr val="0070C0"/>
                </a:solidFill>
                <a:latin typeface="Helvetica Neue"/>
              </a:rPr>
              <a:t>puhutaan</a:t>
            </a:r>
            <a:r>
              <a:rPr lang="fi-FI" i="1" dirty="0">
                <a:latin typeface="Helvetica Neue"/>
              </a:rPr>
              <a:t> suomea</a:t>
            </a:r>
            <a:r>
              <a:rPr lang="fi-FI" dirty="0" smtClean="0">
                <a:latin typeface="Helvetica Neue"/>
              </a:rPr>
              <a:t>.</a:t>
            </a:r>
            <a:endParaRPr lang="cs-CZ" dirty="0" smtClean="0">
              <a:latin typeface="Helvetica Neue"/>
            </a:endParaRPr>
          </a:p>
          <a:p>
            <a:pPr marL="0" indent="0">
              <a:buNone/>
            </a:pPr>
            <a:r>
              <a:rPr lang="fi-FI" i="1" dirty="0"/>
              <a:t>Suomessa </a:t>
            </a:r>
            <a:r>
              <a:rPr lang="fi-FI" i="1" dirty="0">
                <a:solidFill>
                  <a:srgbClr val="0070C0"/>
                </a:solidFill>
              </a:rPr>
              <a:t>juodaan</a:t>
            </a:r>
            <a:r>
              <a:rPr lang="fi-FI" i="1" dirty="0"/>
              <a:t> paljon kahvia</a:t>
            </a:r>
            <a:r>
              <a:rPr lang="fi-FI" i="1" dirty="0" smtClean="0"/>
              <a:t>.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Kesämökillä </a:t>
            </a:r>
            <a:r>
              <a:rPr lang="fi-FI" i="1" dirty="0">
                <a:solidFill>
                  <a:srgbClr val="0070C0"/>
                </a:solidFill>
              </a:rPr>
              <a:t>levätään</a:t>
            </a:r>
            <a:r>
              <a:rPr lang="fi-FI" i="1" dirty="0"/>
              <a:t>.</a:t>
            </a:r>
            <a:r>
              <a:rPr lang="fi-FI" i="1" dirty="0" smtClean="0">
                <a:latin typeface="Helvetica Neue"/>
              </a:rPr>
              <a:t> </a:t>
            </a:r>
            <a:endParaRPr lang="cs-CZ" i="1" dirty="0" smtClean="0">
              <a:latin typeface="Helvetica Neue"/>
            </a:endParaRPr>
          </a:p>
          <a:p>
            <a:pPr marL="0" indent="0">
              <a:buNone/>
            </a:pPr>
            <a:r>
              <a:rPr lang="fi-FI" dirty="0" smtClean="0">
                <a:latin typeface="Helvetica Neue"/>
              </a:rPr>
              <a:t>= </a:t>
            </a:r>
            <a:r>
              <a:rPr lang="fi-FI" dirty="0">
                <a:latin typeface="Helvetica Neue"/>
              </a:rPr>
              <a:t>varsinainen passiivi, tuntematon tekijä </a:t>
            </a:r>
            <a:endParaRPr lang="cs-CZ" dirty="0" smtClean="0">
              <a:latin typeface="Helvetica Neue"/>
            </a:endParaRPr>
          </a:p>
          <a:p>
            <a:pPr marL="0" indent="0">
              <a:buNone/>
            </a:pPr>
            <a:endParaRPr lang="cs-CZ" dirty="0">
              <a:latin typeface="Helvetica Neue"/>
            </a:endParaRPr>
          </a:p>
          <a:p>
            <a:pPr marL="0" indent="0">
              <a:buNone/>
            </a:pPr>
            <a:r>
              <a:rPr lang="fi-FI" i="1" dirty="0" smtClean="0">
                <a:solidFill>
                  <a:srgbClr val="0070C0"/>
                </a:solidFill>
                <a:latin typeface="Helvetica Neue"/>
              </a:rPr>
              <a:t>Puhutaan</a:t>
            </a:r>
            <a:r>
              <a:rPr lang="fi-FI" i="1" dirty="0" smtClean="0">
                <a:latin typeface="Helvetica Neue"/>
              </a:rPr>
              <a:t> </a:t>
            </a:r>
            <a:r>
              <a:rPr lang="fi-FI" i="1" dirty="0">
                <a:latin typeface="Helvetica Neue"/>
              </a:rPr>
              <a:t>suomea! </a:t>
            </a:r>
            <a:endParaRPr lang="cs-CZ" i="1" dirty="0" smtClean="0">
              <a:latin typeface="Helvetica Neue"/>
            </a:endParaRPr>
          </a:p>
          <a:p>
            <a:pPr marL="0" indent="0">
              <a:buNone/>
            </a:pPr>
            <a:r>
              <a:rPr lang="fi-FI" i="1" dirty="0">
                <a:solidFill>
                  <a:srgbClr val="0070C0"/>
                </a:solidFill>
              </a:rPr>
              <a:t>Ei opiskella </a:t>
            </a:r>
            <a:r>
              <a:rPr lang="fi-FI" i="1" dirty="0"/>
              <a:t>tänään, </a:t>
            </a:r>
            <a:r>
              <a:rPr lang="fi-FI" i="1" dirty="0">
                <a:solidFill>
                  <a:srgbClr val="0070C0"/>
                </a:solidFill>
              </a:rPr>
              <a:t>tehdään</a:t>
            </a:r>
            <a:r>
              <a:rPr lang="fi-FI" i="1" dirty="0"/>
              <a:t> jotain kivaa! 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>
                <a:solidFill>
                  <a:srgbClr val="0070C0"/>
                </a:solidFill>
              </a:rPr>
              <a:t>Mennäänkö</a:t>
            </a:r>
            <a:r>
              <a:rPr lang="fi-FI" i="1" dirty="0" smtClean="0"/>
              <a:t> </a:t>
            </a:r>
            <a:r>
              <a:rPr lang="fi-FI" i="1" dirty="0"/>
              <a:t>kahville? =&gt; </a:t>
            </a:r>
            <a:r>
              <a:rPr lang="fi-FI" i="1" dirty="0">
                <a:solidFill>
                  <a:srgbClr val="0070C0"/>
                </a:solidFill>
              </a:rPr>
              <a:t>Mennään</a:t>
            </a:r>
            <a:r>
              <a:rPr lang="fi-FI" i="1" dirty="0"/>
              <a:t> vaan! / </a:t>
            </a:r>
            <a:r>
              <a:rPr lang="fi-FI" i="1" dirty="0">
                <a:solidFill>
                  <a:srgbClr val="0070C0"/>
                </a:solidFill>
              </a:rPr>
              <a:t>Ei mennä</a:t>
            </a:r>
            <a:r>
              <a:rPr lang="fi-FI" dirty="0"/>
              <a:t>.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>
                <a:solidFill>
                  <a:srgbClr val="0070C0"/>
                </a:solidFill>
              </a:rPr>
              <a:t>Pidetään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i="1" dirty="0" err="1"/>
              <a:t>tauko</a:t>
            </a:r>
            <a:r>
              <a:rPr lang="cs-CZ" i="1" dirty="0"/>
              <a:t>!</a:t>
            </a:r>
            <a:endParaRPr lang="cs-CZ" i="1" dirty="0" smtClean="0">
              <a:latin typeface="Helvetica Neue"/>
            </a:endParaRPr>
          </a:p>
          <a:p>
            <a:pPr marL="0" indent="0">
              <a:buNone/>
            </a:pPr>
            <a:r>
              <a:rPr lang="fi-FI" dirty="0" smtClean="0">
                <a:latin typeface="Helvetica Neue"/>
              </a:rPr>
              <a:t>= </a:t>
            </a:r>
            <a:r>
              <a:rPr lang="fi-FI" dirty="0">
                <a:latin typeface="Helvetica Neue"/>
              </a:rPr>
              <a:t>ehdotus tai kehotus </a:t>
            </a:r>
            <a:endParaRPr lang="cs-CZ" dirty="0" smtClean="0">
              <a:latin typeface="Helvetica Neue"/>
            </a:endParaRPr>
          </a:p>
          <a:p>
            <a:pPr marL="0" indent="0">
              <a:buNone/>
            </a:pPr>
            <a:endParaRPr lang="cs-CZ" dirty="0" smtClean="0">
              <a:latin typeface="Helvetica Neue"/>
            </a:endParaRPr>
          </a:p>
          <a:p>
            <a:pPr marL="0" indent="0">
              <a:buNone/>
            </a:pPr>
            <a:r>
              <a:rPr lang="cs-CZ" i="1" dirty="0" err="1"/>
              <a:t>Me</a:t>
            </a:r>
            <a:r>
              <a:rPr lang="cs-CZ" i="1" dirty="0"/>
              <a:t> </a:t>
            </a:r>
            <a:r>
              <a:rPr lang="cs-CZ" i="1" dirty="0" err="1">
                <a:solidFill>
                  <a:srgbClr val="0070C0"/>
                </a:solidFill>
              </a:rPr>
              <a:t>ostetaan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>
                <a:solidFill>
                  <a:srgbClr val="00B0F0"/>
                </a:solidFill>
              </a:rPr>
              <a:t>uusi</a:t>
            </a:r>
            <a:r>
              <a:rPr lang="cs-CZ" i="1" dirty="0">
                <a:solidFill>
                  <a:srgbClr val="00B0F0"/>
                </a:solidFill>
              </a:rPr>
              <a:t> auto</a:t>
            </a:r>
            <a:r>
              <a:rPr lang="cs-CZ" dirty="0" smtClean="0"/>
              <a:t>. X </a:t>
            </a:r>
            <a:r>
              <a:rPr lang="cs-CZ" i="1" dirty="0" err="1" smtClean="0"/>
              <a:t>Me</a:t>
            </a:r>
            <a:r>
              <a:rPr lang="cs-CZ" i="1" dirty="0" smtClean="0"/>
              <a:t> </a:t>
            </a:r>
            <a:r>
              <a:rPr lang="cs-CZ" i="1" dirty="0" err="1" smtClean="0"/>
              <a:t>ostamme</a:t>
            </a:r>
            <a:r>
              <a:rPr lang="cs-CZ" i="1" dirty="0" smtClean="0"/>
              <a:t> </a:t>
            </a:r>
            <a:r>
              <a:rPr lang="cs-CZ" b="1" i="1" dirty="0" err="1" smtClean="0"/>
              <a:t>uuden</a:t>
            </a:r>
            <a:r>
              <a:rPr lang="cs-CZ" b="1" i="1" dirty="0" smtClean="0"/>
              <a:t> </a:t>
            </a:r>
            <a:r>
              <a:rPr lang="cs-CZ" b="1" i="1" dirty="0" err="1" smtClean="0"/>
              <a:t>auton</a:t>
            </a:r>
            <a:r>
              <a:rPr lang="cs-CZ" dirty="0" smtClean="0"/>
              <a:t>. </a:t>
            </a:r>
            <a:endParaRPr lang="cs-CZ" i="1" dirty="0" smtClean="0">
              <a:latin typeface="Helvetica Neue"/>
            </a:endParaRPr>
          </a:p>
          <a:p>
            <a:pPr marL="0" indent="0">
              <a:buNone/>
            </a:pPr>
            <a:r>
              <a:rPr lang="fi-FI" i="1" dirty="0" smtClean="0">
                <a:latin typeface="Helvetica Neue"/>
              </a:rPr>
              <a:t>Me </a:t>
            </a:r>
            <a:r>
              <a:rPr lang="fi-FI" i="1" dirty="0">
                <a:solidFill>
                  <a:srgbClr val="0070C0"/>
                </a:solidFill>
                <a:latin typeface="Helvetica Neue"/>
              </a:rPr>
              <a:t>puhutaan</a:t>
            </a:r>
            <a:r>
              <a:rPr lang="fi-FI" i="1" dirty="0">
                <a:latin typeface="Helvetica Neue"/>
              </a:rPr>
              <a:t> suomea. </a:t>
            </a:r>
            <a:endParaRPr lang="cs-CZ" i="1" dirty="0" smtClean="0">
              <a:latin typeface="Helvetica Neue"/>
            </a:endParaRPr>
          </a:p>
          <a:p>
            <a:pPr marL="0" indent="0">
              <a:buNone/>
            </a:pPr>
            <a:r>
              <a:rPr lang="fi-FI" dirty="0" smtClean="0">
                <a:latin typeface="Helvetica Neue"/>
              </a:rPr>
              <a:t>= </a:t>
            </a:r>
            <a:r>
              <a:rPr lang="fi-FI" b="1" dirty="0">
                <a:latin typeface="Helvetica Neue"/>
              </a:rPr>
              <a:t>puhekielen</a:t>
            </a:r>
            <a:r>
              <a:rPr lang="fi-FI" dirty="0">
                <a:latin typeface="Helvetica Neue"/>
              </a:rPr>
              <a:t> me + passiivi = </a:t>
            </a:r>
            <a:r>
              <a:rPr lang="fi-FI" i="1" dirty="0">
                <a:latin typeface="Helvetica Neue"/>
              </a:rPr>
              <a:t>Me puhumme suomea</a:t>
            </a:r>
            <a:r>
              <a:rPr lang="fi-FI" dirty="0" smtClean="0">
                <a:latin typeface="Helvetica Neue"/>
              </a:rPr>
              <a:t>.</a:t>
            </a:r>
            <a:endParaRPr lang="cs-CZ" dirty="0" smtClean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5977272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202</TotalTime>
  <Words>615</Words>
  <Application>Microsoft Office PowerPoint</Application>
  <PresentationFormat>Předvádění na obrazovce (4:3)</PresentationFormat>
  <Paragraphs>164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Jmění</vt:lpstr>
      <vt:lpstr>KIELI I</vt:lpstr>
      <vt:lpstr>HARJOITUS 1 – Tee lauseet mallin mukaan.</vt:lpstr>
      <vt:lpstr>MITÄ EROA?</vt:lpstr>
      <vt:lpstr>PASSIIVI (pasivum)</vt:lpstr>
      <vt:lpstr>AKTIIVI   X PASSIIVI</vt:lpstr>
      <vt:lpstr>PASSIIVIN MUOTO</vt:lpstr>
      <vt:lpstr>NEGATIIVINEN PASSIIVI</vt:lpstr>
      <vt:lpstr>SANAJÄRJESTYS PASSIIVILAUSEESSA</vt:lpstr>
      <vt:lpstr>PASSIIVIN KÄYTTÖ</vt:lpstr>
      <vt:lpstr>PASSIIVILAUSEEN OBJEKTI</vt:lpstr>
      <vt:lpstr>Prezentace aplikace PowerPoint</vt:lpstr>
      <vt:lpstr>HARJOITUS 2</vt:lpstr>
      <vt:lpstr>HARJOITUS 3 – Tee posittiivinen passiivin preesens</vt:lpstr>
      <vt:lpstr>HARJOITUS 4 – Tee negatiivinen passiivin preesens</vt:lpstr>
      <vt:lpstr>HARJOITUS 5 - Tee passiivi lause.  Valitse sanajärjestys ja objektin sijamuoto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KIELI I</dc:title>
  <dc:creator>HP</dc:creator>
  <cp:lastModifiedBy>HP</cp:lastModifiedBy>
  <cp:revision>17</cp:revision>
  <dcterms:created xsi:type="dcterms:W3CDTF">2020-12-09T23:47:15Z</dcterms:created>
  <dcterms:modified xsi:type="dcterms:W3CDTF">2020-12-11T09:49:33Z</dcterms:modified>
</cp:coreProperties>
</file>