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4" r:id="rId3"/>
    <p:sldId id="263" r:id="rId4"/>
    <p:sldId id="257" r:id="rId5"/>
    <p:sldId id="258" r:id="rId6"/>
    <p:sldId id="265" r:id="rId7"/>
    <p:sldId id="266" r:id="rId8"/>
    <p:sldId id="267" r:id="rId9"/>
    <p:sldId id="269" r:id="rId10"/>
    <p:sldId id="268" r:id="rId11"/>
    <p:sldId id="270" r:id="rId12"/>
    <p:sldId id="271" r:id="rId13"/>
    <p:sldId id="272" r:id="rId14"/>
    <p:sldId id="259" r:id="rId15"/>
    <p:sldId id="260" r:id="rId16"/>
    <p:sldId id="273" r:id="rId17"/>
    <p:sldId id="274" r:id="rId18"/>
    <p:sldId id="275" r:id="rId19"/>
    <p:sldId id="276" r:id="rId20"/>
    <p:sldId id="277" r:id="rId21"/>
    <p:sldId id="278" r:id="rId22"/>
    <p:sldId id="279" r:id="rId23"/>
    <p:sldId id="285" r:id="rId24"/>
    <p:sldId id="280" r:id="rId25"/>
    <p:sldId id="281" r:id="rId26"/>
    <p:sldId id="282" r:id="rId27"/>
    <p:sldId id="286"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D7029-954B-48AE-B064-7FC732FFE7F9}" type="datetimeFigureOut">
              <a:rPr lang="cs-CZ" smtClean="0"/>
              <a:t>11.12.2018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22FF6-1A28-4ECA-B8AB-38F40F939953}" type="slidenum">
              <a:rPr lang="cs-CZ" smtClean="0"/>
              <a:t>‹#›</a:t>
            </a:fld>
            <a:endParaRPr lang="cs-CZ"/>
          </a:p>
        </p:txBody>
      </p:sp>
    </p:spTree>
    <p:extLst>
      <p:ext uri="{BB962C8B-B14F-4D97-AF65-F5344CB8AC3E}">
        <p14:creationId xmlns:p14="http://schemas.microsoft.com/office/powerpoint/2010/main" val="263779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02372ED-5B00-4E90-BAE3-A81F6A533139}" type="datetime1">
              <a:rPr lang="cs-CZ" smtClean="0"/>
              <a:t>11.12.2018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74961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E55FD50-0F28-458E-B4F1-7BC53CF14179}" type="datetime1">
              <a:rPr lang="cs-CZ" smtClean="0"/>
              <a:t>11.12.2018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398344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ABD015-593E-4923-A0E7-1766DF08B241}" type="datetime1">
              <a:rPr lang="cs-CZ" smtClean="0"/>
              <a:t>11.12.2018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33919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4E209D8-08D1-4BF2-8A11-B5B154B87C7F}" type="datetime1">
              <a:rPr lang="cs-CZ" smtClean="0"/>
              <a:t>11.12.2018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68958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91F3C1E-0543-4A0F-BA00-2165147B9EB8}" type="datetime1">
              <a:rPr lang="cs-CZ" smtClean="0"/>
              <a:t>11.12.2018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152561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5843071-AF97-4C2C-B71E-62248D5671D7}" type="datetime1">
              <a:rPr lang="cs-CZ" smtClean="0"/>
              <a:t>11.12.2018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341514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E09EEEA-8FC6-40F4-B103-3558C6E22F73}" type="datetime1">
              <a:rPr lang="cs-CZ" smtClean="0"/>
              <a:t>11.12.2018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110737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CDFCD47-2FF2-40DE-883A-71DDC73474B0}" type="datetime1">
              <a:rPr lang="cs-CZ" smtClean="0"/>
              <a:t>11.12.2018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372634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E27CEF-A67F-4685-A1E9-751AEDFA262C}" type="datetime1">
              <a:rPr lang="cs-CZ" smtClean="0"/>
              <a:t>11.12.2018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361409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EFC2AAC-EF78-44AC-9B8D-99FB8FC4FFB8}" type="datetime1">
              <a:rPr lang="cs-CZ" smtClean="0"/>
              <a:t>11.12.2018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264482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1965838-09BD-43FA-BB85-AB2BCCEB8EC4}" type="datetime1">
              <a:rPr lang="cs-CZ" smtClean="0"/>
              <a:t>11.12.2018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D007A4-B972-4B5D-9A6A-D694487928F9}" type="slidenum">
              <a:rPr lang="cs-CZ" smtClean="0"/>
              <a:t>‹#›</a:t>
            </a:fld>
            <a:endParaRPr lang="cs-CZ"/>
          </a:p>
        </p:txBody>
      </p:sp>
    </p:spTree>
    <p:extLst>
      <p:ext uri="{BB962C8B-B14F-4D97-AF65-F5344CB8AC3E}">
        <p14:creationId xmlns:p14="http://schemas.microsoft.com/office/powerpoint/2010/main" val="53878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05382-3C17-4CFD-ACF6-1F098880E91E}" type="datetime1">
              <a:rPr lang="cs-CZ" smtClean="0"/>
              <a:t>11.12.2018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007A4-B972-4B5D-9A6A-D694487928F9}" type="slidenum">
              <a:rPr lang="cs-CZ" smtClean="0"/>
              <a:t>‹#›</a:t>
            </a:fld>
            <a:endParaRPr lang="cs-CZ"/>
          </a:p>
        </p:txBody>
      </p:sp>
    </p:spTree>
    <p:extLst>
      <p:ext uri="{BB962C8B-B14F-4D97-AF65-F5344CB8AC3E}">
        <p14:creationId xmlns:p14="http://schemas.microsoft.com/office/powerpoint/2010/main" val="224864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dirty="0" err="1" smtClean="0"/>
              <a:t>Restoration</a:t>
            </a:r>
            <a:r>
              <a:rPr lang="cs-CZ" dirty="0" smtClean="0"/>
              <a:t> drama</a:t>
            </a:r>
            <a:endParaRPr lang="cs-CZ" dirty="0"/>
          </a:p>
        </p:txBody>
      </p:sp>
      <p:sp>
        <p:nvSpPr>
          <p:cNvPr id="7" name="Podnadpis 6"/>
          <p:cNvSpPr>
            <a:spLocks noGrp="1"/>
          </p:cNvSpPr>
          <p:nvPr>
            <p:ph type="subTitle" idx="1"/>
          </p:nvPr>
        </p:nvSpPr>
        <p:spPr/>
        <p:txBody>
          <a:bodyPr/>
          <a:lstStyle/>
          <a:p>
            <a:r>
              <a:rPr lang="cs-CZ" dirty="0" smtClean="0"/>
              <a:t>Soňa Nováková</a:t>
            </a:r>
            <a:endParaRPr lang="cs-CZ" dirty="0"/>
          </a:p>
        </p:txBody>
      </p:sp>
      <p:sp>
        <p:nvSpPr>
          <p:cNvPr id="2" name="Zástupný symbol pro číslo snímku 1"/>
          <p:cNvSpPr>
            <a:spLocks noGrp="1"/>
          </p:cNvSpPr>
          <p:nvPr>
            <p:ph type="sldNum" sz="quarter" idx="12"/>
          </p:nvPr>
        </p:nvSpPr>
        <p:spPr/>
        <p:txBody>
          <a:bodyPr/>
          <a:lstStyle/>
          <a:p>
            <a:fld id="{50D007A4-B972-4B5D-9A6A-D694487928F9}" type="slidenum">
              <a:rPr lang="cs-CZ" smtClean="0"/>
              <a:t>1</a:t>
            </a:fld>
            <a:endParaRPr lang="cs-CZ"/>
          </a:p>
        </p:txBody>
      </p:sp>
    </p:spTree>
    <p:extLst>
      <p:ext uri="{BB962C8B-B14F-4D97-AF65-F5344CB8AC3E}">
        <p14:creationId xmlns:p14="http://schemas.microsoft.com/office/powerpoint/2010/main" val="192249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Restoration theatre</a:t>
            </a:r>
            <a:endParaRPr lang="cs-CZ" dirty="0"/>
          </a:p>
        </p:txBody>
      </p:sp>
      <p:pic>
        <p:nvPicPr>
          <p:cNvPr id="4" name="image" descr="http://www3.northern.edu/wild/th100/RestTheaBI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196752"/>
            <a:ext cx="5470339" cy="5256584"/>
          </a:xfrm>
          <a:prstGeom prst="rect">
            <a:avLst/>
          </a:prstGeom>
          <a:noFill/>
          <a:ln>
            <a:noFill/>
          </a:ln>
        </p:spPr>
      </p:pic>
      <p:sp>
        <p:nvSpPr>
          <p:cNvPr id="3" name="Zástupný symbol pro číslo snímku 2"/>
          <p:cNvSpPr>
            <a:spLocks noGrp="1"/>
          </p:cNvSpPr>
          <p:nvPr>
            <p:ph type="sldNum" sz="quarter" idx="12"/>
          </p:nvPr>
        </p:nvSpPr>
        <p:spPr/>
        <p:txBody>
          <a:bodyPr/>
          <a:lstStyle/>
          <a:p>
            <a:fld id="{50D007A4-B972-4B5D-9A6A-D694487928F9}" type="slidenum">
              <a:rPr lang="cs-CZ" smtClean="0"/>
              <a:t>10</a:t>
            </a:fld>
            <a:endParaRPr lang="cs-CZ"/>
          </a:p>
        </p:txBody>
      </p:sp>
    </p:spTree>
    <p:extLst>
      <p:ext uri="{BB962C8B-B14F-4D97-AF65-F5344CB8AC3E}">
        <p14:creationId xmlns:p14="http://schemas.microsoft.com/office/powerpoint/2010/main" val="50014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Restoration Theatre</a:t>
            </a:r>
            <a:endParaRPr lang="cs-CZ" dirty="0"/>
          </a:p>
        </p:txBody>
      </p:sp>
      <p:sp>
        <p:nvSpPr>
          <p:cNvPr id="3" name="Zástupný symbol pro obsah 2"/>
          <p:cNvSpPr>
            <a:spLocks noGrp="1"/>
          </p:cNvSpPr>
          <p:nvPr>
            <p:ph idx="1"/>
          </p:nvPr>
        </p:nvSpPr>
        <p:spPr>
          <a:xfrm>
            <a:off x="539552" y="1553424"/>
            <a:ext cx="8229600" cy="4525963"/>
          </a:xfrm>
        </p:spPr>
        <p:txBody>
          <a:bodyPr/>
          <a:lstStyle/>
          <a:p>
            <a:r>
              <a:rPr lang="en-US" dirty="0" smtClean="0"/>
              <a:t>Proscenium arch</a:t>
            </a:r>
          </a:p>
          <a:p>
            <a:r>
              <a:rPr lang="en-US" dirty="0" smtClean="0"/>
              <a:t>Forestage – apron (thrust)</a:t>
            </a:r>
          </a:p>
          <a:p>
            <a:r>
              <a:rPr lang="en-US" dirty="0" smtClean="0"/>
              <a:t>Scenic stage – sliding </a:t>
            </a:r>
          </a:p>
          <a:p>
            <a:pPr marL="0" indent="0">
              <a:buNone/>
            </a:pPr>
            <a:r>
              <a:rPr lang="en-US" dirty="0"/>
              <a:t> </a:t>
            </a:r>
            <a:r>
              <a:rPr lang="en-US" dirty="0" smtClean="0"/>
              <a:t>   scenery</a:t>
            </a:r>
          </a:p>
          <a:p>
            <a:r>
              <a:rPr lang="en-US" dirty="0" smtClean="0"/>
              <a:t>Perspective/Vista stage</a:t>
            </a:r>
          </a:p>
          <a:p>
            <a:r>
              <a:rPr lang="en-US" dirty="0" smtClean="0"/>
              <a:t>Boxes, galleries, pit</a:t>
            </a:r>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646" y="1280980"/>
            <a:ext cx="3698354" cy="480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50D007A4-B972-4B5D-9A6A-D694487928F9}" type="slidenum">
              <a:rPr lang="cs-CZ" smtClean="0"/>
              <a:t>11</a:t>
            </a:fld>
            <a:endParaRPr lang="cs-CZ"/>
          </a:p>
        </p:txBody>
      </p:sp>
    </p:spTree>
    <p:extLst>
      <p:ext uri="{BB962C8B-B14F-4D97-AF65-F5344CB8AC3E}">
        <p14:creationId xmlns:p14="http://schemas.microsoft.com/office/powerpoint/2010/main" val="133238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Interactive theatre</a:t>
            </a:r>
            <a:endParaRPr lang="cs-CZ" dirty="0"/>
          </a:p>
        </p:txBody>
      </p:sp>
      <p:sp>
        <p:nvSpPr>
          <p:cNvPr id="5" name="Zástupný symbol pro text 4"/>
          <p:cNvSpPr>
            <a:spLocks noGrp="1"/>
          </p:cNvSpPr>
          <p:nvPr>
            <p:ph type="body" idx="1"/>
          </p:nvPr>
        </p:nvSpPr>
        <p:spPr/>
        <p:txBody>
          <a:bodyPr/>
          <a:lstStyle/>
          <a:p>
            <a:endParaRPr lang="cs-CZ"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9552" y="1700808"/>
            <a:ext cx="3049464"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text 5"/>
          <p:cNvSpPr>
            <a:spLocks noGrp="1"/>
          </p:cNvSpPr>
          <p:nvPr>
            <p:ph type="body" sz="quarter" idx="3"/>
          </p:nvPr>
        </p:nvSpPr>
        <p:spPr/>
        <p:txBody>
          <a:bodyPr>
            <a:normAutofit fontScale="92500" lnSpcReduction="20000"/>
          </a:bodyPr>
          <a:lstStyle/>
          <a:p>
            <a:r>
              <a:rPr lang="en-US" dirty="0" smtClean="0"/>
              <a:t>Sir </a:t>
            </a:r>
            <a:r>
              <a:rPr lang="en-US" dirty="0" err="1" smtClean="0"/>
              <a:t>Goeorge</a:t>
            </a:r>
            <a:r>
              <a:rPr lang="en-US" dirty="0" smtClean="0"/>
              <a:t> Etherege: </a:t>
            </a:r>
            <a:r>
              <a:rPr lang="en-US" i="1" dirty="0" smtClean="0"/>
              <a:t>The Man of Mode </a:t>
            </a:r>
            <a:r>
              <a:rPr lang="en-US" dirty="0" smtClean="0"/>
              <a:t>(Prologue)</a:t>
            </a:r>
            <a:endParaRPr lang="cs-CZ" dirty="0"/>
          </a:p>
        </p:txBody>
      </p:sp>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887416" y="2276872"/>
            <a:ext cx="5256584" cy="43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50D007A4-B972-4B5D-9A6A-D694487928F9}" type="slidenum">
              <a:rPr lang="cs-CZ" smtClean="0"/>
              <a:t>12</a:t>
            </a:fld>
            <a:endParaRPr lang="cs-CZ"/>
          </a:p>
        </p:txBody>
      </p:sp>
    </p:spTree>
    <p:extLst>
      <p:ext uri="{BB962C8B-B14F-4D97-AF65-F5344CB8AC3E}">
        <p14:creationId xmlns:p14="http://schemas.microsoft.com/office/powerpoint/2010/main" val="399282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fontScale="90000"/>
          </a:bodyPr>
          <a:lstStyle/>
          <a:p>
            <a:r>
              <a:rPr lang="en-US" dirty="0"/>
              <a:t>Prologue to</a:t>
            </a:r>
            <a:br>
              <a:rPr lang="en-US" dirty="0"/>
            </a:br>
            <a:r>
              <a:rPr lang="en-US" i="1" dirty="0"/>
              <a:t>The Man of </a:t>
            </a:r>
            <a:r>
              <a:rPr lang="en-US" i="1" dirty="0" smtClean="0"/>
              <a:t>Mode </a:t>
            </a:r>
            <a:r>
              <a:rPr lang="en-US" dirty="0" smtClean="0"/>
              <a:t>(continued)</a:t>
            </a:r>
            <a:endParaRPr lang="cs-CZ" i="1" dirty="0"/>
          </a:p>
        </p:txBody>
      </p:sp>
      <p:sp>
        <p:nvSpPr>
          <p:cNvPr id="8" name="Zástupný symbol pro obsah 7"/>
          <p:cNvSpPr>
            <a:spLocks noGrp="1"/>
          </p:cNvSpPr>
          <p:nvPr>
            <p:ph idx="1"/>
          </p:nvPr>
        </p:nvSpPr>
        <p:spPr/>
        <p:txBody>
          <a:bodyPr/>
          <a:lstStyle/>
          <a:p>
            <a:pPr marL="0" lvl="0" indent="0">
              <a:buNone/>
            </a:pPr>
            <a:r>
              <a:rPr lang="en-US" sz="2400" dirty="0" smtClean="0">
                <a:solidFill>
                  <a:prstClr val="black"/>
                </a:solidFill>
              </a:rPr>
              <a:t>             </a:t>
            </a:r>
            <a:r>
              <a:rPr lang="en-US" sz="2400" dirty="0" err="1" smtClean="0">
                <a:solidFill>
                  <a:prstClr val="black"/>
                </a:solidFill>
              </a:rPr>
              <a:t>‘</a:t>
            </a:r>
            <a:r>
              <a:rPr lang="en-US" sz="2400" dirty="0" err="1">
                <a:solidFill>
                  <a:prstClr val="black"/>
                </a:solidFill>
              </a:rPr>
              <a:t>Tis</a:t>
            </a:r>
            <a:r>
              <a:rPr lang="en-US" sz="2400" dirty="0">
                <a:solidFill>
                  <a:prstClr val="black"/>
                </a:solidFill>
              </a:rPr>
              <a:t> by your follies that we players thrive,</a:t>
            </a:r>
          </a:p>
          <a:p>
            <a:pPr marL="0" lvl="0" indent="0">
              <a:buNone/>
            </a:pPr>
            <a:r>
              <a:rPr lang="en-US" sz="2400" dirty="0">
                <a:solidFill>
                  <a:prstClr val="black"/>
                </a:solidFill>
              </a:rPr>
              <a:t>	As the physicians by diseases live.</a:t>
            </a:r>
          </a:p>
          <a:p>
            <a:pPr marL="0" lvl="0" indent="0">
              <a:buNone/>
            </a:pPr>
            <a:r>
              <a:rPr lang="en-US" sz="2400" dirty="0">
                <a:solidFill>
                  <a:prstClr val="black"/>
                </a:solidFill>
              </a:rPr>
              <a:t>	And as each year some new distemper reigns,</a:t>
            </a:r>
          </a:p>
          <a:p>
            <a:pPr marL="0" lvl="0" indent="0">
              <a:buNone/>
            </a:pPr>
            <a:r>
              <a:rPr lang="en-US" sz="2400" dirty="0">
                <a:solidFill>
                  <a:prstClr val="black"/>
                </a:solidFill>
              </a:rPr>
              <a:t>	Whose friendly poison helps to increase their gains,</a:t>
            </a:r>
          </a:p>
          <a:p>
            <a:pPr marL="0" lvl="0" indent="0">
              <a:buNone/>
            </a:pPr>
            <a:r>
              <a:rPr lang="en-US" sz="2400" dirty="0">
                <a:solidFill>
                  <a:prstClr val="black"/>
                </a:solidFill>
              </a:rPr>
              <a:t>	So, among you, there starts up every day,</a:t>
            </a:r>
          </a:p>
          <a:p>
            <a:pPr marL="0" lvl="0" indent="0">
              <a:buNone/>
            </a:pPr>
            <a:r>
              <a:rPr lang="en-US" sz="2400" dirty="0">
                <a:solidFill>
                  <a:prstClr val="black"/>
                </a:solidFill>
              </a:rPr>
              <a:t>	Some new unheard of fool for us to play.</a:t>
            </a:r>
          </a:p>
          <a:p>
            <a:pPr marL="0" lvl="0" indent="0">
              <a:buNone/>
            </a:pPr>
            <a:r>
              <a:rPr lang="en-US" sz="2400" dirty="0">
                <a:solidFill>
                  <a:prstClr val="black"/>
                </a:solidFill>
              </a:rPr>
              <a:t>	Then for your own sakes, be not too severe,</a:t>
            </a:r>
          </a:p>
          <a:p>
            <a:pPr marL="0" lvl="0" indent="0">
              <a:buNone/>
            </a:pPr>
            <a:r>
              <a:rPr lang="en-US" sz="2400" dirty="0">
                <a:solidFill>
                  <a:prstClr val="black"/>
                </a:solidFill>
              </a:rPr>
              <a:t>	Nor what you all admire at home, damn here.</a:t>
            </a:r>
          </a:p>
          <a:p>
            <a:pPr marL="0" lvl="0" indent="0">
              <a:buNone/>
            </a:pPr>
            <a:r>
              <a:rPr lang="en-US" sz="2400" dirty="0">
                <a:solidFill>
                  <a:prstClr val="black"/>
                </a:solidFill>
              </a:rPr>
              <a:t>	Since each is fond of his own ugly face,</a:t>
            </a:r>
          </a:p>
          <a:p>
            <a:pPr marL="0" lvl="0" indent="0">
              <a:buNone/>
            </a:pPr>
            <a:r>
              <a:rPr lang="en-US" sz="2400" dirty="0">
                <a:solidFill>
                  <a:prstClr val="black"/>
                </a:solidFill>
              </a:rPr>
              <a:t>	Why should you, when we hold it, break the glass?</a:t>
            </a:r>
            <a:endParaRPr lang="cs-CZ" dirty="0">
              <a:solidFill>
                <a:prstClr val="black"/>
              </a:solidFill>
            </a:endParaRPr>
          </a:p>
          <a:p>
            <a:endParaRPr lang="cs-CZ" dirty="0"/>
          </a:p>
        </p:txBody>
      </p:sp>
      <p:sp>
        <p:nvSpPr>
          <p:cNvPr id="2" name="Zástupný symbol pro číslo snímku 1"/>
          <p:cNvSpPr>
            <a:spLocks noGrp="1"/>
          </p:cNvSpPr>
          <p:nvPr>
            <p:ph type="sldNum" sz="quarter" idx="12"/>
          </p:nvPr>
        </p:nvSpPr>
        <p:spPr/>
        <p:txBody>
          <a:bodyPr/>
          <a:lstStyle/>
          <a:p>
            <a:fld id="{50D007A4-B972-4B5D-9A6A-D694487928F9}" type="slidenum">
              <a:rPr lang="cs-CZ" smtClean="0"/>
              <a:t>13</a:t>
            </a:fld>
            <a:endParaRPr lang="cs-CZ"/>
          </a:p>
        </p:txBody>
      </p:sp>
    </p:spTree>
    <p:extLst>
      <p:ext uri="{BB962C8B-B14F-4D97-AF65-F5344CB8AC3E}">
        <p14:creationId xmlns:p14="http://schemas.microsoft.com/office/powerpoint/2010/main" val="65418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Samuel Pepys, </a:t>
            </a:r>
            <a:r>
              <a:rPr lang="en-US" i="1" dirty="0" smtClean="0"/>
              <a:t>Diary</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February 18, 1667. Thence away, and with my wife by coach to the Duke of York’s play-house, expecting a new play, and so stayed not more than other people, but to the King’s house, to “The </a:t>
            </a:r>
            <a:r>
              <a:rPr lang="en-US" dirty="0" err="1" smtClean="0"/>
              <a:t>Mayd’s</a:t>
            </a:r>
            <a:r>
              <a:rPr lang="en-US" dirty="0" smtClean="0"/>
              <a:t> Tragedy”, but vexed all the while with two talking ladies , and Sir Charles </a:t>
            </a:r>
            <a:r>
              <a:rPr lang="en-US" dirty="0" err="1" smtClean="0"/>
              <a:t>Sedley</a:t>
            </a:r>
            <a:r>
              <a:rPr lang="en-US" dirty="0" smtClean="0"/>
              <a:t>, yet pleased to hear their discourse, he being a stranger. And one of the ladies would, and did sit her mask on, all the play, and, being exceedingly witty as ever I heard woman, did talk most pleasantly with him; but was, I believe, a virtuous woman, and of quality. He would fain know who</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14</a:t>
            </a:fld>
            <a:endParaRPr lang="cs-CZ"/>
          </a:p>
        </p:txBody>
      </p:sp>
    </p:spTree>
    <p:extLst>
      <p:ext uri="{BB962C8B-B14F-4D97-AF65-F5344CB8AC3E}">
        <p14:creationId xmlns:p14="http://schemas.microsoft.com/office/powerpoint/2010/main" val="11883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052736"/>
            <a:ext cx="8229600" cy="5073427"/>
          </a:xfrm>
        </p:spPr>
        <p:txBody>
          <a:bodyPr>
            <a:normAutofit fontScale="85000" lnSpcReduction="10000"/>
          </a:bodyPr>
          <a:lstStyle/>
          <a:p>
            <a:r>
              <a:rPr lang="en-US" dirty="0"/>
              <a:t>s</a:t>
            </a:r>
            <a:r>
              <a:rPr lang="en-US" dirty="0" smtClean="0"/>
              <a:t>he was, but she would not tell, yet did give him many pleasant hints of her knowledge of him, by that means setting his brains at work to find out who she was, and did give him leave to use all means to find out who she was, but pulling off her mask. He was mighty witty, and she also making sport with him very inoffensively, that a more pleasant  rencontre I never heard. But by that means lost the pleasure of the play wholly, to which now and then Sir Charles </a:t>
            </a:r>
            <a:r>
              <a:rPr lang="en-US" dirty="0" err="1" smtClean="0"/>
              <a:t>Sedley’s</a:t>
            </a:r>
            <a:r>
              <a:rPr lang="en-US" dirty="0" smtClean="0"/>
              <a:t> exceptions against both words and pronouncing were very pretty. So home and to the office, did much business, then home, to supper, and to bed. </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15</a:t>
            </a:fld>
            <a:endParaRPr lang="cs-CZ"/>
          </a:p>
        </p:txBody>
      </p:sp>
    </p:spTree>
    <p:extLst>
      <p:ext uri="{BB962C8B-B14F-4D97-AF65-F5344CB8AC3E}">
        <p14:creationId xmlns:p14="http://schemas.microsoft.com/office/powerpoint/2010/main" val="355882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a:t>
            </a:r>
            <a:endParaRPr lang="cs-CZ" dirty="0"/>
          </a:p>
        </p:txBody>
      </p:sp>
      <p:sp>
        <p:nvSpPr>
          <p:cNvPr id="3" name="Zástupný symbol pro obsah 2"/>
          <p:cNvSpPr>
            <a:spLocks noGrp="1"/>
          </p:cNvSpPr>
          <p:nvPr>
            <p:ph idx="1"/>
          </p:nvPr>
        </p:nvSpPr>
        <p:spPr/>
        <p:txBody>
          <a:bodyPr>
            <a:normAutofit fontScale="92500" lnSpcReduction="20000"/>
          </a:bodyPr>
          <a:lstStyle/>
          <a:p>
            <a:r>
              <a:rPr lang="en-US" b="1" u="sng" dirty="0" smtClean="0"/>
              <a:t>Heroic drama</a:t>
            </a:r>
          </a:p>
          <a:p>
            <a:r>
              <a:rPr lang="en-US" dirty="0" smtClean="0"/>
              <a:t>In verse</a:t>
            </a:r>
          </a:p>
          <a:p>
            <a:r>
              <a:rPr lang="en-US" dirty="0" smtClean="0"/>
              <a:t>Lofty style, high </a:t>
            </a:r>
            <a:r>
              <a:rPr lang="en-US" dirty="0" err="1" smtClean="0"/>
              <a:t>rhetorics</a:t>
            </a:r>
            <a:r>
              <a:rPr lang="en-US" dirty="0" smtClean="0"/>
              <a:t>, long speeches, sudden plot reversals, historical topics</a:t>
            </a:r>
          </a:p>
          <a:p>
            <a:r>
              <a:rPr lang="en-US" dirty="0" smtClean="0"/>
              <a:t>Exotic locations</a:t>
            </a:r>
          </a:p>
          <a:p>
            <a:r>
              <a:rPr lang="en-US" dirty="0" smtClean="0"/>
              <a:t>Love x duty</a:t>
            </a:r>
          </a:p>
          <a:p>
            <a:r>
              <a:rPr lang="en-US" dirty="0" smtClean="0"/>
              <a:t>1660s: themes about legitimate authority</a:t>
            </a:r>
          </a:p>
          <a:p>
            <a:r>
              <a:rPr lang="en-US" dirty="0" smtClean="0"/>
              <a:t>Roger Boyle, Earl of </a:t>
            </a:r>
            <a:r>
              <a:rPr lang="en-US" dirty="0" err="1" smtClean="0"/>
              <a:t>Orrery</a:t>
            </a:r>
            <a:r>
              <a:rPr lang="en-US" dirty="0" smtClean="0"/>
              <a:t>: </a:t>
            </a:r>
            <a:r>
              <a:rPr lang="en-US" i="1" dirty="0" smtClean="0"/>
              <a:t>Henry the Fifth</a:t>
            </a:r>
          </a:p>
          <a:p>
            <a:r>
              <a:rPr lang="en-US" dirty="0" smtClean="0"/>
              <a:t>Until 1675 mostly in heroic couplets</a:t>
            </a:r>
          </a:p>
          <a:p>
            <a:r>
              <a:rPr lang="en-US" dirty="0" smtClean="0"/>
              <a:t>John Dryden: </a:t>
            </a:r>
            <a:r>
              <a:rPr lang="en-US" i="1" dirty="0" smtClean="0"/>
              <a:t>The Conquest of Granada </a:t>
            </a:r>
            <a:r>
              <a:rPr lang="en-US" dirty="0" smtClean="0"/>
              <a:t>(1670)</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16</a:t>
            </a:fld>
            <a:endParaRPr lang="cs-CZ"/>
          </a:p>
        </p:txBody>
      </p:sp>
    </p:spTree>
    <p:extLst>
      <p:ext uri="{BB962C8B-B14F-4D97-AF65-F5344CB8AC3E}">
        <p14:creationId xmlns:p14="http://schemas.microsoft.com/office/powerpoint/2010/main" val="88110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Heroic drama</a:t>
            </a:r>
            <a:endParaRPr lang="cs-CZ" dirty="0"/>
          </a:p>
        </p:txBody>
      </p:sp>
      <p:sp>
        <p:nvSpPr>
          <p:cNvPr id="3" name="Zástupný symbol pro obsah 2"/>
          <p:cNvSpPr>
            <a:spLocks noGrp="1"/>
          </p:cNvSpPr>
          <p:nvPr>
            <p:ph idx="1"/>
          </p:nvPr>
        </p:nvSpPr>
        <p:spPr/>
        <p:txBody>
          <a:bodyPr/>
          <a:lstStyle/>
          <a:p>
            <a:r>
              <a:rPr lang="en-US" dirty="0" smtClean="0"/>
              <a:t>John Dryden: </a:t>
            </a:r>
            <a:r>
              <a:rPr lang="en-US" i="1" dirty="0" smtClean="0"/>
              <a:t>All for Love, or The World Well Lost </a:t>
            </a:r>
            <a:r>
              <a:rPr lang="en-US" dirty="0" smtClean="0"/>
              <a:t>(1678), in </a:t>
            </a:r>
            <a:r>
              <a:rPr lang="en-US" dirty="0" err="1" smtClean="0"/>
              <a:t>blankverse</a:t>
            </a:r>
            <a:endParaRPr lang="en-US" dirty="0" smtClean="0"/>
          </a:p>
          <a:p>
            <a:r>
              <a:rPr lang="en-US" dirty="0" smtClean="0"/>
              <a:t>John Dryden, </a:t>
            </a:r>
            <a:r>
              <a:rPr lang="en-US" i="1" dirty="0" err="1" smtClean="0"/>
              <a:t>Aurengzebe</a:t>
            </a:r>
            <a:r>
              <a:rPr lang="en-US" i="1" dirty="0" smtClean="0"/>
              <a:t> </a:t>
            </a:r>
            <a:r>
              <a:rPr lang="en-US" dirty="0" smtClean="0"/>
              <a:t>(1675):</a:t>
            </a:r>
          </a:p>
          <a:p>
            <a:pPr marL="0" indent="0">
              <a:buNone/>
            </a:pPr>
            <a:r>
              <a:rPr lang="en-US" dirty="0"/>
              <a:t>	</a:t>
            </a:r>
            <a:r>
              <a:rPr lang="en-US" sz="2400" dirty="0" smtClean="0"/>
              <a:t>When I consider life, ‘tis all a cheat;</a:t>
            </a:r>
          </a:p>
          <a:p>
            <a:pPr marL="0" indent="0">
              <a:buNone/>
            </a:pPr>
            <a:r>
              <a:rPr lang="en-US" sz="2400" dirty="0"/>
              <a:t>	</a:t>
            </a:r>
            <a:r>
              <a:rPr lang="en-US" sz="2400" dirty="0" smtClean="0"/>
              <a:t>Yet fooled with hope, men </a:t>
            </a:r>
            <a:r>
              <a:rPr lang="en-US" sz="2400" dirty="0" err="1" smtClean="0"/>
              <a:t>favour</a:t>
            </a:r>
            <a:r>
              <a:rPr lang="en-US" sz="2400" dirty="0" smtClean="0"/>
              <a:t> the deceit;</a:t>
            </a:r>
          </a:p>
          <a:p>
            <a:pPr marL="0" indent="0">
              <a:buNone/>
            </a:pPr>
            <a:r>
              <a:rPr lang="en-US" sz="2400" dirty="0"/>
              <a:t>	</a:t>
            </a:r>
            <a:r>
              <a:rPr lang="en-US" sz="2400" dirty="0" smtClean="0"/>
              <a:t>Trust on, and think tomorrow will repay.</a:t>
            </a:r>
          </a:p>
          <a:p>
            <a:pPr marL="0" indent="0">
              <a:buNone/>
            </a:pPr>
            <a:r>
              <a:rPr lang="en-US" sz="2400" dirty="0"/>
              <a:t>	</a:t>
            </a:r>
            <a:r>
              <a:rPr lang="en-US" sz="2400" dirty="0" smtClean="0"/>
              <a:t>Tomorrow’s falser than the former day;</a:t>
            </a:r>
          </a:p>
          <a:p>
            <a:pPr marL="0" indent="0">
              <a:buNone/>
            </a:pPr>
            <a:r>
              <a:rPr lang="en-US" sz="2400" dirty="0"/>
              <a:t>	</a:t>
            </a:r>
            <a:r>
              <a:rPr lang="en-US" sz="2400" dirty="0" smtClean="0"/>
              <a:t>Lies worse, and while it says we shall be blest</a:t>
            </a:r>
          </a:p>
          <a:p>
            <a:pPr marL="0" indent="0">
              <a:buNone/>
            </a:pPr>
            <a:r>
              <a:rPr lang="en-US" sz="2400" dirty="0"/>
              <a:t>	</a:t>
            </a:r>
            <a:r>
              <a:rPr lang="en-US" sz="2400" dirty="0" smtClean="0"/>
              <a:t>With some new joys, cuts off what we possessed. (</a:t>
            </a:r>
            <a:r>
              <a:rPr lang="en-US" sz="2400" dirty="0" err="1" smtClean="0"/>
              <a:t>IV.i</a:t>
            </a:r>
            <a:r>
              <a:rPr lang="en-US" sz="2400" dirty="0" smtClean="0"/>
              <a:t>.)</a:t>
            </a:r>
            <a:endParaRPr lang="cs-CZ" sz="2400"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17</a:t>
            </a:fld>
            <a:endParaRPr lang="cs-CZ"/>
          </a:p>
        </p:txBody>
      </p:sp>
    </p:spTree>
    <p:extLst>
      <p:ext uri="{BB962C8B-B14F-4D97-AF65-F5344CB8AC3E}">
        <p14:creationId xmlns:p14="http://schemas.microsoft.com/office/powerpoint/2010/main" val="26250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Heroic</a:t>
            </a:r>
            <a:r>
              <a:rPr lang="cs-CZ" dirty="0" smtClean="0"/>
              <a:t> drama</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Nathaniel</a:t>
            </a:r>
            <a:r>
              <a:rPr lang="cs-CZ" dirty="0" smtClean="0"/>
              <a:t> </a:t>
            </a:r>
            <a:r>
              <a:rPr lang="cs-CZ" dirty="0" err="1" smtClean="0"/>
              <a:t>Lee</a:t>
            </a:r>
            <a:endParaRPr lang="cs-CZ" dirty="0" smtClean="0"/>
          </a:p>
          <a:p>
            <a:r>
              <a:rPr lang="cs-CZ" dirty="0" smtClean="0"/>
              <a:t>Thomas </a:t>
            </a:r>
            <a:r>
              <a:rPr lang="cs-CZ" dirty="0" err="1" smtClean="0"/>
              <a:t>Otway</a:t>
            </a:r>
            <a:endParaRPr lang="cs-CZ" dirty="0" smtClean="0"/>
          </a:p>
          <a:p>
            <a:r>
              <a:rPr lang="cs-CZ" i="1" dirty="0" err="1" smtClean="0"/>
              <a:t>Venice</a:t>
            </a:r>
            <a:r>
              <a:rPr lang="cs-CZ" i="1" dirty="0" smtClean="0"/>
              <a:t> </a:t>
            </a:r>
            <a:r>
              <a:rPr lang="cs-CZ" i="1" dirty="0" err="1" smtClean="0"/>
              <a:t>Preserved</a:t>
            </a:r>
            <a:r>
              <a:rPr lang="cs-CZ" dirty="0" smtClean="0"/>
              <a:t> </a:t>
            </a:r>
            <a:r>
              <a:rPr lang="en-US" dirty="0" smtClean="0"/>
              <a:t>(1682), blank verse</a:t>
            </a:r>
          </a:p>
          <a:p>
            <a:r>
              <a:rPr lang="en-US" dirty="0" err="1" smtClean="0"/>
              <a:t>Jaffier</a:t>
            </a:r>
            <a:endParaRPr lang="en-US" dirty="0" smtClean="0"/>
          </a:p>
          <a:p>
            <a:r>
              <a:rPr lang="en-US" dirty="0" err="1" smtClean="0"/>
              <a:t>Belvidera</a:t>
            </a:r>
            <a:endParaRPr lang="en-US" dirty="0" smtClean="0"/>
          </a:p>
          <a:p>
            <a:r>
              <a:rPr lang="en-US" dirty="0" err="1" smtClean="0"/>
              <a:t>Priuli</a:t>
            </a:r>
            <a:endParaRPr lang="en-US" dirty="0" smtClean="0"/>
          </a:p>
          <a:p>
            <a:r>
              <a:rPr lang="en-US" dirty="0" smtClean="0"/>
              <a:t>1670 etc. - themes deal with anxiety over succession</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18</a:t>
            </a:fld>
            <a:endParaRPr lang="cs-CZ"/>
          </a:p>
        </p:txBody>
      </p:sp>
    </p:spTree>
    <p:extLst>
      <p:ext uri="{BB962C8B-B14F-4D97-AF65-F5344CB8AC3E}">
        <p14:creationId xmlns:p14="http://schemas.microsoft.com/office/powerpoint/2010/main" val="129630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Comedies of manners</a:t>
            </a:r>
            <a:endParaRPr lang="cs-CZ" dirty="0"/>
          </a:p>
        </p:txBody>
      </p:sp>
      <p:sp>
        <p:nvSpPr>
          <p:cNvPr id="3" name="Zástupný symbol pro obsah 2"/>
          <p:cNvSpPr>
            <a:spLocks noGrp="1"/>
          </p:cNvSpPr>
          <p:nvPr>
            <p:ph idx="1"/>
          </p:nvPr>
        </p:nvSpPr>
        <p:spPr/>
        <p:txBody>
          <a:bodyPr/>
          <a:lstStyle/>
          <a:p>
            <a:r>
              <a:rPr lang="en-US" dirty="0" smtClean="0"/>
              <a:t>Dryden: “Gentlemen will be entertained with the follies of each other.”</a:t>
            </a:r>
          </a:p>
          <a:p>
            <a:r>
              <a:rPr lang="en-US" dirty="0" smtClean="0"/>
              <a:t>Sexual </a:t>
            </a:r>
            <a:r>
              <a:rPr lang="en-US" dirty="0" err="1" smtClean="0"/>
              <a:t>intrique</a:t>
            </a:r>
            <a:endParaRPr lang="en-US" dirty="0" smtClean="0"/>
          </a:p>
          <a:p>
            <a:r>
              <a:rPr lang="en-US" dirty="0" smtClean="0"/>
              <a:t>Follies</a:t>
            </a:r>
          </a:p>
          <a:p>
            <a:r>
              <a:rPr lang="en-US" dirty="0" smtClean="0"/>
              <a:t>Elegance of language, epigrams, wit, </a:t>
            </a:r>
            <a:r>
              <a:rPr lang="en-US" u="sng" dirty="0" smtClean="0"/>
              <a:t>repartee</a:t>
            </a:r>
          </a:p>
          <a:p>
            <a:r>
              <a:rPr lang="en-US" dirty="0" smtClean="0"/>
              <a:t>Prose</a:t>
            </a:r>
          </a:p>
          <a:p>
            <a:pPr marL="0" indent="0">
              <a:buNone/>
            </a:pPr>
            <a:endParaRPr lang="en-US" dirty="0" smtClean="0"/>
          </a:p>
          <a:p>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19</a:t>
            </a:fld>
            <a:endParaRPr lang="cs-CZ"/>
          </a:p>
        </p:txBody>
      </p:sp>
    </p:spTree>
    <p:extLst>
      <p:ext uri="{BB962C8B-B14F-4D97-AF65-F5344CB8AC3E}">
        <p14:creationId xmlns:p14="http://schemas.microsoft.com/office/powerpoint/2010/main" val="29365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WHEN</a:t>
            </a:r>
          </a:p>
          <a:p>
            <a:r>
              <a:rPr lang="cs-CZ" dirty="0" smtClean="0"/>
              <a:t>WHERE</a:t>
            </a:r>
          </a:p>
          <a:p>
            <a:r>
              <a:rPr lang="cs-CZ" dirty="0" err="1" smtClean="0"/>
              <a:t>For</a:t>
            </a:r>
            <a:r>
              <a:rPr lang="cs-CZ" dirty="0" smtClean="0"/>
              <a:t> WHOM</a:t>
            </a:r>
          </a:p>
          <a:p>
            <a:r>
              <a:rPr lang="cs-CZ" dirty="0" smtClean="0"/>
              <a:t>WHAT</a:t>
            </a:r>
          </a:p>
          <a:p>
            <a:r>
              <a:rPr lang="cs-CZ" dirty="0" smtClean="0"/>
              <a:t>WHY</a:t>
            </a:r>
          </a:p>
          <a:p>
            <a:r>
              <a:rPr lang="cs-CZ" dirty="0" smtClean="0"/>
              <a:t>HOW</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a:t>
            </a:fld>
            <a:endParaRPr lang="cs-CZ"/>
          </a:p>
        </p:txBody>
      </p:sp>
    </p:spTree>
    <p:extLst>
      <p:ext uri="{BB962C8B-B14F-4D97-AF65-F5344CB8AC3E}">
        <p14:creationId xmlns:p14="http://schemas.microsoft.com/office/powerpoint/2010/main" val="19926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WHO ?</a:t>
            </a:r>
            <a:endParaRPr lang="cs-CZ" dirty="0"/>
          </a:p>
        </p:txBody>
      </p:sp>
      <p:sp>
        <p:nvSpPr>
          <p:cNvPr id="3" name="Zástupný symbol pro obsah 2"/>
          <p:cNvSpPr>
            <a:spLocks noGrp="1"/>
          </p:cNvSpPr>
          <p:nvPr>
            <p:ph idx="1"/>
          </p:nvPr>
        </p:nvSpPr>
        <p:spPr/>
        <p:txBody>
          <a:bodyPr>
            <a:normAutofit fontScale="92500" lnSpcReduction="20000"/>
          </a:bodyPr>
          <a:lstStyle/>
          <a:p>
            <a:r>
              <a:rPr lang="en-US" sz="2800" u="sng" dirty="0" smtClean="0"/>
              <a:t>Sir George Etherege </a:t>
            </a:r>
            <a:r>
              <a:rPr lang="en-US" sz="2800" dirty="0" smtClean="0"/>
              <a:t>(1635-1691)</a:t>
            </a:r>
          </a:p>
          <a:p>
            <a:pPr marL="0" indent="0">
              <a:buNone/>
            </a:pPr>
            <a:r>
              <a:rPr lang="en-US" sz="2800" dirty="0" smtClean="0"/>
              <a:t>1664 </a:t>
            </a:r>
            <a:r>
              <a:rPr lang="en-US" sz="2800" i="1" dirty="0" smtClean="0"/>
              <a:t>The Comical Revenge or Love in </a:t>
            </a:r>
            <a:endParaRPr lang="cs-CZ" sz="2800" i="1" dirty="0" smtClean="0"/>
          </a:p>
          <a:p>
            <a:pPr marL="0" indent="0">
              <a:buNone/>
            </a:pPr>
            <a:r>
              <a:rPr lang="cs-CZ" sz="2800" i="1" dirty="0"/>
              <a:t>	</a:t>
            </a:r>
            <a:r>
              <a:rPr lang="en-US" sz="2800" i="1" dirty="0" smtClean="0"/>
              <a:t>a </a:t>
            </a:r>
            <a:r>
              <a:rPr lang="en-US" sz="2800" i="1" dirty="0" smtClean="0"/>
              <a:t>Tub</a:t>
            </a:r>
          </a:p>
          <a:p>
            <a:pPr marL="0" indent="0">
              <a:buNone/>
            </a:pPr>
            <a:r>
              <a:rPr lang="en-US" sz="2800" dirty="0" smtClean="0"/>
              <a:t>1676 </a:t>
            </a:r>
            <a:r>
              <a:rPr lang="en-US" sz="2800" i="1" dirty="0" smtClean="0"/>
              <a:t>The Man of Mode, or Sir </a:t>
            </a:r>
            <a:r>
              <a:rPr lang="en-US" sz="2800" i="1" dirty="0" err="1" smtClean="0"/>
              <a:t>Fopling</a:t>
            </a:r>
            <a:r>
              <a:rPr lang="en-US" sz="2800" i="1" dirty="0" smtClean="0"/>
              <a:t> </a:t>
            </a:r>
            <a:endParaRPr lang="cs-CZ" sz="2800" i="1" dirty="0" smtClean="0"/>
          </a:p>
          <a:p>
            <a:pPr marL="0" indent="0">
              <a:buNone/>
            </a:pPr>
            <a:r>
              <a:rPr lang="cs-CZ" sz="2800" i="1" dirty="0"/>
              <a:t>	</a:t>
            </a:r>
            <a:r>
              <a:rPr lang="en-US" sz="2800" i="1" dirty="0" smtClean="0"/>
              <a:t>Flutter </a:t>
            </a:r>
            <a:endParaRPr lang="en-US" sz="2800" i="1" dirty="0" smtClean="0"/>
          </a:p>
          <a:p>
            <a:pPr marL="0" indent="0">
              <a:buNone/>
            </a:pPr>
            <a:r>
              <a:rPr lang="en-US" sz="2800" i="1" dirty="0"/>
              <a:t>	</a:t>
            </a:r>
            <a:r>
              <a:rPr lang="en-US" sz="2800" dirty="0" smtClean="0"/>
              <a:t>Sir </a:t>
            </a:r>
            <a:r>
              <a:rPr lang="en-US" sz="2800" dirty="0" err="1" smtClean="0"/>
              <a:t>Fopling</a:t>
            </a:r>
            <a:r>
              <a:rPr lang="en-US" sz="2800" dirty="0" smtClean="0"/>
              <a:t> X </a:t>
            </a:r>
            <a:r>
              <a:rPr lang="en-US" sz="2800" dirty="0" err="1" smtClean="0"/>
              <a:t>Dorimant</a:t>
            </a:r>
            <a:endParaRPr lang="en-US" sz="2800" dirty="0" smtClean="0"/>
          </a:p>
          <a:p>
            <a:pPr marL="0" indent="0">
              <a:buNone/>
            </a:pPr>
            <a:r>
              <a:rPr lang="en-US" sz="2800" dirty="0"/>
              <a:t>	</a:t>
            </a:r>
            <a:r>
              <a:rPr lang="en-US" sz="2800" dirty="0" err="1" smtClean="0"/>
              <a:t>Loveit</a:t>
            </a:r>
            <a:r>
              <a:rPr lang="en-US" sz="2800" dirty="0" smtClean="0"/>
              <a:t>, Belinda, Harriet</a:t>
            </a:r>
          </a:p>
          <a:p>
            <a:pPr marL="0" indent="0">
              <a:buNone/>
            </a:pPr>
            <a:endParaRPr lang="en-US" sz="2800" u="sng" dirty="0"/>
          </a:p>
          <a:p>
            <a:pPr marL="0" indent="0">
              <a:buNone/>
            </a:pPr>
            <a:r>
              <a:rPr lang="en-US" sz="2800" u="sng" dirty="0" smtClean="0"/>
              <a:t>the GALLANT X the FOP</a:t>
            </a:r>
          </a:p>
          <a:p>
            <a:pPr marL="0" indent="0">
              <a:buNone/>
            </a:pPr>
            <a:r>
              <a:rPr lang="en-US" sz="2800" dirty="0" smtClean="0"/>
              <a:t>Inner X outer</a:t>
            </a:r>
          </a:p>
          <a:p>
            <a:pPr marL="0" indent="0">
              <a:buNone/>
            </a:pPr>
            <a:r>
              <a:rPr lang="en-US" sz="2800" dirty="0" smtClean="0"/>
              <a:t>Royal Society – plurality of worlds</a:t>
            </a:r>
          </a:p>
          <a:p>
            <a:pPr marL="0" indent="0">
              <a:buNone/>
            </a:pPr>
            <a:endParaRPr lang="en-US" sz="2800" dirty="0" smtClean="0"/>
          </a:p>
          <a:p>
            <a:pPr marL="0" indent="0">
              <a:buNone/>
            </a:pPr>
            <a:endParaRPr lang="en-US" dirty="0"/>
          </a:p>
          <a:p>
            <a:pPr marL="0" indent="0">
              <a:buNone/>
            </a:pPr>
            <a:endParaRPr lang="en-US"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20</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268760"/>
            <a:ext cx="294717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01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William Wycherley </a:t>
            </a:r>
            <a:r>
              <a:rPr lang="cs-CZ" dirty="0" smtClean="0"/>
              <a:t/>
            </a:r>
            <a:br>
              <a:rPr lang="cs-CZ" dirty="0" smtClean="0"/>
            </a:br>
            <a:r>
              <a:rPr lang="cs-CZ" dirty="0" smtClean="0"/>
              <a:t>(</a:t>
            </a:r>
            <a:r>
              <a:rPr lang="en-US" dirty="0" smtClean="0"/>
              <a:t>1640-1716)</a:t>
            </a:r>
            <a:endParaRPr lang="cs-CZ" dirty="0"/>
          </a:p>
        </p:txBody>
      </p:sp>
      <p:sp>
        <p:nvSpPr>
          <p:cNvPr id="3" name="Zástupný symbol pro obsah 2"/>
          <p:cNvSpPr>
            <a:spLocks noGrp="1"/>
          </p:cNvSpPr>
          <p:nvPr>
            <p:ph idx="1"/>
          </p:nvPr>
        </p:nvSpPr>
        <p:spPr/>
        <p:txBody>
          <a:bodyPr/>
          <a:lstStyle/>
          <a:p>
            <a:r>
              <a:rPr lang="en-US" dirty="0" smtClean="0"/>
              <a:t>Cynical satire</a:t>
            </a:r>
          </a:p>
          <a:p>
            <a:r>
              <a:rPr lang="en-US" i="1" dirty="0" smtClean="0"/>
              <a:t>The Plain Dealer </a:t>
            </a:r>
            <a:r>
              <a:rPr lang="en-US" dirty="0" smtClean="0"/>
              <a:t>(1676) based on </a:t>
            </a:r>
            <a:r>
              <a:rPr lang="en-US" i="1" dirty="0" smtClean="0"/>
              <a:t>Le Misanthrope</a:t>
            </a:r>
          </a:p>
          <a:p>
            <a:r>
              <a:rPr lang="en-US" i="1" dirty="0" smtClean="0"/>
              <a:t>The Country Wife </a:t>
            </a:r>
            <a:r>
              <a:rPr lang="en-US" dirty="0" smtClean="0"/>
              <a:t>(1675)</a:t>
            </a:r>
            <a:endParaRPr lang="cs-CZ" i="1"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21</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29813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45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Second generation</a:t>
            </a:r>
            <a:endParaRPr lang="cs-CZ" dirty="0"/>
          </a:p>
        </p:txBody>
      </p:sp>
      <p:sp>
        <p:nvSpPr>
          <p:cNvPr id="3" name="Zástupný symbol pro obsah 2"/>
          <p:cNvSpPr>
            <a:spLocks noGrp="1"/>
          </p:cNvSpPr>
          <p:nvPr>
            <p:ph idx="1"/>
          </p:nvPr>
        </p:nvSpPr>
        <p:spPr/>
        <p:txBody>
          <a:bodyPr>
            <a:normAutofit lnSpcReduction="10000"/>
          </a:bodyPr>
          <a:lstStyle/>
          <a:p>
            <a:r>
              <a:rPr lang="en-US" u="sng" dirty="0" smtClean="0"/>
              <a:t>John Vanbrugh </a:t>
            </a:r>
            <a:r>
              <a:rPr lang="en-US" dirty="0" smtClean="0"/>
              <a:t>(1664-1726)</a:t>
            </a:r>
          </a:p>
          <a:p>
            <a:r>
              <a:rPr lang="en-US" dirty="0" smtClean="0"/>
              <a:t>architect</a:t>
            </a:r>
          </a:p>
          <a:p>
            <a:r>
              <a:rPr lang="en-US" i="1" dirty="0" smtClean="0"/>
              <a:t>The Relapse</a:t>
            </a:r>
          </a:p>
          <a:p>
            <a:r>
              <a:rPr lang="en-US" u="sng" dirty="0" smtClean="0"/>
              <a:t>George Farquhar </a:t>
            </a:r>
            <a:r>
              <a:rPr lang="en-US" dirty="0" smtClean="0"/>
              <a:t>(1678-1707)</a:t>
            </a:r>
          </a:p>
          <a:p>
            <a:r>
              <a:rPr lang="en-US" u="sng" dirty="0" smtClean="0"/>
              <a:t>William Congreve </a:t>
            </a:r>
            <a:r>
              <a:rPr lang="en-US" dirty="0" smtClean="0"/>
              <a:t>(1670-1729)</a:t>
            </a:r>
          </a:p>
          <a:p>
            <a:r>
              <a:rPr lang="en-US" i="1" dirty="0" smtClean="0"/>
              <a:t>Incognita </a:t>
            </a:r>
            <a:r>
              <a:rPr lang="en-US" dirty="0" smtClean="0"/>
              <a:t>(1692)</a:t>
            </a:r>
          </a:p>
          <a:p>
            <a:r>
              <a:rPr lang="en-US" i="1" dirty="0" smtClean="0"/>
              <a:t>Love for Love</a:t>
            </a:r>
            <a:r>
              <a:rPr lang="en-US" dirty="0" smtClean="0"/>
              <a:t> (1695)</a:t>
            </a:r>
          </a:p>
          <a:p>
            <a:r>
              <a:rPr lang="en-US" i="1" dirty="0" smtClean="0"/>
              <a:t>The Way of the World </a:t>
            </a:r>
            <a:r>
              <a:rPr lang="en-US" dirty="0" smtClean="0"/>
              <a:t>(1700)</a:t>
            </a:r>
            <a:endParaRPr lang="en-US" i="1" dirty="0" smtClean="0"/>
          </a:p>
          <a:p>
            <a:endParaRPr lang="en-US" i="1" dirty="0" smtClean="0"/>
          </a:p>
          <a:p>
            <a:endParaRPr lang="en-US" dirty="0" smtClean="0"/>
          </a:p>
          <a:p>
            <a:pPr marL="0" indent="0">
              <a:buNone/>
            </a:pPr>
            <a:endParaRPr lang="en-US" dirty="0" smtClean="0"/>
          </a:p>
          <a:p>
            <a:endParaRPr lang="en-US" dirty="0" smtClean="0"/>
          </a:p>
          <a:p>
            <a:endParaRPr lang="cs-CZ" i="1"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22</a:t>
            </a:fld>
            <a:endParaRPr lang="cs-CZ"/>
          </a:p>
        </p:txBody>
      </p:sp>
    </p:spTree>
    <p:extLst>
      <p:ext uri="{BB962C8B-B14F-4D97-AF65-F5344CB8AC3E}">
        <p14:creationId xmlns:p14="http://schemas.microsoft.com/office/powerpoint/2010/main" val="371078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23</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58996"/>
            <a:ext cx="3164255" cy="219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65915"/>
            <a:ext cx="3762632" cy="28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140968"/>
            <a:ext cx="5422743" cy="361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4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a:t>
            </a:r>
            <a:endParaRPr lang="cs-CZ" dirty="0"/>
          </a:p>
        </p:txBody>
      </p:sp>
      <p:sp>
        <p:nvSpPr>
          <p:cNvPr id="3" name="Zástupný symbol pro obsah 2"/>
          <p:cNvSpPr>
            <a:spLocks noGrp="1"/>
          </p:cNvSpPr>
          <p:nvPr>
            <p:ph idx="1"/>
          </p:nvPr>
        </p:nvSpPr>
        <p:spPr/>
        <p:txBody>
          <a:bodyPr/>
          <a:lstStyle/>
          <a:p>
            <a:r>
              <a:rPr lang="en-US" dirty="0" smtClean="0"/>
              <a:t>The aims of the comedy of manners</a:t>
            </a:r>
          </a:p>
          <a:p>
            <a:r>
              <a:rPr lang="en-US" dirty="0" smtClean="0"/>
              <a:t>Satire</a:t>
            </a:r>
          </a:p>
          <a:p>
            <a:r>
              <a:rPr lang="en-US" dirty="0" smtClean="0"/>
              <a:t>Compare with comedies of </a:t>
            </a:r>
            <a:r>
              <a:rPr lang="en-US" dirty="0" err="1" smtClean="0"/>
              <a:t>humours</a:t>
            </a:r>
            <a:endParaRPr lang="en-US" dirty="0" smtClean="0"/>
          </a:p>
          <a:p>
            <a:r>
              <a:rPr lang="en-US" dirty="0" smtClean="0"/>
              <a:t>Human weakness, sin – scorned</a:t>
            </a:r>
          </a:p>
          <a:p>
            <a:r>
              <a:rPr lang="en-US" dirty="0" smtClean="0"/>
              <a:t>X deficiency in accomplishments – laughed at</a:t>
            </a:r>
          </a:p>
          <a:p>
            <a:r>
              <a:rPr lang="en-US" dirty="0" smtClean="0"/>
              <a:t>Harsh mockery</a:t>
            </a:r>
          </a:p>
          <a:p>
            <a:r>
              <a:rPr lang="en-US" dirty="0" smtClean="0"/>
              <a:t>X genial laughter</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24</a:t>
            </a:fld>
            <a:endParaRPr lang="cs-CZ"/>
          </a:p>
        </p:txBody>
      </p:sp>
    </p:spTree>
    <p:extLst>
      <p:ext uri="{BB962C8B-B14F-4D97-AF65-F5344CB8AC3E}">
        <p14:creationId xmlns:p14="http://schemas.microsoft.com/office/powerpoint/2010/main" val="317071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HOW?</a:t>
            </a:r>
            <a:endParaRPr lang="cs-CZ" dirty="0"/>
          </a:p>
        </p:txBody>
      </p:sp>
      <p:sp>
        <p:nvSpPr>
          <p:cNvPr id="3" name="Zástupný symbol pro obsah 2"/>
          <p:cNvSpPr>
            <a:spLocks noGrp="1"/>
          </p:cNvSpPr>
          <p:nvPr>
            <p:ph idx="1"/>
          </p:nvPr>
        </p:nvSpPr>
        <p:spPr/>
        <p:txBody>
          <a:bodyPr/>
          <a:lstStyle/>
          <a:p>
            <a:r>
              <a:rPr lang="en-US" dirty="0" smtClean="0"/>
              <a:t>Aims and tools</a:t>
            </a:r>
          </a:p>
          <a:p>
            <a:r>
              <a:rPr lang="en-US" dirty="0" smtClean="0"/>
              <a:t>Characterization – type names (e.g. Valentine, </a:t>
            </a:r>
            <a:r>
              <a:rPr lang="en-US" dirty="0" err="1" smtClean="0"/>
              <a:t>Angellica</a:t>
            </a:r>
            <a:r>
              <a:rPr lang="en-US" dirty="0" smtClean="0"/>
              <a:t>, </a:t>
            </a:r>
            <a:r>
              <a:rPr lang="en-US" dirty="0" err="1" smtClean="0"/>
              <a:t>Alithea</a:t>
            </a:r>
            <a:r>
              <a:rPr lang="en-US" dirty="0" smtClean="0"/>
              <a:t>, Sir Samson Legend, </a:t>
            </a:r>
            <a:r>
              <a:rPr lang="en-US" dirty="0" err="1" smtClean="0"/>
              <a:t>Mr</a:t>
            </a:r>
            <a:r>
              <a:rPr lang="en-US" dirty="0" smtClean="0"/>
              <a:t> Foresight, </a:t>
            </a:r>
            <a:r>
              <a:rPr lang="en-US" dirty="0" err="1" smtClean="0"/>
              <a:t>Mr</a:t>
            </a:r>
            <a:r>
              <a:rPr lang="en-US" dirty="0" smtClean="0"/>
              <a:t> Tattle, </a:t>
            </a:r>
            <a:r>
              <a:rPr lang="en-US" dirty="0" err="1" smtClean="0"/>
              <a:t>Mrs</a:t>
            </a:r>
            <a:r>
              <a:rPr lang="en-US" dirty="0" smtClean="0"/>
              <a:t> Frail etc.) X </a:t>
            </a:r>
            <a:r>
              <a:rPr lang="en-US" dirty="0" err="1" smtClean="0"/>
              <a:t>Volpone</a:t>
            </a:r>
            <a:endParaRPr lang="en-US" dirty="0" smtClean="0"/>
          </a:p>
          <a:p>
            <a:r>
              <a:rPr lang="en-US" dirty="0" smtClean="0"/>
              <a:t>Contrasts: hero X Puritanical characters</a:t>
            </a:r>
          </a:p>
          <a:p>
            <a:pPr marL="0" indent="0">
              <a:buNone/>
            </a:pPr>
            <a:r>
              <a:rPr lang="en-US" dirty="0"/>
              <a:t>	</a:t>
            </a:r>
            <a:r>
              <a:rPr lang="en-US" dirty="0" smtClean="0"/>
              <a:t>	             X pretenders to wit (fops)</a:t>
            </a:r>
          </a:p>
          <a:p>
            <a:pPr marL="0" indent="0">
              <a:buNone/>
            </a:pPr>
            <a:r>
              <a:rPr lang="en-US" dirty="0"/>
              <a:t>	</a:t>
            </a:r>
            <a:r>
              <a:rPr lang="en-US" dirty="0" smtClean="0"/>
              <a:t>		   X heroine</a:t>
            </a:r>
          </a:p>
          <a:p>
            <a:pPr marL="0" indent="0">
              <a:buNone/>
            </a:pPr>
            <a:endParaRPr lang="en-US" dirty="0" smtClean="0"/>
          </a:p>
          <a:p>
            <a:endParaRPr lang="en-US" dirty="0" smtClean="0"/>
          </a:p>
          <a:p>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25</a:t>
            </a:fld>
            <a:endParaRPr lang="cs-CZ"/>
          </a:p>
        </p:txBody>
      </p:sp>
    </p:spTree>
    <p:extLst>
      <p:ext uri="{BB962C8B-B14F-4D97-AF65-F5344CB8AC3E}">
        <p14:creationId xmlns:p14="http://schemas.microsoft.com/office/powerpoint/2010/main" val="91652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HOW </a:t>
            </a:r>
            <a:r>
              <a:rPr lang="cs-CZ" dirty="0" smtClean="0"/>
              <a:t>? </a:t>
            </a:r>
            <a:r>
              <a:rPr lang="en-US" dirty="0" smtClean="0"/>
              <a:t>– </a:t>
            </a:r>
            <a:r>
              <a:rPr lang="en-US" dirty="0" smtClean="0"/>
              <a:t>and backlash!</a:t>
            </a:r>
            <a:endParaRPr lang="cs-CZ" dirty="0"/>
          </a:p>
        </p:txBody>
      </p:sp>
      <p:sp>
        <p:nvSpPr>
          <p:cNvPr id="3" name="Zástupný symbol pro obsah 2"/>
          <p:cNvSpPr>
            <a:spLocks noGrp="1"/>
          </p:cNvSpPr>
          <p:nvPr>
            <p:ph idx="1"/>
          </p:nvPr>
        </p:nvSpPr>
        <p:spPr>
          <a:xfrm>
            <a:off x="457200" y="1196752"/>
            <a:ext cx="8229600" cy="4929411"/>
          </a:xfrm>
        </p:spPr>
        <p:txBody>
          <a:bodyPr/>
          <a:lstStyle/>
          <a:p>
            <a:r>
              <a:rPr lang="en-US" sz="2800" dirty="0" smtClean="0"/>
              <a:t>Setting </a:t>
            </a:r>
          </a:p>
          <a:p>
            <a:r>
              <a:rPr lang="en-US" sz="2800" dirty="0" smtClean="0"/>
              <a:t>Landed gentry, rich merchants</a:t>
            </a:r>
          </a:p>
          <a:p>
            <a:r>
              <a:rPr lang="en-US" sz="2800" dirty="0" smtClean="0"/>
              <a:t>Variety</a:t>
            </a:r>
          </a:p>
          <a:p>
            <a:endParaRPr lang="en-US" sz="2800" dirty="0"/>
          </a:p>
          <a:p>
            <a:r>
              <a:rPr lang="en-US" sz="2800" dirty="0" smtClean="0"/>
              <a:t>Jeremy Collier, </a:t>
            </a:r>
            <a:r>
              <a:rPr lang="en-US" sz="2800" i="1" dirty="0" smtClean="0"/>
              <a:t>A Short View of the Immorality and Profaneness of the English Stage </a:t>
            </a:r>
            <a:r>
              <a:rPr lang="en-US" sz="2800" dirty="0" smtClean="0"/>
              <a:t>(1698</a:t>
            </a:r>
            <a:r>
              <a:rPr lang="en-US" dirty="0" smtClean="0"/>
              <a:t>)</a:t>
            </a:r>
          </a:p>
          <a:p>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26</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32417"/>
            <a:ext cx="3024336" cy="243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75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Aphra</a:t>
            </a:r>
            <a:r>
              <a:rPr lang="cs-CZ" dirty="0"/>
              <a:t> </a:t>
            </a:r>
            <a:r>
              <a:rPr lang="cs-CZ" dirty="0" err="1"/>
              <a:t>Behn</a:t>
            </a:r>
            <a:r>
              <a:rPr lang="cs-CZ" dirty="0"/>
              <a:t> (1640-1689)</a:t>
            </a:r>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27</a:t>
            </a:fld>
            <a:endParaRPr lang="cs-CZ"/>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910434"/>
            <a:ext cx="3168352" cy="39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785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Aphra</a:t>
            </a:r>
            <a:r>
              <a:rPr lang="en-US" dirty="0" smtClean="0"/>
              <a:t> </a:t>
            </a:r>
            <a:r>
              <a:rPr lang="en-US" dirty="0" err="1" smtClean="0"/>
              <a:t>Behn</a:t>
            </a:r>
            <a:r>
              <a:rPr lang="cs-CZ" dirty="0" smtClean="0"/>
              <a:t/>
            </a:r>
            <a:br>
              <a:rPr lang="cs-CZ" dirty="0" smtClean="0"/>
            </a:br>
            <a:r>
              <a:rPr lang="cs-CZ" dirty="0" smtClean="0"/>
              <a:t>1st </a:t>
            </a:r>
            <a:r>
              <a:rPr lang="cs-CZ" dirty="0" err="1" smtClean="0"/>
              <a:t>professional</a:t>
            </a:r>
            <a:r>
              <a:rPr lang="cs-CZ" dirty="0" smtClean="0"/>
              <a:t> </a:t>
            </a:r>
            <a:r>
              <a:rPr lang="cs-CZ" dirty="0" err="1" smtClean="0"/>
              <a:t>woman</a:t>
            </a:r>
            <a:r>
              <a:rPr lang="cs-CZ" dirty="0" smtClean="0"/>
              <a:t> </a:t>
            </a:r>
            <a:r>
              <a:rPr lang="cs-CZ" dirty="0" err="1" smtClean="0"/>
              <a:t>writer</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smtClean="0"/>
              <a:t>“They charge [</a:t>
            </a:r>
            <a:r>
              <a:rPr lang="en-US" i="1" dirty="0" smtClean="0"/>
              <a:t>The Lucky Chance</a:t>
            </a:r>
            <a:r>
              <a:rPr lang="en-US" dirty="0" smtClean="0"/>
              <a:t>] with the old never failing Scandal – That ‘tis not fit for the </a:t>
            </a:r>
            <a:r>
              <a:rPr lang="en-US" dirty="0" err="1" smtClean="0"/>
              <a:t>Ladys</a:t>
            </a:r>
            <a:r>
              <a:rPr lang="en-US" dirty="0" smtClean="0"/>
              <a:t>: As if (if it were as they falsely give it out) the </a:t>
            </a:r>
            <a:r>
              <a:rPr lang="en-US" dirty="0" err="1" smtClean="0"/>
              <a:t>Ladys</a:t>
            </a:r>
            <a:r>
              <a:rPr lang="en-US" dirty="0" smtClean="0"/>
              <a:t> were </a:t>
            </a:r>
            <a:r>
              <a:rPr lang="en-US" dirty="0" err="1" smtClean="0"/>
              <a:t>oblig’d</a:t>
            </a:r>
            <a:r>
              <a:rPr lang="en-US" dirty="0" smtClean="0"/>
              <a:t> to hear </a:t>
            </a:r>
            <a:r>
              <a:rPr lang="en-US" dirty="0" err="1" smtClean="0"/>
              <a:t>Indicencys</a:t>
            </a:r>
            <a:r>
              <a:rPr lang="en-US" dirty="0" smtClean="0"/>
              <a:t> only from their Pens and Plays.”</a:t>
            </a:r>
          </a:p>
          <a:p>
            <a:r>
              <a:rPr lang="en-US" i="1" dirty="0" smtClean="0"/>
              <a:t>The Rover, or the Banished Cavaliers </a:t>
            </a:r>
            <a:r>
              <a:rPr lang="en-US" dirty="0" smtClean="0"/>
              <a:t>(1677)</a:t>
            </a:r>
          </a:p>
          <a:p>
            <a:r>
              <a:rPr lang="en-US" i="1" dirty="0" err="1" smtClean="0"/>
              <a:t>Oroonoko</a:t>
            </a:r>
            <a:r>
              <a:rPr lang="en-US" i="1" dirty="0" smtClean="0"/>
              <a:t>, or the Royal Slave</a:t>
            </a:r>
            <a:r>
              <a:rPr lang="en-US" dirty="0" smtClean="0"/>
              <a:t> (1688)</a:t>
            </a:r>
          </a:p>
          <a:p>
            <a:r>
              <a:rPr lang="en-US" dirty="0" smtClean="0"/>
              <a:t>“Here lies a proof that wit can never be</a:t>
            </a:r>
          </a:p>
          <a:p>
            <a:pPr marL="0" indent="0">
              <a:buNone/>
            </a:pPr>
            <a:r>
              <a:rPr lang="en-US" dirty="0" smtClean="0"/>
              <a:t>       Defense enough against mortality” (epitaph)</a:t>
            </a:r>
          </a:p>
          <a:p>
            <a:r>
              <a:rPr lang="en-US" dirty="0"/>
              <a:t>Virginia Woolf: </a:t>
            </a:r>
            <a:r>
              <a:rPr lang="en-US" dirty="0" smtClean="0"/>
              <a:t>“</a:t>
            </a:r>
            <a:r>
              <a:rPr lang="en-US" dirty="0"/>
              <a:t>All women together ought to let flowers fall upon the tomb of </a:t>
            </a:r>
            <a:r>
              <a:rPr lang="en-US" dirty="0" err="1"/>
              <a:t>Aphra</a:t>
            </a:r>
            <a:r>
              <a:rPr lang="en-US" dirty="0"/>
              <a:t> </a:t>
            </a:r>
            <a:r>
              <a:rPr lang="en-US" dirty="0" err="1"/>
              <a:t>Behn</a:t>
            </a:r>
            <a:r>
              <a:rPr lang="en-US" dirty="0"/>
              <a:t>, for it was she who earned them the right to speak their minds.” </a:t>
            </a:r>
            <a:endParaRPr lang="en-US" dirty="0" smtClean="0"/>
          </a:p>
          <a:p>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28</a:t>
            </a:fld>
            <a:endParaRPr lang="cs-CZ"/>
          </a:p>
        </p:txBody>
      </p:sp>
    </p:spTree>
    <p:extLst>
      <p:ext uri="{BB962C8B-B14F-4D97-AF65-F5344CB8AC3E}">
        <p14:creationId xmlns:p14="http://schemas.microsoft.com/office/powerpoint/2010/main" val="278525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r>
              <a:rPr lang="en-US" dirty="0" smtClean="0"/>
              <a:t>Timetable</a:t>
            </a:r>
            <a:endParaRPr lang="cs-CZ" dirty="0"/>
          </a:p>
        </p:txBody>
      </p:sp>
      <p:sp>
        <p:nvSpPr>
          <p:cNvPr id="3" name="Zástupný symbol pro obsah 2"/>
          <p:cNvSpPr>
            <a:spLocks noGrp="1"/>
          </p:cNvSpPr>
          <p:nvPr>
            <p:ph idx="1"/>
          </p:nvPr>
        </p:nvSpPr>
        <p:spPr>
          <a:xfrm>
            <a:off x="457200" y="1052736"/>
            <a:ext cx="8229600" cy="5073427"/>
          </a:xfrm>
        </p:spPr>
        <p:txBody>
          <a:bodyPr>
            <a:normAutofit fontScale="55000" lnSpcReduction="20000"/>
          </a:bodyPr>
          <a:lstStyle/>
          <a:p>
            <a:r>
              <a:rPr lang="en-US" dirty="0" smtClean="0"/>
              <a:t>1642 – Civil War; theatres closed</a:t>
            </a:r>
          </a:p>
          <a:p>
            <a:r>
              <a:rPr lang="en-US" dirty="0" smtClean="0"/>
              <a:t>1660 – Restoration of the Stuart monarchy; two companies chartered</a:t>
            </a:r>
          </a:p>
          <a:p>
            <a:r>
              <a:rPr lang="en-US" dirty="0" smtClean="0"/>
              <a:t>1660-1685 – Charles II</a:t>
            </a:r>
          </a:p>
          <a:p>
            <a:r>
              <a:rPr lang="en-US" dirty="0" smtClean="0"/>
              <a:t>1664 – Etherege, </a:t>
            </a:r>
            <a:r>
              <a:rPr lang="en-US" i="1" dirty="0" smtClean="0"/>
              <a:t>Love in a Tub</a:t>
            </a:r>
          </a:p>
          <a:p>
            <a:r>
              <a:rPr lang="en-US" dirty="0" smtClean="0"/>
              <a:t>1665 – Plague</a:t>
            </a:r>
          </a:p>
          <a:p>
            <a:r>
              <a:rPr lang="en-US" dirty="0" smtClean="0"/>
              <a:t>1666 – Great fire</a:t>
            </a:r>
          </a:p>
          <a:p>
            <a:r>
              <a:rPr lang="en-US" dirty="0" smtClean="0"/>
              <a:t>1678 – Dryden, </a:t>
            </a:r>
            <a:r>
              <a:rPr lang="en-US" i="1" dirty="0" smtClean="0"/>
              <a:t>Essay on Dramatic Poesy</a:t>
            </a:r>
          </a:p>
          <a:p>
            <a:r>
              <a:rPr lang="en-US" dirty="0" smtClean="0"/>
              <a:t>1670 – Dryden, </a:t>
            </a:r>
            <a:r>
              <a:rPr lang="en-US" i="1" dirty="0" smtClean="0"/>
              <a:t>The Conquest of Granada</a:t>
            </a:r>
          </a:p>
          <a:p>
            <a:r>
              <a:rPr lang="en-US" dirty="0" smtClean="0"/>
              <a:t>1675 – Wycherley, </a:t>
            </a:r>
            <a:r>
              <a:rPr lang="en-US" i="1" dirty="0" smtClean="0"/>
              <a:t> The Country Wife</a:t>
            </a:r>
          </a:p>
          <a:p>
            <a:r>
              <a:rPr lang="en-US" dirty="0" smtClean="0"/>
              <a:t>1676 – Etherege, </a:t>
            </a:r>
            <a:r>
              <a:rPr lang="en-US" i="1" dirty="0" smtClean="0"/>
              <a:t>The Man of Mode</a:t>
            </a:r>
          </a:p>
          <a:p>
            <a:r>
              <a:rPr lang="en-US" dirty="0" smtClean="0"/>
              <a:t>1677 – </a:t>
            </a:r>
            <a:r>
              <a:rPr lang="en-US" dirty="0" err="1" smtClean="0"/>
              <a:t>Behn</a:t>
            </a:r>
            <a:r>
              <a:rPr lang="en-US" dirty="0" smtClean="0"/>
              <a:t>, </a:t>
            </a:r>
            <a:r>
              <a:rPr lang="en-US" i="1" dirty="0" smtClean="0"/>
              <a:t>The Rover</a:t>
            </a:r>
          </a:p>
          <a:p>
            <a:r>
              <a:rPr lang="en-US" dirty="0" smtClean="0"/>
              <a:t>1685-1688</a:t>
            </a:r>
            <a:r>
              <a:rPr lang="en-US" dirty="0"/>
              <a:t> </a:t>
            </a:r>
            <a:r>
              <a:rPr lang="en-US" dirty="0" smtClean="0"/>
              <a:t>-  James II</a:t>
            </a:r>
          </a:p>
          <a:p>
            <a:r>
              <a:rPr lang="en-US" dirty="0" smtClean="0"/>
              <a:t>1688 – </a:t>
            </a:r>
            <a:r>
              <a:rPr lang="en-US" dirty="0" err="1" smtClean="0"/>
              <a:t>Behn</a:t>
            </a:r>
            <a:r>
              <a:rPr lang="en-US" dirty="0" smtClean="0"/>
              <a:t>, </a:t>
            </a:r>
            <a:r>
              <a:rPr lang="en-US" i="1" dirty="0" err="1" smtClean="0"/>
              <a:t>Oroonoko</a:t>
            </a:r>
            <a:endParaRPr lang="en-US" i="1" dirty="0" smtClean="0"/>
          </a:p>
          <a:p>
            <a:r>
              <a:rPr lang="en-US" dirty="0" smtClean="0"/>
              <a:t>1688-1702 – William III and Mary</a:t>
            </a:r>
          </a:p>
          <a:p>
            <a:r>
              <a:rPr lang="en-US" dirty="0" smtClean="0"/>
              <a:t>1695 – Congreve, </a:t>
            </a:r>
            <a:r>
              <a:rPr lang="en-US" i="1" dirty="0" smtClean="0"/>
              <a:t>Love for Love</a:t>
            </a:r>
          </a:p>
          <a:p>
            <a:r>
              <a:rPr lang="en-US" dirty="0" smtClean="0"/>
              <a:t>1698 – Collier, </a:t>
            </a:r>
            <a:r>
              <a:rPr lang="en-US" i="1" dirty="0" smtClean="0"/>
              <a:t>A Short View of the Immorality and Profaneness of the English Stage</a:t>
            </a:r>
          </a:p>
          <a:p>
            <a:r>
              <a:rPr lang="en-US" dirty="0" smtClean="0"/>
              <a:t>1700 – Congreve, </a:t>
            </a:r>
            <a:r>
              <a:rPr lang="en-US" i="1" dirty="0" smtClean="0"/>
              <a:t>The Way of the World</a:t>
            </a:r>
            <a:endParaRPr lang="en-US" dirty="0" smtClean="0"/>
          </a:p>
          <a:p>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29</a:t>
            </a:fld>
            <a:endParaRPr lang="cs-CZ"/>
          </a:p>
        </p:txBody>
      </p:sp>
    </p:spTree>
    <p:extLst>
      <p:ext uri="{BB962C8B-B14F-4D97-AF65-F5344CB8AC3E}">
        <p14:creationId xmlns:p14="http://schemas.microsoft.com/office/powerpoint/2010/main" val="423093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WHEN?</a:t>
            </a:r>
            <a:br>
              <a:rPr lang="cs-CZ" dirty="0" smtClean="0"/>
            </a:br>
            <a:r>
              <a:rPr lang="cs-CZ" dirty="0" err="1" smtClean="0"/>
              <a:t>Restoration</a:t>
            </a:r>
            <a:endParaRPr lang="cs-CZ" dirty="0"/>
          </a:p>
        </p:txBody>
      </p:sp>
      <p:sp>
        <p:nvSpPr>
          <p:cNvPr id="3" name="Zástupný symbol pro obsah 2"/>
          <p:cNvSpPr>
            <a:spLocks noGrp="1"/>
          </p:cNvSpPr>
          <p:nvPr>
            <p:ph idx="1"/>
          </p:nvPr>
        </p:nvSpPr>
        <p:spPr/>
        <p:txBody>
          <a:bodyPr/>
          <a:lstStyle/>
          <a:p>
            <a:r>
              <a:rPr lang="cs-CZ" dirty="0" err="1" smtClean="0"/>
              <a:t>After</a:t>
            </a:r>
            <a:r>
              <a:rPr lang="cs-CZ" dirty="0" smtClean="0"/>
              <a:t> Interregnum</a:t>
            </a:r>
          </a:p>
          <a:p>
            <a:r>
              <a:rPr lang="cs-CZ" dirty="0" smtClean="0"/>
              <a:t>1660 </a:t>
            </a:r>
            <a:r>
              <a:rPr lang="cs-CZ" dirty="0" err="1" smtClean="0"/>
              <a:t>restoration</a:t>
            </a:r>
            <a:r>
              <a:rPr lang="cs-CZ" dirty="0" smtClean="0"/>
              <a:t> </a:t>
            </a:r>
            <a:r>
              <a:rPr lang="cs-CZ" dirty="0" err="1" smtClean="0"/>
              <a:t>of</a:t>
            </a:r>
            <a:r>
              <a:rPr lang="cs-CZ" dirty="0" smtClean="0"/>
              <a:t> monarchy</a:t>
            </a:r>
          </a:p>
          <a:p>
            <a:r>
              <a:rPr lang="cs-CZ" dirty="0" smtClean="0"/>
              <a:t>Charles II </a:t>
            </a:r>
          </a:p>
          <a:p>
            <a:r>
              <a:rPr lang="cs-CZ" dirty="0" smtClean="0"/>
              <a:t>1660 – 1688 (</a:t>
            </a:r>
            <a:r>
              <a:rPr lang="cs-CZ" dirty="0" err="1" smtClean="0"/>
              <a:t>Glorious</a:t>
            </a:r>
            <a:r>
              <a:rPr lang="cs-CZ" dirty="0" smtClean="0"/>
              <a:t> </a:t>
            </a:r>
            <a:r>
              <a:rPr lang="cs-CZ" dirty="0" err="1" smtClean="0"/>
              <a:t>Revolution</a:t>
            </a:r>
            <a:r>
              <a:rPr lang="cs-CZ" dirty="0" smtClean="0"/>
              <a:t>)</a:t>
            </a:r>
          </a:p>
          <a:p>
            <a:r>
              <a:rPr lang="cs-CZ" dirty="0" smtClean="0"/>
              <a:t>In </a:t>
            </a:r>
            <a:r>
              <a:rPr lang="cs-CZ" dirty="0" err="1" smtClean="0"/>
              <a:t>literature</a:t>
            </a:r>
            <a:r>
              <a:rPr lang="cs-CZ" dirty="0" smtClean="0"/>
              <a:t> </a:t>
            </a:r>
            <a:r>
              <a:rPr lang="cs-CZ" dirty="0" err="1" smtClean="0"/>
              <a:t>extends</a:t>
            </a:r>
            <a:r>
              <a:rPr lang="cs-CZ" dirty="0" smtClean="0"/>
              <a:t> </a:t>
            </a:r>
            <a:r>
              <a:rPr lang="cs-CZ" dirty="0" err="1" smtClean="0"/>
              <a:t>at</a:t>
            </a:r>
            <a:r>
              <a:rPr lang="cs-CZ" dirty="0" smtClean="0"/>
              <a:t> least </a:t>
            </a:r>
            <a:r>
              <a:rPr lang="cs-CZ" dirty="0" err="1" smtClean="0"/>
              <a:t>until</a:t>
            </a:r>
            <a:r>
              <a:rPr lang="cs-CZ" dirty="0" smtClean="0"/>
              <a:t> 1700</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3</a:t>
            </a:fld>
            <a:endParaRPr lang="cs-CZ"/>
          </a:p>
        </p:txBody>
      </p:sp>
    </p:spTree>
    <p:extLst>
      <p:ext uri="{BB962C8B-B14F-4D97-AF65-F5344CB8AC3E}">
        <p14:creationId xmlns:p14="http://schemas.microsoft.com/office/powerpoint/2010/main" val="48821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3200" dirty="0" smtClean="0"/>
              <a:t>An Ordinance of both Houses, for the suppressing of Stage-</a:t>
            </a:r>
            <a:r>
              <a:rPr lang="en-US" sz="3200" dirty="0" err="1" smtClean="0"/>
              <a:t>Playes</a:t>
            </a:r>
            <a:r>
              <a:rPr lang="en-US" sz="3200" dirty="0" smtClean="0"/>
              <a:t/>
            </a:r>
            <a:br>
              <a:rPr lang="en-US" sz="3200" dirty="0" smtClean="0"/>
            </a:br>
            <a:r>
              <a:rPr lang="en-US" sz="3200" dirty="0" smtClean="0"/>
              <a:t>2 September 1642</a:t>
            </a:r>
            <a:endParaRPr lang="cs-CZ" sz="3200" dirty="0"/>
          </a:p>
        </p:txBody>
      </p:sp>
      <p:sp>
        <p:nvSpPr>
          <p:cNvPr id="3" name="Zástupný symbol pro obsah 2"/>
          <p:cNvSpPr>
            <a:spLocks noGrp="1"/>
          </p:cNvSpPr>
          <p:nvPr>
            <p:ph idx="1"/>
          </p:nvPr>
        </p:nvSpPr>
        <p:spPr>
          <a:xfrm>
            <a:off x="457200" y="1844824"/>
            <a:ext cx="8229600" cy="4680520"/>
          </a:xfrm>
        </p:spPr>
        <p:txBody>
          <a:bodyPr>
            <a:normAutofit fontScale="77500" lnSpcReduction="20000"/>
          </a:bodyPr>
          <a:lstStyle/>
          <a:p>
            <a:r>
              <a:rPr lang="en-US" dirty="0" smtClean="0"/>
              <a:t>… whereas </a:t>
            </a:r>
            <a:r>
              <a:rPr lang="en-US" dirty="0" err="1" smtClean="0"/>
              <a:t>publike</a:t>
            </a:r>
            <a:r>
              <a:rPr lang="en-US" dirty="0" smtClean="0"/>
              <a:t> Sports doe not well agree with </a:t>
            </a:r>
            <a:r>
              <a:rPr lang="en-US" dirty="0" err="1" smtClean="0"/>
              <a:t>publike</a:t>
            </a:r>
            <a:r>
              <a:rPr lang="en-US" dirty="0" smtClean="0"/>
              <a:t> Calamities, not </a:t>
            </a:r>
            <a:r>
              <a:rPr lang="en-US" dirty="0" err="1" smtClean="0"/>
              <a:t>publike</a:t>
            </a:r>
            <a:r>
              <a:rPr lang="en-US" dirty="0" smtClean="0"/>
              <a:t> Stage-</a:t>
            </a:r>
            <a:r>
              <a:rPr lang="en-US" dirty="0" err="1" smtClean="0"/>
              <a:t>playes</a:t>
            </a:r>
            <a:r>
              <a:rPr lang="en-US" dirty="0" smtClean="0"/>
              <a:t> with the Seasons of Humiliation, this being an Exercise of sad and pious solemnity, and the other being Spectacles of pleasure, too commonly expressing </a:t>
            </a:r>
            <a:r>
              <a:rPr lang="en-US" dirty="0" err="1" smtClean="0"/>
              <a:t>lacivious</a:t>
            </a:r>
            <a:r>
              <a:rPr lang="en-US" dirty="0" smtClean="0"/>
              <a:t> Mirth and </a:t>
            </a:r>
            <a:r>
              <a:rPr lang="en-US" dirty="0" err="1" smtClean="0"/>
              <a:t>Levitie</a:t>
            </a:r>
            <a:r>
              <a:rPr lang="en-US" dirty="0" smtClean="0"/>
              <a:t>: It is therefore thought fit, and Ordained by the Lords and Commons in this Parliament Assembled, that while these sad Causes and set times of Humiliation doe continue, </a:t>
            </a:r>
            <a:r>
              <a:rPr lang="en-US" dirty="0" err="1" smtClean="0"/>
              <a:t>publike</a:t>
            </a:r>
            <a:r>
              <a:rPr lang="en-US" dirty="0" smtClean="0"/>
              <a:t> Stage-</a:t>
            </a:r>
            <a:r>
              <a:rPr lang="en-US" dirty="0" err="1" smtClean="0"/>
              <a:t>playes</a:t>
            </a:r>
            <a:r>
              <a:rPr lang="en-US" dirty="0" smtClean="0"/>
              <a:t> shall cease, and bee forborne. Instead of which are recommended to the people of this Land, the profitable and seasonable Considerations of Repentance, Reconciliation, and peace with God, which probably may produce outward peace and prosperity, and bring </a:t>
            </a:r>
            <a:r>
              <a:rPr lang="en-US" dirty="0" err="1" smtClean="0"/>
              <a:t>againe</a:t>
            </a:r>
            <a:r>
              <a:rPr lang="en-US" dirty="0" smtClean="0"/>
              <a:t> Times of Joy and Gladness to these Nations. </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4</a:t>
            </a:fld>
            <a:endParaRPr lang="cs-CZ"/>
          </a:p>
        </p:txBody>
      </p:sp>
    </p:spTree>
    <p:extLst>
      <p:ext uri="{BB962C8B-B14F-4D97-AF65-F5344CB8AC3E}">
        <p14:creationId xmlns:p14="http://schemas.microsoft.com/office/powerpoint/2010/main" val="197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i="1" dirty="0" smtClean="0"/>
              <a:t>The Weekly Intelligencer</a:t>
            </a:r>
            <a:r>
              <a:rPr lang="en-US" dirty="0" smtClean="0"/>
              <a:t/>
            </a:r>
            <a:br>
              <a:rPr lang="en-US" dirty="0" smtClean="0"/>
            </a:br>
            <a:r>
              <a:rPr lang="en-US" dirty="0" smtClean="0"/>
              <a:t>11-18 September 1655</a:t>
            </a:r>
            <a:endParaRPr lang="cs-CZ" i="1" dirty="0"/>
          </a:p>
        </p:txBody>
      </p:sp>
      <p:sp>
        <p:nvSpPr>
          <p:cNvPr id="3" name="Zástupný symbol pro obsah 2"/>
          <p:cNvSpPr>
            <a:spLocks noGrp="1"/>
          </p:cNvSpPr>
          <p:nvPr>
            <p:ph idx="1"/>
          </p:nvPr>
        </p:nvSpPr>
        <p:spPr/>
        <p:txBody>
          <a:bodyPr>
            <a:normAutofit fontScale="85000" lnSpcReduction="10000"/>
          </a:bodyPr>
          <a:lstStyle/>
          <a:p>
            <a:r>
              <a:rPr lang="en-US" dirty="0" smtClean="0"/>
              <a:t>This Day proved </a:t>
            </a:r>
            <a:r>
              <a:rPr lang="en-US" dirty="0" err="1" smtClean="0"/>
              <a:t>Tragical</a:t>
            </a:r>
            <a:r>
              <a:rPr lang="en-US" dirty="0" smtClean="0"/>
              <a:t> to the </a:t>
            </a:r>
            <a:r>
              <a:rPr lang="en-US" i="1" dirty="0" smtClean="0"/>
              <a:t>Players</a:t>
            </a:r>
            <a:r>
              <a:rPr lang="en-US" dirty="0" smtClean="0"/>
              <a:t> at the </a:t>
            </a:r>
            <a:r>
              <a:rPr lang="en-US" i="1" dirty="0" smtClean="0"/>
              <a:t>Red Bull</a:t>
            </a:r>
            <a:r>
              <a:rPr lang="en-US" dirty="0" smtClean="0"/>
              <a:t>, their acting being against an Act f Parliament, the Soldiers secured the persons of some of them who were upon the Stage, and in the Tyrin-house, they seized also upon their </a:t>
            </a:r>
            <a:r>
              <a:rPr lang="en-US" dirty="0" err="1" smtClean="0"/>
              <a:t>cloaths</a:t>
            </a:r>
            <a:r>
              <a:rPr lang="en-US" dirty="0" smtClean="0"/>
              <a:t> in which they acted, a great part whereof was very rich, it never fared worse with the spectators then at this present, for those who had monies payed their five shillings </a:t>
            </a:r>
            <a:r>
              <a:rPr lang="en-US" dirty="0" err="1" smtClean="0"/>
              <a:t>apeece</a:t>
            </a:r>
            <a:r>
              <a:rPr lang="en-US" dirty="0" smtClean="0"/>
              <a:t>, those who had none to </a:t>
            </a:r>
            <a:r>
              <a:rPr lang="en-US" dirty="0" err="1" smtClean="0"/>
              <a:t>satisfie</a:t>
            </a:r>
            <a:r>
              <a:rPr lang="en-US" dirty="0" smtClean="0"/>
              <a:t> their forfeits, did leave their Cloaks behind them, the Tragedy of the Actors, and the Spectators, was the Comedy of the soldiers. </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5</a:t>
            </a:fld>
            <a:endParaRPr lang="cs-CZ"/>
          </a:p>
        </p:txBody>
      </p:sp>
    </p:spTree>
    <p:extLst>
      <p:ext uri="{BB962C8B-B14F-4D97-AF65-F5344CB8AC3E}">
        <p14:creationId xmlns:p14="http://schemas.microsoft.com/office/powerpoint/2010/main" val="393261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William </a:t>
            </a:r>
            <a:r>
              <a:rPr lang="cs-CZ" dirty="0" err="1" smtClean="0"/>
              <a:t>Davenant</a:t>
            </a:r>
            <a:r>
              <a:rPr lang="cs-CZ" dirty="0" smtClean="0"/>
              <a:t> (1608-68)</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1656</a:t>
            </a:r>
          </a:p>
          <a:p>
            <a:r>
              <a:rPr lang="cs-CZ" dirty="0" err="1" smtClean="0"/>
              <a:t>First</a:t>
            </a:r>
            <a:r>
              <a:rPr lang="cs-CZ" dirty="0" smtClean="0"/>
              <a:t> opera?</a:t>
            </a:r>
          </a:p>
          <a:p>
            <a:r>
              <a:rPr lang="cs-CZ" dirty="0" err="1" smtClean="0"/>
              <a:t>Rutland</a:t>
            </a:r>
            <a:r>
              <a:rPr lang="cs-CZ" dirty="0" smtClean="0"/>
              <a:t> House</a:t>
            </a:r>
          </a:p>
          <a:p>
            <a:r>
              <a:rPr lang="cs-CZ" dirty="0" smtClean="0"/>
              <a:t>1659 </a:t>
            </a:r>
            <a:r>
              <a:rPr lang="cs-CZ" dirty="0" err="1" smtClean="0"/>
              <a:t>Cockpit</a:t>
            </a:r>
            <a:endParaRPr lang="cs-CZ" dirty="0" smtClean="0"/>
          </a:p>
          <a:p>
            <a:r>
              <a:rPr lang="cs-CZ" dirty="0" smtClean="0"/>
              <a:t>1661 Lincoln Inn</a:t>
            </a:r>
            <a:r>
              <a:rPr lang="en-US" dirty="0" smtClean="0"/>
              <a:t>’s Field</a:t>
            </a:r>
          </a:p>
          <a:p>
            <a:r>
              <a:rPr lang="en-US" dirty="0" smtClean="0"/>
              <a:t>Influence on </a:t>
            </a:r>
          </a:p>
          <a:p>
            <a:pPr marL="0" indent="0">
              <a:buNone/>
            </a:pPr>
            <a:r>
              <a:rPr lang="en-US" dirty="0"/>
              <a:t> </a:t>
            </a:r>
            <a:r>
              <a:rPr lang="en-US" dirty="0" smtClean="0"/>
              <a:t>   Restoration theatre</a:t>
            </a:r>
          </a:p>
          <a:p>
            <a:pPr marL="0" indent="0">
              <a:buNone/>
            </a:pPr>
            <a:r>
              <a:rPr lang="en-US" dirty="0"/>
              <a:t> </a:t>
            </a:r>
            <a:r>
              <a:rPr lang="en-US" dirty="0" smtClean="0"/>
              <a:t>   and drama</a:t>
            </a:r>
            <a:endParaRPr lang="cs-CZ" dirty="0" smtClean="0"/>
          </a:p>
          <a:p>
            <a:endParaRPr lang="cs-CZ"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2355" y="1556792"/>
            <a:ext cx="3476151" cy="460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50D007A4-B972-4B5D-9A6A-D694487928F9}" type="slidenum">
              <a:rPr lang="cs-CZ" smtClean="0"/>
              <a:t>6</a:t>
            </a:fld>
            <a:endParaRPr lang="cs-CZ"/>
          </a:p>
        </p:txBody>
      </p:sp>
    </p:spTree>
    <p:extLst>
      <p:ext uri="{BB962C8B-B14F-4D97-AF65-F5344CB8AC3E}">
        <p14:creationId xmlns:p14="http://schemas.microsoft.com/office/powerpoint/2010/main" val="113984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Charles II</a:t>
            </a:r>
            <a:br>
              <a:rPr lang="en-US" dirty="0" smtClean="0"/>
            </a:br>
            <a:r>
              <a:rPr lang="en-US" sz="3600" dirty="0" smtClean="0"/>
              <a:t>(1660-1685)</a:t>
            </a:r>
            <a:br>
              <a:rPr lang="en-US" sz="3600" dirty="0" smtClean="0"/>
            </a:br>
            <a:r>
              <a:rPr lang="en-US" sz="3600" dirty="0" smtClean="0"/>
              <a:t>The Merry Monarch</a:t>
            </a:r>
            <a:endParaRPr lang="cs-CZ"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827140"/>
            <a:ext cx="4104456" cy="482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p:txBody>
          <a:bodyPr/>
          <a:lstStyle/>
          <a:p>
            <a:fld id="{50D007A4-B972-4B5D-9A6A-D694487928F9}" type="slidenum">
              <a:rPr lang="cs-CZ" smtClean="0"/>
              <a:t>7</a:t>
            </a:fld>
            <a:endParaRPr lang="cs-CZ"/>
          </a:p>
        </p:txBody>
      </p:sp>
    </p:spTree>
    <p:extLst>
      <p:ext uri="{BB962C8B-B14F-4D97-AF65-F5344CB8AC3E}">
        <p14:creationId xmlns:p14="http://schemas.microsoft.com/office/powerpoint/2010/main" val="169223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WHERE ? and for WHOM?</a:t>
            </a:r>
            <a:endParaRPr lang="cs-CZ" dirty="0"/>
          </a:p>
        </p:txBody>
      </p:sp>
      <p:sp>
        <p:nvSpPr>
          <p:cNvPr id="3" name="Zástupný symbol pro obsah 2"/>
          <p:cNvSpPr>
            <a:spLocks noGrp="1"/>
          </p:cNvSpPr>
          <p:nvPr>
            <p:ph idx="1"/>
          </p:nvPr>
        </p:nvSpPr>
        <p:spPr/>
        <p:txBody>
          <a:bodyPr/>
          <a:lstStyle/>
          <a:p>
            <a:r>
              <a:rPr lang="en-US" dirty="0" smtClean="0"/>
              <a:t>1660 – two companies chartered:</a:t>
            </a:r>
          </a:p>
          <a:p>
            <a:r>
              <a:rPr lang="en-US" dirty="0" smtClean="0"/>
              <a:t>The King’s Company: Thomas </a:t>
            </a:r>
            <a:r>
              <a:rPr lang="en-US" dirty="0" err="1" smtClean="0"/>
              <a:t>Killigrew</a:t>
            </a:r>
            <a:r>
              <a:rPr lang="en-US" dirty="0" smtClean="0"/>
              <a:t>, at the Theatre Royal at Drury Lane</a:t>
            </a:r>
          </a:p>
          <a:p>
            <a:r>
              <a:rPr lang="en-US" dirty="0" smtClean="0"/>
              <a:t>The Duke’s Company: William Davenant, the Duke’s Theatre</a:t>
            </a:r>
          </a:p>
          <a:p>
            <a:r>
              <a:rPr lang="en-US" dirty="0" smtClean="0"/>
              <a:t>1682 – United Company</a:t>
            </a:r>
          </a:p>
          <a:p>
            <a:r>
              <a:rPr lang="en-US" dirty="0" smtClean="0"/>
              <a:t>1695 – again two companies (actors break away from UC, led by Thomas Betterton)</a:t>
            </a:r>
            <a:endParaRPr lang="cs-CZ" dirty="0"/>
          </a:p>
        </p:txBody>
      </p:sp>
      <p:sp>
        <p:nvSpPr>
          <p:cNvPr id="4" name="Zástupný symbol pro číslo snímku 3"/>
          <p:cNvSpPr>
            <a:spLocks noGrp="1"/>
          </p:cNvSpPr>
          <p:nvPr>
            <p:ph type="sldNum" sz="quarter" idx="12"/>
          </p:nvPr>
        </p:nvSpPr>
        <p:spPr/>
        <p:txBody>
          <a:bodyPr/>
          <a:lstStyle/>
          <a:p>
            <a:fld id="{50D007A4-B972-4B5D-9A6A-D694487928F9}" type="slidenum">
              <a:rPr lang="cs-CZ" smtClean="0"/>
              <a:t>8</a:t>
            </a:fld>
            <a:endParaRPr lang="cs-CZ"/>
          </a:p>
        </p:txBody>
      </p:sp>
    </p:spTree>
    <p:extLst>
      <p:ext uri="{BB962C8B-B14F-4D97-AF65-F5344CB8AC3E}">
        <p14:creationId xmlns:p14="http://schemas.microsoft.com/office/powerpoint/2010/main" val="401370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Women actresses</a:t>
            </a:r>
            <a:endParaRPr lang="cs-CZ"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628800"/>
            <a:ext cx="3579408" cy="4525963"/>
          </a:xfrm>
        </p:spPr>
      </p:pic>
      <p:sp>
        <p:nvSpPr>
          <p:cNvPr id="10" name="Zástupný symbol pro obsah 9"/>
          <p:cNvSpPr>
            <a:spLocks noGrp="1"/>
          </p:cNvSpPr>
          <p:nvPr>
            <p:ph sz="half" idx="2"/>
          </p:nvPr>
        </p:nvSpPr>
        <p:spPr/>
        <p:txBody>
          <a:bodyPr/>
          <a:lstStyle/>
          <a:p>
            <a:r>
              <a:rPr lang="en-US" dirty="0" smtClean="0"/>
              <a:t>Breeches parts</a:t>
            </a:r>
          </a:p>
          <a:p>
            <a:r>
              <a:rPr lang="en-US" dirty="0" smtClean="0"/>
              <a:t>E.g. Nell Gwynn</a:t>
            </a:r>
          </a:p>
          <a:p>
            <a:r>
              <a:rPr lang="en-US" dirty="0" smtClean="0"/>
              <a:t>Ellen Barry</a:t>
            </a:r>
          </a:p>
          <a:p>
            <a:r>
              <a:rPr lang="en-US" dirty="0" smtClean="0"/>
              <a:t>Anne Bracegirdle</a:t>
            </a:r>
            <a:endParaRPr lang="cs-CZ" dirty="0"/>
          </a:p>
        </p:txBody>
      </p:sp>
      <p:sp>
        <p:nvSpPr>
          <p:cNvPr id="3" name="Zástupný symbol pro číslo snímku 2"/>
          <p:cNvSpPr>
            <a:spLocks noGrp="1"/>
          </p:cNvSpPr>
          <p:nvPr>
            <p:ph type="sldNum" sz="quarter" idx="12"/>
          </p:nvPr>
        </p:nvSpPr>
        <p:spPr/>
        <p:txBody>
          <a:bodyPr/>
          <a:lstStyle/>
          <a:p>
            <a:fld id="{50D007A4-B972-4B5D-9A6A-D694487928F9}" type="slidenum">
              <a:rPr lang="cs-CZ" smtClean="0"/>
              <a:t>9</a:t>
            </a:fld>
            <a:endParaRPr lang="cs-CZ"/>
          </a:p>
        </p:txBody>
      </p:sp>
    </p:spTree>
    <p:extLst>
      <p:ext uri="{BB962C8B-B14F-4D97-AF65-F5344CB8AC3E}">
        <p14:creationId xmlns:p14="http://schemas.microsoft.com/office/powerpoint/2010/main" val="150418667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1314</Words>
  <Application>Microsoft Office PowerPoint</Application>
  <PresentationFormat>Předvádění na obrazovce (4:3)</PresentationFormat>
  <Paragraphs>201</Paragraphs>
  <Slides>29</Slides>
  <Notes>0</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Motiv systému Office</vt:lpstr>
      <vt:lpstr>Restoration drama</vt:lpstr>
      <vt:lpstr>Prezentace aplikace PowerPoint</vt:lpstr>
      <vt:lpstr>WHEN? Restoration</vt:lpstr>
      <vt:lpstr>An Ordinance of both Houses, for the suppressing of Stage-Playes 2 September 1642</vt:lpstr>
      <vt:lpstr>The Weekly Intelligencer 11-18 September 1655</vt:lpstr>
      <vt:lpstr>William Davenant (1608-68)</vt:lpstr>
      <vt:lpstr>Charles II (1660-1685) The Merry Monarch</vt:lpstr>
      <vt:lpstr>WHERE ? and for WHOM?</vt:lpstr>
      <vt:lpstr>Women actresses</vt:lpstr>
      <vt:lpstr>The Restoration theatre</vt:lpstr>
      <vt:lpstr>The Restoration Theatre</vt:lpstr>
      <vt:lpstr>Interactive theatre</vt:lpstr>
      <vt:lpstr>Prologue to The Man of Mode (continued)</vt:lpstr>
      <vt:lpstr>Samuel Pepys, Diary</vt:lpstr>
      <vt:lpstr>Prezentace aplikace PowerPoint</vt:lpstr>
      <vt:lpstr>WHAT ?</vt:lpstr>
      <vt:lpstr>Heroic drama</vt:lpstr>
      <vt:lpstr>Heroic drama</vt:lpstr>
      <vt:lpstr>Comedies of manners</vt:lpstr>
      <vt:lpstr>WHO ?</vt:lpstr>
      <vt:lpstr>William Wycherley  (1640-1716)</vt:lpstr>
      <vt:lpstr>Second generation</vt:lpstr>
      <vt:lpstr>Prezentace aplikace PowerPoint</vt:lpstr>
      <vt:lpstr>WHY ?</vt:lpstr>
      <vt:lpstr>HOW?</vt:lpstr>
      <vt:lpstr>HOW ? – and backlash!</vt:lpstr>
      <vt:lpstr>Aphra Behn (1640-1689)</vt:lpstr>
      <vt:lpstr>Aphra Behn 1st professional woman writer</vt:lpstr>
      <vt:lpstr>Timetable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NOVASAFF</dc:creator>
  <cp:lastModifiedBy>NOVASAFF</cp:lastModifiedBy>
  <cp:revision>28</cp:revision>
  <dcterms:created xsi:type="dcterms:W3CDTF">2018-12-04T11:50:52Z</dcterms:created>
  <dcterms:modified xsi:type="dcterms:W3CDTF">2018-12-11T10:17:07Z</dcterms:modified>
</cp:coreProperties>
</file>