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0" r:id="rId3"/>
    <p:sldId id="264" r:id="rId4"/>
    <p:sldId id="266" r:id="rId5"/>
    <p:sldId id="272" r:id="rId6"/>
    <p:sldId id="273" r:id="rId7"/>
    <p:sldId id="274" r:id="rId8"/>
    <p:sldId id="256" r:id="rId9"/>
    <p:sldId id="267" r:id="rId10"/>
    <p:sldId id="268" r:id="rId11"/>
    <p:sldId id="269" r:id="rId12"/>
    <p:sldId id="265" r:id="rId13"/>
    <p:sldId id="257" r:id="rId14"/>
    <p:sldId id="258" r:id="rId15"/>
    <p:sldId id="259" r:id="rId16"/>
    <p:sldId id="260" r:id="rId17"/>
    <p:sldId id="275" r:id="rId18"/>
    <p:sldId id="276" r:id="rId19"/>
    <p:sldId id="277" r:id="rId20"/>
    <p:sldId id="262" r:id="rId21"/>
    <p:sldId id="278" r:id="rId22"/>
    <p:sldId id="261" r:id="rId2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525A8B36-C05E-478F-B73E-D19F0E34A968}">
          <p14:sldIdLst>
            <p14:sldId id="271"/>
            <p14:sldId id="270"/>
            <p14:sldId id="264"/>
            <p14:sldId id="266"/>
            <p14:sldId id="272"/>
            <p14:sldId id="273"/>
            <p14:sldId id="274"/>
            <p14:sldId id="256"/>
            <p14:sldId id="267"/>
            <p14:sldId id="268"/>
            <p14:sldId id="269"/>
            <p14:sldId id="265"/>
            <p14:sldId id="257"/>
            <p14:sldId id="258"/>
            <p14:sldId id="259"/>
            <p14:sldId id="260"/>
            <p14:sldId id="275"/>
            <p14:sldId id="276"/>
            <p14:sldId id="277"/>
            <p14:sldId id="262"/>
            <p14:sldId id="278"/>
            <p14:sldId id="2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2" d="100"/>
          <a:sy n="112" d="100"/>
        </p:scale>
        <p:origin x="158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09.03.2021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09.03.2021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09.03.2021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09.03.2021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09.03.2021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09.03.2021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8A2481B-5154-415F-B752-558547769AA3}" type="datetimeFigureOut">
              <a:rPr lang="cs-CZ" smtClean="0"/>
              <a:pPr/>
              <a:t>09.03.2021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18A2481B-5154-415F-B752-558547769AA3}" type="datetimeFigureOut">
              <a:rPr lang="cs-CZ" smtClean="0"/>
              <a:pPr/>
              <a:t>09.03.2021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09.03.2021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09.03.2021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09.03.2021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09.03.2021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www.bl.uk/manuscripts/FullDisplay.aspx?ref=Add_MS_24189"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3C00C1FB-3203-42D2-9823-15433B6BE8B3}"/>
              </a:ext>
            </a:extLst>
          </p:cNvPr>
          <p:cNvSpPr>
            <a:spLocks noGrp="1"/>
          </p:cNvSpPr>
          <p:nvPr>
            <p:ph type="title"/>
          </p:nvPr>
        </p:nvSpPr>
        <p:spPr/>
        <p:txBody>
          <a:bodyPr>
            <a:normAutofit fontScale="90000"/>
          </a:bodyPr>
          <a:lstStyle/>
          <a:p>
            <a:r>
              <a:rPr lang="cs-CZ" dirty="0"/>
              <a:t>Adaptace cestopisů v českém prostředí</a:t>
            </a:r>
            <a:br>
              <a:rPr lang="cs-CZ" dirty="0"/>
            </a:br>
            <a:r>
              <a:rPr lang="cs-CZ" sz="1600" dirty="0"/>
              <a:t>PVP Cestopisy českého středověku, 9. 3. 2021</a:t>
            </a:r>
            <a:endParaRPr lang="cs-CZ" dirty="0"/>
          </a:p>
        </p:txBody>
      </p:sp>
      <p:pic>
        <p:nvPicPr>
          <p:cNvPr id="3074" name="Picture 2">
            <a:extLst>
              <a:ext uri="{FF2B5EF4-FFF2-40B4-BE49-F238E27FC236}">
                <a16:creationId xmlns:a16="http://schemas.microsoft.com/office/drawing/2014/main" id="{5C1E3E6F-622A-432D-9D83-DDD89D876A7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9552" y="1628799"/>
            <a:ext cx="3602756" cy="45259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A1E0D897-6992-4863-98BF-F9F06E822FD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635896" y="1484784"/>
            <a:ext cx="5677111" cy="4813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219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cs-CZ" sz="3200" b="1" dirty="0" err="1"/>
              <a:t>Stemma</a:t>
            </a:r>
            <a:r>
              <a:rPr lang="cs-CZ" sz="3200" b="1" dirty="0"/>
              <a:t> středověkých rukopisů</a:t>
            </a:r>
            <a:br>
              <a:rPr lang="cs-CZ" sz="3200" b="1" dirty="0"/>
            </a:br>
            <a:r>
              <a:rPr lang="cs-CZ" sz="3200" b="1" dirty="0"/>
              <a:t>českého </a:t>
            </a:r>
            <a:r>
              <a:rPr lang="cs-CZ" sz="3200" b="1" dirty="0" err="1"/>
              <a:t>Mandevilla</a:t>
            </a:r>
            <a:br>
              <a:rPr lang="cs-CZ" sz="3200" b="1" dirty="0"/>
            </a:br>
            <a:r>
              <a:rPr lang="cs-CZ" sz="1800" b="1" dirty="0"/>
              <a:t>(podle </a:t>
            </a:r>
            <a:r>
              <a:rPr lang="cs-CZ" sz="1800" b="1" i="1" dirty="0"/>
              <a:t>Cestopis t. </a:t>
            </a:r>
            <a:r>
              <a:rPr lang="cs-CZ" sz="1800" b="1" i="1" dirty="0" err="1"/>
              <a:t>zv</a:t>
            </a:r>
            <a:r>
              <a:rPr lang="cs-CZ" sz="1800" b="1" i="1" dirty="0"/>
              <a:t>. </a:t>
            </a:r>
            <a:r>
              <a:rPr lang="cs-CZ" sz="1800" b="1" i="1" dirty="0" err="1"/>
              <a:t>Mandevilla</a:t>
            </a:r>
            <a:r>
              <a:rPr lang="cs-CZ" sz="1800" b="1" dirty="0"/>
              <a:t>, </a:t>
            </a:r>
            <a:r>
              <a:rPr lang="cs-CZ" sz="1800" b="1" dirty="0" err="1"/>
              <a:t>ed</a:t>
            </a:r>
            <a:r>
              <a:rPr lang="cs-CZ" sz="1800" b="1" dirty="0"/>
              <a:t>. Fr. Šimek, Praha 1911, s. VII-XXXIX)</a:t>
            </a:r>
            <a:endParaRPr lang="cs-CZ" sz="3200" b="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963660"/>
            <a:ext cx="8229600" cy="379904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cs-CZ" sz="3200" b="1" dirty="0"/>
              <a:t>Tisky </a:t>
            </a:r>
            <a:r>
              <a:rPr lang="cs-CZ" sz="3200" b="1" dirty="0" err="1"/>
              <a:t>Mandevilla</a:t>
            </a:r>
            <a:r>
              <a:rPr lang="cs-CZ" sz="3200" b="1" dirty="0"/>
              <a:t> v českém prostředí</a:t>
            </a:r>
          </a:p>
        </p:txBody>
      </p:sp>
      <p:sp>
        <p:nvSpPr>
          <p:cNvPr id="3" name="Espace réservé du contenu 2"/>
          <p:cNvSpPr>
            <a:spLocks noGrp="1"/>
          </p:cNvSpPr>
          <p:nvPr>
            <p:ph idx="1"/>
          </p:nvPr>
        </p:nvSpPr>
        <p:spPr/>
        <p:txBody>
          <a:bodyPr>
            <a:normAutofit/>
          </a:bodyPr>
          <a:lstStyle/>
          <a:p>
            <a:r>
              <a:rPr lang="cs-CZ" sz="2200" dirty="0"/>
              <a:t>1510 – Mikuláš Bakalář v Plzni (ztraceno)</a:t>
            </a:r>
          </a:p>
          <a:p>
            <a:r>
              <a:rPr lang="cs-CZ" sz="2200" dirty="0"/>
              <a:t>1513 – Tentýž (ztraceno)</a:t>
            </a:r>
          </a:p>
          <a:p>
            <a:r>
              <a:rPr lang="cs-CZ" sz="2200" dirty="0"/>
              <a:t>1576 – Oldřich </a:t>
            </a:r>
            <a:r>
              <a:rPr lang="cs-CZ" sz="2200" dirty="0" err="1"/>
              <a:t>Valda</a:t>
            </a:r>
            <a:r>
              <a:rPr lang="cs-CZ" sz="2200" dirty="0"/>
              <a:t> v Praze (KNM 29 G 3) – opsáno v </a:t>
            </a:r>
            <a:r>
              <a:rPr lang="cs-CZ" sz="2200" dirty="0" err="1"/>
              <a:t>rkp</a:t>
            </a:r>
            <a:r>
              <a:rPr lang="cs-CZ" sz="2200" dirty="0"/>
              <a:t>. NK (Křiž.), XXII A 15</a:t>
            </a:r>
          </a:p>
          <a:p>
            <a:r>
              <a:rPr lang="cs-CZ" sz="2200" dirty="0"/>
              <a:t>1600 – Tentýž</a:t>
            </a:r>
          </a:p>
          <a:p>
            <a:r>
              <a:rPr lang="cs-CZ" sz="2200" dirty="0"/>
              <a:t>1610 ? – tentýž (uvádí Dobrovský)</a:t>
            </a:r>
          </a:p>
          <a:p>
            <a:r>
              <a:rPr lang="cs-CZ" sz="2200" dirty="0"/>
              <a:t>1687 – tentýž (Kramerius)</a:t>
            </a:r>
          </a:p>
          <a:p>
            <a:r>
              <a:rPr lang="cs-CZ" sz="2200" dirty="0"/>
              <a:t>1796 – V. M. Kramerius</a:t>
            </a:r>
          </a:p>
          <a:p>
            <a:r>
              <a:rPr lang="cs-CZ" sz="2200" dirty="0"/>
              <a:t>1811 – otisk předešlého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3200" dirty="0"/>
              <a:t>St</a:t>
            </a:r>
            <a:r>
              <a:rPr lang="cs-CZ" sz="3200" dirty="0" err="1"/>
              <a:t>aročeský</a:t>
            </a:r>
            <a:r>
              <a:rPr lang="cs-CZ" sz="3200" dirty="0"/>
              <a:t> </a:t>
            </a:r>
            <a:r>
              <a:rPr lang="cs-CZ" sz="3200" dirty="0" err="1"/>
              <a:t>Mandevilla</a:t>
            </a:r>
            <a:endParaRPr lang="cs-CZ" sz="3200" dirty="0"/>
          </a:p>
        </p:txBody>
      </p:sp>
      <p:sp>
        <p:nvSpPr>
          <p:cNvPr id="5" name="Espace réservé du contenu 4"/>
          <p:cNvSpPr>
            <a:spLocks noGrp="1"/>
          </p:cNvSpPr>
          <p:nvPr>
            <p:ph sz="half" idx="1"/>
          </p:nvPr>
        </p:nvSpPr>
        <p:spPr/>
        <p:txBody>
          <a:bodyPr>
            <a:normAutofit fontScale="85000" lnSpcReduction="20000"/>
          </a:bodyPr>
          <a:lstStyle/>
          <a:p>
            <a:r>
              <a:rPr lang="cs-CZ" dirty="0" err="1"/>
              <a:t>vyd</a:t>
            </a:r>
            <a:r>
              <a:rPr lang="cs-CZ" dirty="0"/>
              <a:t>: </a:t>
            </a:r>
            <a:r>
              <a:rPr lang="cs-CZ" i="1" dirty="0"/>
              <a:t>Cestopis </a:t>
            </a:r>
            <a:r>
              <a:rPr lang="cs-CZ" i="1" dirty="0" err="1"/>
              <a:t>t</a:t>
            </a:r>
            <a:r>
              <a:rPr lang="cs-CZ" i="1" dirty="0"/>
              <a:t>. </a:t>
            </a:r>
            <a:r>
              <a:rPr lang="cs-CZ" i="1" dirty="0" err="1"/>
              <a:t>zv</a:t>
            </a:r>
            <a:r>
              <a:rPr lang="cs-CZ" i="1" dirty="0"/>
              <a:t>. </a:t>
            </a:r>
            <a:r>
              <a:rPr lang="cs-CZ" i="1" dirty="0" err="1"/>
              <a:t>Mandevilla</a:t>
            </a:r>
            <a:r>
              <a:rPr lang="cs-CZ" i="1" dirty="0"/>
              <a:t>. Český překlad pořízený </a:t>
            </a:r>
            <a:r>
              <a:rPr lang="cs-CZ" i="1" dirty="0" err="1"/>
              <a:t>Vavřincem</a:t>
            </a:r>
            <a:r>
              <a:rPr lang="cs-CZ" i="1" dirty="0"/>
              <a:t> z Březové</a:t>
            </a:r>
            <a:r>
              <a:rPr lang="cs-CZ" dirty="0"/>
              <a:t>, </a:t>
            </a:r>
            <a:r>
              <a:rPr lang="cs-CZ" dirty="0" err="1"/>
              <a:t>ed</a:t>
            </a:r>
            <a:r>
              <a:rPr lang="cs-CZ" dirty="0"/>
              <a:t>. F. Šimek, Praha 1911</a:t>
            </a:r>
          </a:p>
          <a:p>
            <a:endParaRPr lang="cs-CZ" dirty="0"/>
          </a:p>
          <a:p>
            <a:r>
              <a:rPr lang="cs-CZ" dirty="0"/>
              <a:t>Cestopis tzv. </a:t>
            </a:r>
            <a:r>
              <a:rPr lang="cs-CZ" dirty="0" err="1"/>
              <a:t>Mandevilla</a:t>
            </a:r>
            <a:r>
              <a:rPr lang="cs-CZ" dirty="0"/>
              <a:t>, </a:t>
            </a:r>
            <a:r>
              <a:rPr lang="cs-CZ" dirty="0" err="1"/>
              <a:t>ed</a:t>
            </a:r>
            <a:r>
              <a:rPr lang="cs-CZ" dirty="0"/>
              <a:t>. F. Šimek, Praha 1963</a:t>
            </a:r>
          </a:p>
        </p:txBody>
      </p:sp>
      <p:sp>
        <p:nvSpPr>
          <p:cNvPr id="6" name="Espace réservé du contenu 5"/>
          <p:cNvSpPr>
            <a:spLocks noGrp="1"/>
          </p:cNvSpPr>
          <p:nvPr>
            <p:ph sz="half" idx="2"/>
          </p:nvPr>
        </p:nvSpPr>
        <p:spPr/>
        <p:txBody>
          <a:bodyPr>
            <a:normAutofit fontScale="85000" lnSpcReduction="20000"/>
          </a:bodyPr>
          <a:lstStyle/>
          <a:p>
            <a:r>
              <a:rPr lang="cs-CZ" dirty="0"/>
              <a:t>Tuto knihu </a:t>
            </a:r>
            <a:r>
              <a:rPr lang="cs-CZ" dirty="0" err="1"/>
              <a:t>Mandevila</a:t>
            </a:r>
            <a:r>
              <a:rPr lang="cs-CZ" dirty="0"/>
              <a:t> sem od 1 až do 30tý kapitoly </a:t>
            </a:r>
            <a:r>
              <a:rPr lang="cs-CZ" dirty="0" err="1"/>
              <a:t>přečetel</a:t>
            </a:r>
            <a:r>
              <a:rPr lang="cs-CZ" dirty="0"/>
              <a:t>, a když sem dobře povážil, tak sem uznal, že všechno pravda </a:t>
            </a:r>
            <a:r>
              <a:rPr lang="cs-CZ" dirty="0" err="1"/>
              <a:t>bejti</a:t>
            </a:r>
            <a:r>
              <a:rPr lang="cs-CZ" dirty="0"/>
              <a:t> může, protože ten svrchovaný nejvyšší Bůh má všechno </a:t>
            </a:r>
            <a:r>
              <a:rPr lang="fr-FR" dirty="0"/>
              <a:t>[</a:t>
            </a:r>
            <a:r>
              <a:rPr lang="cs-CZ" dirty="0"/>
              <a:t>ve</a:t>
            </a:r>
            <a:r>
              <a:rPr lang="fr-FR" dirty="0"/>
              <a:t>]</a:t>
            </a:r>
            <a:r>
              <a:rPr lang="cs-CZ" dirty="0"/>
              <a:t> </a:t>
            </a:r>
            <a:r>
              <a:rPr lang="cs-CZ" dirty="0" err="1"/>
              <a:t>svý</a:t>
            </a:r>
            <a:r>
              <a:rPr lang="cs-CZ" dirty="0"/>
              <a:t> moci (…), a že proto ti ohyzdní tvorové a potvory ty drahý poklady pod svým opatrování mají, aby jen ty lidé, který od Pána boha tu milost mají, by něco odnést mohli, neb velké bohatství větším dílem pro duší škody.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endParaRPr lang="cs-CZ"/>
          </a:p>
        </p:txBody>
      </p:sp>
      <p:pic>
        <p:nvPicPr>
          <p:cNvPr id="2051" name="Picture 3"/>
          <p:cNvPicPr>
            <a:picLocks noGrp="1" noChangeAspect="1" noChangeArrowheads="1"/>
          </p:cNvPicPr>
          <p:nvPr>
            <p:ph sz="half" idx="1"/>
          </p:nvPr>
        </p:nvPicPr>
        <p:blipFill>
          <a:blip r:embed="rId2" cstate="print"/>
          <a:stretch>
            <a:fillRect/>
          </a:stretch>
        </p:blipFill>
        <p:spPr bwMode="auto">
          <a:xfrm>
            <a:off x="500034" y="285728"/>
            <a:ext cx="3857652" cy="5952647"/>
          </a:xfrm>
          <a:prstGeom prst="rect">
            <a:avLst/>
          </a:prstGeom>
          <a:noFill/>
          <a:ln w="9525">
            <a:noFill/>
            <a:miter lim="800000"/>
            <a:headEnd/>
            <a:tailEnd/>
          </a:ln>
          <a:effectLst/>
        </p:spPr>
      </p:pic>
      <p:sp>
        <p:nvSpPr>
          <p:cNvPr id="7" name="Zástupný symbol pro obsah 6"/>
          <p:cNvSpPr>
            <a:spLocks noGrp="1"/>
          </p:cNvSpPr>
          <p:nvPr>
            <p:ph sz="half" idx="2"/>
          </p:nvPr>
        </p:nvSpPr>
        <p:spPr>
          <a:xfrm>
            <a:off x="4648200" y="285728"/>
            <a:ext cx="4038600" cy="5840435"/>
          </a:xfrm>
        </p:spPr>
        <p:txBody>
          <a:bodyPr>
            <a:normAutofit lnSpcReduction="10000"/>
          </a:bodyPr>
          <a:lstStyle/>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sz="2000" dirty="0"/>
          </a:p>
          <a:p>
            <a:r>
              <a:rPr lang="cs-CZ" sz="2000" dirty="0"/>
              <a:t>Paris, </a:t>
            </a:r>
            <a:r>
              <a:rPr lang="cs-CZ" sz="2000" dirty="0" err="1"/>
              <a:t>BnF</a:t>
            </a:r>
            <a:r>
              <a:rPr lang="cs-CZ" sz="2000" dirty="0"/>
              <a:t>, </a:t>
            </a:r>
            <a:r>
              <a:rPr lang="cs-CZ" sz="2000" dirty="0" err="1"/>
              <a:t>Ms</a:t>
            </a:r>
            <a:r>
              <a:rPr lang="cs-CZ" sz="2000" dirty="0"/>
              <a:t>. Allemand 150 (přídeští)</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half" idx="1"/>
          </p:nvPr>
        </p:nvSpPr>
        <p:spPr/>
        <p:txBody>
          <a:bodyPr>
            <a:normAutofit fontScale="92500" lnSpcReduction="10000"/>
          </a:bodyPr>
          <a:lstStyle/>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sz="2200" dirty="0"/>
              <a:t>Paris, </a:t>
            </a:r>
            <a:r>
              <a:rPr lang="cs-CZ" sz="2200" dirty="0" err="1"/>
              <a:t>BnF</a:t>
            </a:r>
            <a:r>
              <a:rPr lang="cs-CZ" sz="2200" dirty="0"/>
              <a:t>, </a:t>
            </a:r>
            <a:r>
              <a:rPr lang="cs-CZ" sz="2200" dirty="0" err="1"/>
              <a:t>Ms</a:t>
            </a:r>
            <a:r>
              <a:rPr lang="cs-CZ" sz="2200" dirty="0"/>
              <a:t>. Allemand 150, </a:t>
            </a:r>
            <a:r>
              <a:rPr lang="cs-CZ" sz="2200" dirty="0" err="1"/>
              <a:t>fol</a:t>
            </a:r>
            <a:r>
              <a:rPr lang="cs-CZ" sz="2200" dirty="0"/>
              <a:t>. 1r (předmluva Otto </a:t>
            </a:r>
            <a:r>
              <a:rPr lang="cs-CZ" sz="2200" dirty="0" err="1"/>
              <a:t>von</a:t>
            </a:r>
            <a:r>
              <a:rPr lang="cs-CZ" sz="2200" dirty="0"/>
              <a:t> </a:t>
            </a:r>
            <a:r>
              <a:rPr lang="cs-CZ" sz="2200" dirty="0" err="1"/>
              <a:t>Diemeringen</a:t>
            </a:r>
            <a:r>
              <a:rPr lang="cs-CZ" sz="2200" dirty="0"/>
              <a:t>)</a:t>
            </a:r>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786314" y="357166"/>
            <a:ext cx="4071966" cy="623583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4" name="Zástupný symbol pro obsah 3"/>
          <p:cNvSpPr>
            <a:spLocks noGrp="1"/>
          </p:cNvSpPr>
          <p:nvPr>
            <p:ph sz="half" idx="2"/>
          </p:nvPr>
        </p:nvSpPr>
        <p:spPr>
          <a:xfrm>
            <a:off x="928662" y="3500438"/>
            <a:ext cx="7643866" cy="2625725"/>
          </a:xfrm>
        </p:spPr>
        <p:txBody>
          <a:bodyPr>
            <a:normAutofit fontScale="70000" lnSpcReduction="20000"/>
          </a:bodyPr>
          <a:lstStyle/>
          <a:p>
            <a:r>
              <a:rPr lang="cs-CZ" dirty="0" err="1"/>
              <a:t>Ich</a:t>
            </a:r>
            <a:r>
              <a:rPr lang="cs-CZ" dirty="0"/>
              <a:t> </a:t>
            </a:r>
            <a:r>
              <a:rPr lang="cs-CZ" dirty="0" err="1"/>
              <a:t>Otte</a:t>
            </a:r>
            <a:r>
              <a:rPr lang="cs-CZ" dirty="0"/>
              <a:t> </a:t>
            </a:r>
            <a:r>
              <a:rPr lang="cs-CZ" dirty="0" err="1"/>
              <a:t>von</a:t>
            </a:r>
            <a:r>
              <a:rPr lang="cs-CZ" dirty="0"/>
              <a:t> </a:t>
            </a:r>
            <a:r>
              <a:rPr lang="cs-CZ" dirty="0" err="1"/>
              <a:t>Dyemeryngen</a:t>
            </a:r>
            <a:r>
              <a:rPr lang="cs-CZ" dirty="0"/>
              <a:t> </a:t>
            </a:r>
            <a:r>
              <a:rPr lang="cs-CZ" dirty="0" err="1"/>
              <a:t>ein</a:t>
            </a:r>
            <a:r>
              <a:rPr lang="cs-CZ" dirty="0"/>
              <a:t> </a:t>
            </a:r>
            <a:r>
              <a:rPr lang="cs-CZ" dirty="0" err="1"/>
              <a:t>domherr</a:t>
            </a:r>
            <a:r>
              <a:rPr lang="cs-CZ" dirty="0"/>
              <a:t> </a:t>
            </a:r>
            <a:r>
              <a:rPr lang="cs-CZ" dirty="0" err="1"/>
              <a:t>zu</a:t>
            </a:r>
            <a:r>
              <a:rPr lang="cs-CZ" dirty="0"/>
              <a:t> </a:t>
            </a:r>
            <a:r>
              <a:rPr lang="cs-CZ" dirty="0" err="1"/>
              <a:t>Mecze</a:t>
            </a:r>
            <a:r>
              <a:rPr lang="cs-CZ" dirty="0"/>
              <a:t> in </a:t>
            </a:r>
            <a:r>
              <a:rPr lang="cs-CZ" dirty="0" err="1"/>
              <a:t>Loteryngen</a:t>
            </a:r>
            <a:r>
              <a:rPr lang="cs-CZ" dirty="0"/>
              <a:t> han </a:t>
            </a:r>
            <a:r>
              <a:rPr lang="cs-CZ" dirty="0" err="1"/>
              <a:t>diz</a:t>
            </a:r>
            <a:r>
              <a:rPr lang="cs-CZ" dirty="0"/>
              <a:t> </a:t>
            </a:r>
            <a:r>
              <a:rPr lang="cs-CZ" dirty="0" err="1"/>
              <a:t>büche</a:t>
            </a:r>
            <a:r>
              <a:rPr lang="cs-CZ" dirty="0"/>
              <a:t> </a:t>
            </a:r>
            <a:r>
              <a:rPr lang="cs-CZ" dirty="0" err="1"/>
              <a:t>verwandelt</a:t>
            </a:r>
            <a:r>
              <a:rPr lang="cs-CZ" dirty="0"/>
              <a:t> </a:t>
            </a:r>
            <a:r>
              <a:rPr lang="cs-CZ" dirty="0" err="1"/>
              <a:t>uz</a:t>
            </a:r>
            <a:r>
              <a:rPr lang="cs-CZ" dirty="0"/>
              <a:t> </a:t>
            </a:r>
            <a:r>
              <a:rPr lang="cs-CZ" dirty="0" err="1"/>
              <a:t>welsch</a:t>
            </a:r>
            <a:r>
              <a:rPr lang="cs-CZ" dirty="0"/>
              <a:t> </a:t>
            </a:r>
            <a:r>
              <a:rPr lang="cs-CZ" dirty="0" err="1"/>
              <a:t>unde</a:t>
            </a:r>
            <a:r>
              <a:rPr lang="cs-CZ" dirty="0"/>
              <a:t> latin in </a:t>
            </a:r>
            <a:r>
              <a:rPr lang="cs-CZ" dirty="0" err="1"/>
              <a:t>dütsche</a:t>
            </a:r>
            <a:r>
              <a:rPr lang="cs-CZ" dirty="0"/>
              <a:t>, </a:t>
            </a:r>
            <a:r>
              <a:rPr lang="cs-CZ" dirty="0" err="1"/>
              <a:t>daz</a:t>
            </a:r>
            <a:r>
              <a:rPr lang="cs-CZ" dirty="0"/>
              <a:t> </a:t>
            </a:r>
            <a:r>
              <a:rPr lang="cs-CZ" dirty="0" err="1"/>
              <a:t>die</a:t>
            </a:r>
            <a:r>
              <a:rPr lang="cs-CZ" dirty="0"/>
              <a:t> </a:t>
            </a:r>
            <a:r>
              <a:rPr lang="cs-CZ" dirty="0" err="1"/>
              <a:t>dütschen</a:t>
            </a:r>
            <a:r>
              <a:rPr lang="cs-CZ" dirty="0"/>
              <a:t> </a:t>
            </a:r>
            <a:r>
              <a:rPr lang="cs-CZ" dirty="0" err="1"/>
              <a:t>auch</a:t>
            </a:r>
            <a:r>
              <a:rPr lang="cs-CZ" dirty="0"/>
              <a:t> </a:t>
            </a:r>
            <a:r>
              <a:rPr lang="cs-CZ" dirty="0" err="1"/>
              <a:t>mogent</a:t>
            </a:r>
            <a:r>
              <a:rPr lang="cs-CZ" dirty="0"/>
              <a:t> dar </a:t>
            </a:r>
            <a:r>
              <a:rPr lang="cs-CZ" dirty="0" err="1"/>
              <a:t>ynne</a:t>
            </a:r>
            <a:r>
              <a:rPr lang="cs-CZ" dirty="0"/>
              <a:t> </a:t>
            </a:r>
            <a:r>
              <a:rPr lang="cs-CZ" dirty="0" err="1"/>
              <a:t>lesen</a:t>
            </a:r>
            <a:r>
              <a:rPr lang="cs-CZ" dirty="0"/>
              <a:t> </a:t>
            </a:r>
            <a:r>
              <a:rPr lang="cs-CZ" dirty="0" err="1"/>
              <a:t>von</a:t>
            </a:r>
            <a:r>
              <a:rPr lang="cs-CZ" dirty="0"/>
              <a:t> </a:t>
            </a:r>
            <a:r>
              <a:rPr lang="cs-CZ" dirty="0" err="1"/>
              <a:t>manigen</a:t>
            </a:r>
            <a:r>
              <a:rPr lang="cs-CZ" dirty="0"/>
              <a:t> (= </a:t>
            </a:r>
            <a:r>
              <a:rPr lang="cs-CZ" dirty="0" err="1"/>
              <a:t>mangen</a:t>
            </a:r>
            <a:r>
              <a:rPr lang="cs-CZ" dirty="0"/>
              <a:t>) </a:t>
            </a:r>
            <a:r>
              <a:rPr lang="cs-CZ" dirty="0" err="1"/>
              <a:t>wünderlichen</a:t>
            </a:r>
            <a:r>
              <a:rPr lang="cs-CZ" dirty="0"/>
              <a:t> </a:t>
            </a:r>
            <a:r>
              <a:rPr lang="cs-CZ" dirty="0" err="1"/>
              <a:t>sachen</a:t>
            </a:r>
            <a:r>
              <a:rPr lang="cs-CZ" dirty="0"/>
              <a:t> der dar </a:t>
            </a:r>
            <a:r>
              <a:rPr lang="cs-CZ" dirty="0" err="1"/>
              <a:t>ynne</a:t>
            </a:r>
            <a:r>
              <a:rPr lang="cs-CZ" dirty="0"/>
              <a:t> </a:t>
            </a:r>
            <a:r>
              <a:rPr lang="cs-CZ" dirty="0" err="1"/>
              <a:t>geschripen</a:t>
            </a:r>
            <a:r>
              <a:rPr lang="cs-CZ" dirty="0"/>
              <a:t> </a:t>
            </a:r>
            <a:r>
              <a:rPr lang="cs-CZ" dirty="0" err="1"/>
              <a:t>sint</a:t>
            </a:r>
            <a:r>
              <a:rPr lang="cs-CZ" dirty="0"/>
              <a:t> </a:t>
            </a:r>
            <a:r>
              <a:rPr lang="cs-CZ" dirty="0" err="1"/>
              <a:t>von</a:t>
            </a:r>
            <a:r>
              <a:rPr lang="cs-CZ" dirty="0"/>
              <a:t> </a:t>
            </a:r>
            <a:r>
              <a:rPr lang="cs-CZ" dirty="0" err="1"/>
              <a:t>fremeden</a:t>
            </a:r>
            <a:r>
              <a:rPr lang="cs-CZ" dirty="0"/>
              <a:t> </a:t>
            </a:r>
            <a:r>
              <a:rPr lang="cs-CZ" dirty="0" err="1"/>
              <a:t>landen</a:t>
            </a:r>
            <a:r>
              <a:rPr lang="cs-CZ" dirty="0"/>
              <a:t> </a:t>
            </a:r>
            <a:r>
              <a:rPr lang="cs-CZ" dirty="0" err="1"/>
              <a:t>und</a:t>
            </a:r>
            <a:r>
              <a:rPr lang="cs-CZ" dirty="0"/>
              <a:t> </a:t>
            </a:r>
            <a:r>
              <a:rPr lang="cs-CZ" dirty="0" err="1"/>
              <a:t>von</a:t>
            </a:r>
            <a:r>
              <a:rPr lang="cs-CZ" dirty="0"/>
              <a:t> </a:t>
            </a:r>
            <a:r>
              <a:rPr lang="cs-CZ" dirty="0" err="1"/>
              <a:t>fremeden</a:t>
            </a:r>
            <a:r>
              <a:rPr lang="cs-CZ" dirty="0"/>
              <a:t> </a:t>
            </a:r>
            <a:r>
              <a:rPr lang="cs-CZ" dirty="0" err="1"/>
              <a:t>dieren</a:t>
            </a:r>
            <a:r>
              <a:rPr lang="cs-CZ" dirty="0"/>
              <a:t> </a:t>
            </a:r>
            <a:r>
              <a:rPr lang="cs-CZ" dirty="0" err="1"/>
              <a:t>unde</a:t>
            </a:r>
            <a:r>
              <a:rPr lang="cs-CZ" dirty="0"/>
              <a:t> </a:t>
            </a:r>
            <a:r>
              <a:rPr lang="cs-CZ" dirty="0" err="1"/>
              <a:t>fremeden</a:t>
            </a:r>
            <a:r>
              <a:rPr lang="cs-CZ" dirty="0"/>
              <a:t> </a:t>
            </a:r>
            <a:r>
              <a:rPr lang="cs-CZ" dirty="0" err="1"/>
              <a:t>luden</a:t>
            </a:r>
            <a:r>
              <a:rPr lang="cs-CZ" dirty="0"/>
              <a:t> (=</a:t>
            </a:r>
            <a:r>
              <a:rPr lang="cs-CZ" dirty="0" err="1"/>
              <a:t>Leuten</a:t>
            </a:r>
            <a:r>
              <a:rPr lang="cs-CZ" dirty="0"/>
              <a:t>) </a:t>
            </a:r>
            <a:r>
              <a:rPr lang="cs-CZ" dirty="0" err="1"/>
              <a:t>und</a:t>
            </a:r>
            <a:r>
              <a:rPr lang="cs-CZ" dirty="0"/>
              <a:t> </a:t>
            </a:r>
            <a:r>
              <a:rPr lang="cs-CZ" dirty="0" err="1"/>
              <a:t>von</a:t>
            </a:r>
            <a:r>
              <a:rPr lang="cs-CZ" dirty="0"/>
              <a:t> </a:t>
            </a:r>
            <a:r>
              <a:rPr lang="cs-CZ" dirty="0" err="1"/>
              <a:t>iren</a:t>
            </a:r>
            <a:r>
              <a:rPr lang="cs-CZ" dirty="0"/>
              <a:t> </a:t>
            </a:r>
            <a:r>
              <a:rPr lang="cs-CZ" dirty="0" err="1"/>
              <a:t>gelauben</a:t>
            </a:r>
            <a:r>
              <a:rPr lang="cs-CZ" dirty="0"/>
              <a:t> </a:t>
            </a:r>
            <a:r>
              <a:rPr lang="cs-CZ" dirty="0" err="1"/>
              <a:t>unde</a:t>
            </a:r>
            <a:r>
              <a:rPr lang="cs-CZ" dirty="0"/>
              <a:t> </a:t>
            </a:r>
            <a:r>
              <a:rPr lang="cs-CZ" dirty="0" err="1"/>
              <a:t>wesen</a:t>
            </a:r>
            <a:r>
              <a:rPr lang="cs-CZ" dirty="0"/>
              <a:t> </a:t>
            </a:r>
            <a:r>
              <a:rPr lang="cs-CZ" dirty="0" err="1"/>
              <a:t>unde</a:t>
            </a:r>
            <a:r>
              <a:rPr lang="cs-CZ" dirty="0"/>
              <a:t> </a:t>
            </a:r>
            <a:r>
              <a:rPr lang="cs-CZ" dirty="0" err="1"/>
              <a:t>von</a:t>
            </a:r>
            <a:r>
              <a:rPr lang="cs-CZ" dirty="0"/>
              <a:t> </a:t>
            </a:r>
            <a:r>
              <a:rPr lang="cs-CZ" dirty="0" err="1"/>
              <a:t>iren</a:t>
            </a:r>
            <a:r>
              <a:rPr lang="cs-CZ" dirty="0"/>
              <a:t> </a:t>
            </a:r>
            <a:r>
              <a:rPr lang="cs-CZ" dirty="0" err="1"/>
              <a:t>cleyden</a:t>
            </a:r>
            <a:r>
              <a:rPr lang="cs-CZ" dirty="0"/>
              <a:t> </a:t>
            </a:r>
            <a:r>
              <a:rPr lang="cs-CZ" dirty="0" err="1"/>
              <a:t>unde</a:t>
            </a:r>
            <a:r>
              <a:rPr lang="cs-CZ" dirty="0"/>
              <a:t> </a:t>
            </a:r>
            <a:r>
              <a:rPr lang="cs-CZ" dirty="0" err="1"/>
              <a:t>von</a:t>
            </a:r>
            <a:r>
              <a:rPr lang="cs-CZ" dirty="0"/>
              <a:t> </a:t>
            </a:r>
            <a:r>
              <a:rPr lang="cs-CZ" dirty="0" err="1"/>
              <a:t>anderen</a:t>
            </a:r>
            <a:r>
              <a:rPr lang="cs-CZ" dirty="0"/>
              <a:t> vil </a:t>
            </a:r>
            <a:r>
              <a:rPr lang="cs-CZ" dirty="0" err="1"/>
              <a:t>wündern</a:t>
            </a:r>
            <a:r>
              <a:rPr lang="cs-CZ" dirty="0"/>
              <a:t> </a:t>
            </a:r>
            <a:r>
              <a:rPr lang="cs-CZ" dirty="0" err="1"/>
              <a:t>alz</a:t>
            </a:r>
            <a:r>
              <a:rPr lang="cs-CZ" dirty="0"/>
              <a:t> her nach </a:t>
            </a:r>
            <a:r>
              <a:rPr lang="cs-CZ" dirty="0" err="1"/>
              <a:t>geschriben</a:t>
            </a:r>
            <a:r>
              <a:rPr lang="cs-CZ" dirty="0"/>
              <a:t> </a:t>
            </a:r>
            <a:r>
              <a:rPr lang="cs-CZ" dirty="0" err="1"/>
              <a:t>stet</a:t>
            </a:r>
            <a:r>
              <a:rPr lang="cs-CZ" dirty="0"/>
              <a:t> in </a:t>
            </a:r>
            <a:r>
              <a:rPr lang="cs-CZ" dirty="0" err="1"/>
              <a:t>allen</a:t>
            </a:r>
            <a:r>
              <a:rPr lang="cs-CZ" dirty="0"/>
              <a:t> </a:t>
            </a:r>
            <a:r>
              <a:rPr lang="cs-CZ" dirty="0" err="1"/>
              <a:t>capitteln</a:t>
            </a:r>
            <a:r>
              <a:rPr lang="cs-CZ" dirty="0"/>
              <a:t> </a:t>
            </a:r>
            <a:r>
              <a:rPr lang="cs-CZ" dirty="0" err="1"/>
              <a:t>alz</a:t>
            </a:r>
            <a:r>
              <a:rPr lang="cs-CZ" dirty="0"/>
              <a:t> </a:t>
            </a:r>
            <a:r>
              <a:rPr lang="cs-CZ" dirty="0" err="1"/>
              <a:t>diz</a:t>
            </a:r>
            <a:r>
              <a:rPr lang="cs-CZ" dirty="0"/>
              <a:t> </a:t>
            </a:r>
            <a:r>
              <a:rPr lang="cs-CZ" dirty="0" err="1"/>
              <a:t>buch</a:t>
            </a:r>
            <a:r>
              <a:rPr lang="cs-CZ" dirty="0"/>
              <a:t> </a:t>
            </a:r>
            <a:r>
              <a:rPr lang="cs-CZ" dirty="0" err="1"/>
              <a:t>gedeilet</a:t>
            </a:r>
            <a:r>
              <a:rPr lang="cs-CZ" dirty="0"/>
              <a:t> </a:t>
            </a:r>
            <a:r>
              <a:rPr lang="cs-CZ" dirty="0" err="1"/>
              <a:t>ist</a:t>
            </a:r>
            <a:r>
              <a:rPr lang="cs-CZ" dirty="0"/>
              <a:t> in </a:t>
            </a:r>
            <a:r>
              <a:rPr lang="cs-CZ" dirty="0" err="1"/>
              <a:t>fünf</a:t>
            </a:r>
            <a:r>
              <a:rPr lang="cs-CZ" dirty="0"/>
              <a:t> </a:t>
            </a:r>
            <a:r>
              <a:rPr lang="cs-CZ" dirty="0" err="1"/>
              <a:t>diel</a:t>
            </a:r>
            <a:r>
              <a:rPr lang="cs-CZ" dirty="0"/>
              <a:t>. </a:t>
            </a:r>
            <a:r>
              <a:rPr lang="cs-CZ" b="1" dirty="0" err="1"/>
              <a:t>Hie</a:t>
            </a:r>
            <a:r>
              <a:rPr lang="cs-CZ" b="1" dirty="0"/>
              <a:t> </a:t>
            </a:r>
            <a:r>
              <a:rPr lang="cs-CZ" b="1" dirty="0" err="1"/>
              <a:t>hebent</a:t>
            </a:r>
            <a:r>
              <a:rPr lang="cs-CZ" b="1" dirty="0"/>
              <a:t> </a:t>
            </a:r>
            <a:r>
              <a:rPr lang="cs-CZ" b="1" dirty="0" err="1"/>
              <a:t>die</a:t>
            </a:r>
            <a:r>
              <a:rPr lang="cs-CZ" b="1" dirty="0"/>
              <a:t> </a:t>
            </a:r>
            <a:r>
              <a:rPr lang="cs-CZ" b="1" dirty="0" err="1"/>
              <a:t>capitel</a:t>
            </a:r>
            <a:r>
              <a:rPr lang="cs-CZ" b="1" dirty="0"/>
              <a:t> </a:t>
            </a:r>
            <a:r>
              <a:rPr lang="cs-CZ" b="1" dirty="0" err="1"/>
              <a:t>an</a:t>
            </a:r>
            <a:r>
              <a:rPr lang="cs-CZ" b="1" dirty="0"/>
              <a:t> </a:t>
            </a:r>
            <a:r>
              <a:rPr lang="cs-CZ" b="1" dirty="0" err="1"/>
              <a:t>daß</a:t>
            </a:r>
            <a:r>
              <a:rPr lang="cs-CZ" b="1" dirty="0"/>
              <a:t> </a:t>
            </a:r>
            <a:r>
              <a:rPr lang="cs-CZ" b="1" dirty="0" err="1"/>
              <a:t>erste</a:t>
            </a:r>
            <a:endParaRPr lang="cs-CZ"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1502023" y="500042"/>
            <a:ext cx="5927497" cy="282609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54032"/>
          </a:xfrm>
        </p:spPr>
        <p:txBody>
          <a:bodyPr>
            <a:normAutofit/>
          </a:bodyPr>
          <a:lstStyle/>
          <a:p>
            <a:r>
              <a:rPr lang="cs-CZ" sz="3000" b="1" dirty="0"/>
              <a:t>Otto </a:t>
            </a:r>
            <a:r>
              <a:rPr lang="cs-CZ" sz="3000" b="1" dirty="0" err="1"/>
              <a:t>von</a:t>
            </a:r>
            <a:r>
              <a:rPr lang="cs-CZ" sz="3000" b="1" dirty="0"/>
              <a:t> </a:t>
            </a:r>
            <a:r>
              <a:rPr lang="cs-CZ" sz="3000" b="1" dirty="0" err="1"/>
              <a:t>Diemeringen</a:t>
            </a:r>
            <a:r>
              <a:rPr lang="cs-CZ" sz="3000" b="1" dirty="0"/>
              <a:t> a jeho český překlad</a:t>
            </a:r>
          </a:p>
        </p:txBody>
      </p:sp>
      <p:sp>
        <p:nvSpPr>
          <p:cNvPr id="3" name="Zástupný symbol pro obsah 2"/>
          <p:cNvSpPr>
            <a:spLocks noGrp="1"/>
          </p:cNvSpPr>
          <p:nvPr>
            <p:ph sz="half" idx="1"/>
          </p:nvPr>
        </p:nvSpPr>
        <p:spPr/>
        <p:txBody>
          <a:bodyPr>
            <a:normAutofit fontScale="70000" lnSpcReduction="20000"/>
          </a:bodyPr>
          <a:lstStyle/>
          <a:p>
            <a:r>
              <a:rPr lang="cs-CZ" sz="2600" dirty="0" err="1">
                <a:latin typeface="Times New Roman" panose="02020603050405020304" pitchFamily="18" charset="0"/>
                <a:cs typeface="Times New Roman" panose="02020603050405020304" pitchFamily="18" charset="0"/>
              </a:rPr>
              <a:t>Ich</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Otte</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von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Dyemeryngen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ein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domherr</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zu</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Mecze</a:t>
            </a:r>
            <a:r>
              <a:rPr lang="cs-CZ" sz="2600" dirty="0">
                <a:latin typeface="Times New Roman" panose="02020603050405020304" pitchFamily="18" charset="0"/>
                <a:cs typeface="Times New Roman" panose="02020603050405020304" pitchFamily="18" charset="0"/>
              </a:rPr>
              <a:t> in </a:t>
            </a:r>
            <a:r>
              <a:rPr lang="cs-CZ" sz="2600" dirty="0" err="1">
                <a:latin typeface="Times New Roman" panose="02020603050405020304" pitchFamily="18" charset="0"/>
                <a:cs typeface="Times New Roman" panose="02020603050405020304" pitchFamily="18" charset="0"/>
              </a:rPr>
              <a:t>Loteryngen</a:t>
            </a:r>
            <a:r>
              <a:rPr lang="cs-CZ" sz="2600" dirty="0">
                <a:latin typeface="Times New Roman" panose="02020603050405020304" pitchFamily="18" charset="0"/>
                <a:cs typeface="Times New Roman" panose="02020603050405020304" pitchFamily="18" charset="0"/>
              </a:rPr>
              <a:t> han </a:t>
            </a:r>
            <a:r>
              <a:rPr lang="cs-CZ" sz="2600" dirty="0" err="1">
                <a:latin typeface="Times New Roman" panose="02020603050405020304" pitchFamily="18" charset="0"/>
                <a:cs typeface="Times New Roman" panose="02020603050405020304" pitchFamily="18" charset="0"/>
              </a:rPr>
              <a:t>diz</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büche</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verwandelt</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uz</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welsch</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unde</a:t>
            </a:r>
            <a:r>
              <a:rPr lang="cs-CZ" sz="2600" dirty="0">
                <a:latin typeface="Times New Roman" panose="02020603050405020304" pitchFamily="18" charset="0"/>
                <a:cs typeface="Times New Roman" panose="02020603050405020304" pitchFamily="18" charset="0"/>
              </a:rPr>
              <a:t> latin in </a:t>
            </a:r>
            <a:r>
              <a:rPr lang="cs-CZ" sz="2600" dirty="0" err="1">
                <a:latin typeface="Times New Roman" panose="02020603050405020304" pitchFamily="18" charset="0"/>
                <a:cs typeface="Times New Roman" panose="02020603050405020304" pitchFamily="18" charset="0"/>
              </a:rPr>
              <a:t>dütsche</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daz</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die</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dütschen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auch</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mogent</a:t>
            </a:r>
            <a:r>
              <a:rPr lang="cs-CZ" sz="2600" dirty="0">
                <a:latin typeface="Times New Roman" panose="02020603050405020304" pitchFamily="18" charset="0"/>
                <a:cs typeface="Times New Roman" panose="02020603050405020304" pitchFamily="18" charset="0"/>
              </a:rPr>
              <a:t> dar </a:t>
            </a:r>
            <a:r>
              <a:rPr lang="cs-CZ" sz="2600" dirty="0" err="1">
                <a:latin typeface="Times New Roman" panose="02020603050405020304" pitchFamily="18" charset="0"/>
                <a:cs typeface="Times New Roman" panose="02020603050405020304" pitchFamily="18" charset="0"/>
              </a:rPr>
              <a:t>ynne</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lesen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von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manigen</a:t>
            </a:r>
            <a:r>
              <a:rPr lang="cs-CZ" sz="2600" dirty="0">
                <a:latin typeface="Times New Roman" panose="02020603050405020304" pitchFamily="18" charset="0"/>
                <a:cs typeface="Times New Roman" panose="02020603050405020304" pitchFamily="18" charset="0"/>
              </a:rPr>
              <a:t> (= </a:t>
            </a:r>
            <a:r>
              <a:rPr lang="cs-CZ" sz="2600" dirty="0" err="1">
                <a:latin typeface="Times New Roman" panose="02020603050405020304" pitchFamily="18" charset="0"/>
                <a:cs typeface="Times New Roman" panose="02020603050405020304" pitchFamily="18" charset="0"/>
              </a:rPr>
              <a:t>mangen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wünderlichen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sachen</a:t>
            </a:r>
            <a:r>
              <a:rPr lang="cs-CZ" sz="2600" dirty="0">
                <a:latin typeface="Times New Roman" panose="02020603050405020304" pitchFamily="18" charset="0"/>
                <a:cs typeface="Times New Roman" panose="02020603050405020304" pitchFamily="18" charset="0"/>
              </a:rPr>
              <a:t> der dar </a:t>
            </a:r>
            <a:r>
              <a:rPr lang="cs-CZ" sz="2600" dirty="0" err="1">
                <a:latin typeface="Times New Roman" panose="02020603050405020304" pitchFamily="18" charset="0"/>
                <a:cs typeface="Times New Roman" panose="02020603050405020304" pitchFamily="18" charset="0"/>
              </a:rPr>
              <a:t>ynne</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geschripen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sint</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von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fremeden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landen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und</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von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fremeden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dieren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unde</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fremeden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luden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Leuten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und</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von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iren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gelauben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unde</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wesen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unde</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von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iren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cleyden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unde</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von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anderen</a:t>
            </a:r>
            <a:r>
              <a:rPr lang="cs-CZ" sz="2600" dirty="0">
                <a:latin typeface="Times New Roman" panose="02020603050405020304" pitchFamily="18" charset="0"/>
                <a:cs typeface="Times New Roman" panose="02020603050405020304" pitchFamily="18" charset="0"/>
              </a:rPr>
              <a:t> vil </a:t>
            </a:r>
            <a:r>
              <a:rPr lang="cs-CZ" sz="2600" dirty="0" err="1">
                <a:latin typeface="Times New Roman" panose="02020603050405020304" pitchFamily="18" charset="0"/>
                <a:cs typeface="Times New Roman" panose="02020603050405020304" pitchFamily="18" charset="0"/>
              </a:rPr>
              <a:t>wündern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alz</a:t>
            </a:r>
            <a:r>
              <a:rPr lang="cs-CZ" sz="2600" dirty="0">
                <a:latin typeface="Times New Roman" panose="02020603050405020304" pitchFamily="18" charset="0"/>
                <a:cs typeface="Times New Roman" panose="02020603050405020304" pitchFamily="18" charset="0"/>
              </a:rPr>
              <a:t> her nach </a:t>
            </a:r>
            <a:r>
              <a:rPr lang="cs-CZ" sz="2600" dirty="0" err="1">
                <a:latin typeface="Times New Roman" panose="02020603050405020304" pitchFamily="18" charset="0"/>
                <a:cs typeface="Times New Roman" panose="02020603050405020304" pitchFamily="18" charset="0"/>
              </a:rPr>
              <a:t>geschriben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stet</a:t>
            </a:r>
            <a:r>
              <a:rPr lang="cs-CZ" sz="2600" dirty="0">
                <a:latin typeface="Times New Roman" panose="02020603050405020304" pitchFamily="18" charset="0"/>
                <a:cs typeface="Times New Roman" panose="02020603050405020304" pitchFamily="18" charset="0"/>
              </a:rPr>
              <a:t> in </a:t>
            </a:r>
            <a:r>
              <a:rPr lang="cs-CZ" sz="2600" dirty="0" err="1">
                <a:latin typeface="Times New Roman" panose="02020603050405020304" pitchFamily="18" charset="0"/>
                <a:cs typeface="Times New Roman" panose="02020603050405020304" pitchFamily="18" charset="0"/>
              </a:rPr>
              <a:t>allen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capitteln</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alz</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diz</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buch</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gedeilet</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ist</a:t>
            </a:r>
            <a:r>
              <a:rPr lang="cs-CZ" sz="2600" dirty="0">
                <a:latin typeface="Times New Roman" panose="02020603050405020304" pitchFamily="18" charset="0"/>
                <a:cs typeface="Times New Roman" panose="02020603050405020304" pitchFamily="18" charset="0"/>
              </a:rPr>
              <a:t> in </a:t>
            </a:r>
            <a:r>
              <a:rPr lang="cs-CZ" sz="2600" dirty="0" err="1">
                <a:latin typeface="Times New Roman" panose="02020603050405020304" pitchFamily="18" charset="0"/>
                <a:cs typeface="Times New Roman" panose="02020603050405020304" pitchFamily="18" charset="0"/>
              </a:rPr>
              <a:t>fünf</a:t>
            </a:r>
            <a:r>
              <a:rPr lang="cs-CZ" sz="2600" dirty="0">
                <a:latin typeface="Times New Roman" panose="02020603050405020304" pitchFamily="18" charset="0"/>
                <a:cs typeface="Times New Roman" panose="02020603050405020304" pitchFamily="18" charset="0"/>
              </a:rPr>
              <a:t> </a:t>
            </a:r>
            <a:r>
              <a:rPr lang="cs-CZ" sz="2600" dirty="0" err="1">
                <a:latin typeface="Times New Roman" panose="02020603050405020304" pitchFamily="18" charset="0"/>
                <a:cs typeface="Times New Roman" panose="02020603050405020304" pitchFamily="18" charset="0"/>
              </a:rPr>
              <a:t>diel</a:t>
            </a:r>
            <a:r>
              <a:rPr lang="cs-CZ" sz="2600" dirty="0">
                <a:latin typeface="Times New Roman" panose="02020603050405020304" pitchFamily="18" charset="0"/>
                <a:cs typeface="Times New Roman" panose="02020603050405020304" pitchFamily="18" charset="0"/>
              </a:rPr>
              <a:t>. </a:t>
            </a:r>
            <a:r>
              <a:rPr lang="cs-CZ" sz="2600" dirty="0" err="1">
                <a:solidFill>
                  <a:srgbClr val="FF0000"/>
                </a:solidFill>
                <a:latin typeface="Times New Roman" panose="02020603050405020304" pitchFamily="18" charset="0"/>
                <a:cs typeface="Times New Roman" panose="02020603050405020304" pitchFamily="18" charset="0"/>
              </a:rPr>
              <a:t>Hie</a:t>
            </a:r>
            <a:r>
              <a:rPr lang="cs-CZ" sz="2600" dirty="0">
                <a:solidFill>
                  <a:srgbClr val="FF0000"/>
                </a:solidFill>
                <a:latin typeface="Times New Roman" panose="02020603050405020304" pitchFamily="18" charset="0"/>
                <a:cs typeface="Times New Roman" panose="02020603050405020304" pitchFamily="18" charset="0"/>
              </a:rPr>
              <a:t> </a:t>
            </a:r>
            <a:r>
              <a:rPr lang="cs-CZ" sz="2600" dirty="0" err="1">
                <a:solidFill>
                  <a:srgbClr val="FF0000"/>
                </a:solidFill>
                <a:latin typeface="Times New Roman" panose="02020603050405020304" pitchFamily="18" charset="0"/>
                <a:cs typeface="Times New Roman" panose="02020603050405020304" pitchFamily="18" charset="0"/>
              </a:rPr>
              <a:t>hebent</a:t>
            </a:r>
            <a:r>
              <a:rPr lang="cs-CZ" sz="2600" dirty="0">
                <a:solidFill>
                  <a:srgbClr val="FF0000"/>
                </a:solidFill>
                <a:latin typeface="Times New Roman" panose="02020603050405020304" pitchFamily="18" charset="0"/>
                <a:cs typeface="Times New Roman" panose="02020603050405020304" pitchFamily="18" charset="0"/>
              </a:rPr>
              <a:t> </a:t>
            </a:r>
            <a:r>
              <a:rPr lang="cs-CZ" sz="2600" dirty="0" err="1">
                <a:solidFill>
                  <a:srgbClr val="FF0000"/>
                </a:solidFill>
                <a:latin typeface="Times New Roman" panose="02020603050405020304" pitchFamily="18" charset="0"/>
                <a:cs typeface="Times New Roman" panose="02020603050405020304" pitchFamily="18" charset="0"/>
              </a:rPr>
              <a:t>die</a:t>
            </a:r>
            <a:r>
              <a:rPr lang="cs-CZ" sz="2600" dirty="0">
                <a:solidFill>
                  <a:srgbClr val="FF0000"/>
                </a:solidFill>
                <a:latin typeface="Times New Roman" panose="02020603050405020304" pitchFamily="18" charset="0"/>
                <a:cs typeface="Times New Roman" panose="02020603050405020304" pitchFamily="18" charset="0"/>
              </a:rPr>
              <a:t> </a:t>
            </a:r>
            <a:r>
              <a:rPr lang="cs-CZ" sz="2600" dirty="0" err="1">
                <a:solidFill>
                  <a:srgbClr val="FF0000"/>
                </a:solidFill>
                <a:latin typeface="Times New Roman" panose="02020603050405020304" pitchFamily="18" charset="0"/>
                <a:cs typeface="Times New Roman" panose="02020603050405020304" pitchFamily="18" charset="0"/>
              </a:rPr>
              <a:t>capitel</a:t>
            </a:r>
            <a:r>
              <a:rPr lang="cs-CZ" sz="2600" dirty="0">
                <a:solidFill>
                  <a:srgbClr val="FF0000"/>
                </a:solidFill>
                <a:latin typeface="Times New Roman" panose="02020603050405020304" pitchFamily="18" charset="0"/>
                <a:cs typeface="Times New Roman" panose="02020603050405020304" pitchFamily="18" charset="0"/>
              </a:rPr>
              <a:t> </a:t>
            </a:r>
            <a:r>
              <a:rPr lang="cs-CZ" sz="2600" dirty="0" err="1">
                <a:solidFill>
                  <a:srgbClr val="FF0000"/>
                </a:solidFill>
                <a:latin typeface="Times New Roman" panose="02020603050405020304" pitchFamily="18" charset="0"/>
                <a:cs typeface="Times New Roman" panose="02020603050405020304" pitchFamily="18" charset="0"/>
              </a:rPr>
              <a:t>an</a:t>
            </a:r>
            <a:r>
              <a:rPr lang="cs-CZ" sz="2600" dirty="0">
                <a:solidFill>
                  <a:srgbClr val="FF0000"/>
                </a:solidFill>
                <a:latin typeface="Times New Roman" panose="02020603050405020304" pitchFamily="18" charset="0"/>
                <a:cs typeface="Times New Roman" panose="02020603050405020304" pitchFamily="18" charset="0"/>
              </a:rPr>
              <a:t> </a:t>
            </a:r>
            <a:r>
              <a:rPr lang="cs-CZ" sz="2600" dirty="0" err="1">
                <a:solidFill>
                  <a:srgbClr val="FF0000"/>
                </a:solidFill>
                <a:latin typeface="Times New Roman" panose="02020603050405020304" pitchFamily="18" charset="0"/>
                <a:cs typeface="Times New Roman" panose="02020603050405020304" pitchFamily="18" charset="0"/>
              </a:rPr>
              <a:t>daß</a:t>
            </a:r>
            <a:r>
              <a:rPr lang="cs-CZ" sz="2600" dirty="0">
                <a:solidFill>
                  <a:srgbClr val="FF0000"/>
                </a:solidFill>
                <a:latin typeface="Times New Roman" panose="02020603050405020304" pitchFamily="18" charset="0"/>
                <a:cs typeface="Times New Roman" panose="02020603050405020304" pitchFamily="18" charset="0"/>
              </a:rPr>
              <a:t> </a:t>
            </a:r>
            <a:r>
              <a:rPr lang="cs-CZ" sz="2600" dirty="0" err="1">
                <a:solidFill>
                  <a:srgbClr val="FF0000"/>
                </a:solidFill>
                <a:latin typeface="Times New Roman" panose="02020603050405020304" pitchFamily="18" charset="0"/>
                <a:cs typeface="Times New Roman" panose="02020603050405020304" pitchFamily="18" charset="0"/>
              </a:rPr>
              <a:t>erste</a:t>
            </a:r>
            <a:endParaRPr lang="cs-CZ" sz="2600" dirty="0">
              <a:solidFill>
                <a:srgbClr val="FF0000"/>
              </a:solidFill>
              <a:latin typeface="Times New Roman" panose="02020603050405020304" pitchFamily="18" charset="0"/>
              <a:cs typeface="Times New Roman" panose="02020603050405020304" pitchFamily="18" charset="0"/>
            </a:endParaRPr>
          </a:p>
          <a:p>
            <a:endParaRPr lang="cs-CZ" dirty="0"/>
          </a:p>
        </p:txBody>
      </p:sp>
      <p:sp>
        <p:nvSpPr>
          <p:cNvPr id="4" name="Zástupný symbol pro obsah 3"/>
          <p:cNvSpPr>
            <a:spLocks noGrp="1"/>
          </p:cNvSpPr>
          <p:nvPr>
            <p:ph sz="half" idx="2"/>
          </p:nvPr>
        </p:nvSpPr>
        <p:spPr/>
        <p:txBody>
          <a:bodyPr>
            <a:noAutofit/>
          </a:bodyPr>
          <a:lstStyle/>
          <a:p>
            <a:r>
              <a:rPr lang="cs-CZ" sz="1800" dirty="0">
                <a:latin typeface="Times New Roman" panose="02020603050405020304" pitchFamily="18" charset="0"/>
                <a:cs typeface="Times New Roman" panose="02020603050405020304" pitchFamily="18" charset="0"/>
              </a:rPr>
              <a:t>Já Otto z </a:t>
            </a:r>
            <a:r>
              <a:rPr lang="cs-CZ" sz="1800" dirty="0" err="1">
                <a:latin typeface="Times New Roman" panose="02020603050405020304" pitchFamily="18" charset="0"/>
                <a:cs typeface="Times New Roman" panose="02020603050405020304" pitchFamily="18" charset="0"/>
              </a:rPr>
              <a:t>Diemerinku</a:t>
            </a:r>
            <a:r>
              <a:rPr lang="cs-CZ" sz="1800" dirty="0">
                <a:latin typeface="Times New Roman" panose="02020603050405020304" pitchFamily="18" charset="0"/>
                <a:cs typeface="Times New Roman" panose="02020603050405020304" pitchFamily="18" charset="0"/>
              </a:rPr>
              <a:t>, kanovník u </a:t>
            </a:r>
            <a:r>
              <a:rPr lang="cs-CZ" sz="1800" dirty="0" err="1">
                <a:latin typeface="Times New Roman" panose="02020603050405020304" pitchFamily="18" charset="0"/>
                <a:cs typeface="Times New Roman" panose="02020603050405020304" pitchFamily="18" charset="0"/>
              </a:rPr>
              <a:t>Mecí</a:t>
            </a:r>
            <a:r>
              <a:rPr lang="cs-CZ" sz="1800" dirty="0">
                <a:latin typeface="Times New Roman" panose="02020603050405020304" pitchFamily="18" charset="0"/>
                <a:cs typeface="Times New Roman" panose="02020603050405020304" pitchFamily="18" charset="0"/>
              </a:rPr>
              <a:t> v </a:t>
            </a:r>
            <a:r>
              <a:rPr lang="cs-CZ" sz="1800" dirty="0" err="1">
                <a:latin typeface="Times New Roman" panose="02020603050405020304" pitchFamily="18" charset="0"/>
                <a:cs typeface="Times New Roman" panose="02020603050405020304" pitchFamily="18" charset="0"/>
              </a:rPr>
              <a:t>Luturingí</a:t>
            </a:r>
            <a:r>
              <a:rPr lang="cs-CZ" sz="1800" dirty="0">
                <a:latin typeface="Times New Roman" panose="02020603050405020304" pitchFamily="18" charset="0"/>
                <a:cs typeface="Times New Roman" panose="02020603050405020304" pitchFamily="18" charset="0"/>
              </a:rPr>
              <a:t>, přeložil sem tyto knihy z </a:t>
            </a:r>
            <a:r>
              <a:rPr lang="cs-CZ" sz="1800" dirty="0" err="1">
                <a:latin typeface="Times New Roman" panose="02020603050405020304" pitchFamily="18" charset="0"/>
                <a:cs typeface="Times New Roman" panose="02020603050405020304" pitchFamily="18" charset="0"/>
              </a:rPr>
              <a:t>vlaské</a:t>
            </a:r>
            <a:r>
              <a:rPr lang="cs-CZ" sz="1800" dirty="0">
                <a:latin typeface="Times New Roman" panose="02020603050405020304" pitchFamily="18" charset="0"/>
                <a:cs typeface="Times New Roman" panose="02020603050405020304" pitchFamily="18" charset="0"/>
              </a:rPr>
              <a:t> a latinské řeči v </a:t>
            </a:r>
            <a:r>
              <a:rPr lang="cs-CZ" sz="1800" dirty="0" err="1">
                <a:latin typeface="Times New Roman" panose="02020603050405020304" pitchFamily="18" charset="0"/>
                <a:cs typeface="Times New Roman" panose="02020603050405020304" pitchFamily="18" charset="0"/>
              </a:rPr>
              <a:t>němečskú</a:t>
            </a:r>
            <a:r>
              <a:rPr lang="cs-CZ" sz="1800" dirty="0">
                <a:latin typeface="Times New Roman" panose="02020603050405020304" pitchFamily="18" charset="0"/>
                <a:cs typeface="Times New Roman" panose="02020603050405020304" pitchFamily="18" charset="0"/>
              </a:rPr>
              <a:t>, aby také Němci mohli v nich čísti a zvěděti o rozličných dvorných </a:t>
            </a:r>
            <a:r>
              <a:rPr lang="cs-CZ" sz="1800" dirty="0" err="1">
                <a:latin typeface="Times New Roman" panose="02020603050405020304" pitchFamily="18" charset="0"/>
                <a:cs typeface="Times New Roman" panose="02020603050405020304" pitchFamily="18" charset="0"/>
              </a:rPr>
              <a:t>zemiech</a:t>
            </a:r>
            <a:r>
              <a:rPr lang="cs-CZ" sz="1800" dirty="0">
                <a:latin typeface="Times New Roman" panose="02020603050405020304" pitchFamily="18" charset="0"/>
                <a:cs typeface="Times New Roman" panose="02020603050405020304" pitchFamily="18" charset="0"/>
              </a:rPr>
              <a:t> a věcech a </a:t>
            </a:r>
            <a:r>
              <a:rPr lang="cs-CZ" sz="1800" dirty="0" err="1">
                <a:latin typeface="Times New Roman" panose="02020603050405020304" pitchFamily="18" charset="0"/>
                <a:cs typeface="Times New Roman" panose="02020603050405020304" pitchFamily="18" charset="0"/>
              </a:rPr>
              <a:t>zvieřatech</a:t>
            </a:r>
            <a:r>
              <a:rPr lang="cs-CZ" sz="1800" dirty="0">
                <a:latin typeface="Times New Roman" panose="02020603050405020304" pitchFamily="18" charset="0"/>
                <a:cs typeface="Times New Roman" panose="02020603050405020304" pitchFamily="18" charset="0"/>
              </a:rPr>
              <a:t>, kteréžto v nich popsány </a:t>
            </a:r>
            <a:r>
              <a:rPr lang="cs-CZ" sz="1800" dirty="0" err="1">
                <a:latin typeface="Times New Roman" panose="02020603050405020304" pitchFamily="18" charset="0"/>
                <a:cs typeface="Times New Roman" panose="02020603050405020304" pitchFamily="18" charset="0"/>
              </a:rPr>
              <a:t>jsú</a:t>
            </a:r>
            <a:r>
              <a:rPr lang="cs-CZ" sz="1800" dirty="0">
                <a:latin typeface="Times New Roman" panose="02020603050405020304" pitchFamily="18" charset="0"/>
                <a:cs typeface="Times New Roman" panose="02020603050405020304" pitchFamily="18" charset="0"/>
              </a:rPr>
              <a:t>, a o rozličných lidech a o jich Vieře a bydlení a </a:t>
            </a:r>
            <a:r>
              <a:rPr lang="cs-CZ" sz="1800" dirty="0" err="1">
                <a:latin typeface="Times New Roman" panose="02020603050405020304" pitchFamily="18" charset="0"/>
                <a:cs typeface="Times New Roman" panose="02020603050405020304" pitchFamily="18" charset="0"/>
              </a:rPr>
              <a:t>rúše</a:t>
            </a:r>
            <a:r>
              <a:rPr lang="cs-CZ" sz="1800" dirty="0">
                <a:latin typeface="Times New Roman" panose="02020603050405020304" pitchFamily="18" charset="0"/>
                <a:cs typeface="Times New Roman" panose="02020603050405020304" pitchFamily="18" charset="0"/>
              </a:rPr>
              <a:t> a o mnohých </a:t>
            </a:r>
            <a:r>
              <a:rPr lang="cs-CZ" sz="1800" dirty="0" err="1">
                <a:latin typeface="Times New Roman" panose="02020603050405020304" pitchFamily="18" charset="0"/>
                <a:cs typeface="Times New Roman" panose="02020603050405020304" pitchFamily="18" charset="0"/>
              </a:rPr>
              <a:t>diviech</a:t>
            </a:r>
            <a:r>
              <a:rPr lang="cs-CZ" sz="1800" dirty="0">
                <a:latin typeface="Times New Roman" panose="02020603050405020304" pitchFamily="18" charset="0"/>
                <a:cs typeface="Times New Roman" panose="02020603050405020304" pitchFamily="18" charset="0"/>
              </a:rPr>
              <a:t>, jakož potom stojí psáno. Také já, mistr </a:t>
            </a:r>
            <a:r>
              <a:rPr lang="cs-CZ" sz="1800" dirty="0" err="1">
                <a:latin typeface="Times New Roman" panose="02020603050405020304" pitchFamily="18" charset="0"/>
                <a:cs typeface="Times New Roman" panose="02020603050405020304" pitchFamily="18" charset="0"/>
              </a:rPr>
              <a:t>Vavřinec</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najjasnějšieho</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kniežete</a:t>
            </a:r>
            <a:r>
              <a:rPr lang="cs-CZ" sz="1800" dirty="0">
                <a:latin typeface="Times New Roman" panose="02020603050405020304" pitchFamily="18" charset="0"/>
                <a:cs typeface="Times New Roman" panose="02020603050405020304" pitchFamily="18" charset="0"/>
              </a:rPr>
              <a:t> a pána, pana Václava, římského a českého krále, služebník, též knihy přeložil sem z </a:t>
            </a:r>
            <a:r>
              <a:rPr lang="cs-CZ" sz="1800" dirty="0" err="1">
                <a:latin typeface="Times New Roman" panose="02020603050405020304" pitchFamily="18" charset="0"/>
                <a:cs typeface="Times New Roman" panose="02020603050405020304" pitchFamily="18" charset="0"/>
              </a:rPr>
              <a:t>němečské</a:t>
            </a:r>
            <a:r>
              <a:rPr lang="cs-CZ" sz="1800" dirty="0">
                <a:latin typeface="Times New Roman" panose="02020603050405020304" pitchFamily="18" charset="0"/>
                <a:cs typeface="Times New Roman" panose="02020603050405020304" pitchFamily="18" charset="0"/>
              </a:rPr>
              <a:t> řeči v </a:t>
            </a:r>
            <a:r>
              <a:rPr lang="cs-CZ" sz="1800" dirty="0" err="1">
                <a:latin typeface="Times New Roman" panose="02020603050405020304" pitchFamily="18" charset="0"/>
                <a:cs typeface="Times New Roman" panose="02020603050405020304" pitchFamily="18" charset="0"/>
              </a:rPr>
              <a:t>českú</a:t>
            </a:r>
            <a:r>
              <a:rPr lang="cs-CZ" sz="1800" dirty="0">
                <a:latin typeface="Times New Roman" panose="02020603050405020304" pitchFamily="18" charset="0"/>
                <a:cs typeface="Times New Roman" panose="02020603050405020304" pitchFamily="18" charset="0"/>
              </a:rPr>
              <a:t>, aby i </a:t>
            </a:r>
            <a:r>
              <a:rPr lang="cs-CZ" sz="1800" dirty="0" err="1">
                <a:latin typeface="Times New Roman" panose="02020603050405020304" pitchFamily="18" charset="0"/>
                <a:cs typeface="Times New Roman" panose="02020603050405020304" pitchFamily="18" charset="0"/>
              </a:rPr>
              <a:t>Čechóm</a:t>
            </a:r>
            <a:r>
              <a:rPr lang="cs-CZ" sz="1800" dirty="0">
                <a:latin typeface="Times New Roman" panose="02020603050405020304" pitchFamily="18" charset="0"/>
                <a:cs typeface="Times New Roman" panose="02020603050405020304" pitchFamily="18" charset="0"/>
              </a:rPr>
              <a:t> to známo bylo, což jest v nich popsáno.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1CF65CFA-2120-410F-9763-3A1D0BE04BEC}"/>
              </a:ext>
            </a:extLst>
          </p:cNvPr>
          <p:cNvSpPr>
            <a:spLocks noGrp="1"/>
          </p:cNvSpPr>
          <p:nvPr>
            <p:ph type="title"/>
          </p:nvPr>
        </p:nvSpPr>
        <p:spPr/>
        <p:txBody>
          <a:bodyPr/>
          <a:lstStyle/>
          <a:p>
            <a:endParaRPr lang="cs-CZ"/>
          </a:p>
        </p:txBody>
      </p:sp>
      <p:pic>
        <p:nvPicPr>
          <p:cNvPr id="6" name="Zástupný obsah 5">
            <a:extLst>
              <a:ext uri="{FF2B5EF4-FFF2-40B4-BE49-F238E27FC236}">
                <a16:creationId xmlns:a16="http://schemas.microsoft.com/office/drawing/2014/main" id="{39AC750B-E6CF-4996-9069-7F8F753DCC5C}"/>
              </a:ext>
            </a:extLst>
          </p:cNvPr>
          <p:cNvPicPr>
            <a:picLocks noGrp="1" noChangeAspect="1"/>
          </p:cNvPicPr>
          <p:nvPr>
            <p:ph idx="1"/>
          </p:nvPr>
        </p:nvPicPr>
        <p:blipFill>
          <a:blip r:embed="rId2"/>
          <a:stretch>
            <a:fillRect/>
          </a:stretch>
        </p:blipFill>
        <p:spPr>
          <a:xfrm>
            <a:off x="457200" y="1682748"/>
            <a:ext cx="8229600" cy="4360867"/>
          </a:xfrm>
        </p:spPr>
      </p:pic>
    </p:spTree>
    <p:extLst>
      <p:ext uri="{BB962C8B-B14F-4D97-AF65-F5344CB8AC3E}">
        <p14:creationId xmlns:p14="http://schemas.microsoft.com/office/powerpoint/2010/main" val="405442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AF62A8-5411-4BF4-88F3-EC8D52E61B9E}"/>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DB87C45D-30BC-4B72-A1D3-CC23B9B8281B}"/>
              </a:ext>
            </a:extLst>
          </p:cNvPr>
          <p:cNvPicPr>
            <a:picLocks noGrp="1" noChangeAspect="1"/>
          </p:cNvPicPr>
          <p:nvPr>
            <p:ph idx="1"/>
          </p:nvPr>
        </p:nvPicPr>
        <p:blipFill>
          <a:blip r:embed="rId2"/>
          <a:stretch>
            <a:fillRect/>
          </a:stretch>
        </p:blipFill>
        <p:spPr>
          <a:xfrm>
            <a:off x="853574" y="1600200"/>
            <a:ext cx="7436851" cy="4525963"/>
          </a:xfrm>
        </p:spPr>
      </p:pic>
    </p:spTree>
    <p:extLst>
      <p:ext uri="{BB962C8B-B14F-4D97-AF65-F5344CB8AC3E}">
        <p14:creationId xmlns:p14="http://schemas.microsoft.com/office/powerpoint/2010/main" val="2460644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24C3A4-62C4-491F-867B-C6E57B586E08}"/>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904EA342-47C7-4F74-9315-9D889A18AE0A}"/>
              </a:ext>
            </a:extLst>
          </p:cNvPr>
          <p:cNvPicPr>
            <a:picLocks noGrp="1" noChangeAspect="1"/>
          </p:cNvPicPr>
          <p:nvPr>
            <p:ph idx="1"/>
          </p:nvPr>
        </p:nvPicPr>
        <p:blipFill>
          <a:blip r:embed="rId2"/>
          <a:stretch>
            <a:fillRect/>
          </a:stretch>
        </p:blipFill>
        <p:spPr>
          <a:xfrm>
            <a:off x="457200" y="1850210"/>
            <a:ext cx="8229600" cy="4025942"/>
          </a:xfrm>
        </p:spPr>
      </p:pic>
    </p:spTree>
    <p:extLst>
      <p:ext uri="{BB962C8B-B14F-4D97-AF65-F5344CB8AC3E}">
        <p14:creationId xmlns:p14="http://schemas.microsoft.com/office/powerpoint/2010/main" val="4150632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733B41E7-50B2-45DA-A376-B8B3679665FC}"/>
              </a:ext>
            </a:extLst>
          </p:cNvPr>
          <p:cNvSpPr>
            <a:spLocks noGrp="1"/>
          </p:cNvSpPr>
          <p:nvPr>
            <p:ph type="title"/>
          </p:nvPr>
        </p:nvSpPr>
        <p:spPr>
          <a:xfrm>
            <a:off x="457200" y="274638"/>
            <a:ext cx="8229600" cy="1143000"/>
          </a:xfrm>
        </p:spPr>
        <p:txBody>
          <a:bodyPr anchor="ctr">
            <a:normAutofit/>
          </a:bodyPr>
          <a:lstStyle/>
          <a:p>
            <a:r>
              <a:rPr lang="cs-CZ" dirty="0"/>
              <a:t>Marco Polo</a:t>
            </a:r>
          </a:p>
        </p:txBody>
      </p:sp>
      <p:sp>
        <p:nvSpPr>
          <p:cNvPr id="71" name="Text Placeholder 2">
            <a:extLst>
              <a:ext uri="{FF2B5EF4-FFF2-40B4-BE49-F238E27FC236}">
                <a16:creationId xmlns:a16="http://schemas.microsoft.com/office/drawing/2014/main" id="{F1E170D4-4A76-46CF-B528-EB78C4383D54}"/>
              </a:ext>
            </a:extLst>
          </p:cNvPr>
          <p:cNvSpPr>
            <a:spLocks noGrp="1"/>
          </p:cNvSpPr>
          <p:nvPr>
            <p:ph type="body" idx="1"/>
          </p:nvPr>
        </p:nvSpPr>
        <p:spPr>
          <a:xfrm>
            <a:off x="457200" y="1535113"/>
            <a:ext cx="4040188" cy="639762"/>
          </a:xfrm>
        </p:spPr>
        <p:txBody>
          <a:bodyPr/>
          <a:lstStyle/>
          <a:p>
            <a:r>
              <a:rPr lang="cs-CZ" dirty="0"/>
              <a:t>Životní data</a:t>
            </a:r>
            <a:endParaRPr lang="en-US" dirty="0"/>
          </a:p>
        </p:txBody>
      </p:sp>
      <p:sp>
        <p:nvSpPr>
          <p:cNvPr id="4" name="Zástupný obsah 3">
            <a:extLst>
              <a:ext uri="{FF2B5EF4-FFF2-40B4-BE49-F238E27FC236}">
                <a16:creationId xmlns:a16="http://schemas.microsoft.com/office/drawing/2014/main" id="{01934D0C-2B12-4175-9313-296FF4E56D25}"/>
              </a:ext>
            </a:extLst>
          </p:cNvPr>
          <p:cNvSpPr>
            <a:spLocks noGrp="1"/>
          </p:cNvSpPr>
          <p:nvPr>
            <p:ph sz="half" idx="2"/>
          </p:nvPr>
        </p:nvSpPr>
        <p:spPr>
          <a:xfrm>
            <a:off x="457200" y="2174875"/>
            <a:ext cx="4040188" cy="3951288"/>
          </a:xfrm>
        </p:spPr>
        <p:txBody>
          <a:bodyPr>
            <a:normAutofit/>
          </a:bodyPr>
          <a:lstStyle/>
          <a:p>
            <a:r>
              <a:rPr lang="cs-CZ" sz="2200" dirty="0"/>
              <a:t>1254-1324</a:t>
            </a:r>
          </a:p>
          <a:p>
            <a:r>
              <a:rPr lang="cs-CZ" sz="2200" dirty="0" err="1"/>
              <a:t>Niccolo</a:t>
            </a:r>
            <a:r>
              <a:rPr lang="cs-CZ" sz="2200" dirty="0"/>
              <a:t> a Matteo Polo – 1255-1269</a:t>
            </a:r>
          </a:p>
          <a:p>
            <a:r>
              <a:rPr lang="cs-CZ" sz="2200" dirty="0"/>
              <a:t>Marco Polo 1271-1295</a:t>
            </a:r>
          </a:p>
          <a:p>
            <a:endParaRPr lang="cs-CZ" sz="2200" dirty="0"/>
          </a:p>
          <a:p>
            <a:r>
              <a:rPr lang="cs-CZ" sz="2200" dirty="0"/>
              <a:t>1298-1299 ve vězení – diktuje své vzpomínky </a:t>
            </a:r>
            <a:r>
              <a:rPr lang="cs-CZ" sz="2200" dirty="0" err="1"/>
              <a:t>Rustichellovi</a:t>
            </a:r>
            <a:r>
              <a:rPr lang="cs-CZ" sz="2200" dirty="0"/>
              <a:t> da Pisa – píše fr. </a:t>
            </a:r>
            <a:r>
              <a:rPr lang="cs-CZ" sz="2200" i="1" dirty="0"/>
              <a:t>Livre des </a:t>
            </a:r>
            <a:r>
              <a:rPr lang="cs-CZ" sz="2200" i="1" dirty="0" err="1"/>
              <a:t>merveilles</a:t>
            </a:r>
            <a:r>
              <a:rPr lang="cs-CZ" sz="2200" i="1" dirty="0"/>
              <a:t> </a:t>
            </a:r>
            <a:r>
              <a:rPr lang="cs-CZ" sz="2200" i="1" dirty="0" err="1"/>
              <a:t>du</a:t>
            </a:r>
            <a:r>
              <a:rPr lang="cs-CZ" sz="2200" i="1" dirty="0"/>
              <a:t> monde</a:t>
            </a:r>
          </a:p>
          <a:p>
            <a:r>
              <a:rPr lang="cs-CZ" sz="2200" dirty="0" err="1"/>
              <a:t>it</a:t>
            </a:r>
            <a:r>
              <a:rPr lang="cs-CZ" sz="2200" dirty="0"/>
              <a:t>. </a:t>
            </a:r>
            <a:r>
              <a:rPr lang="cs-CZ" sz="2200" i="1" dirty="0"/>
              <a:t>Milione</a:t>
            </a:r>
            <a:r>
              <a:rPr lang="cs-CZ" sz="2200" dirty="0"/>
              <a:t> </a:t>
            </a:r>
          </a:p>
        </p:txBody>
      </p:sp>
      <p:sp>
        <p:nvSpPr>
          <p:cNvPr id="73" name="Text Placeholder 4">
            <a:extLst>
              <a:ext uri="{FF2B5EF4-FFF2-40B4-BE49-F238E27FC236}">
                <a16:creationId xmlns:a16="http://schemas.microsoft.com/office/drawing/2014/main" id="{05584D0F-77BE-4AFE-A913-E72E071E8674}"/>
              </a:ext>
            </a:extLst>
          </p:cNvPr>
          <p:cNvSpPr>
            <a:spLocks noGrp="1"/>
          </p:cNvSpPr>
          <p:nvPr>
            <p:ph type="body" sz="quarter" idx="3"/>
          </p:nvPr>
        </p:nvSpPr>
        <p:spPr>
          <a:xfrm>
            <a:off x="4645025" y="1535113"/>
            <a:ext cx="4041775" cy="639762"/>
          </a:xfrm>
        </p:spPr>
        <p:txBody>
          <a:bodyPr/>
          <a:lstStyle/>
          <a:p>
            <a:r>
              <a:rPr lang="cs-CZ" dirty="0"/>
              <a:t>Plánek cesty</a:t>
            </a:r>
            <a:endParaRPr lang="en-US" dirty="0"/>
          </a:p>
        </p:txBody>
      </p:sp>
      <p:pic>
        <p:nvPicPr>
          <p:cNvPr id="1026" name="Picture 2">
            <a:extLst>
              <a:ext uri="{FF2B5EF4-FFF2-40B4-BE49-F238E27FC236}">
                <a16:creationId xmlns:a16="http://schemas.microsoft.com/office/drawing/2014/main" id="{C71A0B7F-D415-4D13-9156-43B886B413DB}"/>
              </a:ext>
            </a:extLst>
          </p:cNvPr>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tretch>
            <a:fillRect/>
          </a:stretch>
        </p:blipFill>
        <p:spPr bwMode="auto">
          <a:xfrm>
            <a:off x="4645025" y="2316563"/>
            <a:ext cx="4041775" cy="3667911"/>
          </a:xfrm>
          <a:prstGeom prst="rect">
            <a:avLst/>
          </a:prstGeom>
          <a:solidFill>
            <a:srgbClr val="FFFFFF"/>
          </a:solidFill>
        </p:spPr>
      </p:pic>
    </p:spTree>
    <p:extLst>
      <p:ext uri="{BB962C8B-B14F-4D97-AF65-F5344CB8AC3E}">
        <p14:creationId xmlns:p14="http://schemas.microsoft.com/office/powerpoint/2010/main" val="2692226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11156"/>
          </a:xfrm>
        </p:spPr>
        <p:txBody>
          <a:bodyPr>
            <a:normAutofit fontScale="90000"/>
          </a:bodyPr>
          <a:lstStyle/>
          <a:p>
            <a:endParaRPr lang="cs-CZ" dirty="0"/>
          </a:p>
        </p:txBody>
      </p:sp>
      <p:sp>
        <p:nvSpPr>
          <p:cNvPr id="3" name="Zástupný symbol pro obsah 2"/>
          <p:cNvSpPr>
            <a:spLocks noGrp="1"/>
          </p:cNvSpPr>
          <p:nvPr>
            <p:ph sz="half" idx="1"/>
          </p:nvPr>
        </p:nvSpPr>
        <p:spPr>
          <a:xfrm>
            <a:off x="467852" y="980728"/>
            <a:ext cx="4038600" cy="4525963"/>
          </a:xfrm>
        </p:spPr>
        <p:txBody>
          <a:bodyPr/>
          <a:lstStyle/>
          <a:p>
            <a:r>
              <a:rPr lang="cs-CZ" dirty="0"/>
              <a:t>London, </a:t>
            </a:r>
            <a:r>
              <a:rPr lang="cs-CZ" dirty="0" err="1"/>
              <a:t>British</a:t>
            </a:r>
            <a:r>
              <a:rPr lang="cs-CZ" dirty="0"/>
              <a:t> </a:t>
            </a:r>
            <a:r>
              <a:rPr lang="cs-CZ" dirty="0" err="1"/>
              <a:t>Library</a:t>
            </a:r>
            <a:r>
              <a:rPr lang="cs-CZ" dirty="0"/>
              <a:t>, </a:t>
            </a:r>
            <a:r>
              <a:rPr lang="cs-CZ" dirty="0" err="1"/>
              <a:t>Ms</a:t>
            </a:r>
            <a:r>
              <a:rPr lang="cs-CZ" dirty="0"/>
              <a:t>. </a:t>
            </a:r>
            <a:r>
              <a:rPr lang="cs-CZ" dirty="0" err="1"/>
              <a:t>Add</a:t>
            </a:r>
            <a:r>
              <a:rPr lang="cs-CZ" dirty="0"/>
              <a:t> 24189, </a:t>
            </a:r>
            <a:r>
              <a:rPr lang="cs-CZ" dirty="0" err="1"/>
              <a:t>fol</a:t>
            </a:r>
            <a:r>
              <a:rPr lang="cs-CZ" dirty="0"/>
              <a:t>. 4v</a:t>
            </a:r>
          </a:p>
        </p:txBody>
      </p:sp>
      <p:pic>
        <p:nvPicPr>
          <p:cNvPr id="5" name="Zástupný symbol pro obsah 4" descr="4v.png"/>
          <p:cNvPicPr>
            <a:picLocks noGrp="1" noChangeAspect="1"/>
          </p:cNvPicPr>
          <p:nvPr>
            <p:ph sz="half" idx="2"/>
          </p:nvPr>
        </p:nvPicPr>
        <p:blipFill>
          <a:blip r:embed="rId2" cstate="print"/>
          <a:stretch>
            <a:fillRect/>
          </a:stretch>
        </p:blipFill>
        <p:spPr>
          <a:xfrm>
            <a:off x="1187624" y="1118626"/>
            <a:ext cx="11089319" cy="4357718"/>
          </a:xfrm>
        </p:spPr>
      </p:pic>
      <p:sp>
        <p:nvSpPr>
          <p:cNvPr id="6" name="TextovéPole 5">
            <a:extLst>
              <a:ext uri="{FF2B5EF4-FFF2-40B4-BE49-F238E27FC236}">
                <a16:creationId xmlns:a16="http://schemas.microsoft.com/office/drawing/2014/main" id="{4A90C658-2B97-441F-95CA-1007C56E797A}"/>
              </a:ext>
            </a:extLst>
          </p:cNvPr>
          <p:cNvSpPr txBox="1"/>
          <p:nvPr/>
        </p:nvSpPr>
        <p:spPr>
          <a:xfrm>
            <a:off x="827584" y="5792229"/>
            <a:ext cx="6152224" cy="646331"/>
          </a:xfrm>
          <a:prstGeom prst="rect">
            <a:avLst/>
          </a:prstGeom>
          <a:noFill/>
        </p:spPr>
        <p:txBody>
          <a:bodyPr wrap="square">
            <a:spAutoFit/>
          </a:bodyPr>
          <a:lstStyle/>
          <a:p>
            <a:r>
              <a:rPr lang="cs-CZ"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http://www.bl.uk/manuscripts/FullDisplay.aspx?ref=Add_MS_24189</a:t>
            </a:r>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A11D12-7691-4695-AE14-C452C8072A8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26CE271E-9C07-4826-AABD-8A55918E5A95}"/>
              </a:ext>
            </a:extLst>
          </p:cNvPr>
          <p:cNvSpPr>
            <a:spLocks noGrp="1"/>
          </p:cNvSpPr>
          <p:nvPr>
            <p:ph sz="half" idx="1"/>
          </p:nvPr>
        </p:nvSpPr>
        <p:spPr>
          <a:xfrm>
            <a:off x="457200" y="1600200"/>
            <a:ext cx="2458616" cy="4525963"/>
          </a:xfrm>
        </p:spPr>
        <p:txBody>
          <a:bodyPr>
            <a:normAutofit/>
          </a:bodyPr>
          <a:lstStyle/>
          <a:p>
            <a:r>
              <a:rPr lang="cs-CZ" sz="1600" dirty="0"/>
              <a:t>Paris, </a:t>
            </a:r>
            <a:r>
              <a:rPr lang="cs-CZ" sz="1600" dirty="0" err="1"/>
              <a:t>BnF</a:t>
            </a:r>
            <a:r>
              <a:rPr lang="cs-CZ" sz="1600" dirty="0"/>
              <a:t>, </a:t>
            </a:r>
            <a:r>
              <a:rPr lang="cs-CZ" sz="1600" dirty="0" err="1"/>
              <a:t>Ms</a:t>
            </a:r>
            <a:r>
              <a:rPr lang="cs-CZ" sz="1600" dirty="0"/>
              <a:t>. Fr. 2810</a:t>
            </a:r>
          </a:p>
          <a:p>
            <a:r>
              <a:rPr lang="cs-CZ" sz="1600" dirty="0"/>
              <a:t>https://gallica.bnf.fr/ark:/12148/btv1b10021503v/f287.image</a:t>
            </a:r>
          </a:p>
        </p:txBody>
      </p:sp>
      <p:pic>
        <p:nvPicPr>
          <p:cNvPr id="3074" name="Picture 2">
            <a:extLst>
              <a:ext uri="{FF2B5EF4-FFF2-40B4-BE49-F238E27FC236}">
                <a16:creationId xmlns:a16="http://schemas.microsoft.com/office/drawing/2014/main" id="{402A23AA-0A11-4571-9C91-E9A9002098A9}"/>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274637"/>
            <a:ext cx="4083822" cy="5938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616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Literatura</a:t>
            </a:r>
          </a:p>
        </p:txBody>
      </p:sp>
      <p:sp>
        <p:nvSpPr>
          <p:cNvPr id="5" name="Zástupný symbol pro obsah 4"/>
          <p:cNvSpPr>
            <a:spLocks noGrp="1"/>
          </p:cNvSpPr>
          <p:nvPr>
            <p:ph idx="1"/>
          </p:nvPr>
        </p:nvSpPr>
        <p:spPr/>
        <p:txBody>
          <a:bodyPr>
            <a:noAutofit/>
          </a:bodyPr>
          <a:lstStyle/>
          <a:p>
            <a:r>
              <a:rPr lang="cs-CZ" sz="1600" dirty="0"/>
              <a:t>Milena Bartlová, Obraz jako zpráva o neznámém: Český soubor ilustrací </a:t>
            </a:r>
            <a:r>
              <a:rPr lang="cs-CZ" sz="1600" dirty="0" err="1"/>
              <a:t>Mandevillových</a:t>
            </a:r>
            <a:r>
              <a:rPr lang="cs-CZ" sz="1600" dirty="0"/>
              <a:t> cest, in: </a:t>
            </a:r>
            <a:r>
              <a:rPr lang="cs-CZ" sz="1600" dirty="0" err="1"/>
              <a:t>Odorik</a:t>
            </a:r>
            <a:r>
              <a:rPr lang="cs-CZ" sz="1600" dirty="0"/>
              <a:t> z </a:t>
            </a:r>
            <a:r>
              <a:rPr lang="cs-CZ" sz="1600" dirty="0" err="1"/>
              <a:t>Pordenone</a:t>
            </a:r>
            <a:r>
              <a:rPr lang="cs-CZ" sz="1600" dirty="0"/>
              <a:t>, </a:t>
            </a:r>
            <a:r>
              <a:rPr lang="cs-CZ" sz="1600" dirty="0" err="1"/>
              <a:t>ed</a:t>
            </a:r>
            <a:r>
              <a:rPr lang="cs-CZ" sz="1600" dirty="0"/>
              <a:t>. P. Sommer – V. </a:t>
            </a:r>
            <a:r>
              <a:rPr lang="cs-CZ" sz="1600" dirty="0" err="1"/>
              <a:t>Liščák</a:t>
            </a:r>
            <a:r>
              <a:rPr lang="cs-CZ" sz="1600" dirty="0"/>
              <a:t>, Praha 2010</a:t>
            </a:r>
          </a:p>
          <a:p>
            <a:r>
              <a:rPr lang="cs-CZ" sz="1600" dirty="0"/>
              <a:t>Vojtěch Bažant, Jan </a:t>
            </a:r>
            <a:r>
              <a:rPr lang="cs-CZ" sz="1600" dirty="0" err="1"/>
              <a:t>Mandeville</a:t>
            </a:r>
            <a:r>
              <a:rPr lang="cs-CZ" sz="1600" dirty="0"/>
              <a:t>. „Ktož svět objevit chce“, Dějiny a současnost 2/2017, s. 32-34</a:t>
            </a:r>
          </a:p>
          <a:p>
            <a:r>
              <a:rPr lang="cs-CZ" sz="1600" dirty="0"/>
              <a:t>Christiane </a:t>
            </a:r>
            <a:r>
              <a:rPr lang="cs-CZ" sz="1600" dirty="0" err="1"/>
              <a:t>Deluz</a:t>
            </a:r>
            <a:r>
              <a:rPr lang="cs-CZ" sz="1600" dirty="0"/>
              <a:t>,</a:t>
            </a:r>
            <a:r>
              <a:rPr lang="fr-FR" sz="1600" dirty="0"/>
              <a:t> Le Livre de</a:t>
            </a:r>
            <a:r>
              <a:rPr lang="cs-CZ" sz="1600" dirty="0"/>
              <a:t> Je</a:t>
            </a:r>
            <a:r>
              <a:rPr lang="fr-FR" sz="1600" dirty="0"/>
              <a:t>h</a:t>
            </a:r>
            <a:r>
              <a:rPr lang="cs-CZ" sz="1600" dirty="0" err="1"/>
              <a:t>an</a:t>
            </a:r>
            <a:r>
              <a:rPr lang="cs-CZ" sz="1600" dirty="0"/>
              <a:t> de </a:t>
            </a:r>
            <a:r>
              <a:rPr lang="cs-CZ" sz="1600" dirty="0" err="1"/>
              <a:t>Mandeville</a:t>
            </a:r>
            <a:r>
              <a:rPr lang="cs-CZ" sz="1600" dirty="0"/>
              <a:t>, </a:t>
            </a:r>
            <a:r>
              <a:rPr lang="cs-CZ" sz="1600" dirty="0" err="1"/>
              <a:t>une</a:t>
            </a:r>
            <a:r>
              <a:rPr lang="cs-CZ" sz="1600" dirty="0"/>
              <a:t> </a:t>
            </a:r>
            <a:r>
              <a:rPr lang="fr-FR" sz="1600" dirty="0"/>
              <a:t>« </a:t>
            </a:r>
            <a:r>
              <a:rPr lang="cs-CZ" sz="1600" dirty="0"/>
              <a:t>g</a:t>
            </a:r>
            <a:r>
              <a:rPr lang="fr-FR" sz="1600" dirty="0"/>
              <a:t>éographie » au XIVe s., Louvain-la-Neuve 1998</a:t>
            </a:r>
            <a:endParaRPr lang="cs-CZ" sz="1600" dirty="0"/>
          </a:p>
          <a:p>
            <a:r>
              <a:rPr lang="fr-FR" sz="1600" b="0" i="0" dirty="0">
                <a:effectLst/>
                <a:latin typeface="-apple-system"/>
              </a:rPr>
              <a:t>Jehan de Mandeville, Le livre des merveilles du monde, ed. Christiane Deluz, Paris 2000</a:t>
            </a:r>
            <a:endParaRPr lang="cs-CZ" sz="1600" dirty="0"/>
          </a:p>
          <a:p>
            <a:r>
              <a:rPr lang="cs-CZ" sz="1600" dirty="0"/>
              <a:t>Stephen </a:t>
            </a:r>
            <a:r>
              <a:rPr lang="cs-CZ" sz="1600" dirty="0" err="1"/>
              <a:t>Greenblatt</a:t>
            </a:r>
            <a:r>
              <a:rPr lang="cs-CZ" sz="1600" dirty="0"/>
              <a:t>, Podivuhodná vlastnictví: zázraky Nového světa, Praha 2004</a:t>
            </a:r>
          </a:p>
          <a:p>
            <a:r>
              <a:rPr lang="cs-CZ" sz="1600" dirty="0"/>
              <a:t>Josef Krása, </a:t>
            </a:r>
            <a:r>
              <a:rPr lang="cs-CZ" sz="1600" dirty="0" err="1"/>
              <a:t>The</a:t>
            </a:r>
            <a:r>
              <a:rPr lang="cs-CZ" sz="1600" dirty="0"/>
              <a:t> </a:t>
            </a:r>
            <a:r>
              <a:rPr lang="cs-CZ" sz="1600" dirty="0" err="1"/>
              <a:t>Travels</a:t>
            </a:r>
            <a:r>
              <a:rPr lang="cs-CZ" sz="1600" dirty="0"/>
              <a:t> </a:t>
            </a:r>
            <a:r>
              <a:rPr lang="cs-CZ" sz="1600" dirty="0" err="1"/>
              <a:t>of</a:t>
            </a:r>
            <a:r>
              <a:rPr lang="cs-CZ" sz="1600" dirty="0"/>
              <a:t> Sir John </a:t>
            </a:r>
            <a:r>
              <a:rPr lang="cs-CZ" sz="1600" dirty="0" err="1"/>
              <a:t>Mandeville</a:t>
            </a:r>
            <a:r>
              <a:rPr lang="cs-CZ" sz="1600" dirty="0"/>
              <a:t>: A </a:t>
            </a:r>
            <a:r>
              <a:rPr lang="cs-CZ" sz="1600" dirty="0" err="1"/>
              <a:t>Manuscript</a:t>
            </a:r>
            <a:r>
              <a:rPr lang="cs-CZ" sz="1600" dirty="0"/>
              <a:t> in </a:t>
            </a:r>
            <a:r>
              <a:rPr lang="cs-CZ" sz="1600" dirty="0" err="1"/>
              <a:t>the</a:t>
            </a:r>
            <a:r>
              <a:rPr lang="cs-CZ" sz="1600" dirty="0"/>
              <a:t> </a:t>
            </a:r>
            <a:r>
              <a:rPr lang="cs-CZ" sz="1600" dirty="0" err="1"/>
              <a:t>British</a:t>
            </a:r>
            <a:r>
              <a:rPr lang="cs-CZ" sz="1600" dirty="0"/>
              <a:t> </a:t>
            </a:r>
            <a:r>
              <a:rPr lang="cs-CZ" sz="1600" dirty="0" err="1"/>
              <a:t>Library</a:t>
            </a:r>
            <a:r>
              <a:rPr lang="cs-CZ" sz="1600" dirty="0"/>
              <a:t>, New York 1983 (česky: </a:t>
            </a:r>
            <a:r>
              <a:rPr lang="cs-CZ" sz="1600" dirty="0" err="1"/>
              <a:t>Mandevillovy</a:t>
            </a:r>
            <a:r>
              <a:rPr lang="cs-CZ" sz="1600" dirty="0"/>
              <a:t> cesty. Rukopis Britské knihovny </a:t>
            </a:r>
            <a:r>
              <a:rPr lang="cs-CZ" sz="1600" dirty="0" err="1"/>
              <a:t>Add</a:t>
            </a:r>
            <a:r>
              <a:rPr lang="cs-CZ" sz="1600" dirty="0"/>
              <a:t>. 24189, in: České iluminované rukopisy 13. – 16. století, Praha 1990)</a:t>
            </a:r>
          </a:p>
          <a:p>
            <a:r>
              <a:rPr lang="cs-CZ" sz="1600" dirty="0"/>
              <a:t>Alena </a:t>
            </a:r>
            <a:r>
              <a:rPr lang="cs-CZ" sz="1600" dirty="0" err="1"/>
              <a:t>Scheinostová</a:t>
            </a:r>
            <a:r>
              <a:rPr lang="cs-CZ" sz="1600" dirty="0"/>
              <a:t>, Stvoření místa ve středověkém cestopise (Cestopis tzv. </a:t>
            </a:r>
            <a:r>
              <a:rPr lang="cs-CZ" sz="1600" dirty="0" err="1"/>
              <a:t>Mandevilla</a:t>
            </a:r>
            <a:r>
              <a:rPr lang="cs-CZ" sz="1600" dirty="0"/>
              <a:t>), Česká literatura 52/2 (2004), s. 149-171</a:t>
            </a:r>
          </a:p>
          <a:p>
            <a:r>
              <a:rPr lang="cs-CZ" sz="1600" dirty="0" err="1"/>
              <a:t>Rosemary</a:t>
            </a:r>
            <a:r>
              <a:rPr lang="cs-CZ" sz="1600" dirty="0"/>
              <a:t> </a:t>
            </a:r>
            <a:r>
              <a:rPr lang="cs-CZ" sz="1600" dirty="0" err="1"/>
              <a:t>Tzanaki</a:t>
            </a:r>
            <a:r>
              <a:rPr lang="cs-CZ" sz="1600" dirty="0"/>
              <a:t>, </a:t>
            </a:r>
            <a:r>
              <a:rPr lang="cs-CZ" sz="1600" dirty="0" err="1"/>
              <a:t>Mandeville‘s</a:t>
            </a:r>
            <a:r>
              <a:rPr lang="cs-CZ" sz="1600" dirty="0"/>
              <a:t> Medieval </a:t>
            </a:r>
            <a:r>
              <a:rPr lang="cs-CZ" sz="1600" dirty="0" err="1"/>
              <a:t>Audiences</a:t>
            </a:r>
            <a:r>
              <a:rPr lang="cs-CZ" sz="1600" dirty="0"/>
              <a:t>, London 2003</a:t>
            </a:r>
          </a:p>
          <a:p>
            <a:endParaRPr lang="cs-CZ" sz="1600" dirty="0"/>
          </a:p>
          <a:p>
            <a:r>
              <a:rPr lang="cs-CZ" sz="1600" dirty="0"/>
              <a:t>Markéta </a:t>
            </a:r>
            <a:r>
              <a:rPr lang="cs-CZ" sz="1600" dirty="0" err="1"/>
              <a:t>Zemenová</a:t>
            </a:r>
            <a:r>
              <a:rPr lang="cs-CZ" sz="1600" dirty="0"/>
              <a:t>, Doslovný překlad nebo adaptace? Způsoby překladu v období raného novověku v kontaktu německo-českém, LF 135, 2012, s. 125-151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cs-CZ" sz="3200" dirty="0"/>
              <a:t>Marco Polo</a:t>
            </a:r>
          </a:p>
        </p:txBody>
      </p:sp>
      <p:sp>
        <p:nvSpPr>
          <p:cNvPr id="3" name="Espace réservé du contenu 2"/>
          <p:cNvSpPr>
            <a:spLocks noGrp="1"/>
          </p:cNvSpPr>
          <p:nvPr>
            <p:ph sz="half" idx="1"/>
          </p:nvPr>
        </p:nvSpPr>
        <p:spPr/>
        <p:txBody>
          <a:bodyPr>
            <a:normAutofit fontScale="77500" lnSpcReduction="20000"/>
          </a:bodyPr>
          <a:lstStyle/>
          <a:p>
            <a:r>
              <a:rPr lang="cs-CZ" sz="2200" dirty="0"/>
              <a:t>Praha, KNM, III E 42, </a:t>
            </a:r>
            <a:r>
              <a:rPr lang="cs-CZ" sz="1800" dirty="0">
                <a:effectLst/>
                <a:latin typeface="Times New Roman" panose="02020603050405020304" pitchFamily="18" charset="0"/>
                <a:ea typeface="Times New Roman" panose="02020603050405020304" pitchFamily="18" charset="0"/>
              </a:rPr>
              <a:t>rkp. z 1460-1470</a:t>
            </a:r>
            <a:endParaRPr lang="cs-CZ" sz="2200" dirty="0"/>
          </a:p>
          <a:p>
            <a:r>
              <a:rPr lang="cs-CZ" sz="2200" i="1" dirty="0"/>
              <a:t>Marka Pavlova z Benátek </a:t>
            </a:r>
            <a:r>
              <a:rPr lang="cs-CZ" sz="2200" i="1" dirty="0" err="1"/>
              <a:t>Million</a:t>
            </a:r>
            <a:r>
              <a:rPr lang="cs-CZ" sz="2200" i="1" dirty="0"/>
              <a:t>, </a:t>
            </a:r>
            <a:r>
              <a:rPr lang="cs-CZ" sz="2200" dirty="0" err="1"/>
              <a:t>ed</a:t>
            </a:r>
            <a:r>
              <a:rPr lang="cs-CZ" sz="2200" dirty="0"/>
              <a:t>. J. V. Prášek, Praha 1902 (dostupné na </a:t>
            </a:r>
            <a:r>
              <a:rPr lang="cs-CZ" sz="2200" dirty="0" err="1"/>
              <a:t>nkp.kramerius</a:t>
            </a:r>
            <a:r>
              <a:rPr lang="cs-CZ" sz="2200" dirty="0"/>
              <a:t> nebo na https://sources.cms.flu.cas.cz/</a:t>
            </a:r>
            <a:r>
              <a:rPr lang="cs-CZ" sz="2200" dirty="0" err="1"/>
              <a:t>src</a:t>
            </a:r>
            <a:r>
              <a:rPr lang="cs-CZ" sz="2200" dirty="0"/>
              <a:t>/</a:t>
            </a:r>
            <a:r>
              <a:rPr lang="cs-CZ" sz="2200" dirty="0" err="1"/>
              <a:t>index.php?s</a:t>
            </a:r>
            <a:r>
              <a:rPr lang="cs-CZ" sz="2200" dirty="0"/>
              <a:t>=</a:t>
            </a:r>
            <a:r>
              <a:rPr lang="cs-CZ" sz="2200" dirty="0" err="1"/>
              <a:t>v&amp;cat</a:t>
            </a:r>
            <a:r>
              <a:rPr lang="cs-CZ" sz="2200" dirty="0"/>
              <a:t>=52&amp;bookid=936)</a:t>
            </a:r>
          </a:p>
          <a:p>
            <a:endParaRPr lang="cs-CZ" sz="2200" dirty="0"/>
          </a:p>
          <a:p>
            <a:r>
              <a:rPr lang="cs-CZ" sz="2200" dirty="0"/>
              <a:t>Latinské překlady v čes. knihovnách:</a:t>
            </a:r>
          </a:p>
          <a:p>
            <a:pPr marL="226695" indent="-226695">
              <a:lnSpc>
                <a:spcPct val="107000"/>
              </a:lnSpc>
              <a:spcAft>
                <a:spcPts val="800"/>
              </a:spcAft>
            </a:pPr>
            <a:r>
              <a:rPr lang="cs-CZ" sz="1800" dirty="0">
                <a:effectLst/>
                <a:latin typeface="Times New Roman" panose="02020603050405020304" pitchFamily="18" charset="0"/>
                <a:ea typeface="Times New Roman" panose="02020603050405020304" pitchFamily="18" charset="0"/>
              </a:rPr>
              <a:t>Praha, KMK, G 21</a:t>
            </a:r>
          </a:p>
          <a:p>
            <a:pPr marL="226695" indent="-226695">
              <a:lnSpc>
                <a:spcPct val="107000"/>
              </a:lnSpc>
              <a:spcAft>
                <a:spcPts val="800"/>
              </a:spcAft>
            </a:pPr>
            <a:r>
              <a:rPr lang="cs-CZ" sz="1800" dirty="0">
                <a:effectLst/>
                <a:latin typeface="Times New Roman" panose="02020603050405020304" pitchFamily="18" charset="0"/>
                <a:ea typeface="Times New Roman" panose="02020603050405020304" pitchFamily="18" charset="0"/>
              </a:rPr>
              <a:t>Praha, KMK, G 28</a:t>
            </a:r>
          </a:p>
          <a:p>
            <a:pPr marL="226695" indent="-226695">
              <a:lnSpc>
                <a:spcPct val="107000"/>
              </a:lnSpc>
              <a:spcAft>
                <a:spcPts val="800"/>
              </a:spcAft>
            </a:pPr>
            <a:r>
              <a:rPr lang="cs-CZ" sz="1800" dirty="0">
                <a:effectLst/>
                <a:latin typeface="Times New Roman" panose="02020603050405020304" pitchFamily="18" charset="0"/>
                <a:ea typeface="Times New Roman" panose="02020603050405020304" pitchFamily="18" charset="0"/>
              </a:rPr>
              <a:t>Brno, MZK, </a:t>
            </a:r>
            <a:r>
              <a:rPr lang="cs-CZ" sz="1800" dirty="0" err="1">
                <a:effectLst/>
                <a:latin typeface="Times New Roman" panose="02020603050405020304" pitchFamily="18" charset="0"/>
                <a:ea typeface="Times New Roman" panose="02020603050405020304" pitchFamily="18" charset="0"/>
              </a:rPr>
              <a:t>Mk</a:t>
            </a:r>
            <a:r>
              <a:rPr lang="cs-CZ" sz="1800" dirty="0">
                <a:effectLst/>
                <a:latin typeface="Times New Roman" panose="02020603050405020304" pitchFamily="18" charset="0"/>
                <a:ea typeface="Times New Roman" panose="02020603050405020304" pitchFamily="18" charset="0"/>
              </a:rPr>
              <a:t> 29 (! zde </a:t>
            </a:r>
            <a:r>
              <a:rPr lang="cs-CZ" sz="1800" dirty="0" err="1">
                <a:effectLst/>
                <a:latin typeface="Times New Roman" panose="02020603050405020304" pitchFamily="18" charset="0"/>
                <a:ea typeface="Times New Roman" panose="02020603050405020304" pitchFamily="18" charset="0"/>
              </a:rPr>
              <a:t>Mandeville</a:t>
            </a:r>
            <a:r>
              <a:rPr lang="cs-CZ" sz="1800" dirty="0">
                <a:effectLst/>
                <a:latin typeface="Times New Roman" panose="02020603050405020304" pitchFamily="18" charset="0"/>
                <a:ea typeface="Times New Roman" panose="02020603050405020304" pitchFamily="18" charset="0"/>
              </a:rPr>
              <a:t> a </a:t>
            </a:r>
            <a:r>
              <a:rPr lang="cs-CZ" sz="1800" dirty="0" err="1">
                <a:effectLst/>
                <a:latin typeface="Times New Roman" panose="02020603050405020304" pitchFamily="18" charset="0"/>
                <a:ea typeface="Times New Roman" panose="02020603050405020304" pitchFamily="18" charset="0"/>
              </a:rPr>
              <a:t>Odorico</a:t>
            </a:r>
            <a:r>
              <a:rPr lang="cs-CZ" sz="1800" dirty="0">
                <a:effectLst/>
                <a:latin typeface="Times New Roman" panose="02020603050405020304" pitchFamily="18" charset="0"/>
                <a:ea typeface="Times New Roman" panose="02020603050405020304" pitchFamily="18" charset="0"/>
              </a:rPr>
              <a:t>)</a:t>
            </a:r>
          </a:p>
          <a:p>
            <a:pPr marL="0" indent="0">
              <a:lnSpc>
                <a:spcPct val="107000"/>
              </a:lnSpc>
              <a:spcAft>
                <a:spcPts val="800"/>
              </a:spcAft>
              <a:buNone/>
            </a:pPr>
            <a:r>
              <a:rPr lang="cs-CZ" sz="1800" dirty="0">
                <a:effectLst/>
                <a:latin typeface="Times New Roman" panose="02020603050405020304" pitchFamily="18" charset="0"/>
                <a:ea typeface="Times New Roman" panose="02020603050405020304" pitchFamily="18" charset="0"/>
              </a:rPr>
              <a:t>http://www.digitalniknihovna.cz/mzk/view/uuid:1e6826f2-05da-4f3d-8a11-c9cbcd100273?page=uuid:be1f1b5e-9367-4ade-8904-f1cd5f19fe0b</a:t>
            </a:r>
          </a:p>
          <a:p>
            <a:pPr marL="226695" indent="-226695">
              <a:lnSpc>
                <a:spcPct val="107000"/>
              </a:lnSpc>
              <a:spcAft>
                <a:spcPts val="800"/>
              </a:spcAft>
            </a:pPr>
            <a:r>
              <a:rPr lang="cs-CZ" sz="1800" dirty="0" err="1">
                <a:effectLst/>
                <a:latin typeface="Times New Roman" panose="02020603050405020304" pitchFamily="18" charset="0"/>
                <a:ea typeface="Times New Roman" panose="02020603050405020304" pitchFamily="18" charset="0"/>
              </a:rPr>
              <a:t>Vaticano</a:t>
            </a:r>
            <a:r>
              <a:rPr lang="cs-CZ" sz="1800" dirty="0">
                <a:effectLst/>
                <a:latin typeface="Times New Roman" panose="02020603050405020304" pitchFamily="18" charset="0"/>
                <a:ea typeface="Times New Roman" panose="02020603050405020304" pitchFamily="18" charset="0"/>
              </a:rPr>
              <a:t>, BAV, </a:t>
            </a:r>
            <a:r>
              <a:rPr lang="cs-CZ" sz="1800" dirty="0" err="1">
                <a:effectLst/>
                <a:latin typeface="Times New Roman" panose="02020603050405020304" pitchFamily="18" charset="0"/>
                <a:ea typeface="Times New Roman" panose="02020603050405020304" pitchFamily="18" charset="0"/>
              </a:rPr>
              <a:t>Reg</a:t>
            </a:r>
            <a:r>
              <a:rPr lang="cs-CZ" sz="1800" dirty="0">
                <a:effectLst/>
                <a:latin typeface="Times New Roman" panose="02020603050405020304" pitchFamily="18" charset="0"/>
                <a:ea typeface="Times New Roman" panose="02020603050405020304" pitchFamily="18" charset="0"/>
              </a:rPr>
              <a:t>. 1846 (švédská knižní kořist: https://krigsbyte.lib.cas.cz/Record/3298000000491564)</a:t>
            </a:r>
          </a:p>
          <a:p>
            <a:endParaRPr lang="cs-CZ" sz="2200" dirty="0"/>
          </a:p>
          <a:p>
            <a:endParaRPr lang="cs-CZ" sz="2200" dirty="0"/>
          </a:p>
          <a:p>
            <a:endParaRPr lang="cs-CZ" sz="2200" i="1" dirty="0"/>
          </a:p>
        </p:txBody>
      </p:sp>
      <p:pic>
        <p:nvPicPr>
          <p:cNvPr id="2050" name="Picture 2">
            <a:extLst>
              <a:ext uri="{FF2B5EF4-FFF2-40B4-BE49-F238E27FC236}">
                <a16:creationId xmlns:a16="http://schemas.microsoft.com/office/drawing/2014/main" id="{6F0E5C89-E8ED-49DD-A5BD-817F05A26F2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76056" y="1437615"/>
            <a:ext cx="3428290" cy="49538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cs-CZ" sz="3200" dirty="0"/>
              <a:t>Epitaf a portrét Jana z </a:t>
            </a:r>
            <a:r>
              <a:rPr lang="cs-CZ" sz="3200" dirty="0" err="1"/>
              <a:t>Mandeville</a:t>
            </a:r>
            <a:endParaRPr lang="cs-CZ" sz="3200" dirty="0"/>
          </a:p>
        </p:txBody>
      </p:sp>
      <p:sp>
        <p:nvSpPr>
          <p:cNvPr id="3" name="Espace réservé du contenu 2"/>
          <p:cNvSpPr>
            <a:spLocks noGrp="1"/>
          </p:cNvSpPr>
          <p:nvPr>
            <p:ph sz="half" idx="1"/>
          </p:nvPr>
        </p:nvSpPr>
        <p:spPr/>
        <p:txBody>
          <a:bodyPr>
            <a:normAutofit/>
          </a:bodyPr>
          <a:lstStyle/>
          <a:p>
            <a:r>
              <a:rPr lang="cs-CZ" sz="1800" dirty="0">
                <a:latin typeface="Times New Roman" panose="02020603050405020304" pitchFamily="18" charset="0"/>
                <a:cs typeface="Times New Roman" panose="02020603050405020304" pitchFamily="18" charset="0"/>
              </a:rPr>
              <a:t>Zde leží urozený pán Jan z </a:t>
            </a:r>
            <a:r>
              <a:rPr lang="cs-CZ" sz="1800" dirty="0" err="1">
                <a:latin typeface="Times New Roman" panose="02020603050405020304" pitchFamily="18" charset="0"/>
                <a:cs typeface="Times New Roman" panose="02020603050405020304" pitchFamily="18" charset="0"/>
              </a:rPr>
              <a:t>Mandeville</a:t>
            </a:r>
            <a:r>
              <a:rPr lang="cs-CZ" sz="1800" dirty="0">
                <a:latin typeface="Times New Roman" panose="02020603050405020304" pitchFamily="18" charset="0"/>
                <a:cs typeface="Times New Roman" panose="02020603050405020304" pitchFamily="18" charset="0"/>
              </a:rPr>
              <a:t>, rytíř, jinak zvaný </a:t>
            </a:r>
            <a:r>
              <a:rPr lang="fr-FR" sz="1800" dirty="0">
                <a:latin typeface="Times New Roman" panose="02020603050405020304" pitchFamily="18" charset="0"/>
                <a:cs typeface="Times New Roman" panose="02020603050405020304" pitchFamily="18" charset="0"/>
              </a:rPr>
              <a:t>à</a:t>
            </a:r>
            <a:r>
              <a:rPr lang="cs-CZ" sz="1800" dirty="0">
                <a:latin typeface="Times New Roman" panose="02020603050405020304" pitchFamily="18" charset="0"/>
                <a:cs typeface="Times New Roman" panose="02020603050405020304" pitchFamily="18" charset="0"/>
              </a:rPr>
              <a:t> la </a:t>
            </a:r>
            <a:r>
              <a:rPr lang="cs-CZ" sz="1800" dirty="0" err="1">
                <a:latin typeface="Times New Roman" panose="02020603050405020304" pitchFamily="18" charset="0"/>
                <a:cs typeface="Times New Roman" panose="02020603050405020304" pitchFamily="18" charset="0"/>
              </a:rPr>
              <a:t>Barbe</a:t>
            </a:r>
            <a:r>
              <a:rPr lang="cs-CZ" sz="1800" dirty="0">
                <a:latin typeface="Times New Roman" panose="02020603050405020304" pitchFamily="18" charset="0"/>
                <a:cs typeface="Times New Roman" panose="02020603050405020304" pitchFamily="18" charset="0"/>
              </a:rPr>
              <a:t>, pán z </a:t>
            </a:r>
            <a:r>
              <a:rPr lang="cs-CZ" sz="1800" dirty="0" err="1">
                <a:latin typeface="Times New Roman" panose="02020603050405020304" pitchFamily="18" charset="0"/>
                <a:cs typeface="Times New Roman" panose="02020603050405020304" pitchFamily="18" charset="0"/>
              </a:rPr>
              <a:t>Compredi</a:t>
            </a:r>
            <a:r>
              <a:rPr lang="cs-CZ" sz="1800" dirty="0">
                <a:latin typeface="Times New Roman" panose="02020603050405020304" pitchFamily="18" charset="0"/>
                <a:cs typeface="Times New Roman" panose="02020603050405020304" pitchFamily="18" charset="0"/>
              </a:rPr>
              <a:t>, pocházející z Anglie, profesor medicíny a vynikající řečník a vždy přímluvce chudých, který procestoval celý svět a v Lutychu ukončil dny svého života, Anno Domini MCCCLXXII, sedmého dne měsíce února</a:t>
            </a:r>
          </a:p>
          <a:p>
            <a:endParaRPr lang="cs-CZ" sz="1800" dirty="0">
              <a:latin typeface="Times New Roman" panose="02020603050405020304" pitchFamily="18" charset="0"/>
              <a:cs typeface="Times New Roman" panose="02020603050405020304" pitchFamily="18" charset="0"/>
            </a:endParaRPr>
          </a:p>
          <a:p>
            <a:r>
              <a:rPr lang="cs-CZ" sz="1800" dirty="0" err="1">
                <a:latin typeface="Times New Roman" panose="02020603050405020304" pitchFamily="18" charset="0"/>
                <a:cs typeface="Times New Roman" panose="02020603050405020304" pitchFamily="18" charset="0"/>
              </a:rPr>
              <a:t>Arras</a:t>
            </a:r>
            <a:r>
              <a:rPr lang="cs-CZ" sz="1800" dirty="0">
                <a:latin typeface="Times New Roman" panose="02020603050405020304" pitchFamily="18" charset="0"/>
                <a:cs typeface="Times New Roman" panose="02020603050405020304" pitchFamily="18" charset="0"/>
              </a:rPr>
              <a:t>, BM, </a:t>
            </a:r>
            <a:r>
              <a:rPr lang="cs-CZ" sz="1800" dirty="0" err="1">
                <a:latin typeface="Times New Roman" panose="02020603050405020304" pitchFamily="18" charset="0"/>
                <a:cs typeface="Times New Roman" panose="02020603050405020304" pitchFamily="18" charset="0"/>
              </a:rPr>
              <a:t>Ms</a:t>
            </a:r>
            <a:r>
              <a:rPr lang="cs-CZ" sz="1800" dirty="0">
                <a:latin typeface="Times New Roman" panose="02020603050405020304" pitchFamily="18" charset="0"/>
                <a:cs typeface="Times New Roman" panose="02020603050405020304" pitchFamily="18" charset="0"/>
              </a:rPr>
              <a:t>. 266</a:t>
            </a:r>
          </a:p>
        </p:txBody>
      </p:sp>
      <p:pic>
        <p:nvPicPr>
          <p:cNvPr id="6" name="Espace réservé du contenu 5" descr="Mandeville_obr.JPG"/>
          <p:cNvPicPr>
            <a:picLocks noGrp="1" noChangeAspect="1"/>
          </p:cNvPicPr>
          <p:nvPr>
            <p:ph sz="half" idx="2"/>
          </p:nvPr>
        </p:nvPicPr>
        <p:blipFill>
          <a:blip r:embed="rId2" cstate="print"/>
          <a:stretch>
            <a:fillRect/>
          </a:stretch>
        </p:blipFill>
        <p:spPr>
          <a:xfrm>
            <a:off x="4786314" y="1600200"/>
            <a:ext cx="3574466" cy="477709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AEE418-7AFB-443D-B090-DF1F260A1066}"/>
              </a:ext>
            </a:extLst>
          </p:cNvPr>
          <p:cNvSpPr>
            <a:spLocks noGrp="1"/>
          </p:cNvSpPr>
          <p:nvPr>
            <p:ph type="title"/>
          </p:nvPr>
        </p:nvSpPr>
        <p:spPr/>
        <p:txBody>
          <a:bodyPr>
            <a:normAutofit/>
          </a:bodyPr>
          <a:lstStyle/>
          <a:p>
            <a:r>
              <a:rPr lang="cs-CZ" sz="2400" b="1" dirty="0"/>
              <a:t>John </a:t>
            </a:r>
            <a:r>
              <a:rPr lang="cs-CZ" sz="2400" b="1" dirty="0" err="1"/>
              <a:t>Mandeville</a:t>
            </a:r>
            <a:r>
              <a:rPr lang="cs-CZ" sz="2400" b="1" dirty="0"/>
              <a:t> – Jean de </a:t>
            </a:r>
            <a:r>
              <a:rPr lang="cs-CZ" sz="2400" b="1" dirty="0" err="1"/>
              <a:t>Mandeville</a:t>
            </a:r>
            <a:r>
              <a:rPr lang="cs-CZ" sz="2400" b="1" dirty="0"/>
              <a:t> – Jan z </a:t>
            </a:r>
            <a:r>
              <a:rPr lang="cs-CZ" sz="2400" b="1" dirty="0" err="1"/>
              <a:t>Mandevilly</a:t>
            </a:r>
            <a:endParaRPr lang="cs-CZ" sz="2400" b="1" dirty="0"/>
          </a:p>
        </p:txBody>
      </p:sp>
      <p:sp>
        <p:nvSpPr>
          <p:cNvPr id="5" name="Zástupný text 4">
            <a:extLst>
              <a:ext uri="{FF2B5EF4-FFF2-40B4-BE49-F238E27FC236}">
                <a16:creationId xmlns:a16="http://schemas.microsoft.com/office/drawing/2014/main" id="{F77AF5EF-1EC8-4CF5-8BA8-04FAB4CD88A5}"/>
              </a:ext>
            </a:extLst>
          </p:cNvPr>
          <p:cNvSpPr>
            <a:spLocks noGrp="1"/>
          </p:cNvSpPr>
          <p:nvPr>
            <p:ph type="body" idx="1"/>
          </p:nvPr>
        </p:nvSpPr>
        <p:spPr/>
        <p:txBody>
          <a:bodyPr/>
          <a:lstStyle/>
          <a:p>
            <a:r>
              <a:rPr lang="cs-CZ" dirty="0"/>
              <a:t>Autor:</a:t>
            </a:r>
          </a:p>
        </p:txBody>
      </p:sp>
      <p:sp>
        <p:nvSpPr>
          <p:cNvPr id="3" name="Zástupný obsah 2">
            <a:extLst>
              <a:ext uri="{FF2B5EF4-FFF2-40B4-BE49-F238E27FC236}">
                <a16:creationId xmlns:a16="http://schemas.microsoft.com/office/drawing/2014/main" id="{1CE7446C-69DD-4922-8110-5C80294CC154}"/>
              </a:ext>
            </a:extLst>
          </p:cNvPr>
          <p:cNvSpPr>
            <a:spLocks noGrp="1"/>
          </p:cNvSpPr>
          <p:nvPr>
            <p:ph sz="half" idx="2"/>
          </p:nvPr>
        </p:nvSpPr>
        <p:spPr/>
        <p:txBody>
          <a:bodyPr/>
          <a:lstStyle/>
          <a:p>
            <a:r>
              <a:rPr lang="cs-CZ" sz="1800" dirty="0">
                <a:effectLst/>
                <a:latin typeface="Times New Roman" panose="02020603050405020304" pitchFamily="18" charset="0"/>
                <a:ea typeface="Times New Roman" panose="02020603050405020304" pitchFamily="18" charset="0"/>
              </a:rPr>
              <a:t>sám sebe v díle představuje jako rytíře narozeného a vychovaného v Anglii ve městě Saint-</a:t>
            </a:r>
            <a:r>
              <a:rPr lang="cs-CZ" sz="1800" dirty="0" err="1">
                <a:effectLst/>
                <a:latin typeface="Times New Roman" panose="02020603050405020304" pitchFamily="18" charset="0"/>
                <a:ea typeface="Times New Roman" panose="02020603050405020304" pitchFamily="18" charset="0"/>
              </a:rPr>
              <a:t>Albans</a:t>
            </a:r>
            <a:endParaRPr lang="cs-CZ" sz="1800" dirty="0">
              <a:effectLst/>
              <a:latin typeface="Times New Roman" panose="02020603050405020304" pitchFamily="18" charset="0"/>
              <a:ea typeface="Times New Roman" panose="02020603050405020304" pitchFamily="18" charset="0"/>
            </a:endParaRPr>
          </a:p>
          <a:p>
            <a:r>
              <a:rPr lang="cs-CZ" sz="1800" dirty="0">
                <a:latin typeface="Times New Roman" panose="02020603050405020304" pitchFamily="18" charset="0"/>
                <a:ea typeface="Times New Roman" panose="02020603050405020304" pitchFamily="18" charset="0"/>
              </a:rPr>
              <a:t>Zemřel 1372</a:t>
            </a:r>
          </a:p>
          <a:p>
            <a:endParaRPr lang="cs-CZ" sz="1800" dirty="0">
              <a:effectLst/>
              <a:latin typeface="Times New Roman" panose="02020603050405020304" pitchFamily="18" charset="0"/>
              <a:ea typeface="Times New Roman" panose="02020603050405020304" pitchFamily="18" charset="0"/>
            </a:endParaRPr>
          </a:p>
          <a:p>
            <a:r>
              <a:rPr lang="cs-CZ" sz="1800" b="1" dirty="0">
                <a:effectLst/>
                <a:latin typeface="Times New Roman" panose="02020603050405020304" pitchFamily="18" charset="0"/>
                <a:ea typeface="Times New Roman" panose="02020603050405020304" pitchFamily="18" charset="0"/>
              </a:rPr>
              <a:t>Jeana </a:t>
            </a:r>
            <a:r>
              <a:rPr lang="cs-CZ" sz="1800" b="1" dirty="0" err="1">
                <a:effectLst/>
                <a:latin typeface="Times New Roman" panose="02020603050405020304" pitchFamily="18" charset="0"/>
                <a:ea typeface="Times New Roman" panose="02020603050405020304" pitchFamily="18" charset="0"/>
              </a:rPr>
              <a:t>d’Outremeuse</a:t>
            </a:r>
            <a:r>
              <a:rPr lang="cs-CZ" sz="1800" dirty="0">
                <a:effectLst/>
                <a:latin typeface="Times New Roman" panose="02020603050405020304" pitchFamily="18" charset="0"/>
                <a:ea typeface="Times New Roman" panose="02020603050405020304" pitchFamily="18" charset="0"/>
              </a:rPr>
              <a:t> (1338-1400): </a:t>
            </a:r>
            <a:r>
              <a:rPr lang="cs-CZ" sz="1800" i="1" dirty="0" err="1">
                <a:effectLst/>
                <a:latin typeface="Times New Roman" panose="02020603050405020304" pitchFamily="18" charset="0"/>
                <a:ea typeface="Times New Roman" panose="02020603050405020304" pitchFamily="18" charset="0"/>
              </a:rPr>
              <a:t>Myreur</a:t>
            </a:r>
            <a:r>
              <a:rPr lang="cs-CZ" sz="1800" i="1" dirty="0">
                <a:effectLst/>
                <a:latin typeface="Times New Roman" panose="02020603050405020304" pitchFamily="18" charset="0"/>
                <a:ea typeface="Times New Roman" panose="02020603050405020304" pitchFamily="18" charset="0"/>
              </a:rPr>
              <a:t> des </a:t>
            </a:r>
            <a:r>
              <a:rPr lang="cs-CZ" sz="1800" i="1" dirty="0" err="1">
                <a:effectLst/>
                <a:latin typeface="Times New Roman" panose="02020603050405020304" pitchFamily="18" charset="0"/>
                <a:ea typeface="Times New Roman" panose="02020603050405020304" pitchFamily="18" charset="0"/>
              </a:rPr>
              <a:t>Histoires</a:t>
            </a:r>
            <a:r>
              <a:rPr lang="cs-CZ" sz="1800" dirty="0">
                <a:effectLst/>
                <a:latin typeface="Times New Roman" panose="02020603050405020304" pitchFamily="18" charset="0"/>
                <a:ea typeface="Times New Roman" panose="02020603050405020304" pitchFamily="18" charset="0"/>
              </a:rPr>
              <a:t> </a:t>
            </a:r>
          </a:p>
          <a:p>
            <a:endParaRPr lang="cs-CZ" dirty="0"/>
          </a:p>
          <a:p>
            <a:endParaRPr lang="cs-CZ" dirty="0"/>
          </a:p>
        </p:txBody>
      </p:sp>
      <p:sp>
        <p:nvSpPr>
          <p:cNvPr id="6" name="Zástupný text 5">
            <a:extLst>
              <a:ext uri="{FF2B5EF4-FFF2-40B4-BE49-F238E27FC236}">
                <a16:creationId xmlns:a16="http://schemas.microsoft.com/office/drawing/2014/main" id="{8FCABEAA-6C0F-43F4-83B9-733CA3ABF593}"/>
              </a:ext>
            </a:extLst>
          </p:cNvPr>
          <p:cNvSpPr>
            <a:spLocks noGrp="1"/>
          </p:cNvSpPr>
          <p:nvPr>
            <p:ph type="body" sz="quarter" idx="3"/>
          </p:nvPr>
        </p:nvSpPr>
        <p:spPr/>
        <p:txBody>
          <a:bodyPr/>
          <a:lstStyle/>
          <a:p>
            <a:r>
              <a:rPr lang="cs-CZ" dirty="0"/>
              <a:t>Dílo: </a:t>
            </a:r>
          </a:p>
        </p:txBody>
      </p:sp>
      <p:sp>
        <p:nvSpPr>
          <p:cNvPr id="7" name="Zástupný obsah 6">
            <a:extLst>
              <a:ext uri="{FF2B5EF4-FFF2-40B4-BE49-F238E27FC236}">
                <a16:creationId xmlns:a16="http://schemas.microsoft.com/office/drawing/2014/main" id="{598B26C5-CB54-4441-BAD7-D98F68C83124}"/>
              </a:ext>
            </a:extLst>
          </p:cNvPr>
          <p:cNvSpPr>
            <a:spLocks noGrp="1"/>
          </p:cNvSpPr>
          <p:nvPr>
            <p:ph sz="quarter" idx="4"/>
          </p:nvPr>
        </p:nvSpPr>
        <p:spPr/>
        <p:txBody>
          <a:bodyPr/>
          <a:lstStyle/>
          <a:p>
            <a:r>
              <a:rPr lang="cs-CZ" dirty="0"/>
              <a:t>Artistická studia (asi Paříž; </a:t>
            </a:r>
            <a:r>
              <a:rPr lang="cs-CZ" sz="1800" dirty="0">
                <a:effectLst/>
                <a:latin typeface="Times New Roman" panose="02020603050405020304" pitchFamily="18" charset="0"/>
                <a:ea typeface="Times New Roman" panose="02020603050405020304" pitchFamily="18" charset="0"/>
              </a:rPr>
              <a:t>Jean de Saint-</a:t>
            </a:r>
            <a:r>
              <a:rPr lang="cs-CZ" sz="1800" dirty="0" err="1">
                <a:effectLst/>
                <a:latin typeface="Times New Roman" panose="02020603050405020304" pitchFamily="18" charset="0"/>
                <a:ea typeface="Times New Roman" panose="02020603050405020304" pitchFamily="18" charset="0"/>
              </a:rPr>
              <a:t>Albans</a:t>
            </a:r>
            <a:r>
              <a:rPr lang="cs-CZ" dirty="0"/>
              <a:t>)</a:t>
            </a:r>
          </a:p>
          <a:p>
            <a:r>
              <a:rPr lang="cs-CZ" dirty="0"/>
              <a:t>Redakce díla v Lutychu</a:t>
            </a:r>
          </a:p>
          <a:p>
            <a:r>
              <a:rPr lang="cs-CZ" dirty="0"/>
              <a:t>Zdroje: </a:t>
            </a:r>
            <a:r>
              <a:rPr lang="cs-CZ" sz="1800" dirty="0">
                <a:effectLst/>
                <a:latin typeface="Times New Roman" panose="02020603050405020304" pitchFamily="18" charset="0"/>
                <a:ea typeface="Times New Roman" panose="02020603050405020304" pitchFamily="18" charset="0"/>
              </a:rPr>
              <a:t>Vilém z </a:t>
            </a:r>
            <a:r>
              <a:rPr lang="cs-CZ" sz="1800" dirty="0" err="1">
                <a:effectLst/>
                <a:latin typeface="Times New Roman" panose="02020603050405020304" pitchFamily="18" charset="0"/>
                <a:ea typeface="Times New Roman" panose="02020603050405020304" pitchFamily="18" charset="0"/>
              </a:rPr>
              <a:t>Boldensele</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Odoriko</a:t>
            </a:r>
            <a:r>
              <a:rPr lang="cs-CZ" sz="1800" dirty="0">
                <a:effectLst/>
                <a:latin typeface="Times New Roman" panose="02020603050405020304" pitchFamily="18" charset="0"/>
                <a:ea typeface="Times New Roman" panose="02020603050405020304" pitchFamily="18" charset="0"/>
              </a:rPr>
              <a:t> z </a:t>
            </a:r>
            <a:r>
              <a:rPr lang="cs-CZ" sz="1800" dirty="0" err="1">
                <a:effectLst/>
                <a:latin typeface="Times New Roman" panose="02020603050405020304" pitchFamily="18" charset="0"/>
                <a:ea typeface="Times New Roman" panose="02020603050405020304" pitchFamily="18" charset="0"/>
              </a:rPr>
              <a:t>Pordenone</a:t>
            </a:r>
            <a:r>
              <a:rPr lang="cs-CZ" sz="1800" dirty="0">
                <a:effectLst/>
                <a:latin typeface="Times New Roman" panose="02020603050405020304" pitchFamily="18" charset="0"/>
                <a:ea typeface="Times New Roman" panose="02020603050405020304" pitchFamily="18" charset="0"/>
              </a:rPr>
              <a:t> (obojí ve </a:t>
            </a:r>
            <a:r>
              <a:rPr lang="cs-CZ" sz="1800" dirty="0" err="1">
                <a:effectLst/>
                <a:latin typeface="Times New Roman" panose="02020603050405020304" pitchFamily="18" charset="0"/>
                <a:ea typeface="Times New Roman" panose="02020603050405020304" pitchFamily="18" charset="0"/>
              </a:rPr>
              <a:t>vernakuláru</a:t>
            </a:r>
            <a:r>
              <a:rPr lang="cs-CZ" sz="1800" dirty="0">
                <a:effectLst/>
                <a:latin typeface="Times New Roman" panose="02020603050405020304" pitchFamily="18" charset="0"/>
                <a:ea typeface="Times New Roman" panose="02020603050405020304" pitchFamily="18" charset="0"/>
              </a:rPr>
              <a:t>), a další pojednání (</a:t>
            </a:r>
            <a:r>
              <a:rPr lang="cs-CZ" sz="1800" dirty="0" err="1">
                <a:effectLst/>
                <a:latin typeface="Times New Roman" panose="02020603050405020304" pitchFamily="18" charset="0"/>
                <a:ea typeface="Times New Roman" panose="02020603050405020304" pitchFamily="18" charset="0"/>
              </a:rPr>
              <a:t>Haython</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Brunetto</a:t>
            </a:r>
            <a:r>
              <a:rPr lang="cs-CZ" sz="1800" dirty="0">
                <a:effectLst/>
                <a:latin typeface="Times New Roman" panose="02020603050405020304" pitchFamily="18" charset="0"/>
                <a:ea typeface="Times New Roman" panose="02020603050405020304" pitchFamily="18" charset="0"/>
              </a:rPr>
              <a:t> Latini, Vincent de </a:t>
            </a:r>
            <a:r>
              <a:rPr lang="cs-CZ" sz="1800" dirty="0" err="1">
                <a:effectLst/>
                <a:latin typeface="Times New Roman" panose="02020603050405020304" pitchFamily="18" charset="0"/>
                <a:ea typeface="Times New Roman" panose="02020603050405020304" pitchFamily="18" charset="0"/>
              </a:rPr>
              <a:t>Beauvais</a:t>
            </a:r>
            <a:r>
              <a:rPr lang="cs-CZ" sz="1800" dirty="0">
                <a:effectLst/>
                <a:latin typeface="Times New Roman" panose="02020603050405020304" pitchFamily="18" charset="0"/>
                <a:ea typeface="Times New Roman" panose="02020603050405020304" pitchFamily="18" charset="0"/>
              </a:rPr>
              <a:t>, Román o Alexandrovi, Dopis Kněze Jana apod.</a:t>
            </a:r>
          </a:p>
          <a:p>
            <a:r>
              <a:rPr lang="cs-CZ" sz="1800" dirty="0">
                <a:latin typeface="Times New Roman" panose="02020603050405020304" pitchFamily="18" charset="0"/>
              </a:rPr>
              <a:t>2 části: do Jeruzaléma (snad z jeho vlastních cest), od Jeruzaléma dále (na základě zdrojů)</a:t>
            </a:r>
            <a:endParaRPr lang="cs-CZ" dirty="0"/>
          </a:p>
        </p:txBody>
      </p:sp>
    </p:spTree>
    <p:extLst>
      <p:ext uri="{BB962C8B-B14F-4D97-AF65-F5344CB8AC3E}">
        <p14:creationId xmlns:p14="http://schemas.microsoft.com/office/powerpoint/2010/main" val="1933187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D010D3-D686-4682-AFA9-A17A70C9D748}"/>
              </a:ext>
            </a:extLst>
          </p:cNvPr>
          <p:cNvSpPr>
            <a:spLocks noGrp="1"/>
          </p:cNvSpPr>
          <p:nvPr>
            <p:ph type="title"/>
          </p:nvPr>
        </p:nvSpPr>
        <p:spPr/>
        <p:txBody>
          <a:bodyPr>
            <a:normAutofit/>
          </a:bodyPr>
          <a:lstStyle/>
          <a:p>
            <a:r>
              <a:rPr lang="cs-CZ" sz="3000" b="1" dirty="0"/>
              <a:t>Rozšíření </a:t>
            </a:r>
            <a:r>
              <a:rPr lang="cs-CZ" sz="3000" b="1" dirty="0" err="1"/>
              <a:t>Mandevillovy</a:t>
            </a:r>
            <a:r>
              <a:rPr lang="cs-CZ" sz="3000" b="1" dirty="0"/>
              <a:t> Knihy</a:t>
            </a:r>
          </a:p>
        </p:txBody>
      </p:sp>
      <p:sp>
        <p:nvSpPr>
          <p:cNvPr id="7" name="Zástupný obsah 6">
            <a:extLst>
              <a:ext uri="{FF2B5EF4-FFF2-40B4-BE49-F238E27FC236}">
                <a16:creationId xmlns:a16="http://schemas.microsoft.com/office/drawing/2014/main" id="{6328A4B8-1D79-44E8-B966-F4F839780D44}"/>
              </a:ext>
            </a:extLst>
          </p:cNvPr>
          <p:cNvSpPr>
            <a:spLocks noGrp="1"/>
          </p:cNvSpPr>
          <p:nvPr>
            <p:ph sz="half" idx="1"/>
          </p:nvPr>
        </p:nvSpPr>
        <p:spPr/>
        <p:txBody>
          <a:bodyPr>
            <a:normAutofit/>
          </a:bodyPr>
          <a:lstStyle/>
          <a:p>
            <a:r>
              <a:rPr lang="cs-CZ" sz="1800" dirty="0">
                <a:effectLst/>
                <a:latin typeface="Times New Roman" panose="02020603050405020304" pitchFamily="18" charset="0"/>
                <a:ea typeface="Times New Roman" panose="02020603050405020304" pitchFamily="18" charset="0"/>
              </a:rPr>
              <a:t>Cestopisný „bestseller“</a:t>
            </a:r>
          </a:p>
          <a:p>
            <a:r>
              <a:rPr lang="cs-CZ" sz="1800" dirty="0">
                <a:effectLst/>
                <a:latin typeface="Times New Roman" panose="02020603050405020304" pitchFamily="18" charset="0"/>
                <a:ea typeface="Times New Roman" panose="02020603050405020304" pitchFamily="18" charset="0"/>
              </a:rPr>
              <a:t>více než 250 rkp. (</a:t>
            </a:r>
            <a:r>
              <a:rPr lang="cs-CZ" sz="1800" dirty="0" err="1">
                <a:effectLst/>
                <a:latin typeface="Times New Roman" panose="02020603050405020304" pitchFamily="18" charset="0"/>
                <a:ea typeface="Times New Roman" panose="02020603050405020304" pitchFamily="18" charset="0"/>
              </a:rPr>
              <a:t>nejst</a:t>
            </a:r>
            <a:r>
              <a:rPr lang="cs-CZ" sz="1800" dirty="0">
                <a:effectLst/>
                <a:latin typeface="Times New Roman" panose="02020603050405020304" pitchFamily="18" charset="0"/>
                <a:ea typeface="Times New Roman" panose="02020603050405020304" pitchFamily="18" charset="0"/>
              </a:rPr>
              <a:t>. 1371 pro fr. krále Karla V.), nejnovější v češtině z r. 1783</a:t>
            </a:r>
          </a:p>
          <a:p>
            <a:r>
              <a:rPr lang="cs-CZ" sz="1800" dirty="0">
                <a:effectLst/>
                <a:latin typeface="Times New Roman" panose="02020603050405020304" pitchFamily="18" charset="0"/>
                <a:ea typeface="Times New Roman" panose="02020603050405020304" pitchFamily="18" charset="0"/>
              </a:rPr>
              <a:t>přeloženo do angličtiny (1390 – jedno z prvních angl. psaných děl), latiny, němčiny, italštiny, španělštiny, nizozemštiny, gaelštiny, dánštiny a češtiny (rkp. v </a:t>
            </a:r>
            <a:r>
              <a:rPr lang="cs-CZ" sz="1800" dirty="0" err="1">
                <a:effectLst/>
                <a:latin typeface="Times New Roman" panose="02020603050405020304" pitchFamily="18" charset="0"/>
                <a:ea typeface="Times New Roman" panose="02020603050405020304" pitchFamily="18" charset="0"/>
              </a:rPr>
              <a:t>čj</a:t>
            </a:r>
            <a:r>
              <a:rPr lang="cs-CZ" sz="1800" dirty="0">
                <a:effectLst/>
                <a:latin typeface="Times New Roman" panose="02020603050405020304" pitchFamily="18" charset="0"/>
                <a:ea typeface="Times New Roman" panose="02020603050405020304" pitchFamily="18" charset="0"/>
              </a:rPr>
              <a:t> z r. 1445 v knihovně </a:t>
            </a:r>
            <a:r>
              <a:rPr lang="cs-CZ" sz="1800" dirty="0" err="1">
                <a:effectLst/>
                <a:latin typeface="Times New Roman" panose="02020603050405020304" pitchFamily="18" charset="0"/>
                <a:ea typeface="Times New Roman" panose="02020603050405020304" pitchFamily="18" charset="0"/>
              </a:rPr>
              <a:t>Ditrichštejnů</a:t>
            </a:r>
            <a:r>
              <a:rPr lang="cs-CZ" sz="1800" dirty="0">
                <a:effectLst/>
                <a:latin typeface="Times New Roman" panose="02020603050405020304" pitchFamily="18" charset="0"/>
                <a:ea typeface="Times New Roman" panose="02020603050405020304" pitchFamily="18" charset="0"/>
              </a:rPr>
              <a:t>)</a:t>
            </a:r>
          </a:p>
          <a:p>
            <a:r>
              <a:rPr lang="cs-CZ" sz="1800" dirty="0">
                <a:effectLst/>
                <a:latin typeface="Times New Roman" panose="02020603050405020304" pitchFamily="18" charset="0"/>
                <a:ea typeface="Times New Roman" panose="02020603050405020304" pitchFamily="18" charset="0"/>
              </a:rPr>
              <a:t>vydán tiskem 1478 v </a:t>
            </a:r>
            <a:r>
              <a:rPr lang="cs-CZ" sz="1800" dirty="0" err="1">
                <a:effectLst/>
                <a:latin typeface="Times New Roman" panose="02020603050405020304" pitchFamily="18" charset="0"/>
                <a:ea typeface="Times New Roman" panose="02020603050405020304" pitchFamily="18" charset="0"/>
              </a:rPr>
              <a:t>Augsburku</a:t>
            </a:r>
            <a:r>
              <a:rPr lang="cs-CZ" sz="1800" dirty="0">
                <a:effectLst/>
                <a:latin typeface="Times New Roman" panose="02020603050405020304" pitchFamily="18" charset="0"/>
                <a:ea typeface="Times New Roman" panose="02020603050405020304" pitchFamily="18" charset="0"/>
              </a:rPr>
              <a:t> (Anton </a:t>
            </a:r>
            <a:r>
              <a:rPr lang="cs-CZ" sz="1800" dirty="0" err="1">
                <a:effectLst/>
                <a:latin typeface="Times New Roman" panose="02020603050405020304" pitchFamily="18" charset="0"/>
                <a:ea typeface="Times New Roman" panose="02020603050405020304" pitchFamily="18" charset="0"/>
              </a:rPr>
              <a:t>Sorg</a:t>
            </a:r>
            <a:r>
              <a:rPr lang="cs-CZ" sz="1800" dirty="0">
                <a:effectLst/>
                <a:latin typeface="Times New Roman" panose="02020603050405020304" pitchFamily="18" charset="0"/>
                <a:ea typeface="Times New Roman" panose="02020603050405020304" pitchFamily="18" charset="0"/>
              </a:rPr>
              <a:t>)</a:t>
            </a:r>
          </a:p>
        </p:txBody>
      </p:sp>
      <p:sp>
        <p:nvSpPr>
          <p:cNvPr id="8" name="Zástupný obsah 7">
            <a:extLst>
              <a:ext uri="{FF2B5EF4-FFF2-40B4-BE49-F238E27FC236}">
                <a16:creationId xmlns:a16="http://schemas.microsoft.com/office/drawing/2014/main" id="{A219591E-EC2E-4F68-AA26-6D8A46C08CAA}"/>
              </a:ext>
            </a:extLst>
          </p:cNvPr>
          <p:cNvSpPr>
            <a:spLocks noGrp="1"/>
          </p:cNvSpPr>
          <p:nvPr>
            <p:ph sz="half" idx="2"/>
          </p:nvPr>
        </p:nvSpPr>
        <p:spPr/>
        <p:txBody>
          <a:bodyPr>
            <a:normAutofit/>
          </a:bodyPr>
          <a:lstStyle/>
          <a:p>
            <a:r>
              <a:rPr lang="cs-CZ" sz="1900" dirty="0">
                <a:effectLst/>
                <a:latin typeface="Times New Roman" panose="02020603050405020304" pitchFamily="18" charset="0"/>
                <a:ea typeface="Times New Roman" panose="02020603050405020304" pitchFamily="18" charset="0"/>
              </a:rPr>
              <a:t>dílo se nacházelo na panovnických dvorech, u šlechty, v klášterech, u měšťanů, u vzdělanců (John </a:t>
            </a:r>
            <a:r>
              <a:rPr lang="cs-CZ" sz="1900" dirty="0" err="1">
                <a:effectLst/>
                <a:latin typeface="Times New Roman" panose="02020603050405020304" pitchFamily="18" charset="0"/>
                <a:ea typeface="Times New Roman" panose="02020603050405020304" pitchFamily="18" charset="0"/>
              </a:rPr>
              <a:t>Dee</a:t>
            </a:r>
            <a:r>
              <a:rPr lang="cs-CZ" sz="1900" dirty="0">
                <a:effectLst/>
                <a:latin typeface="Times New Roman" panose="02020603050405020304" pitchFamily="18" charset="0"/>
                <a:ea typeface="Times New Roman" panose="02020603050405020304" pitchFamily="18" charset="0"/>
              </a:rPr>
              <a:t>), zřejmě ho četl Kolumbus, vycházeli z něj kartografové Martin </a:t>
            </a:r>
            <a:r>
              <a:rPr lang="cs-CZ" sz="1900" dirty="0" err="1">
                <a:effectLst/>
                <a:latin typeface="Times New Roman" panose="02020603050405020304" pitchFamily="18" charset="0"/>
                <a:ea typeface="Times New Roman" panose="02020603050405020304" pitchFamily="18" charset="0"/>
              </a:rPr>
              <a:t>Behaim</a:t>
            </a:r>
            <a:r>
              <a:rPr lang="cs-CZ" sz="1900" dirty="0">
                <a:effectLst/>
                <a:latin typeface="Times New Roman" panose="02020603050405020304" pitchFamily="18" charset="0"/>
                <a:ea typeface="Times New Roman" panose="02020603050405020304" pitchFamily="18" charset="0"/>
              </a:rPr>
              <a:t> (1492), </a:t>
            </a:r>
            <a:r>
              <a:rPr lang="cs-CZ" sz="1900" dirty="0" err="1">
                <a:effectLst/>
                <a:latin typeface="Times New Roman" panose="02020603050405020304" pitchFamily="18" charset="0"/>
                <a:ea typeface="Times New Roman" panose="02020603050405020304" pitchFamily="18" charset="0"/>
              </a:rPr>
              <a:t>Mercator</a:t>
            </a:r>
            <a:r>
              <a:rPr lang="cs-CZ" sz="1900" dirty="0">
                <a:effectLst/>
                <a:latin typeface="Times New Roman" panose="02020603050405020304" pitchFamily="18" charset="0"/>
                <a:ea typeface="Times New Roman" panose="02020603050405020304" pitchFamily="18" charset="0"/>
              </a:rPr>
              <a:t> (1569) či </a:t>
            </a:r>
            <a:r>
              <a:rPr lang="cs-CZ" sz="1900" dirty="0" err="1">
                <a:effectLst/>
                <a:latin typeface="Times New Roman" panose="02020603050405020304" pitchFamily="18" charset="0"/>
                <a:ea typeface="Times New Roman" panose="02020603050405020304" pitchFamily="18" charset="0"/>
              </a:rPr>
              <a:t>Ortelius</a:t>
            </a:r>
            <a:r>
              <a:rPr lang="cs-CZ" sz="1900" dirty="0">
                <a:effectLst/>
                <a:latin typeface="Times New Roman" panose="02020603050405020304" pitchFamily="18" charset="0"/>
                <a:ea typeface="Times New Roman" panose="02020603050405020304" pitchFamily="18" charset="0"/>
              </a:rPr>
              <a:t> (1573) a </a:t>
            </a:r>
            <a:r>
              <a:rPr lang="cs-CZ" sz="1900" dirty="0">
                <a:latin typeface="Times New Roman" panose="02020603050405020304" pitchFamily="18" charset="0"/>
                <a:ea typeface="Times New Roman" panose="02020603050405020304" pitchFamily="18" charset="0"/>
              </a:rPr>
              <a:t>další</a:t>
            </a:r>
          </a:p>
          <a:p>
            <a:endParaRPr lang="cs-CZ" sz="1900" dirty="0"/>
          </a:p>
          <a:p>
            <a:endParaRPr lang="cs-CZ" dirty="0"/>
          </a:p>
        </p:txBody>
      </p:sp>
    </p:spTree>
    <p:extLst>
      <p:ext uri="{BB962C8B-B14F-4D97-AF65-F5344CB8AC3E}">
        <p14:creationId xmlns:p14="http://schemas.microsoft.com/office/powerpoint/2010/main" val="469408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31BBF8-6406-44E5-AED1-0C2C00735B8A}"/>
              </a:ext>
            </a:extLst>
          </p:cNvPr>
          <p:cNvSpPr>
            <a:spLocks noGrp="1"/>
          </p:cNvSpPr>
          <p:nvPr>
            <p:ph type="title"/>
          </p:nvPr>
        </p:nvSpPr>
        <p:spPr/>
        <p:txBody>
          <a:bodyPr>
            <a:normAutofit/>
          </a:bodyPr>
          <a:lstStyle/>
          <a:p>
            <a:r>
              <a:rPr lang="cs-CZ" sz="3000" b="1" dirty="0"/>
              <a:t>Recepce </a:t>
            </a:r>
            <a:r>
              <a:rPr lang="cs-CZ" sz="3000" b="1" dirty="0" err="1"/>
              <a:t>Mandevilla</a:t>
            </a:r>
            <a:endParaRPr lang="cs-CZ" sz="3000" b="1" dirty="0"/>
          </a:p>
        </p:txBody>
      </p:sp>
      <p:sp>
        <p:nvSpPr>
          <p:cNvPr id="3" name="Zástupný obsah 2">
            <a:extLst>
              <a:ext uri="{FF2B5EF4-FFF2-40B4-BE49-F238E27FC236}">
                <a16:creationId xmlns:a16="http://schemas.microsoft.com/office/drawing/2014/main" id="{0F5A0988-F171-4E7B-8778-0BD2EDAAAE8F}"/>
              </a:ext>
            </a:extLst>
          </p:cNvPr>
          <p:cNvSpPr>
            <a:spLocks noGrp="1"/>
          </p:cNvSpPr>
          <p:nvPr>
            <p:ph sz="half" idx="1"/>
          </p:nvPr>
        </p:nvSpPr>
        <p:spPr/>
        <p:txBody>
          <a:bodyPr/>
          <a:lstStyle/>
          <a:p>
            <a:r>
              <a:rPr lang="cs-CZ" sz="1800" dirty="0">
                <a:effectLst/>
                <a:latin typeface="Times New Roman" panose="02020603050405020304" pitchFamily="18" charset="0"/>
                <a:ea typeface="Times New Roman" panose="02020603050405020304" pitchFamily="18" charset="0"/>
              </a:rPr>
              <a:t>„Pane, nejsem si vědom, že bych kdy někoho učil, ani kdy měl společníky v těchto svých názorech; a to, co jsem řekl, jsem řekl podle knihy </a:t>
            </a:r>
            <a:r>
              <a:rPr lang="cs-CZ" sz="1800" dirty="0" err="1">
                <a:effectLst/>
                <a:latin typeface="Times New Roman" panose="02020603050405020304" pitchFamily="18" charset="0"/>
                <a:ea typeface="Times New Roman" panose="02020603050405020304" pitchFamily="18" charset="0"/>
              </a:rPr>
              <a:t>Mandavillovy</a:t>
            </a:r>
            <a:r>
              <a:rPr lang="cs-CZ" sz="1800" dirty="0">
                <a:effectLst/>
                <a:latin typeface="Times New Roman" panose="02020603050405020304" pitchFamily="18" charset="0"/>
                <a:ea typeface="Times New Roman" panose="02020603050405020304" pitchFamily="18" charset="0"/>
              </a:rPr>
              <a:t>, kterou jsem četl.“ </a:t>
            </a:r>
          </a:p>
          <a:p>
            <a:pPr marL="0" indent="0">
              <a:buNone/>
            </a:pPr>
            <a:endParaRPr lang="cs-CZ" sz="1800" dirty="0">
              <a:latin typeface="Times New Roman" panose="02020603050405020304" pitchFamily="18" charset="0"/>
              <a:ea typeface="Times New Roman" panose="02020603050405020304" pitchFamily="18" charset="0"/>
            </a:endParaRPr>
          </a:p>
          <a:p>
            <a:pPr marL="0" indent="0">
              <a:buNone/>
            </a:pPr>
            <a:r>
              <a:rPr lang="cs-CZ" sz="1800" dirty="0">
                <a:effectLst/>
                <a:latin typeface="Times New Roman" panose="02020603050405020304" pitchFamily="18" charset="0"/>
                <a:ea typeface="Times New Roman" panose="02020603050405020304" pitchFamily="18" charset="0"/>
              </a:rPr>
              <a:t>(Carlo </a:t>
            </a:r>
            <a:r>
              <a:rPr lang="cs-CZ" sz="1800" dirty="0" err="1">
                <a:effectLst/>
                <a:latin typeface="Times New Roman" panose="02020603050405020304" pitchFamily="18" charset="0"/>
                <a:ea typeface="Times New Roman" panose="02020603050405020304" pitchFamily="18" charset="0"/>
              </a:rPr>
              <a:t>Ginzburg</a:t>
            </a:r>
            <a:r>
              <a:rPr lang="cs-CZ" sz="1800" dirty="0">
                <a:effectLst/>
                <a:latin typeface="Times New Roman" panose="02020603050405020304" pitchFamily="18" charset="0"/>
                <a:ea typeface="Times New Roman" panose="02020603050405020304" pitchFamily="18" charset="0"/>
              </a:rPr>
              <a:t>, </a:t>
            </a:r>
            <a:r>
              <a:rPr lang="cs-CZ" sz="1800" i="1" dirty="0">
                <a:effectLst/>
                <a:latin typeface="Times New Roman" panose="02020603050405020304" pitchFamily="18" charset="0"/>
                <a:ea typeface="Times New Roman" panose="02020603050405020304" pitchFamily="18" charset="0"/>
              </a:rPr>
              <a:t>Sýr a červi</a:t>
            </a:r>
            <a:r>
              <a:rPr lang="cs-CZ" sz="1800" dirty="0">
                <a:effectLst/>
                <a:latin typeface="Times New Roman" panose="02020603050405020304" pitchFamily="18" charset="0"/>
                <a:ea typeface="Times New Roman" panose="02020603050405020304" pitchFamily="18" charset="0"/>
              </a:rPr>
              <a:t>, Praha 2000, s. 75)</a:t>
            </a:r>
          </a:p>
          <a:p>
            <a:pPr marL="0" indent="0">
              <a:buNone/>
            </a:pPr>
            <a:endParaRPr lang="cs-CZ" sz="1800" dirty="0">
              <a:latin typeface="Times New Roman" panose="02020603050405020304" pitchFamily="18" charset="0"/>
              <a:ea typeface="Times New Roman" panose="02020603050405020304" pitchFamily="18" charset="0"/>
            </a:endParaRPr>
          </a:p>
          <a:p>
            <a:pPr marL="0" indent="0">
              <a:buNone/>
            </a:pPr>
            <a:r>
              <a:rPr lang="cs-CZ" sz="1800" dirty="0">
                <a:effectLst/>
                <a:latin typeface="Times New Roman" panose="02020603050405020304" pitchFamily="18" charset="0"/>
                <a:ea typeface="Times New Roman" panose="02020603050405020304" pitchFamily="18" charset="0"/>
              </a:rPr>
              <a:t>překlad do italštiny </a:t>
            </a:r>
            <a:r>
              <a:rPr lang="cs-CZ" sz="1800" i="1" dirty="0" err="1">
                <a:effectLst/>
                <a:latin typeface="Times New Roman" panose="02020603050405020304" pitchFamily="18" charset="0"/>
                <a:ea typeface="Times New Roman" panose="02020603050405020304" pitchFamily="18" charset="0"/>
              </a:rPr>
              <a:t>Il</a:t>
            </a:r>
            <a:r>
              <a:rPr lang="cs-CZ" sz="1800" i="1" dirty="0">
                <a:effectLst/>
                <a:latin typeface="Times New Roman" panose="02020603050405020304" pitchFamily="18" charset="0"/>
                <a:ea typeface="Times New Roman" panose="02020603050405020304" pitchFamily="18" charset="0"/>
              </a:rPr>
              <a:t> </a:t>
            </a:r>
            <a:r>
              <a:rPr lang="cs-CZ" sz="1800" i="1" dirty="0" err="1">
                <a:effectLst/>
                <a:latin typeface="Times New Roman" panose="02020603050405020304" pitchFamily="18" charset="0"/>
                <a:ea typeface="Times New Roman" panose="02020603050405020304" pitchFamily="18" charset="0"/>
              </a:rPr>
              <a:t>cavallier</a:t>
            </a:r>
            <a:r>
              <a:rPr lang="cs-CZ" sz="1800" i="1" dirty="0">
                <a:effectLst/>
                <a:latin typeface="Times New Roman" panose="02020603050405020304" pitchFamily="18" charset="0"/>
                <a:ea typeface="Times New Roman" panose="02020603050405020304" pitchFamily="18" charset="0"/>
              </a:rPr>
              <a:t> </a:t>
            </a:r>
            <a:r>
              <a:rPr lang="cs-CZ" sz="1800" i="1" dirty="0" err="1">
                <a:effectLst/>
                <a:latin typeface="Times New Roman" panose="02020603050405020304" pitchFamily="18" charset="0"/>
                <a:ea typeface="Times New Roman" panose="02020603050405020304" pitchFamily="18" charset="0"/>
              </a:rPr>
              <a:t>Zuanne</a:t>
            </a:r>
            <a:r>
              <a:rPr lang="cs-CZ" sz="1800" i="1" dirty="0">
                <a:effectLst/>
                <a:latin typeface="Times New Roman" panose="02020603050405020304" pitchFamily="18" charset="0"/>
                <a:ea typeface="Times New Roman" panose="02020603050405020304" pitchFamily="18" charset="0"/>
              </a:rPr>
              <a:t> de </a:t>
            </a:r>
            <a:r>
              <a:rPr lang="cs-CZ" sz="1800" i="1" dirty="0" err="1">
                <a:effectLst/>
                <a:latin typeface="Times New Roman" panose="02020603050405020304" pitchFamily="18" charset="0"/>
                <a:ea typeface="Times New Roman" panose="02020603050405020304" pitchFamily="18" charset="0"/>
              </a:rPr>
              <a:t>Mandavilla</a:t>
            </a:r>
            <a:r>
              <a:rPr lang="cs-CZ" sz="1800" dirty="0">
                <a:effectLst/>
                <a:latin typeface="Times New Roman" panose="02020603050405020304" pitchFamily="18" charset="0"/>
                <a:ea typeface="Times New Roman" panose="02020603050405020304" pitchFamily="18" charset="0"/>
              </a:rPr>
              <a:t>, opakovaně vyd. v 16. stol.</a:t>
            </a:r>
          </a:p>
          <a:p>
            <a:pPr marL="0" indent="0">
              <a:buNone/>
            </a:pPr>
            <a:endParaRPr lang="cs-CZ" sz="1800" dirty="0">
              <a:effectLst/>
              <a:latin typeface="Times New Roman" panose="02020603050405020304" pitchFamily="18" charset="0"/>
              <a:ea typeface="Times New Roman" panose="02020603050405020304" pitchFamily="18" charset="0"/>
            </a:endParaRPr>
          </a:p>
          <a:p>
            <a:endParaRPr lang="cs-CZ" dirty="0"/>
          </a:p>
        </p:txBody>
      </p:sp>
      <p:pic>
        <p:nvPicPr>
          <p:cNvPr id="4098" name="Picture 2" descr="Menocchio il mugnaio eretico diventa un silent book grazie a Alberto Magri">
            <a:extLst>
              <a:ext uri="{FF2B5EF4-FFF2-40B4-BE49-F238E27FC236}">
                <a16:creationId xmlns:a16="http://schemas.microsoft.com/office/drawing/2014/main" id="{8DB9F039-3DA2-4016-8308-4CCCA814E31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8" y="1609322"/>
            <a:ext cx="4038600" cy="3423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44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endParaRPr lang="cs-CZ"/>
          </a:p>
        </p:txBody>
      </p:sp>
      <p:pic>
        <p:nvPicPr>
          <p:cNvPr id="1026" name="Picture 2"/>
          <p:cNvPicPr>
            <a:picLocks noGrp="1" noChangeAspect="1" noChangeArrowheads="1"/>
          </p:cNvPicPr>
          <p:nvPr>
            <p:ph idx="1"/>
          </p:nvPr>
        </p:nvPicPr>
        <p:blipFill>
          <a:blip r:embed="rId2" cstate="print"/>
          <a:srcRect/>
          <a:stretch>
            <a:fillRect/>
          </a:stretch>
        </p:blipFill>
        <p:spPr bwMode="auto">
          <a:xfrm>
            <a:off x="642910" y="432621"/>
            <a:ext cx="8143932" cy="592551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cs-CZ" sz="3200" b="1" dirty="0"/>
              <a:t>Rukopisy stč. </a:t>
            </a:r>
            <a:r>
              <a:rPr lang="cs-CZ" sz="3200" b="1" dirty="0" err="1"/>
              <a:t>Mandevilla</a:t>
            </a:r>
            <a:r>
              <a:rPr lang="cs-CZ" sz="3200" b="1" dirty="0"/>
              <a:t> v ČR</a:t>
            </a:r>
          </a:p>
        </p:txBody>
      </p:sp>
      <p:sp>
        <p:nvSpPr>
          <p:cNvPr id="3" name="Espace réservé du contenu 2"/>
          <p:cNvSpPr>
            <a:spLocks noGrp="1"/>
          </p:cNvSpPr>
          <p:nvPr>
            <p:ph idx="1"/>
          </p:nvPr>
        </p:nvSpPr>
        <p:spPr/>
        <p:txBody>
          <a:bodyPr>
            <a:normAutofit/>
          </a:bodyPr>
          <a:lstStyle/>
          <a:p>
            <a:r>
              <a:rPr lang="cs-CZ" sz="2200" dirty="0"/>
              <a:t>A = Praha, KNM, II C 10, </a:t>
            </a:r>
            <a:r>
              <a:rPr lang="cs-CZ" sz="2200" dirty="0" err="1"/>
              <a:t>fol</a:t>
            </a:r>
            <a:r>
              <a:rPr lang="cs-CZ" sz="2200" dirty="0"/>
              <a:t>. 157r-225r (15. stol.)</a:t>
            </a:r>
          </a:p>
          <a:p>
            <a:r>
              <a:rPr lang="cs-CZ" sz="2200" dirty="0"/>
              <a:t>B = Praha, KNM, II E 42, </a:t>
            </a:r>
            <a:r>
              <a:rPr lang="cs-CZ" sz="2200" dirty="0" err="1"/>
              <a:t>fol</a:t>
            </a:r>
            <a:r>
              <a:rPr lang="cs-CZ" sz="2200" dirty="0"/>
              <a:t>. 127r-226v (15. stol.)</a:t>
            </a:r>
          </a:p>
          <a:p>
            <a:r>
              <a:rPr lang="cs-CZ" sz="2200" dirty="0"/>
              <a:t>C = Praha, KNM, V E 11, </a:t>
            </a:r>
            <a:r>
              <a:rPr lang="cs-CZ" sz="2200" dirty="0" err="1"/>
              <a:t>fol</a:t>
            </a:r>
            <a:r>
              <a:rPr lang="cs-CZ" sz="2200" dirty="0"/>
              <a:t>. (1484)</a:t>
            </a:r>
          </a:p>
          <a:p>
            <a:r>
              <a:rPr lang="cs-CZ" sz="2200" dirty="0"/>
              <a:t>D = Praha, NK (</a:t>
            </a:r>
            <a:r>
              <a:rPr lang="cs-CZ" sz="2200" dirty="0" err="1"/>
              <a:t>Křižovníci</a:t>
            </a:r>
            <a:r>
              <a:rPr lang="cs-CZ" sz="2200" dirty="0"/>
              <a:t>), XXII A 4, s. 444-744 (15. stol.)</a:t>
            </a:r>
          </a:p>
          <a:p>
            <a:r>
              <a:rPr lang="cs-CZ" sz="2200" dirty="0"/>
              <a:t>M = Praha, Strahov, DG III 7, </a:t>
            </a:r>
            <a:r>
              <a:rPr lang="cs-CZ" sz="2200" dirty="0" err="1"/>
              <a:t>fol</a:t>
            </a:r>
            <a:r>
              <a:rPr lang="cs-CZ" sz="2200" dirty="0"/>
              <a:t>. 117-169 (1-52) (1437-1449)</a:t>
            </a:r>
          </a:p>
          <a:p>
            <a:r>
              <a:rPr lang="cs-CZ" sz="2200" dirty="0"/>
              <a:t>N = Brno, MZK, </a:t>
            </a:r>
            <a:r>
              <a:rPr lang="cs-CZ" sz="2200" dirty="0" err="1"/>
              <a:t>Mk</a:t>
            </a:r>
            <a:r>
              <a:rPr lang="cs-CZ" sz="2200" dirty="0"/>
              <a:t> sign. 1. 33, </a:t>
            </a:r>
            <a:r>
              <a:rPr lang="cs-CZ" sz="2200" dirty="0" err="1"/>
              <a:t>fol</a:t>
            </a:r>
            <a:r>
              <a:rPr lang="cs-CZ" sz="2200" dirty="0"/>
              <a:t>. 1-177 (15. stol.)</a:t>
            </a:r>
          </a:p>
          <a:p>
            <a:r>
              <a:rPr lang="cs-CZ" sz="2200" dirty="0"/>
              <a:t>S = Praha, Strahov, DF IV 43, </a:t>
            </a:r>
            <a:r>
              <a:rPr lang="cs-CZ" sz="2200" dirty="0" err="1"/>
              <a:t>fol</a:t>
            </a:r>
            <a:r>
              <a:rPr lang="cs-CZ" sz="2200" dirty="0"/>
              <a:t>. 2-74r (15. stol.)</a:t>
            </a:r>
          </a:p>
          <a:p>
            <a:r>
              <a:rPr lang="cs-CZ" sz="2200" b="1" dirty="0"/>
              <a:t>novější: </a:t>
            </a:r>
          </a:p>
          <a:p>
            <a:r>
              <a:rPr lang="cs-CZ" sz="2200" dirty="0"/>
              <a:t>Praha NK (Křížovníci), XXII A 15 (1576)</a:t>
            </a:r>
          </a:p>
          <a:p>
            <a:r>
              <a:rPr lang="cs-CZ" sz="2200" dirty="0"/>
              <a:t>Praha KNM, V E 12 (1783) – Vácslav </a:t>
            </a:r>
            <a:r>
              <a:rPr lang="cs-CZ" sz="2200" dirty="0" err="1"/>
              <a:t>Nemasta</a:t>
            </a:r>
            <a:endParaRPr lang="cs-CZ" sz="2200" dirty="0"/>
          </a:p>
          <a:p>
            <a:r>
              <a:rPr lang="cs-CZ" sz="2200" dirty="0"/>
              <a:t>Praha KNM, III A 17 (19. stol.) – J. A. </a:t>
            </a:r>
            <a:r>
              <a:rPr lang="cs-CZ" sz="2200" dirty="0" err="1"/>
              <a:t>Dunder</a:t>
            </a:r>
            <a:endParaRPr lang="cs-CZ" sz="2200" dirty="0"/>
          </a:p>
          <a:p>
            <a:endParaRPr lang="cs-CZ" dirty="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TotalTime>
  <Words>1589</Words>
  <Application>Microsoft Office PowerPoint</Application>
  <PresentationFormat>Předvádění na obrazovce (4:3)</PresentationFormat>
  <Paragraphs>115</Paragraphs>
  <Slides>22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22</vt:i4>
      </vt:variant>
    </vt:vector>
  </HeadingPairs>
  <TitlesOfParts>
    <vt:vector size="27" baseType="lpstr">
      <vt:lpstr>-apple-system</vt:lpstr>
      <vt:lpstr>Arial</vt:lpstr>
      <vt:lpstr>Calibri</vt:lpstr>
      <vt:lpstr>Times New Roman</vt:lpstr>
      <vt:lpstr>Motiv sady Office</vt:lpstr>
      <vt:lpstr>Adaptace cestopisů v českém prostředí PVP Cestopisy českého středověku, 9. 3. 2021</vt:lpstr>
      <vt:lpstr>Marco Polo</vt:lpstr>
      <vt:lpstr>Marco Polo</vt:lpstr>
      <vt:lpstr>Epitaf a portrét Jana z Mandeville</vt:lpstr>
      <vt:lpstr>John Mandeville – Jean de Mandeville – Jan z Mandevilly</vt:lpstr>
      <vt:lpstr>Rozšíření Mandevillovy Knihy</vt:lpstr>
      <vt:lpstr>Recepce Mandevilla</vt:lpstr>
      <vt:lpstr>Prezentace aplikace PowerPoint</vt:lpstr>
      <vt:lpstr>Rukopisy stč. Mandevilla v ČR</vt:lpstr>
      <vt:lpstr>Stemma středověkých rukopisů českého Mandevilla (podle Cestopis t. zv. Mandevilla, ed. Fr. Šimek, Praha 1911, s. VII-XXXIX)</vt:lpstr>
      <vt:lpstr>Tisky Mandevilla v českém prostředí</vt:lpstr>
      <vt:lpstr>Staročeský Mandevilla</vt:lpstr>
      <vt:lpstr>Prezentace aplikace PowerPoint</vt:lpstr>
      <vt:lpstr>Prezentace aplikace PowerPoint</vt:lpstr>
      <vt:lpstr>Prezentace aplikace PowerPoint</vt:lpstr>
      <vt:lpstr>Otto von Diemeringen a jeho český překlad</vt:lpstr>
      <vt:lpstr>Prezentace aplikace PowerPoint</vt:lpstr>
      <vt:lpstr>Prezentace aplikace PowerPoint</vt:lpstr>
      <vt:lpstr>Prezentace aplikace PowerPoint</vt:lpstr>
      <vt:lpstr>Prezentace aplikace PowerPoint</vt:lpstr>
      <vt:lpstr>Prezentace aplikace PowerPoint</vt:lpstr>
      <vt:lpstr>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cp:lastModifiedBy>Jaroslav Svátek</cp:lastModifiedBy>
  <cp:revision>16</cp:revision>
  <dcterms:modified xsi:type="dcterms:W3CDTF">2021-03-09T13:00:16Z</dcterms:modified>
</cp:coreProperties>
</file>