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9" r:id="rId4"/>
    <p:sldId id="260" r:id="rId5"/>
    <p:sldId id="264" r:id="rId6"/>
    <p:sldId id="258" r:id="rId7"/>
    <p:sldId id="259" r:id="rId8"/>
    <p:sldId id="261" r:id="rId9"/>
    <p:sldId id="262" r:id="rId10"/>
    <p:sldId id="263" r:id="rId11"/>
    <p:sldId id="265" r:id="rId12"/>
    <p:sldId id="270" r:id="rId13"/>
    <p:sldId id="266" r:id="rId14"/>
    <p:sldId id="271" r:id="rId15"/>
    <p:sldId id="272" r:id="rId16"/>
    <p:sldId id="275" r:id="rId17"/>
    <p:sldId id="267" r:id="rId18"/>
    <p:sldId id="268" r:id="rId19"/>
    <p:sldId id="273" r:id="rId20"/>
    <p:sldId id="274" r:id="rId21"/>
    <p:sldId id="276" r:id="rId22"/>
    <p:sldId id="277" r:id="rId23"/>
    <p:sldId id="278" r:id="rId24"/>
    <p:sldId id="279"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3BDCF853-2C03-4C50-8F24-A36E54B92DA7}" type="datetimeFigureOut">
              <a:rPr lang="cs-CZ" smtClean="0"/>
              <a:t>26.03.2020</a:t>
            </a:fld>
            <a:endParaRPr lang="cs-CZ"/>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51524BC-E2AC-4D00-A2DC-6367B87D36F9}" type="slidenum">
              <a:rPr lang="cs-CZ" smtClean="0"/>
              <a:t>‹#›</a:t>
            </a:fld>
            <a:endParaRPr lang="cs-CZ"/>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BDCF853-2C03-4C50-8F24-A36E54B92DA7}" type="datetimeFigureOut">
              <a:rPr lang="cs-CZ" smtClean="0"/>
              <a:t>26.03.2020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51524BC-E2AC-4D00-A2DC-6367B87D36F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BDCF853-2C03-4C50-8F24-A36E54B92DA7}" type="datetimeFigureOut">
              <a:rPr lang="cs-CZ" smtClean="0"/>
              <a:t>26.03.2020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51524BC-E2AC-4D00-A2DC-6367B87D36F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BDCF853-2C03-4C50-8F24-A36E54B92DA7}" type="datetimeFigureOut">
              <a:rPr lang="cs-CZ" smtClean="0"/>
              <a:t>26.03.2020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51524BC-E2AC-4D00-A2DC-6367B87D36F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3BDCF853-2C03-4C50-8F24-A36E54B92DA7}" type="datetimeFigureOut">
              <a:rPr lang="cs-CZ" smtClean="0"/>
              <a:t>26.03.2020</a:t>
            </a:fld>
            <a:endParaRPr lang="cs-CZ"/>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51524BC-E2AC-4D00-A2DC-6367B87D36F9}" type="slidenum">
              <a:rPr lang="cs-CZ" smtClean="0"/>
              <a:t>‹#›</a:t>
            </a:fld>
            <a:endParaRPr lang="cs-CZ"/>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BDCF853-2C03-4C50-8F24-A36E54B92DA7}" type="datetimeFigureOut">
              <a:rPr lang="cs-CZ" smtClean="0"/>
              <a:t>26.03.2020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641080" y="6514568"/>
            <a:ext cx="464288" cy="274320"/>
          </a:xfrm>
        </p:spPr>
        <p:txBody>
          <a:bodyPr/>
          <a:lstStyle/>
          <a:p>
            <a:fld id="{E51524BC-E2AC-4D00-A2DC-6367B87D36F9}" type="slidenum">
              <a:rPr lang="cs-CZ" smtClean="0"/>
              <a:t>‹#›</a:t>
            </a:fld>
            <a:endParaRPr lang="cs-CZ"/>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BDCF853-2C03-4C50-8F24-A36E54B92DA7}" type="datetimeFigureOut">
              <a:rPr lang="cs-CZ" smtClean="0"/>
              <a:t>26.03.2020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a:xfrm>
            <a:off x="8641080" y="6514568"/>
            <a:ext cx="464288" cy="274320"/>
          </a:xfrm>
        </p:spPr>
        <p:txBody>
          <a:bodyPr/>
          <a:lstStyle/>
          <a:p>
            <a:fld id="{E51524BC-E2AC-4D00-A2DC-6367B87D36F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BDCF853-2C03-4C50-8F24-A36E54B92DA7}" type="datetimeFigureOut">
              <a:rPr lang="cs-CZ" smtClean="0"/>
              <a:t>26.03.2020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51524BC-E2AC-4D00-A2DC-6367B87D36F9}" type="slidenum">
              <a:rPr lang="cs-CZ" smtClean="0"/>
              <a:t>‹#›</a:t>
            </a:fld>
            <a:endParaRPr lang="cs-CZ"/>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CF853-2C03-4C50-8F24-A36E54B92DA7}" type="datetimeFigureOut">
              <a:rPr lang="cs-CZ" smtClean="0"/>
              <a:t>26.03.2020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51524BC-E2AC-4D00-A2DC-6367B87D36F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3BDCF853-2C03-4C50-8F24-A36E54B92DA7}" type="datetimeFigureOut">
              <a:rPr lang="cs-CZ" smtClean="0"/>
              <a:t>26.03.2020</a:t>
            </a:fld>
            <a:endParaRPr lang="cs-CZ"/>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51524BC-E2AC-4D00-A2DC-6367B87D36F9}" type="slidenum">
              <a:rPr lang="cs-CZ" smtClean="0"/>
              <a:t>‹#›</a:t>
            </a:fld>
            <a:endParaRPr lang="cs-CZ"/>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3BDCF853-2C03-4C50-8F24-A36E54B92DA7}" type="datetimeFigureOut">
              <a:rPr lang="cs-CZ" smtClean="0"/>
              <a:t>26.03.2020</a:t>
            </a:fld>
            <a:endParaRPr lang="cs-CZ"/>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51524BC-E2AC-4D00-A2DC-6367B87D36F9}" type="slidenum">
              <a:rPr lang="cs-CZ" smtClean="0"/>
              <a:t>‹#›</a:t>
            </a:fld>
            <a:endParaRPr lang="cs-CZ"/>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cs-CZ"/>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BDCF853-2C03-4C50-8F24-A36E54B92DA7}" type="datetimeFigureOut">
              <a:rPr lang="cs-CZ" smtClean="0"/>
              <a:t>26.03.2020</a:t>
            </a:fld>
            <a:endParaRPr lang="cs-CZ"/>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51524BC-E2AC-4D00-A2DC-6367B87D36F9}" type="slidenum">
              <a:rPr lang="cs-CZ" smtClean="0"/>
              <a:t>‹#›</a:t>
            </a:fld>
            <a:endParaRPr lang="cs-CZ"/>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cs-CZ" dirty="0"/>
              <a:t>Pozorování v kvalitativním výzkumu </a:t>
            </a:r>
            <a:br>
              <a:rPr lang="cs-CZ" dirty="0"/>
            </a:br>
            <a:r>
              <a:rPr lang="cs-CZ" sz="2200" dirty="0"/>
              <a:t>Studijní materiál k předmětu Metodologie kvalitativního výzkumu II.</a:t>
            </a:r>
          </a:p>
        </p:txBody>
      </p:sp>
      <p:sp>
        <p:nvSpPr>
          <p:cNvPr id="3" name="Subtitle 2"/>
          <p:cNvSpPr>
            <a:spLocks noGrp="1"/>
          </p:cNvSpPr>
          <p:nvPr>
            <p:ph type="subTitle" idx="1"/>
          </p:nvPr>
        </p:nvSpPr>
        <p:spPr/>
        <p:txBody>
          <a:bodyPr>
            <a:normAutofit/>
          </a:bodyPr>
          <a:lstStyle/>
          <a:p>
            <a:r>
              <a:rPr lang="cs-CZ" sz="2800" dirty="0"/>
              <a:t>Marta Štrinclová</a:t>
            </a:r>
          </a:p>
        </p:txBody>
      </p:sp>
    </p:spTree>
    <p:extLst>
      <p:ext uri="{BB962C8B-B14F-4D97-AF65-F5344CB8AC3E}">
        <p14:creationId xmlns:p14="http://schemas.microsoft.com/office/powerpoint/2010/main" val="4280722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pokrač.</a:t>
            </a:r>
          </a:p>
        </p:txBody>
      </p:sp>
      <p:sp>
        <p:nvSpPr>
          <p:cNvPr id="3" name="Content Placeholder 2"/>
          <p:cNvSpPr>
            <a:spLocks noGrp="1"/>
          </p:cNvSpPr>
          <p:nvPr>
            <p:ph idx="1"/>
          </p:nvPr>
        </p:nvSpPr>
        <p:spPr>
          <a:xfrm>
            <a:off x="457200" y="1646236"/>
            <a:ext cx="8229600" cy="4735091"/>
          </a:xfrm>
        </p:spPr>
        <p:txBody>
          <a:bodyPr>
            <a:normAutofit fontScale="92500" lnSpcReduction="20000"/>
          </a:bodyPr>
          <a:lstStyle/>
          <a:p>
            <a:r>
              <a:rPr lang="cs-CZ" dirty="0"/>
              <a:t>Příklad skrytého zúčastněného pozorování výzkum L. Festingera k ověření teorie kognitivní disonance (Hendl, 2016).</a:t>
            </a:r>
          </a:p>
          <a:p>
            <a:r>
              <a:rPr lang="cs-CZ" dirty="0"/>
              <a:t>V průběhu používáme i další možné dostupné prostředky k získání dat – rozhovory, analýzu deníků členů skupiny a dalších artefaktů, audio i videonahrávky apod.</a:t>
            </a:r>
          </a:p>
          <a:p>
            <a:r>
              <a:rPr lang="cs-CZ" dirty="0"/>
              <a:t>Tato metoda bývá kritizována z důvodu přílišné subjektivity a zainteresovanosti výzkumníka do samotného dění – výzkumník je často pohlcen zkoumanou situací, je do ní osobně vtažen, ale musí si zachovat nadhled.</a:t>
            </a:r>
          </a:p>
          <a:p>
            <a:endParaRPr lang="cs-CZ" dirty="0"/>
          </a:p>
        </p:txBody>
      </p:sp>
    </p:spTree>
    <p:extLst>
      <p:ext uri="{BB962C8B-B14F-4D97-AF65-F5344CB8AC3E}">
        <p14:creationId xmlns:p14="http://schemas.microsoft.com/office/powerpoint/2010/main" val="1368930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1 navázání kontaktu</a:t>
            </a:r>
          </a:p>
        </p:txBody>
      </p:sp>
      <p:sp>
        <p:nvSpPr>
          <p:cNvPr id="3" name="Content Placeholder 2"/>
          <p:cNvSpPr>
            <a:spLocks noGrp="1"/>
          </p:cNvSpPr>
          <p:nvPr>
            <p:ph idx="1"/>
          </p:nvPr>
        </p:nvSpPr>
        <p:spPr>
          <a:xfrm>
            <a:off x="457200" y="1646236"/>
            <a:ext cx="8229600" cy="5211764"/>
          </a:xfrm>
        </p:spPr>
        <p:txBody>
          <a:bodyPr>
            <a:normAutofit fontScale="85000" lnSpcReduction="20000"/>
          </a:bodyPr>
          <a:lstStyle/>
          <a:p>
            <a:r>
              <a:rPr lang="cs-CZ" dirty="0"/>
              <a:t>Základem je, jak uvádí např. Hendl (2016), zajistit si vstup do terénu (např. škola) + vytvořit „dobrý kontakt“ s účastníky pozorované situace (s učiteli, se žáky..).</a:t>
            </a:r>
          </a:p>
          <a:p>
            <a:r>
              <a:rPr lang="cs-CZ" dirty="0"/>
              <a:t>Pro vstup do institucí musíme obvykle získat povolení ředitele instituce a být schopni srozumitelně a jasně popsat, jak bude náš výzkum v terénu konkrétně vypadat a jaký je jeho cíl.</a:t>
            </a:r>
          </a:p>
          <a:p>
            <a:r>
              <a:rPr lang="cs-CZ" dirty="0"/>
              <a:t>Velmi důležitá je volba „klíčového informátora“ – jedná se o člověka, který zná velmi dobře dané prostředí a dokáže a chce s námi své znalosti sdílet – Hendl (2016) uvádí, že klíčový informátor nám zprostředkuje data, k nimž bychom se sami jako výzkumníci běžně nadostali, například historii určitých událostí..</a:t>
            </a:r>
          </a:p>
        </p:txBody>
      </p:sp>
    </p:spTree>
    <p:extLst>
      <p:ext uri="{BB962C8B-B14F-4D97-AF65-F5344CB8AC3E}">
        <p14:creationId xmlns:p14="http://schemas.microsoft.com/office/powerpoint/2010/main" val="1097305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1 navázání kontaktu (pokrač.)</a:t>
            </a:r>
          </a:p>
        </p:txBody>
      </p:sp>
      <p:sp>
        <p:nvSpPr>
          <p:cNvPr id="3" name="Content Placeholder 2"/>
          <p:cNvSpPr>
            <a:spLocks noGrp="1"/>
          </p:cNvSpPr>
          <p:nvPr>
            <p:ph idx="1"/>
          </p:nvPr>
        </p:nvSpPr>
        <p:spPr/>
        <p:txBody>
          <a:bodyPr>
            <a:normAutofit lnSpcReduction="10000"/>
          </a:bodyPr>
          <a:lstStyle/>
          <a:p>
            <a:r>
              <a:rPr lang="cs-CZ" dirty="0"/>
              <a:t>Klíčových informátorů může být více než jeden, výzkumník s nimi také obvykle hovoří více než s dalšími zkoumanými osobami.</a:t>
            </a:r>
          </a:p>
          <a:p>
            <a:r>
              <a:rPr lang="cs-CZ" dirty="0"/>
              <a:t>Informace od klíčových informátorů ve zprávě o výzkumu vždy jasně označíme.</a:t>
            </a:r>
          </a:p>
          <a:p>
            <a:r>
              <a:rPr lang="cs-CZ" dirty="0"/>
              <a:t>Klíčový informátor nás však také může zavést do slepé uličky – informace, které nám podává mohou být nepravdivé anebo jím zkreslené.</a:t>
            </a:r>
          </a:p>
        </p:txBody>
      </p:sp>
    </p:spTree>
    <p:extLst>
      <p:ext uri="{BB962C8B-B14F-4D97-AF65-F5344CB8AC3E}">
        <p14:creationId xmlns:p14="http://schemas.microsoft.com/office/powerpoint/2010/main" val="4267796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2  pozorování</a:t>
            </a:r>
          </a:p>
        </p:txBody>
      </p:sp>
      <p:sp>
        <p:nvSpPr>
          <p:cNvPr id="3" name="Content Placeholder 2"/>
          <p:cNvSpPr>
            <a:spLocks noGrp="1"/>
          </p:cNvSpPr>
          <p:nvPr>
            <p:ph idx="1"/>
          </p:nvPr>
        </p:nvSpPr>
        <p:spPr/>
        <p:txBody>
          <a:bodyPr>
            <a:normAutofit fontScale="85000" lnSpcReduction="10000"/>
          </a:bodyPr>
          <a:lstStyle/>
          <a:p>
            <a:r>
              <a:rPr lang="cs-CZ" dirty="0"/>
              <a:t>Zpočátku se snažíme zachytit co největší spektrum různých situací v pozorované skupině.</a:t>
            </a:r>
          </a:p>
          <a:p>
            <a:r>
              <a:rPr lang="cs-CZ" dirty="0"/>
              <a:t>Začínáme tedy </a:t>
            </a:r>
            <a:r>
              <a:rPr lang="cs-CZ" sz="3900" dirty="0"/>
              <a:t>podrobným popisným pozorováním </a:t>
            </a:r>
            <a:r>
              <a:rPr lang="cs-CZ" dirty="0"/>
              <a:t>– vytváříme podrobný portrét dané skupiny, společnosti, popisuje události, které se během našeho pozorování skupiny udály. Výsledkem je vyprávění či narativní zpráva o našem pozorování. </a:t>
            </a:r>
          </a:p>
          <a:p>
            <a:r>
              <a:rPr lang="cs-CZ" dirty="0"/>
              <a:t>Zkoumaná skupina zpočátku vědomě řídí svoje chování, postupně si však naši přítomnost přestávají uvědomovat..</a:t>
            </a:r>
          </a:p>
          <a:p>
            <a:endParaRPr lang="cs-CZ" dirty="0"/>
          </a:p>
        </p:txBody>
      </p:sp>
    </p:spTree>
    <p:extLst>
      <p:ext uri="{BB962C8B-B14F-4D97-AF65-F5344CB8AC3E}">
        <p14:creationId xmlns:p14="http://schemas.microsoft.com/office/powerpoint/2010/main" val="2816847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2  pozorování (pokrač.)</a:t>
            </a:r>
          </a:p>
        </p:txBody>
      </p:sp>
      <p:sp>
        <p:nvSpPr>
          <p:cNvPr id="3" name="Content Placeholder 2"/>
          <p:cNvSpPr>
            <a:spLocks noGrp="1"/>
          </p:cNvSpPr>
          <p:nvPr>
            <p:ph idx="1"/>
          </p:nvPr>
        </p:nvSpPr>
        <p:spPr/>
        <p:txBody>
          <a:bodyPr>
            <a:normAutofit/>
          </a:bodyPr>
          <a:lstStyle/>
          <a:p>
            <a:r>
              <a:rPr lang="cs-CZ" sz="3000" dirty="0"/>
              <a:t>Později se v událostech začínáme více orientovat a postupně diferencujeme, co je důležité a co už méně. </a:t>
            </a:r>
          </a:p>
          <a:p>
            <a:r>
              <a:rPr lang="cs-CZ" sz="3000" dirty="0"/>
              <a:t>To, jakým způsobem přistupujeme v této druhé fázi ke skupině, nazývá např. Hendl (2016)</a:t>
            </a:r>
            <a:r>
              <a:rPr lang="cs-CZ" dirty="0"/>
              <a:t> </a:t>
            </a:r>
            <a:r>
              <a:rPr lang="cs-CZ" sz="3400" dirty="0"/>
              <a:t>fokusované pozorování – </a:t>
            </a:r>
            <a:r>
              <a:rPr lang="cs-CZ" sz="3000" dirty="0"/>
              <a:t>zjednodušeně řečeno, už dokážeme vidět relevantní témata a problémy a zaměřit se na ně. </a:t>
            </a:r>
          </a:p>
        </p:txBody>
      </p:sp>
    </p:spTree>
    <p:extLst>
      <p:ext uri="{BB962C8B-B14F-4D97-AF65-F5344CB8AC3E}">
        <p14:creationId xmlns:p14="http://schemas.microsoft.com/office/powerpoint/2010/main" val="253601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2  pozorování (pokrač.)</a:t>
            </a:r>
          </a:p>
        </p:txBody>
      </p:sp>
      <p:sp>
        <p:nvSpPr>
          <p:cNvPr id="3" name="Content Placeholder 2"/>
          <p:cNvSpPr>
            <a:spLocks noGrp="1"/>
          </p:cNvSpPr>
          <p:nvPr>
            <p:ph idx="1"/>
          </p:nvPr>
        </p:nvSpPr>
        <p:spPr/>
        <p:txBody>
          <a:bodyPr>
            <a:normAutofit/>
          </a:bodyPr>
          <a:lstStyle/>
          <a:p>
            <a:r>
              <a:rPr lang="cs-CZ" dirty="0"/>
              <a:t>Selektivní pozorování jsme schopni realizovat obvykle na konci výzkumu. Hledáme další příklady, snažíme se doložit určité typy chování či ověřit konkrétní děje uskutečňované v dané skupině, které jsme pojmenovali v předchozí fázi. Používáme princip analytické indukce.</a:t>
            </a:r>
          </a:p>
          <a:p>
            <a:endParaRPr lang="cs-CZ" dirty="0"/>
          </a:p>
          <a:p>
            <a:endParaRPr lang="cs-CZ" dirty="0"/>
          </a:p>
        </p:txBody>
      </p:sp>
    </p:spTree>
    <p:extLst>
      <p:ext uri="{BB962C8B-B14F-4D97-AF65-F5344CB8AC3E}">
        <p14:creationId xmlns:p14="http://schemas.microsoft.com/office/powerpoint/2010/main" val="1128919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2  pozorování (pokrač.)</a:t>
            </a:r>
          </a:p>
        </p:txBody>
      </p:sp>
      <p:sp>
        <p:nvSpPr>
          <p:cNvPr id="3" name="Content Placeholder 2"/>
          <p:cNvSpPr>
            <a:spLocks noGrp="1"/>
          </p:cNvSpPr>
          <p:nvPr>
            <p:ph idx="1"/>
          </p:nvPr>
        </p:nvSpPr>
        <p:spPr/>
        <p:txBody>
          <a:bodyPr>
            <a:normAutofit fontScale="92500" lnSpcReduction="20000"/>
          </a:bodyPr>
          <a:lstStyle/>
          <a:p>
            <a:r>
              <a:rPr lang="cs-CZ" dirty="0"/>
              <a:t>Při zúčastněném pozorování se soustředíme na zodpovězení následujících otázek: </a:t>
            </a:r>
          </a:p>
          <a:p>
            <a:pPr marL="0" indent="0">
              <a:buNone/>
            </a:pPr>
            <a:r>
              <a:rPr lang="cs-CZ" dirty="0"/>
              <a:t>Koho pozorujeme? Co se děje (např. jaké chování ve skupině se opakuje, jak se k sobě lidé ve skupině chovají, jaký je obsah jejich konverzace)? Jaký je kontext života skupiny? Kdy se skupina schází a jak často? Jak funguje skupina jako celek a jak se vztahuje k dalším skupinám či institucím? Proč se skupina chová tak, jak se chová a jaké tomu přikládá významy? (více také Hendl, 2016)</a:t>
            </a:r>
          </a:p>
          <a:p>
            <a:endParaRPr lang="cs-CZ" dirty="0"/>
          </a:p>
        </p:txBody>
      </p:sp>
    </p:spTree>
    <p:extLst>
      <p:ext uri="{BB962C8B-B14F-4D97-AF65-F5344CB8AC3E}">
        <p14:creationId xmlns:p14="http://schemas.microsoft.com/office/powerpoint/2010/main" val="2974107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3 záznam dat</a:t>
            </a:r>
          </a:p>
        </p:txBody>
      </p:sp>
      <p:sp>
        <p:nvSpPr>
          <p:cNvPr id="3" name="Content Placeholder 2"/>
          <p:cNvSpPr>
            <a:spLocks noGrp="1"/>
          </p:cNvSpPr>
          <p:nvPr>
            <p:ph idx="1"/>
          </p:nvPr>
        </p:nvSpPr>
        <p:spPr>
          <a:xfrm>
            <a:off x="457200" y="1646236"/>
            <a:ext cx="8229600" cy="4807099"/>
          </a:xfrm>
        </p:spPr>
        <p:txBody>
          <a:bodyPr>
            <a:normAutofit fontScale="77500" lnSpcReduction="20000"/>
          </a:bodyPr>
          <a:lstStyle/>
          <a:p>
            <a:r>
              <a:rPr lang="cs-CZ" dirty="0"/>
              <a:t>I přesto, že je pozorování nestrukturované, doporučuje se používat v procesu nějaký vlastní systém, který nám umožní zachytit informace srozumitelně a úplně.</a:t>
            </a:r>
          </a:p>
          <a:p>
            <a:r>
              <a:rPr lang="cs-CZ" dirty="0"/>
              <a:t>Záznam z pozorování by se měl ideálně pořizovat hned na místě. Obvykle pořizujeme jeho zkrácenou podobu, využíváme různé zkratky, symboly..Máme určitou strukturu, abychom mohli později doplňovat další konkrétnosti, které se nám budou postupně vybavovat.</a:t>
            </a:r>
          </a:p>
          <a:p>
            <a:r>
              <a:rPr lang="cs-CZ" dirty="0"/>
              <a:t>Takový záznam se označuje jako tzv. terénní poznámky. Jedná se stručně o popis toho, co pozorovatel viděl, slyšel, prožil a jak situace sám reflektoval (Hendl, 2016). </a:t>
            </a:r>
          </a:p>
          <a:p>
            <a:r>
              <a:rPr lang="cs-CZ" dirty="0"/>
              <a:t>Dle Švaříčka (2014) je důležité býti přesní, ale vyhnout se triviálním informacím.</a:t>
            </a:r>
          </a:p>
        </p:txBody>
      </p:sp>
    </p:spTree>
    <p:extLst>
      <p:ext uri="{BB962C8B-B14F-4D97-AF65-F5344CB8AC3E}">
        <p14:creationId xmlns:p14="http://schemas.microsoft.com/office/powerpoint/2010/main" val="3345761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Zúčastněné pozorování – krok 4 závěr</a:t>
            </a:r>
          </a:p>
        </p:txBody>
      </p:sp>
      <p:sp>
        <p:nvSpPr>
          <p:cNvPr id="3" name="Content Placeholder 2"/>
          <p:cNvSpPr>
            <a:spLocks noGrp="1"/>
          </p:cNvSpPr>
          <p:nvPr>
            <p:ph idx="1"/>
          </p:nvPr>
        </p:nvSpPr>
        <p:spPr/>
        <p:txBody>
          <a:bodyPr/>
          <a:lstStyle/>
          <a:p>
            <a:r>
              <a:rPr lang="cs-CZ" dirty="0"/>
              <a:t>Moment odpoutání se od dané skupiny, důležité rozloučení</a:t>
            </a:r>
          </a:p>
          <a:p>
            <a:endParaRPr lang="cs-CZ" dirty="0"/>
          </a:p>
        </p:txBody>
      </p:sp>
    </p:spTree>
    <p:extLst>
      <p:ext uri="{BB962C8B-B14F-4D97-AF65-F5344CB8AC3E}">
        <p14:creationId xmlns:p14="http://schemas.microsoft.com/office/powerpoint/2010/main" val="1465448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Nezúčastněné pozorování</a:t>
            </a:r>
          </a:p>
        </p:txBody>
      </p:sp>
      <p:sp>
        <p:nvSpPr>
          <p:cNvPr id="3" name="Content Placeholder 2"/>
          <p:cNvSpPr>
            <a:spLocks noGrp="1"/>
          </p:cNvSpPr>
          <p:nvPr>
            <p:ph idx="1"/>
          </p:nvPr>
        </p:nvSpPr>
        <p:spPr>
          <a:xfrm>
            <a:off x="457200" y="1412776"/>
            <a:ext cx="8229600" cy="5256584"/>
          </a:xfrm>
        </p:spPr>
        <p:txBody>
          <a:bodyPr>
            <a:normAutofit fontScale="77500" lnSpcReduction="20000"/>
          </a:bodyPr>
          <a:lstStyle/>
          <a:p>
            <a:r>
              <a:rPr lang="cs-CZ" dirty="0"/>
              <a:t>Pozorovatel minimalizuje interakce s pozorovanou skupinou, jeho umístění by nemělo být rušivé. </a:t>
            </a:r>
          </a:p>
          <a:p>
            <a:r>
              <a:rPr lang="cs-CZ" dirty="0"/>
              <a:t>Usilujeme o neutrální přístup k pozorovaným, pozorování není ovlivněné emoční angažovaností pozorovatele.</a:t>
            </a:r>
          </a:p>
          <a:p>
            <a:r>
              <a:rPr lang="cs-CZ" dirty="0"/>
              <a:t>Touto metodou se obvykle zaměřujeme na pozorování chování, k postojům, motivaci a obecně vnitřnímu prožívání členů skupiny se pozorovatel dostává obtížněji.</a:t>
            </a:r>
          </a:p>
          <a:p>
            <a:r>
              <a:rPr lang="cs-CZ" dirty="0"/>
              <a:t>Během pozorování podrobně zapisujeme chování a konverzace pozorovaných jedinců (pomocí protokolu, zápisků, můžeme si předem připravit jakýsi záznamový arch..).</a:t>
            </a:r>
          </a:p>
          <a:p>
            <a:r>
              <a:rPr lang="cs-CZ" dirty="0"/>
              <a:t>Doporučuje se (např. Hendl, 2016) doplnit např. rozhovorem s klíčovým informátorem skupiny pro validizaci dat.</a:t>
            </a:r>
          </a:p>
        </p:txBody>
      </p:sp>
    </p:spTree>
    <p:extLst>
      <p:ext uri="{BB962C8B-B14F-4D97-AF65-F5344CB8AC3E}">
        <p14:creationId xmlns:p14="http://schemas.microsoft.com/office/powerpoint/2010/main" val="920902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545360"/>
          </a:xfrm>
        </p:spPr>
        <p:txBody>
          <a:bodyPr>
            <a:normAutofit fontScale="90000"/>
          </a:bodyPr>
          <a:lstStyle/>
          <a:p>
            <a:r>
              <a:rPr lang="cs-CZ" dirty="0"/>
              <a:t>Pozorování jako způsob realizace kvalitativní výzkumné strategie </a:t>
            </a:r>
            <a:br>
              <a:rPr lang="cs-CZ" dirty="0"/>
            </a:br>
            <a:endParaRPr lang="cs-CZ" sz="3100" dirty="0"/>
          </a:p>
        </p:txBody>
      </p:sp>
      <p:sp>
        <p:nvSpPr>
          <p:cNvPr id="3" name="Content Placeholder 2"/>
          <p:cNvSpPr>
            <a:spLocks noGrp="1"/>
          </p:cNvSpPr>
          <p:nvPr>
            <p:ph idx="1"/>
          </p:nvPr>
        </p:nvSpPr>
        <p:spPr>
          <a:xfrm>
            <a:off x="539552" y="2060848"/>
            <a:ext cx="8229600" cy="4526280"/>
          </a:xfrm>
        </p:spPr>
        <p:txBody>
          <a:bodyPr>
            <a:normAutofit fontScale="92500" lnSpcReduction="10000"/>
          </a:bodyPr>
          <a:lstStyle/>
          <a:p>
            <a:r>
              <a:rPr lang="cs-CZ" sz="2800" dirty="0"/>
              <a:t>Jednou z nejtypičtějších metod kvalitativního výzkumu; výzkumník pomocí této metody usiluje o to poznat, popsat a porozumět výzkumným subjektům (lidem) a jejích prostředí (Gavora, 2010).</a:t>
            </a:r>
          </a:p>
          <a:p>
            <a:r>
              <a:rPr lang="cs-CZ" sz="2800" dirty="0"/>
              <a:t>Představuje snahu zjistit, co se ve skutečnosti děje (rozhovor jako to, co je + to, co si o tom respondent myslí).</a:t>
            </a:r>
          </a:p>
          <a:p>
            <a:r>
              <a:rPr lang="cs-CZ" sz="2800" dirty="0"/>
              <a:t>Nejen vizuální, ale i sluchové, čichové a pocitové vjemy.</a:t>
            </a:r>
          </a:p>
          <a:p>
            <a:r>
              <a:rPr lang="cs-CZ" sz="2800" dirty="0"/>
              <a:t>Pozorování nám vždy také pomáhá doplnit naši zprávu o popis prostředí, v němž výzkum provádíme (Hendl, 2016).</a:t>
            </a:r>
          </a:p>
          <a:p>
            <a:endParaRPr lang="cs-CZ" sz="2800" dirty="0"/>
          </a:p>
          <a:p>
            <a:endParaRPr lang="cs-CZ" sz="2800" dirty="0"/>
          </a:p>
        </p:txBody>
      </p:sp>
    </p:spTree>
    <p:extLst>
      <p:ext uri="{BB962C8B-B14F-4D97-AF65-F5344CB8AC3E}">
        <p14:creationId xmlns:p14="http://schemas.microsoft.com/office/powerpoint/2010/main" val="4160716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Strukturované pozorování</a:t>
            </a:r>
          </a:p>
        </p:txBody>
      </p:sp>
      <p:sp>
        <p:nvSpPr>
          <p:cNvPr id="3" name="Content Placeholder 2"/>
          <p:cNvSpPr>
            <a:spLocks noGrp="1"/>
          </p:cNvSpPr>
          <p:nvPr>
            <p:ph idx="1"/>
          </p:nvPr>
        </p:nvSpPr>
        <p:spPr/>
        <p:txBody>
          <a:bodyPr>
            <a:normAutofit fontScale="92500" lnSpcReduction="20000"/>
          </a:bodyPr>
          <a:lstStyle/>
          <a:p>
            <a:r>
              <a:rPr lang="cs-CZ" dirty="0"/>
              <a:t>Snažíme se strukturovaně zaznamenat chování osob nebo dění na scéně a to později kvantifikujeme.</a:t>
            </a:r>
          </a:p>
          <a:p>
            <a:r>
              <a:rPr lang="cs-CZ" dirty="0"/>
              <a:t>Kódujeme – dle předem určených kategorií.</a:t>
            </a:r>
          </a:p>
          <a:p>
            <a:r>
              <a:rPr lang="cs-CZ" dirty="0"/>
              <a:t>Robson (in Hendl, 2016) navrhuje dimenze, které lze kódovat: </a:t>
            </a:r>
          </a:p>
          <a:p>
            <a:pPr>
              <a:buFontTx/>
              <a:buChar char="-"/>
            </a:pPr>
            <a:r>
              <a:rPr lang="cs-CZ" sz="2800" dirty="0"/>
              <a:t>neverbální chování (tělesný pohyb, který nesouvisí s verbálním projevem)</a:t>
            </a:r>
          </a:p>
          <a:p>
            <a:pPr>
              <a:buFontTx/>
              <a:buChar char="-"/>
            </a:pPr>
            <a:r>
              <a:rPr lang="cs-CZ" sz="2800" dirty="0"/>
              <a:t>prostorové chování (pohyb jedince ve vztahu k ostatním)</a:t>
            </a:r>
          </a:p>
          <a:p>
            <a:pPr>
              <a:buFontTx/>
              <a:buChar char="-"/>
            </a:pPr>
            <a:r>
              <a:rPr lang="cs-CZ" sz="2800" dirty="0"/>
              <a:t>mimolingvistické chování (verbální chování vyjma používání slov)</a:t>
            </a:r>
          </a:p>
          <a:p>
            <a:pPr>
              <a:buFontTx/>
              <a:buChar char="-"/>
            </a:pPr>
            <a:r>
              <a:rPr lang="cs-CZ" sz="2800" dirty="0"/>
              <a:t>lingvistické chování (obsahy rozhovorů)</a:t>
            </a:r>
          </a:p>
          <a:p>
            <a:pPr>
              <a:buFontTx/>
              <a:buChar char="-"/>
            </a:pPr>
            <a:endParaRPr lang="cs-CZ" dirty="0"/>
          </a:p>
          <a:p>
            <a:pPr>
              <a:buFontTx/>
              <a:buChar char="-"/>
            </a:pPr>
            <a:endParaRPr lang="cs-CZ" dirty="0"/>
          </a:p>
          <a:p>
            <a:endParaRPr lang="cs-CZ" dirty="0"/>
          </a:p>
        </p:txBody>
      </p:sp>
    </p:spTree>
    <p:extLst>
      <p:ext uri="{BB962C8B-B14F-4D97-AF65-F5344CB8AC3E}">
        <p14:creationId xmlns:p14="http://schemas.microsoft.com/office/powerpoint/2010/main" val="1426549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Strukturované pozorování – pokrač. </a:t>
            </a:r>
          </a:p>
        </p:txBody>
      </p:sp>
      <p:sp>
        <p:nvSpPr>
          <p:cNvPr id="3" name="Content Placeholder 2"/>
          <p:cNvSpPr>
            <a:spLocks noGrp="1"/>
          </p:cNvSpPr>
          <p:nvPr>
            <p:ph idx="1"/>
          </p:nvPr>
        </p:nvSpPr>
        <p:spPr>
          <a:xfrm>
            <a:off x="457200" y="1646236"/>
            <a:ext cx="8229600" cy="4879107"/>
          </a:xfrm>
        </p:spPr>
        <p:txBody>
          <a:bodyPr>
            <a:normAutofit fontScale="85000" lnSpcReduction="20000"/>
          </a:bodyPr>
          <a:lstStyle/>
          <a:p>
            <a:r>
              <a:rPr lang="cs-CZ" dirty="0"/>
              <a:t>Kódovat můžeme např. po časových intervalech (žák právě mluví k učiteli, učitel píše na tabuli apod.)</a:t>
            </a:r>
          </a:p>
          <a:p>
            <a:r>
              <a:rPr lang="cs-CZ" dirty="0"/>
              <a:t>Nebo zaznamenáváme konkrétní děje (zasmání žáků, zvonění, psaní diktátu apod.)</a:t>
            </a:r>
          </a:p>
          <a:p>
            <a:r>
              <a:rPr lang="cs-CZ" dirty="0"/>
              <a:t>Zde můžeme čárkovat, pro složitější záznamy použít kontingenční tabulku, případně nějaký již vyzkoušený záznamový systém. </a:t>
            </a:r>
          </a:p>
          <a:p>
            <a:r>
              <a:rPr lang="cs-CZ" dirty="0"/>
              <a:t>Pro zjištění struktury a pozorování činností ve skupině se využívá např. Balesův systém interakční analýzy (více Pelikán, 2011).</a:t>
            </a:r>
          </a:p>
          <a:p>
            <a:r>
              <a:rPr lang="cs-CZ" dirty="0"/>
              <a:t>Pro pozorování procesu výuky je hojně využívaný např. Flandersův systém pro interakční analýzu.</a:t>
            </a:r>
          </a:p>
        </p:txBody>
      </p:sp>
    </p:spTree>
    <p:extLst>
      <p:ext uri="{BB962C8B-B14F-4D97-AF65-F5344CB8AC3E}">
        <p14:creationId xmlns:p14="http://schemas.microsoft.com/office/powerpoint/2010/main" val="2485397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Autofit/>
          </a:bodyPr>
          <a:lstStyle/>
          <a:p>
            <a:r>
              <a:rPr lang="cs-CZ" sz="3900" dirty="0"/>
              <a:t>Flandersův systém pro interakční analýzu</a:t>
            </a:r>
          </a:p>
        </p:txBody>
      </p:sp>
      <p:sp>
        <p:nvSpPr>
          <p:cNvPr id="3" name="Content Placeholder 2"/>
          <p:cNvSpPr>
            <a:spLocks noGrp="1"/>
          </p:cNvSpPr>
          <p:nvPr>
            <p:ph idx="1"/>
          </p:nvPr>
        </p:nvSpPr>
        <p:spPr>
          <a:xfrm>
            <a:off x="539552" y="1196752"/>
            <a:ext cx="8229600" cy="4526280"/>
          </a:xfrm>
        </p:spPr>
        <p:txBody>
          <a:bodyPr>
            <a:noAutofit/>
          </a:bodyPr>
          <a:lstStyle/>
          <a:p>
            <a:r>
              <a:rPr lang="cs-CZ" sz="2700" dirty="0"/>
              <a:t>Doporučuje se dostatečný zácvik v této metodě.</a:t>
            </a:r>
          </a:p>
          <a:p>
            <a:r>
              <a:rPr lang="cs-CZ" sz="2700" dirty="0"/>
              <a:t>Pozorovatel sedí ve třídě a pozorované dění zařazuje do jedné z mnoha předem definovaných kategorií. Činnostem, které vidí přiřazuje číselný kód. Kódování probíhá podle určitých pravidel, obvykle v třísekundových intervalech. Výsledkem pozorování je posloupnost číselných kódů (z jedné vyučovací hodiny jich bývá i kolem 900). Získané údaje poté analyzujeme a interpretujeme (Svatoš, 1995).</a:t>
            </a:r>
          </a:p>
          <a:p>
            <a:r>
              <a:rPr lang="cs-CZ" sz="2700" dirty="0"/>
              <a:t>Využívá se i přípravě učitelů a v procesu hodnocení působení učitele na třídu.</a:t>
            </a:r>
          </a:p>
        </p:txBody>
      </p:sp>
    </p:spTree>
    <p:extLst>
      <p:ext uri="{BB962C8B-B14F-4D97-AF65-F5344CB8AC3E}">
        <p14:creationId xmlns:p14="http://schemas.microsoft.com/office/powerpoint/2010/main" val="2421795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cs-CZ" sz="3800" dirty="0"/>
              <a:t>Flandersův systém pro interakční analýzu – pokrač.</a:t>
            </a:r>
          </a:p>
        </p:txBody>
      </p:sp>
      <p:sp>
        <p:nvSpPr>
          <p:cNvPr id="3" name="Content Placeholder 2"/>
          <p:cNvSpPr>
            <a:spLocks noGrp="1"/>
          </p:cNvSpPr>
          <p:nvPr>
            <p:ph idx="1"/>
          </p:nvPr>
        </p:nvSpPr>
        <p:spPr>
          <a:xfrm>
            <a:off x="539552" y="1052736"/>
            <a:ext cx="8219256" cy="5544616"/>
          </a:xfrm>
        </p:spPr>
        <p:txBody>
          <a:bodyPr>
            <a:noAutofit/>
          </a:bodyPr>
          <a:lstStyle/>
          <a:p>
            <a:pPr marL="0" indent="0">
              <a:buNone/>
            </a:pPr>
            <a:r>
              <a:rPr lang="cs-CZ" sz="2300" dirty="0"/>
              <a:t>Učitel:</a:t>
            </a:r>
          </a:p>
          <a:p>
            <a:r>
              <a:rPr lang="cs-CZ" sz="2300" dirty="0"/>
              <a:t>1. Akceptuje žákovy pocity, projevuje sympatie konstruktivním způsobem.</a:t>
            </a:r>
          </a:p>
          <a:p>
            <a:r>
              <a:rPr lang="cs-CZ" sz="2300" dirty="0"/>
              <a:t>2. Chválí a povzbuzuje, žertuje, souhlasí s žákovým výkonem.</a:t>
            </a:r>
          </a:p>
          <a:p>
            <a:r>
              <a:rPr lang="cs-CZ" sz="2300" dirty="0"/>
              <a:t>3. Využívá, akceptuje, objasňuje a rozvíjí myšlenky žáků.</a:t>
            </a:r>
          </a:p>
          <a:p>
            <a:r>
              <a:rPr lang="cs-CZ" sz="2300" dirty="0"/>
              <a:t>4. Klade otázky, stimuluje žáky, nejde o řečnické otázky.</a:t>
            </a:r>
          </a:p>
          <a:p>
            <a:r>
              <a:rPr lang="cs-CZ" sz="2300" dirty="0"/>
              <a:t>5. Vykládá, sděluje, přednáší, uvádí své názory.</a:t>
            </a:r>
          </a:p>
          <a:p>
            <a:r>
              <a:rPr lang="cs-CZ" sz="2300" dirty="0"/>
              <a:t>6. Dává pokyny či příkazy.</a:t>
            </a:r>
          </a:p>
          <a:p>
            <a:r>
              <a:rPr lang="cs-CZ" sz="2300" dirty="0"/>
              <a:t>7. Kritizuje, uplatňuje svou autoritu, chce změnit žákovo nevhodné chování nebo činnost.</a:t>
            </a:r>
          </a:p>
          <a:p>
            <a:pPr marL="0" indent="0">
              <a:buNone/>
            </a:pPr>
            <a:r>
              <a:rPr lang="cs-CZ" sz="2300" dirty="0"/>
              <a:t>Žák:</a:t>
            </a:r>
          </a:p>
          <a:p>
            <a:r>
              <a:rPr lang="cs-CZ" sz="2300" dirty="0"/>
              <a:t>8. Odpovídá učiteli, ale kontakt inicioval učitel.</a:t>
            </a:r>
          </a:p>
          <a:p>
            <a:r>
              <a:rPr lang="cs-CZ" sz="2300" dirty="0"/>
              <a:t>9. Žák sám začíná hovor, je aktivní a iniciativní v kontaktu s učitelem.</a:t>
            </a:r>
          </a:p>
          <a:p>
            <a:r>
              <a:rPr lang="cs-CZ" sz="2300" dirty="0"/>
              <a:t>10. Ticho nebo zmatek ve třídě, přestávky v komunikaci.</a:t>
            </a:r>
          </a:p>
          <a:p>
            <a:endParaRPr lang="cs-CZ" sz="2300" dirty="0"/>
          </a:p>
        </p:txBody>
      </p:sp>
    </p:spTree>
    <p:extLst>
      <p:ext uri="{BB962C8B-B14F-4D97-AF65-F5344CB8AC3E}">
        <p14:creationId xmlns:p14="http://schemas.microsoft.com/office/powerpoint/2010/main" val="278888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Použité zdroje</a:t>
            </a:r>
          </a:p>
        </p:txBody>
      </p:sp>
      <p:sp>
        <p:nvSpPr>
          <p:cNvPr id="3" name="Content Placeholder 2"/>
          <p:cNvSpPr>
            <a:spLocks noGrp="1"/>
          </p:cNvSpPr>
          <p:nvPr>
            <p:ph idx="1"/>
          </p:nvPr>
        </p:nvSpPr>
        <p:spPr>
          <a:xfrm>
            <a:off x="457200" y="1646236"/>
            <a:ext cx="8229600" cy="4879107"/>
          </a:xfrm>
        </p:spPr>
        <p:txBody>
          <a:bodyPr>
            <a:normAutofit fontScale="85000" lnSpcReduction="20000"/>
          </a:bodyPr>
          <a:lstStyle/>
          <a:p>
            <a:r>
              <a:rPr lang="cs-CZ" dirty="0"/>
              <a:t>GAVORA, P. </a:t>
            </a:r>
            <a:r>
              <a:rPr lang="cs-CZ" i="1" dirty="0"/>
              <a:t>Úvod do pedagogického výzkumu. </a:t>
            </a:r>
            <a:r>
              <a:rPr lang="cs-CZ" dirty="0"/>
              <a:t>Brno: Paido, 2010</a:t>
            </a:r>
          </a:p>
          <a:p>
            <a:r>
              <a:rPr lang="cs-CZ" dirty="0"/>
              <a:t>HENDL, J. </a:t>
            </a:r>
            <a:r>
              <a:rPr lang="cs-CZ" i="1" dirty="0"/>
              <a:t>Kvalitativní výzkum. Základní teorie, metody a aplikace. </a:t>
            </a:r>
            <a:r>
              <a:rPr lang="cs-CZ" dirty="0"/>
              <a:t>Praha: Portál, 2016</a:t>
            </a:r>
          </a:p>
          <a:p>
            <a:r>
              <a:rPr lang="cs-CZ" dirty="0"/>
              <a:t>HENDL, Jan a Jiří REMR. Metody výzkumu a evaluace. Praha: Portál, 2017</a:t>
            </a:r>
          </a:p>
          <a:p>
            <a:r>
              <a:rPr lang="cs-CZ" dirty="0"/>
              <a:t>PELIKÁN, J. </a:t>
            </a:r>
            <a:r>
              <a:rPr lang="cs-CZ" i="1" dirty="0"/>
              <a:t>Základy empirického výzkumu </a:t>
            </a:r>
          </a:p>
          <a:p>
            <a:pPr marL="0" indent="0">
              <a:buNone/>
            </a:pPr>
            <a:r>
              <a:rPr lang="cs-CZ" i="1" dirty="0"/>
              <a:t> pedagogických jevů.</a:t>
            </a:r>
            <a:r>
              <a:rPr lang="cs-CZ" dirty="0"/>
              <a:t> Praha: Karolinum, 2011</a:t>
            </a:r>
          </a:p>
          <a:p>
            <a:r>
              <a:rPr lang="cs-CZ" dirty="0"/>
              <a:t>SVATOŠ, T. </a:t>
            </a:r>
            <a:r>
              <a:rPr lang="cs-CZ" i="1" dirty="0"/>
              <a:t>Flandersova metoda interakční analýzy v učitelské přípravě.</a:t>
            </a:r>
            <a:r>
              <a:rPr lang="cs-CZ" dirty="0"/>
              <a:t> Pedagogika: 1995, 1/1995, s. 64-70. ISSN 0031-3815</a:t>
            </a:r>
          </a:p>
          <a:p>
            <a:r>
              <a:rPr lang="cs-CZ" dirty="0"/>
              <a:t>ŠVAŘÍČEK, R., ŠEĎOVÁ, K a kol</a:t>
            </a:r>
            <a:r>
              <a:rPr lang="cs-CZ" i="1" dirty="0"/>
              <a:t>. Kvalitativní výzkum v pedagogických vědách.</a:t>
            </a:r>
            <a:r>
              <a:rPr lang="cs-CZ" dirty="0"/>
              <a:t> Praha: Portál, 2014</a:t>
            </a:r>
          </a:p>
          <a:p>
            <a:endParaRPr lang="cs-CZ" dirty="0"/>
          </a:p>
        </p:txBody>
      </p:sp>
    </p:spTree>
    <p:extLst>
      <p:ext uri="{BB962C8B-B14F-4D97-AF65-F5344CB8AC3E}">
        <p14:creationId xmlns:p14="http://schemas.microsoft.com/office/powerpoint/2010/main" val="2903602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8229600" cy="1143000"/>
          </a:xfrm>
        </p:spPr>
        <p:txBody>
          <a:bodyPr>
            <a:noAutofit/>
          </a:bodyPr>
          <a:lstStyle/>
          <a:p>
            <a:r>
              <a:rPr lang="cs-CZ" sz="3700" dirty="0"/>
              <a:t>Pozorování jako způsob realizace kvalitativní výzkumné strategie - pokrač. </a:t>
            </a:r>
          </a:p>
        </p:txBody>
      </p:sp>
      <p:sp>
        <p:nvSpPr>
          <p:cNvPr id="3" name="Content Placeholder 2"/>
          <p:cNvSpPr>
            <a:spLocks noGrp="1"/>
          </p:cNvSpPr>
          <p:nvPr>
            <p:ph idx="1"/>
          </p:nvPr>
        </p:nvSpPr>
        <p:spPr>
          <a:xfrm>
            <a:off x="539552" y="1844824"/>
            <a:ext cx="8229600" cy="4526280"/>
          </a:xfrm>
        </p:spPr>
        <p:txBody>
          <a:bodyPr>
            <a:normAutofit fontScale="92500" lnSpcReduction="20000"/>
          </a:bodyPr>
          <a:lstStyle/>
          <a:p>
            <a:r>
              <a:rPr lang="cs-CZ" dirty="0"/>
              <a:t>Pozorování provádíme běžně v každodenním životě, dovednostem výzkumného sběru dat pozorováním je ale třeba se naučit (Hendl, 2017).</a:t>
            </a:r>
          </a:p>
          <a:p>
            <a:r>
              <a:rPr lang="cs-CZ" dirty="0"/>
              <a:t>Gavora (2010) doporučuje systematický nácvik této metody – začít s krátkými cvičnými pozorováními jako pasivní pozorovatel, několikrát si vyzkoušet záznam pozorování (ten by se měl během nácviků zpřesňovat, pozorovatel se také stává vnímavějším k určitým aspektům pozorované situace).</a:t>
            </a:r>
          </a:p>
          <a:p>
            <a:endParaRPr lang="cs-CZ" dirty="0"/>
          </a:p>
        </p:txBody>
      </p:sp>
    </p:spTree>
    <p:extLst>
      <p:ext uri="{BB962C8B-B14F-4D97-AF65-F5344CB8AC3E}">
        <p14:creationId xmlns:p14="http://schemas.microsoft.com/office/powerpoint/2010/main" val="4172395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r>
              <a:rPr lang="cs-CZ" dirty="0"/>
              <a:t>Pozorování jako způsob realizace kvalitativní výzkumné strategie -pokrač </a:t>
            </a:r>
          </a:p>
        </p:txBody>
      </p:sp>
      <p:sp>
        <p:nvSpPr>
          <p:cNvPr id="3" name="Content Placeholder 2"/>
          <p:cNvSpPr>
            <a:spLocks noGrp="1"/>
          </p:cNvSpPr>
          <p:nvPr>
            <p:ph idx="1"/>
          </p:nvPr>
        </p:nvSpPr>
        <p:spPr>
          <a:xfrm>
            <a:off x="539552" y="1988840"/>
            <a:ext cx="8229600" cy="4526280"/>
          </a:xfrm>
        </p:spPr>
        <p:txBody>
          <a:bodyPr>
            <a:normAutofit/>
          </a:bodyPr>
          <a:lstStyle/>
          <a:p>
            <a:r>
              <a:rPr lang="cs-CZ" sz="2800" dirty="0"/>
              <a:t>Může být hlavní metodou výzkumu, může být zvoleno jako metoda, která má potvrdit výsledky získané pomocí rozhovoru apod.</a:t>
            </a:r>
          </a:p>
          <a:p>
            <a:r>
              <a:rPr lang="cs-CZ" sz="2800" dirty="0"/>
              <a:t>Jednoduché strukturované pozorování může efektivně nahradit interview </a:t>
            </a:r>
            <a:r>
              <a:rPr lang="cs-CZ" sz="2400" dirty="0"/>
              <a:t>– např. chceme zjistit, kolik lidí v daném časovém úseku na konkrétním místě přechází na přechodu pro chodce na červenou, případně kdo více porušuje tento předpis dle pohlaví</a:t>
            </a:r>
          </a:p>
        </p:txBody>
      </p:sp>
    </p:spTree>
    <p:extLst>
      <p:ext uri="{BB962C8B-B14F-4D97-AF65-F5344CB8AC3E}">
        <p14:creationId xmlns:p14="http://schemas.microsoft.com/office/powerpoint/2010/main" val="538787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229600" cy="1143000"/>
          </a:xfrm>
        </p:spPr>
        <p:txBody>
          <a:bodyPr>
            <a:normAutofit fontScale="90000"/>
          </a:bodyPr>
          <a:lstStyle/>
          <a:p>
            <a:r>
              <a:rPr lang="cs-CZ" dirty="0"/>
              <a:t>Hlavní vlastnosti pozorování v kvalitativním výzkumu (dle Gavory, 2010)</a:t>
            </a:r>
          </a:p>
        </p:txBody>
      </p:sp>
      <p:sp>
        <p:nvSpPr>
          <p:cNvPr id="3" name="Content Placeholder 2"/>
          <p:cNvSpPr>
            <a:spLocks noGrp="1"/>
          </p:cNvSpPr>
          <p:nvPr>
            <p:ph idx="1"/>
          </p:nvPr>
        </p:nvSpPr>
        <p:spPr>
          <a:xfrm>
            <a:off x="539552" y="1988840"/>
            <a:ext cx="8229600" cy="4526280"/>
          </a:xfrm>
        </p:spPr>
        <p:txBody>
          <a:bodyPr>
            <a:normAutofit fontScale="92500" lnSpcReduction="20000"/>
          </a:bodyPr>
          <a:lstStyle/>
          <a:p>
            <a:r>
              <a:rPr lang="cs-CZ" sz="3500" dirty="0"/>
              <a:t>Deskriptivnost </a:t>
            </a:r>
            <a:r>
              <a:rPr lang="cs-CZ" dirty="0"/>
              <a:t>– </a:t>
            </a:r>
            <a:r>
              <a:rPr lang="cs-CZ" sz="3000" dirty="0"/>
              <a:t>velmi přesný a rozsáhlý popis pozorovaného dění.</a:t>
            </a:r>
          </a:p>
          <a:p>
            <a:r>
              <a:rPr lang="cs-CZ" sz="3500" dirty="0"/>
              <a:t>Holističnost</a:t>
            </a:r>
            <a:r>
              <a:rPr lang="cs-CZ" sz="3000" dirty="0"/>
              <a:t> – zkoumané osoby i prostředí se snažíme zachytit jako celek.</a:t>
            </a:r>
          </a:p>
          <a:p>
            <a:r>
              <a:rPr lang="cs-CZ" sz="3500" dirty="0"/>
              <a:t>Induktivnost</a:t>
            </a:r>
            <a:r>
              <a:rPr lang="cs-CZ" sz="3000" dirty="0"/>
              <a:t> – konkrétní závěry (teorie) se vynoří až na základě sběru dat a jejich zpracování, potřebujeme rozsáhlý popis = dostatek materiálu na indukci.</a:t>
            </a:r>
          </a:p>
          <a:p>
            <a:r>
              <a:rPr lang="cs-CZ" sz="3500" dirty="0"/>
              <a:t>Nepředpojatost</a:t>
            </a:r>
            <a:r>
              <a:rPr lang="cs-CZ" dirty="0"/>
              <a:t> </a:t>
            </a:r>
            <a:r>
              <a:rPr lang="cs-CZ" sz="3000" dirty="0"/>
              <a:t>– pozorovatel by se měl zbavit svých předběžných postojů ke zkoumaným osobám i jevům, protože to může velmi zkreslit popis i celý proces.</a:t>
            </a:r>
          </a:p>
        </p:txBody>
      </p:sp>
    </p:spTree>
    <p:extLst>
      <p:ext uri="{BB962C8B-B14F-4D97-AF65-F5344CB8AC3E}">
        <p14:creationId xmlns:p14="http://schemas.microsoft.com/office/powerpoint/2010/main" val="2666765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cs-CZ" dirty="0"/>
              <a:t>Pozorování jako proces výzkumného dění – klasifikace </a:t>
            </a:r>
            <a:r>
              <a:rPr lang="cs-CZ" sz="3100" dirty="0"/>
              <a:t>(dle Hendla, 2016 a Švaříčka, 2014):</a:t>
            </a:r>
          </a:p>
        </p:txBody>
      </p:sp>
      <p:sp>
        <p:nvSpPr>
          <p:cNvPr id="3" name="Content Placeholder 2"/>
          <p:cNvSpPr>
            <a:spLocks noGrp="1"/>
          </p:cNvSpPr>
          <p:nvPr>
            <p:ph idx="1"/>
          </p:nvPr>
        </p:nvSpPr>
        <p:spPr>
          <a:xfrm>
            <a:off x="539552" y="1916832"/>
            <a:ext cx="8229600" cy="4526280"/>
          </a:xfrm>
        </p:spPr>
        <p:txBody>
          <a:bodyPr>
            <a:normAutofit/>
          </a:bodyPr>
          <a:lstStyle/>
          <a:p>
            <a:r>
              <a:rPr lang="cs-CZ" sz="2800" dirty="0"/>
              <a:t>Skryté x otevřené </a:t>
            </a:r>
            <a:r>
              <a:rPr lang="cs-CZ" sz="2000" dirty="0"/>
              <a:t>(informuje pozorovatel o své činnosti pozorované?)</a:t>
            </a:r>
          </a:p>
          <a:p>
            <a:r>
              <a:rPr lang="cs-CZ" sz="2800" dirty="0"/>
              <a:t>Zúčastněné (participantní) x nezúčastněné (neparticipantní) </a:t>
            </a:r>
            <a:r>
              <a:rPr lang="cs-CZ" sz="2000" dirty="0"/>
              <a:t>(do jaké míry se pozorovatel účastní pozorovaného dění?)</a:t>
            </a:r>
          </a:p>
          <a:p>
            <a:r>
              <a:rPr lang="cs-CZ" sz="2800" dirty="0"/>
              <a:t>Příme x nepřímé </a:t>
            </a:r>
            <a:r>
              <a:rPr lang="cs-CZ" sz="2000" dirty="0"/>
              <a:t>(pozorujeme přímo probíhající děj anebo jeho záznam?)</a:t>
            </a:r>
          </a:p>
          <a:p>
            <a:r>
              <a:rPr lang="cs-CZ" sz="2800" dirty="0"/>
              <a:t>Strukturované x nestrukturované  </a:t>
            </a:r>
            <a:r>
              <a:rPr lang="cs-CZ" sz="2000" dirty="0"/>
              <a:t>(je proces pozorování realizován podle předem stanovených kritérií?)</a:t>
            </a:r>
          </a:p>
          <a:p>
            <a:r>
              <a:rPr lang="cs-CZ" sz="2800" dirty="0"/>
              <a:t>V umělé x v přirozené situaci</a:t>
            </a:r>
          </a:p>
          <a:p>
            <a:r>
              <a:rPr lang="cs-CZ" sz="2800" dirty="0"/>
              <a:t>Pozorování sebe samého x někoho jiného</a:t>
            </a:r>
          </a:p>
          <a:p>
            <a:endParaRPr lang="cs-CZ" dirty="0"/>
          </a:p>
        </p:txBody>
      </p:sp>
    </p:spTree>
    <p:extLst>
      <p:ext uri="{BB962C8B-B14F-4D97-AF65-F5344CB8AC3E}">
        <p14:creationId xmlns:p14="http://schemas.microsoft.com/office/powerpoint/2010/main" val="2020381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Účast na dění vs neúčast na dění</a:t>
            </a:r>
          </a:p>
        </p:txBody>
      </p:sp>
      <p:sp>
        <p:nvSpPr>
          <p:cNvPr id="3" name="Content Placeholder 2"/>
          <p:cNvSpPr>
            <a:spLocks noGrp="1"/>
          </p:cNvSpPr>
          <p:nvPr>
            <p:ph idx="1"/>
          </p:nvPr>
        </p:nvSpPr>
        <p:spPr>
          <a:xfrm>
            <a:off x="457200" y="1646236"/>
            <a:ext cx="8229600" cy="4879107"/>
          </a:xfrm>
        </p:spPr>
        <p:txBody>
          <a:bodyPr>
            <a:normAutofit fontScale="92500" lnSpcReduction="20000"/>
          </a:bodyPr>
          <a:lstStyle/>
          <a:p>
            <a:r>
              <a:rPr lang="cs-CZ" sz="2800" dirty="0"/>
              <a:t>Úplný účastník – </a:t>
            </a:r>
            <a:r>
              <a:rPr lang="cs-CZ" sz="2400" dirty="0"/>
              <a:t>rovnorávný člen skupiny, tráví s pozorovanými většinu času, jeho identita pozorovatele je pozorovaným skryta</a:t>
            </a:r>
          </a:p>
          <a:p>
            <a:r>
              <a:rPr lang="cs-CZ" sz="2800" dirty="0"/>
              <a:t>Účastník jako pozorovatel – </a:t>
            </a:r>
            <a:r>
              <a:rPr lang="cs-CZ" sz="2400" dirty="0"/>
              <a:t>rovnoprávný člen skupiny, ale účastníci vědí, že je zároveň pozorovatelem</a:t>
            </a:r>
          </a:p>
          <a:p>
            <a:r>
              <a:rPr lang="cs-CZ" sz="2800" dirty="0"/>
              <a:t>Pozorovatel jako účastník – </a:t>
            </a:r>
            <a:r>
              <a:rPr lang="cs-CZ" sz="2400" dirty="0"/>
              <a:t>spíše něco jako tazatel, provádí pozorování, dění ve skupině se účastní sporadicky, nevýhoda oproti předchozím – menší šance hlouběji proniknout k individuálním zkušenostem jednotlivých členů skupiny</a:t>
            </a:r>
          </a:p>
          <a:p>
            <a:r>
              <a:rPr lang="cs-CZ" sz="2800" dirty="0"/>
              <a:t>Úplný pozorovatel </a:t>
            </a:r>
            <a:r>
              <a:rPr lang="cs-CZ" sz="2400" dirty="0"/>
              <a:t>– role vnějšího pozorovatele, účastníci obvykle vůbec nevědí, že jsou pozorování, výhoda – výzkumník neovlivňuje chování členů ve skupině (nelze tedy aplikovat v uzavřených komunitách)</a:t>
            </a:r>
          </a:p>
          <a:p>
            <a:r>
              <a:rPr lang="cs-CZ" sz="2400" dirty="0"/>
              <a:t>V kvali výzkumu nejčastěji pozorovatel jako účastník a účastník jako pozorovatel </a:t>
            </a:r>
          </a:p>
          <a:p>
            <a:endParaRPr lang="cs-CZ" sz="2400" dirty="0"/>
          </a:p>
        </p:txBody>
      </p:sp>
    </p:spTree>
    <p:extLst>
      <p:ext uri="{BB962C8B-B14F-4D97-AF65-F5344CB8AC3E}">
        <p14:creationId xmlns:p14="http://schemas.microsoft.com/office/powerpoint/2010/main" val="73601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Nestrukturované pozorování</a:t>
            </a:r>
          </a:p>
        </p:txBody>
      </p:sp>
      <p:sp>
        <p:nvSpPr>
          <p:cNvPr id="3" name="Content Placeholder 2"/>
          <p:cNvSpPr>
            <a:spLocks noGrp="1"/>
          </p:cNvSpPr>
          <p:nvPr>
            <p:ph idx="1"/>
          </p:nvPr>
        </p:nvSpPr>
        <p:spPr/>
        <p:txBody>
          <a:bodyPr>
            <a:normAutofit fontScale="92500" lnSpcReduction="20000"/>
          </a:bodyPr>
          <a:lstStyle/>
          <a:p>
            <a:r>
              <a:rPr lang="cs-CZ" dirty="0"/>
              <a:t>Nejčastější způsob pozorování v kvali výzkumu. </a:t>
            </a:r>
          </a:p>
          <a:p>
            <a:r>
              <a:rPr lang="cs-CZ" dirty="0"/>
              <a:t>Jde o to, že nemám předem stanovené hodnotící škály, určen bývá pouze cíl pozorování a prostředí, v němž se uskutečňuje</a:t>
            </a:r>
          </a:p>
          <a:p>
            <a:r>
              <a:rPr lang="cs-CZ" dirty="0"/>
              <a:t>Ke zkoumané realitě pak výzkumník přistupuje otevřeně a tvořivě, je flexibilní, odhaluje zde méně předpokládané souvislosti… (Gavora, 2010)</a:t>
            </a:r>
          </a:p>
          <a:p>
            <a:r>
              <a:rPr lang="cs-CZ" dirty="0"/>
              <a:t>Může být zúčastněné x nezúčastněné…skryté x otevřené..</a:t>
            </a:r>
          </a:p>
        </p:txBody>
      </p:sp>
    </p:spTree>
    <p:extLst>
      <p:ext uri="{BB962C8B-B14F-4D97-AF65-F5344CB8AC3E}">
        <p14:creationId xmlns:p14="http://schemas.microsoft.com/office/powerpoint/2010/main" val="2254077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Zúčastněné pozorování</a:t>
            </a:r>
          </a:p>
        </p:txBody>
      </p:sp>
      <p:sp>
        <p:nvSpPr>
          <p:cNvPr id="3" name="Content Placeholder 2"/>
          <p:cNvSpPr>
            <a:spLocks noGrp="1"/>
          </p:cNvSpPr>
          <p:nvPr>
            <p:ph idx="1"/>
          </p:nvPr>
        </p:nvSpPr>
        <p:spPr>
          <a:xfrm>
            <a:off x="457200" y="1646236"/>
            <a:ext cx="8229600" cy="5211764"/>
          </a:xfrm>
        </p:spPr>
        <p:txBody>
          <a:bodyPr>
            <a:normAutofit fontScale="70000" lnSpcReduction="20000"/>
          </a:bodyPr>
          <a:lstStyle/>
          <a:p>
            <a:r>
              <a:rPr lang="cs-CZ" dirty="0"/>
              <a:t>V minulosti jednou z nejdůležitěších metod kvali výzkumu, hojně se využívalo (a stále využívá) v etnografickém výzkumu</a:t>
            </a:r>
          </a:p>
          <a:p>
            <a:r>
              <a:rPr lang="cs-CZ" dirty="0"/>
              <a:t>Popisujeme co se děje, jak se to děje, kdy a kde se ty jevy dějí a proč.</a:t>
            </a:r>
          </a:p>
          <a:p>
            <a:r>
              <a:rPr lang="cs-CZ" dirty="0"/>
              <a:t>Z hlediska časového mívá dlouhodobý charakter.</a:t>
            </a:r>
          </a:p>
          <a:p>
            <a:r>
              <a:rPr lang="cs-CZ" dirty="0"/>
              <a:t>Je vhodné především v případech, kde zkoumáme jev dosud málo probádaný, existují velké rozdíly mezi pohledy členů a nečlenů dané skupiny anebo daný jev není přístupný pohledu osob mimo skupinu – např. různé uzavřené komunity lidí (Hendl, 2016)</a:t>
            </a:r>
          </a:p>
          <a:p>
            <a:r>
              <a:rPr lang="cs-CZ" dirty="0"/>
              <a:t>Může být otevřené, skryté..</a:t>
            </a:r>
          </a:p>
          <a:p>
            <a:r>
              <a:rPr lang="cs-CZ" dirty="0"/>
              <a:t>Pozorovatel je zde v situaci, kdy se zúčastní interakcí s pozorovanými, zatímco sbírá data a je součástí každodenních životních situací, což mu umožní blíž se přiblížit k vnitřnímu světu i záměrům pozorovaných.</a:t>
            </a:r>
          </a:p>
          <a:p>
            <a:r>
              <a:rPr lang="cs-CZ" dirty="0"/>
              <a:t>Švaříček (2014, s. 143) popisuje roli pozorovatele jako někoho, kdo je „tak trochu přítelem, zvědavým cizincem i neznalým laikem“.</a:t>
            </a:r>
          </a:p>
          <a:p>
            <a:endParaRPr lang="cs-CZ" dirty="0"/>
          </a:p>
          <a:p>
            <a:endParaRPr lang="cs-CZ" dirty="0"/>
          </a:p>
        </p:txBody>
      </p:sp>
    </p:spTree>
    <p:extLst>
      <p:ext uri="{BB962C8B-B14F-4D97-AF65-F5344CB8AC3E}">
        <p14:creationId xmlns:p14="http://schemas.microsoft.com/office/powerpoint/2010/main" val="33749235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881</TotalTime>
  <Words>2092</Words>
  <Application>Microsoft Office PowerPoint</Application>
  <PresentationFormat>Předvádění na obrazovce (4:3)</PresentationFormat>
  <Paragraphs>121</Paragraphs>
  <Slides>24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24</vt:i4>
      </vt:variant>
    </vt:vector>
  </HeadingPairs>
  <TitlesOfParts>
    <vt:vector size="27" baseType="lpstr">
      <vt:lpstr>Rockwell</vt:lpstr>
      <vt:lpstr>Wingdings 2</vt:lpstr>
      <vt:lpstr>Foundry</vt:lpstr>
      <vt:lpstr>Pozorování v kvalitativním výzkumu  Studijní materiál k předmětu Metodologie kvalitativního výzkumu II.</vt:lpstr>
      <vt:lpstr>Pozorování jako způsob realizace kvalitativní výzkumné strategie  </vt:lpstr>
      <vt:lpstr>Pozorování jako způsob realizace kvalitativní výzkumné strategie - pokrač. </vt:lpstr>
      <vt:lpstr>Pozorování jako způsob realizace kvalitativní výzkumné strategie -pokrač </vt:lpstr>
      <vt:lpstr>Hlavní vlastnosti pozorování v kvalitativním výzkumu (dle Gavory, 2010)</vt:lpstr>
      <vt:lpstr>Pozorování jako proces výzkumného dění – klasifikace (dle Hendla, 2016 a Švaříčka, 2014):</vt:lpstr>
      <vt:lpstr>Účast na dění vs neúčast na dění</vt:lpstr>
      <vt:lpstr>Nestrukturované pozorování</vt:lpstr>
      <vt:lpstr>Zúčastněné pozorování</vt:lpstr>
      <vt:lpstr>Zúčastněné pozorování – pokrač.</vt:lpstr>
      <vt:lpstr>Zúčastněné pozorování – krok 1 navázání kontaktu</vt:lpstr>
      <vt:lpstr>Zúčastněné pozorování – krok 1 navázání kontaktu (pokrač.)</vt:lpstr>
      <vt:lpstr>Zúčastněné pozorování – krok 2  pozorování</vt:lpstr>
      <vt:lpstr>Zúčastněné pozorování – krok 2  pozorování (pokrač.)</vt:lpstr>
      <vt:lpstr>Zúčastněné pozorování – krok 2  pozorování (pokrač.)</vt:lpstr>
      <vt:lpstr>Zúčastněné pozorování – krok 2  pozorování (pokrač.)</vt:lpstr>
      <vt:lpstr>Zúčastněné pozorování – krok 3 záznam dat</vt:lpstr>
      <vt:lpstr>Zúčastněné pozorování – krok 4 závěr</vt:lpstr>
      <vt:lpstr>Nezúčastněné pozorování</vt:lpstr>
      <vt:lpstr>Strukturované pozorování</vt:lpstr>
      <vt:lpstr>Strukturované pozorování – pokrač. </vt:lpstr>
      <vt:lpstr>Flandersův systém pro interakční analýzu</vt:lpstr>
      <vt:lpstr>Flandersův systém pro interakční analýzu – pokrač.</vt:lpstr>
      <vt:lpstr>Použité 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Pozorování  Studijní materiál k předmětu Metodologie kvalitativního výzkumu</dc:title>
  <dc:creator>Homebook</dc:creator>
  <cp:lastModifiedBy>Kristýna Janyšková</cp:lastModifiedBy>
  <cp:revision>53</cp:revision>
  <dcterms:created xsi:type="dcterms:W3CDTF">2020-03-19T14:06:59Z</dcterms:created>
  <dcterms:modified xsi:type="dcterms:W3CDTF">2020-03-26T09:39:21Z</dcterms:modified>
</cp:coreProperties>
</file>