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8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3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97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5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8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6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7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0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1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9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3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6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9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ranicaonline.org/articles/ebn-al-moqaffa" TargetMode="External"/><Relationship Id="rId2" Type="http://schemas.openxmlformats.org/officeDocument/2006/relationships/hyperlink" Target="https://iranicaonline.org/articles/borzuya-also-burzoe-a-physician-of-the-time-of-kosrow-i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anicaonline.org/articles/kalila-demna-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as.ujc.cas.cz/archiv.php?art=492#_ftn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Kalíla</a:t>
            </a:r>
            <a:r>
              <a:rPr lang="cs-CZ" dirty="0" smtClean="0"/>
              <a:t> a </a:t>
            </a:r>
            <a:r>
              <a:rPr lang="cs-CZ" dirty="0" err="1" smtClean="0"/>
              <a:t>Dimna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Anvár</a:t>
            </a:r>
            <a:r>
              <a:rPr lang="cs-CZ" dirty="0" smtClean="0"/>
              <a:t>-e </a:t>
            </a:r>
            <a:r>
              <a:rPr lang="cs-CZ" dirty="0" err="1" smtClean="0"/>
              <a:t>Sohejlí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Bidpajovy</a:t>
            </a:r>
            <a:r>
              <a:rPr lang="cs-CZ" dirty="0" smtClean="0"/>
              <a:t> bajky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Náhledem díla </a:t>
            </a:r>
            <a:r>
              <a:rPr lang="cs-CZ" dirty="0" err="1" smtClean="0"/>
              <a:t>Vá´eze</a:t>
            </a:r>
            <a:r>
              <a:rPr lang="cs-CZ" dirty="0" smtClean="0"/>
              <a:t> </a:t>
            </a:r>
            <a:r>
              <a:rPr lang="cs-CZ" dirty="0" err="1" smtClean="0"/>
              <a:t>Kášifího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310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Christine van </a:t>
            </a:r>
            <a:r>
              <a:rPr lang="cs-CZ" b="1" u="sng" dirty="0" err="1" smtClean="0"/>
              <a:t>Ruymbeke</a:t>
            </a:r>
            <a:r>
              <a:rPr lang="cs-CZ" b="1" u="sng" dirty="0"/>
              <a:t> </a:t>
            </a:r>
            <a:endParaRPr lang="cs-CZ" b="1" u="sng" dirty="0" smtClean="0"/>
          </a:p>
          <a:p>
            <a:pPr marL="0" indent="0">
              <a:buNone/>
            </a:pPr>
            <a:r>
              <a:rPr lang="cs-CZ" i="1" dirty="0" smtClean="0"/>
              <a:t>: </a:t>
            </a:r>
            <a:r>
              <a:rPr lang="cs-CZ" i="1" dirty="0" err="1"/>
              <a:t>Kashefi’s</a:t>
            </a:r>
            <a:r>
              <a:rPr lang="cs-CZ" i="1" dirty="0"/>
              <a:t> </a:t>
            </a:r>
            <a:r>
              <a:rPr lang="cs-CZ" i="1" dirty="0" err="1"/>
              <a:t>Anvar</a:t>
            </a:r>
            <a:r>
              <a:rPr lang="cs-CZ" i="1" dirty="0"/>
              <a:t>-e </a:t>
            </a:r>
            <a:r>
              <a:rPr lang="cs-CZ" i="1" dirty="0" err="1"/>
              <a:t>Sohayli</a:t>
            </a:r>
            <a:r>
              <a:rPr lang="cs-CZ" dirty="0"/>
              <a:t>. </a:t>
            </a:r>
            <a:r>
              <a:rPr lang="cs-CZ" i="1" dirty="0" err="1"/>
              <a:t>Rewriting</a:t>
            </a:r>
            <a:r>
              <a:rPr lang="cs-CZ" i="1" dirty="0"/>
              <a:t> Kalila and </a:t>
            </a:r>
            <a:r>
              <a:rPr lang="cs-CZ" i="1" dirty="0" err="1"/>
              <a:t>Dimna</a:t>
            </a:r>
            <a:r>
              <a:rPr lang="cs-CZ" i="1" dirty="0"/>
              <a:t> in </a:t>
            </a:r>
            <a:r>
              <a:rPr lang="cs-CZ" i="1" dirty="0" err="1"/>
              <a:t>Timurid</a:t>
            </a:r>
            <a:r>
              <a:rPr lang="cs-CZ" i="1" dirty="0"/>
              <a:t> </a:t>
            </a:r>
            <a:r>
              <a:rPr lang="cs-CZ" i="1" dirty="0" err="1"/>
              <a:t>Herat</a:t>
            </a:r>
            <a:r>
              <a:rPr lang="cs-CZ" dirty="0"/>
              <a:t>, </a:t>
            </a:r>
            <a:r>
              <a:rPr lang="cs-CZ" dirty="0" err="1"/>
              <a:t>Brill</a:t>
            </a:r>
            <a:r>
              <a:rPr lang="cs-CZ" dirty="0"/>
              <a:t> (Leiden) in 2016.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376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3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275" y="452718"/>
            <a:ext cx="9374559" cy="299757"/>
          </a:xfrm>
        </p:spPr>
        <p:txBody>
          <a:bodyPr/>
          <a:lstStyle/>
          <a:p>
            <a:r>
              <a:rPr lang="cs-CZ" sz="1400" dirty="0" err="1" smtClean="0"/>
              <a:t>Painter</a:t>
            </a:r>
            <a:r>
              <a:rPr lang="cs-CZ" sz="1400" dirty="0" smtClean="0"/>
              <a:t>: </a:t>
            </a:r>
            <a:r>
              <a:rPr lang="cs-CZ" sz="1400" dirty="0" err="1" smtClean="0"/>
              <a:t>Sadiqi</a:t>
            </a:r>
            <a:r>
              <a:rPr lang="cs-CZ" sz="1400" dirty="0"/>
              <a:t>, </a:t>
            </a:r>
            <a:r>
              <a:rPr lang="cs-CZ" sz="1400" dirty="0" err="1"/>
              <a:t>Persian</a:t>
            </a:r>
            <a:r>
              <a:rPr lang="cs-CZ" sz="1400" dirty="0"/>
              <a:t>, </a:t>
            </a:r>
            <a:r>
              <a:rPr lang="cs-CZ" sz="1400" dirty="0" err="1"/>
              <a:t>died</a:t>
            </a:r>
            <a:r>
              <a:rPr lang="cs-CZ" sz="1400" dirty="0"/>
              <a:t> </a:t>
            </a:r>
            <a:r>
              <a:rPr lang="cs-CZ" sz="1400" dirty="0" smtClean="0"/>
              <a:t>1612. </a:t>
            </a:r>
            <a:r>
              <a:rPr lang="cs-CZ" sz="1400" dirty="0" err="1" smtClean="0"/>
              <a:t>Author</a:t>
            </a:r>
            <a:r>
              <a:rPr lang="cs-CZ" sz="1400" dirty="0"/>
              <a:t>: </a:t>
            </a:r>
            <a:r>
              <a:rPr lang="cs-CZ" sz="1400" dirty="0" err="1"/>
              <a:t>Husayn</a:t>
            </a:r>
            <a:r>
              <a:rPr lang="cs-CZ" sz="1400" dirty="0"/>
              <a:t> b. `Ali al-</a:t>
            </a:r>
            <a:r>
              <a:rPr lang="cs-CZ" sz="1400" dirty="0" err="1"/>
              <a:t>Wa`iz</a:t>
            </a:r>
            <a:r>
              <a:rPr lang="cs-CZ" sz="1400" dirty="0"/>
              <a:t> </a:t>
            </a:r>
            <a:r>
              <a:rPr lang="cs-CZ" sz="1400" dirty="0" smtClean="0"/>
              <a:t>al-</a:t>
            </a:r>
            <a:r>
              <a:rPr lang="cs-CZ" sz="1400" dirty="0" err="1" smtClean="0"/>
              <a:t>Kashifi</a:t>
            </a:r>
            <a:r>
              <a:rPr lang="cs-CZ" sz="1400" dirty="0" smtClean="0"/>
              <a:t> (</a:t>
            </a:r>
            <a:r>
              <a:rPr lang="cs-CZ" sz="1400" dirty="0" err="1" smtClean="0"/>
              <a:t>Agha</a:t>
            </a:r>
            <a:r>
              <a:rPr lang="cs-CZ" sz="1400" dirty="0" smtClean="0"/>
              <a:t> </a:t>
            </a:r>
            <a:r>
              <a:rPr lang="cs-CZ" sz="1400" dirty="0" err="1" smtClean="0"/>
              <a:t>Khan</a:t>
            </a:r>
            <a:r>
              <a:rPr lang="cs-CZ" sz="1400" dirty="0" smtClean="0"/>
              <a:t> museum, Toronto)</a:t>
            </a:r>
            <a:endParaRPr lang="cs-CZ" sz="1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2" y="1181100"/>
            <a:ext cx="7755118" cy="5955432"/>
          </a:xfrm>
        </p:spPr>
      </p:pic>
    </p:spTree>
    <p:extLst>
      <p:ext uri="{BB962C8B-B14F-4D97-AF65-F5344CB8AC3E}">
        <p14:creationId xmlns:p14="http://schemas.microsoft.com/office/powerpoint/2010/main" val="22045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425" y="452718"/>
            <a:ext cx="9317409" cy="518832"/>
          </a:xfrm>
        </p:spPr>
        <p:txBody>
          <a:bodyPr/>
          <a:lstStyle/>
          <a:p>
            <a:r>
              <a:rPr lang="cs-CZ" sz="2800" b="1" u="sng" dirty="0" err="1"/>
              <a:t>Anvár</a:t>
            </a:r>
            <a:r>
              <a:rPr lang="cs-CZ" sz="2800" b="1" u="sng" dirty="0"/>
              <a:t>-e </a:t>
            </a:r>
            <a:r>
              <a:rPr lang="cs-CZ" sz="2800" b="1" u="sng" dirty="0" err="1" smtClean="0"/>
              <a:t>Suha</a:t>
            </a:r>
            <a:r>
              <a:rPr lang="cs-CZ" sz="2800" b="1" u="sng" dirty="0" smtClean="0"/>
              <a:t>(e)</a:t>
            </a:r>
            <a:r>
              <a:rPr lang="cs-CZ" sz="2800" b="1" u="sng" dirty="0" err="1" smtClean="0"/>
              <a:t>jlí</a:t>
            </a:r>
            <a:r>
              <a:rPr lang="cs-CZ" sz="2800" b="1" u="sng" dirty="0" smtClean="0"/>
              <a:t> </a:t>
            </a:r>
            <a:r>
              <a:rPr lang="cs-CZ" sz="2800" dirty="0"/>
              <a:t>(</a:t>
            </a:r>
            <a:r>
              <a:rPr lang="ar-SA" sz="2800" b="1" i="1" dirty="0"/>
              <a:t>انوار سهیلی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b="1" i="1" dirty="0"/>
              <a:t> 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75" y="1114425"/>
            <a:ext cx="9678379" cy="5505449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1800" dirty="0" smtClean="0"/>
              <a:t>Po </a:t>
            </a:r>
            <a:r>
              <a:rPr lang="cs-CZ" sz="1800" dirty="0" err="1"/>
              <a:t>Sa´dího</a:t>
            </a:r>
            <a:r>
              <a:rPr lang="cs-CZ" sz="1800" dirty="0"/>
              <a:t> </a:t>
            </a:r>
            <a:r>
              <a:rPr lang="cs-CZ" sz="1800" dirty="0" err="1"/>
              <a:t>Golistánu</a:t>
            </a:r>
            <a:r>
              <a:rPr lang="cs-CZ" sz="1800" dirty="0"/>
              <a:t> nejčtenější a nejoblíbenější prozaické dílo až do 20. stol</a:t>
            </a:r>
            <a:r>
              <a:rPr lang="cs-CZ" sz="1800" dirty="0" smtClean="0"/>
              <a:t>.</a:t>
            </a:r>
            <a:endParaRPr lang="cs-CZ" sz="1800" dirty="0"/>
          </a:p>
          <a:p>
            <a:r>
              <a:rPr lang="cs-CZ" sz="1800" u="sng" dirty="0" smtClean="0"/>
              <a:t>Cesta </a:t>
            </a:r>
            <a:r>
              <a:rPr lang="cs-CZ" sz="1800" u="sng" dirty="0"/>
              <a:t>z Indie do Persie a dál</a:t>
            </a:r>
            <a:r>
              <a:rPr lang="cs-CZ" sz="1800" u="sng" dirty="0" smtClean="0"/>
              <a:t>: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 </a:t>
            </a:r>
            <a:r>
              <a:rPr lang="cs-CZ" sz="1800" dirty="0" smtClean="0"/>
              <a:t> </a:t>
            </a:r>
            <a:r>
              <a:rPr lang="cs-CZ" sz="1800" b="1" dirty="0" err="1"/>
              <a:t>Pančatantra</a:t>
            </a:r>
            <a:r>
              <a:rPr lang="cs-CZ" sz="1800" dirty="0"/>
              <a:t> – stáří 200 před </a:t>
            </a:r>
            <a:r>
              <a:rPr lang="cs-CZ" sz="1800" dirty="0" err="1"/>
              <a:t>n.l</a:t>
            </a:r>
            <a:r>
              <a:rPr lang="cs-CZ" sz="1800" dirty="0"/>
              <a:t> – 300 n.l.</a:t>
            </a:r>
          </a:p>
          <a:p>
            <a:endParaRPr lang="cs-CZ" sz="1800" dirty="0"/>
          </a:p>
          <a:p>
            <a:pPr lvl="0"/>
            <a:r>
              <a:rPr lang="cs-CZ" sz="1800" dirty="0"/>
              <a:t> 6. stol. n. l. za </a:t>
            </a:r>
            <a:r>
              <a:rPr lang="cs-CZ" sz="1800" dirty="0" err="1" smtClean="0"/>
              <a:t>Sásánovců</a:t>
            </a:r>
            <a:r>
              <a:rPr lang="cs-CZ" sz="1800" dirty="0" smtClean="0"/>
              <a:t>. Překlad </a:t>
            </a:r>
            <a:r>
              <a:rPr lang="cs-CZ" sz="1800" dirty="0"/>
              <a:t>-  lékař </a:t>
            </a:r>
            <a:r>
              <a:rPr lang="cs-CZ" sz="1800" dirty="0" err="1"/>
              <a:t>Borzój</a:t>
            </a:r>
            <a:r>
              <a:rPr lang="cs-CZ" sz="1800" dirty="0"/>
              <a:t> </a:t>
            </a:r>
            <a:r>
              <a:rPr lang="ar-SA" sz="1800" b="1" dirty="0"/>
              <a:t>بُرْزویه </a:t>
            </a:r>
            <a:r>
              <a:rPr lang="cs-CZ" sz="1800" dirty="0"/>
              <a:t> </a:t>
            </a:r>
            <a:r>
              <a:rPr lang="cs-CZ" sz="1800" dirty="0" smtClean="0"/>
              <a:t>  </a:t>
            </a:r>
            <a:r>
              <a:rPr lang="cs-CZ" sz="1800" b="1" dirty="0" smtClean="0"/>
              <a:t>viz</a:t>
            </a:r>
            <a:r>
              <a:rPr lang="cs-CZ" sz="1800" b="1" dirty="0"/>
              <a:t>. v </a:t>
            </a:r>
            <a:r>
              <a:rPr lang="cs-CZ" sz="1800" b="1" dirty="0" err="1"/>
              <a:t>iranice</a:t>
            </a:r>
            <a:r>
              <a:rPr lang="cs-CZ" sz="1800" b="1" dirty="0"/>
              <a:t> </a:t>
            </a:r>
            <a:r>
              <a:rPr lang="cs-CZ" sz="1800" b="1" u="sng" dirty="0">
                <a:hlinkClick r:id="rId2"/>
              </a:rPr>
              <a:t>https://</a:t>
            </a:r>
            <a:r>
              <a:rPr lang="cs-CZ" sz="1800" b="1" u="sng" dirty="0" smtClean="0">
                <a:hlinkClick r:id="rId2"/>
              </a:rPr>
              <a:t>iranicaonline.org/articles/borzuya-also-burzoe-a-physician-of-the-time-of-kosrow-i-</a:t>
            </a:r>
            <a:endParaRPr lang="cs-CZ" sz="1800" dirty="0"/>
          </a:p>
          <a:p>
            <a:pPr lvl="0"/>
            <a:r>
              <a:rPr lang="cs-CZ" sz="1800" dirty="0"/>
              <a:t>ze </a:t>
            </a:r>
            <a:r>
              <a:rPr lang="cs-CZ" sz="1800" b="1" dirty="0" err="1"/>
              <a:t>středoperštiny</a:t>
            </a:r>
            <a:r>
              <a:rPr lang="cs-CZ" sz="1800" dirty="0"/>
              <a:t> </a:t>
            </a:r>
            <a:r>
              <a:rPr lang="cs-CZ" sz="1800" dirty="0" smtClean="0"/>
              <a:t>do </a:t>
            </a:r>
            <a:r>
              <a:rPr lang="cs-CZ" sz="1800" b="1" dirty="0" err="1" smtClean="0"/>
              <a:t>starosyrštiny</a:t>
            </a:r>
            <a:endParaRPr lang="cs-CZ" sz="1800" dirty="0"/>
          </a:p>
          <a:p>
            <a:pPr lvl="0"/>
            <a:r>
              <a:rPr lang="cs-CZ" sz="1800" b="1" dirty="0" smtClean="0"/>
              <a:t>do </a:t>
            </a:r>
            <a:r>
              <a:rPr lang="cs-CZ" sz="1800" b="1" dirty="0"/>
              <a:t>arabštiny – 8. stol.-  Peršan Ibn al-</a:t>
            </a:r>
            <a:r>
              <a:rPr lang="cs-CZ" sz="1800" b="1" dirty="0" err="1"/>
              <a:t>Muqaffa</a:t>
            </a:r>
            <a:r>
              <a:rPr lang="cs-CZ" sz="1800" dirty="0"/>
              <a:t> </a:t>
            </a:r>
            <a:endParaRPr lang="cs-CZ" sz="1800" dirty="0" smtClean="0"/>
          </a:p>
          <a:p>
            <a:pPr lvl="0"/>
            <a:r>
              <a:rPr lang="sk-SK" sz="1800" dirty="0" err="1" smtClean="0"/>
              <a:t>Kromě</a:t>
            </a:r>
            <a:r>
              <a:rPr lang="sk-SK" sz="1800" dirty="0" smtClean="0"/>
              <a:t> </a:t>
            </a:r>
            <a:r>
              <a:rPr lang="sk-SK" sz="1800" dirty="0" err="1"/>
              <a:t>Kalíly</a:t>
            </a:r>
            <a:r>
              <a:rPr lang="sk-SK" sz="1800" dirty="0"/>
              <a:t> a </a:t>
            </a:r>
            <a:r>
              <a:rPr lang="sk-SK" sz="1800" dirty="0" err="1"/>
              <a:t>Dimny</a:t>
            </a:r>
            <a:r>
              <a:rPr lang="sk-SK" sz="1800" dirty="0"/>
              <a:t> </a:t>
            </a:r>
            <a:r>
              <a:rPr lang="sk-SK" sz="1800" dirty="0" err="1"/>
              <a:t>ze</a:t>
            </a:r>
            <a:r>
              <a:rPr lang="sk-SK" sz="1800" dirty="0"/>
              <a:t> </a:t>
            </a:r>
            <a:r>
              <a:rPr lang="sk-SK" sz="1800" dirty="0" err="1"/>
              <a:t>středoperštiny</a:t>
            </a:r>
            <a:r>
              <a:rPr lang="sk-SK" sz="1800" dirty="0"/>
              <a:t> </a:t>
            </a:r>
            <a:r>
              <a:rPr lang="sk-SK" sz="1800" dirty="0" err="1"/>
              <a:t>přeložil</a:t>
            </a:r>
            <a:r>
              <a:rPr lang="sk-SK" sz="1800" dirty="0"/>
              <a:t> i legendy z </a:t>
            </a:r>
            <a:r>
              <a:rPr lang="sk-SK" sz="1800" dirty="0" err="1"/>
              <a:t>perských</a:t>
            </a:r>
            <a:r>
              <a:rPr lang="sk-SK" sz="1800" dirty="0"/>
              <a:t> </a:t>
            </a:r>
            <a:r>
              <a:rPr lang="sk-SK" sz="1800" dirty="0" err="1"/>
              <a:t>dějin</a:t>
            </a:r>
            <a:r>
              <a:rPr lang="sk-SK" sz="1800" dirty="0"/>
              <a:t> </a:t>
            </a:r>
            <a:r>
              <a:rPr lang="sk-SK" sz="1800" i="1" dirty="0"/>
              <a:t>Kniha </a:t>
            </a:r>
            <a:r>
              <a:rPr lang="sk-SK" sz="1800" i="1" dirty="0" err="1"/>
              <a:t>králů</a:t>
            </a:r>
            <a:r>
              <a:rPr lang="sk-SK" sz="1800" i="1" dirty="0"/>
              <a:t> </a:t>
            </a:r>
            <a:r>
              <a:rPr lang="sk-SK" sz="1800" dirty="0"/>
              <a:t>(</a:t>
            </a:r>
            <a:r>
              <a:rPr lang="sk-SK" sz="1800" dirty="0" err="1"/>
              <a:t>Chvatáj</a:t>
            </a:r>
            <a:r>
              <a:rPr lang="sk-SK" sz="1800" dirty="0"/>
              <a:t>–</a:t>
            </a:r>
            <a:r>
              <a:rPr lang="sk-SK" sz="1800" dirty="0" err="1"/>
              <a:t>námak</a:t>
            </a:r>
            <a:r>
              <a:rPr lang="sk-SK" sz="1800" dirty="0"/>
              <a:t>; </a:t>
            </a:r>
            <a:r>
              <a:rPr lang="sk-SK" sz="1800" dirty="0" err="1"/>
              <a:t>též</a:t>
            </a:r>
            <a:r>
              <a:rPr lang="sk-SK" sz="1800" dirty="0"/>
              <a:t> </a:t>
            </a:r>
            <a:r>
              <a:rPr lang="sk-SK" sz="1800" dirty="0" err="1"/>
              <a:t>Chodáj-náme</a:t>
            </a:r>
            <a:r>
              <a:rPr lang="sk-SK" sz="1800" dirty="0" smtClean="0"/>
              <a:t>) </a:t>
            </a:r>
            <a:endParaRPr lang="cs-CZ" sz="1800" dirty="0"/>
          </a:p>
          <a:p>
            <a:pPr hangingPunct="0"/>
            <a:r>
              <a:rPr lang="sk-SK" sz="1800" dirty="0" smtClean="0"/>
              <a:t>raný </a:t>
            </a:r>
            <a:r>
              <a:rPr lang="sk-SK" sz="1800" dirty="0" err="1" smtClean="0"/>
              <a:t>příklad</a:t>
            </a:r>
            <a:r>
              <a:rPr lang="sk-SK" sz="1800" dirty="0" smtClean="0"/>
              <a:t> </a:t>
            </a:r>
            <a:r>
              <a:rPr lang="sk-SK" sz="1800" dirty="0"/>
              <a:t>rané arabské </a:t>
            </a:r>
            <a:r>
              <a:rPr lang="sk-SK" sz="1800" dirty="0" err="1"/>
              <a:t>narativní</a:t>
            </a:r>
            <a:r>
              <a:rPr lang="sk-SK" sz="1800" dirty="0"/>
              <a:t> </a:t>
            </a:r>
            <a:r>
              <a:rPr lang="sk-SK" sz="1800" dirty="0" err="1"/>
              <a:t>prozy</a:t>
            </a:r>
            <a:r>
              <a:rPr lang="sk-SK" sz="1800" dirty="0"/>
              <a:t>. </a:t>
            </a:r>
            <a:endParaRPr lang="cs-CZ" sz="1800" dirty="0"/>
          </a:p>
          <a:p>
            <a:pPr lvl="0" hangingPunct="0"/>
            <a:r>
              <a:rPr lang="sk-SK" sz="1800" dirty="0" err="1" smtClean="0"/>
              <a:t>překlad</a:t>
            </a:r>
            <a:r>
              <a:rPr lang="sk-SK" sz="1800" dirty="0" smtClean="0"/>
              <a:t> </a:t>
            </a:r>
            <a:r>
              <a:rPr lang="sk-SK" sz="1800" dirty="0"/>
              <a:t>Jaroslava </a:t>
            </a:r>
            <a:r>
              <a:rPr lang="sk-SK" sz="1800" dirty="0" err="1"/>
              <a:t>Oliveria</a:t>
            </a:r>
            <a:r>
              <a:rPr lang="sk-SK" sz="1800" dirty="0"/>
              <a:t> </a:t>
            </a:r>
            <a:r>
              <a:rPr lang="sk-SK" sz="1800" dirty="0" smtClean="0"/>
              <a:t>–Dar </a:t>
            </a:r>
            <a:r>
              <a:rPr lang="sk-SK" sz="1800" dirty="0" err="1"/>
              <a:t>ibn</a:t>
            </a:r>
            <a:r>
              <a:rPr lang="sk-SK" sz="1800" dirty="0"/>
              <a:t> </a:t>
            </a:r>
            <a:r>
              <a:rPr lang="sk-SK" sz="1800" dirty="0" err="1" smtClean="0"/>
              <a:t>Rushd</a:t>
            </a:r>
            <a:endParaRPr lang="sk-SK" sz="1800" dirty="0" smtClean="0"/>
          </a:p>
          <a:p>
            <a:pPr lvl="0" hangingPunct="0"/>
            <a:r>
              <a:rPr lang="cs-CZ" sz="1800" u="sng" dirty="0">
                <a:hlinkClick r:id="rId3"/>
              </a:rPr>
              <a:t>https://iranicaonline.org/articles/ebn-al-moqaffa</a:t>
            </a:r>
            <a:r>
              <a:rPr lang="cs-CZ" sz="1800" dirty="0"/>
              <a:t> </a:t>
            </a:r>
            <a:r>
              <a:rPr lang="cs-CZ" sz="1800" dirty="0" smtClean="0"/>
              <a:t> </a:t>
            </a:r>
            <a:r>
              <a:rPr lang="cs-CZ" sz="1800" u="sng" dirty="0">
                <a:hlinkClick r:id="rId4"/>
              </a:rPr>
              <a:t>https://iranicaonline.org/articles/kalila-demna-i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7927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151" y="452718"/>
            <a:ext cx="9612684" cy="29975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151" y="1143000"/>
            <a:ext cx="9611703" cy="5381625"/>
          </a:xfrm>
        </p:spPr>
        <p:txBody>
          <a:bodyPr>
            <a:normAutofit/>
          </a:bodyPr>
          <a:lstStyle/>
          <a:p>
            <a:pPr lvl="0" hangingPunct="0"/>
            <a:r>
              <a:rPr lang="sk-SK" sz="1400" dirty="0"/>
              <a:t>Z </a:t>
            </a:r>
            <a:r>
              <a:rPr lang="sk-SK" sz="1400" dirty="0" err="1"/>
              <a:t>Muqaffovy</a:t>
            </a:r>
            <a:r>
              <a:rPr lang="sk-SK" sz="1400" dirty="0"/>
              <a:t> K a D </a:t>
            </a:r>
            <a:r>
              <a:rPr lang="sk-SK" sz="1400" dirty="0" err="1"/>
              <a:t>dále</a:t>
            </a:r>
            <a:r>
              <a:rPr lang="sk-SK" sz="1400" dirty="0"/>
              <a:t> do: </a:t>
            </a:r>
            <a:r>
              <a:rPr lang="sk-SK" sz="1400" dirty="0" err="1"/>
              <a:t>syrštiny</a:t>
            </a:r>
            <a:r>
              <a:rPr lang="sk-SK" sz="1400" dirty="0"/>
              <a:t> (11. </a:t>
            </a:r>
            <a:r>
              <a:rPr lang="sk-SK" sz="1400" dirty="0" err="1"/>
              <a:t>stol</a:t>
            </a:r>
            <a:r>
              <a:rPr lang="sk-SK" sz="1400" dirty="0" smtClean="0"/>
              <a:t>)</a:t>
            </a:r>
            <a:endParaRPr lang="cs-CZ" sz="1400" dirty="0"/>
          </a:p>
          <a:p>
            <a:pPr lvl="0" hangingPunct="0"/>
            <a:r>
              <a:rPr lang="cs-CZ" sz="1400" dirty="0"/>
              <a:t> </a:t>
            </a:r>
            <a:r>
              <a:rPr lang="cs-CZ" sz="1400" dirty="0" smtClean="0"/>
              <a:t>  </a:t>
            </a:r>
            <a:r>
              <a:rPr lang="sk-SK" sz="1400" dirty="0" smtClean="0"/>
              <a:t>                          </a:t>
            </a:r>
            <a:r>
              <a:rPr lang="sk-SK" sz="1400" dirty="0" err="1"/>
              <a:t>ř</a:t>
            </a:r>
            <a:r>
              <a:rPr lang="sk-SK" sz="1400" dirty="0" err="1" smtClean="0"/>
              <a:t>ečtiny</a:t>
            </a:r>
            <a:r>
              <a:rPr lang="sk-SK" sz="1400" dirty="0" smtClean="0"/>
              <a:t> </a:t>
            </a:r>
            <a:r>
              <a:rPr lang="sk-SK" sz="1400" dirty="0"/>
              <a:t>(11. </a:t>
            </a:r>
            <a:r>
              <a:rPr lang="sk-SK" sz="1400" dirty="0" err="1"/>
              <a:t>stol</a:t>
            </a:r>
            <a:r>
              <a:rPr lang="sk-SK" sz="1400" dirty="0"/>
              <a:t>) – </a:t>
            </a:r>
            <a:r>
              <a:rPr lang="sk-SK" sz="1400" dirty="0" err="1"/>
              <a:t>Stephanites</a:t>
            </a:r>
            <a:r>
              <a:rPr lang="sk-SK" sz="1400" dirty="0"/>
              <a:t> a </a:t>
            </a:r>
            <a:r>
              <a:rPr lang="sk-SK" sz="1400" dirty="0" err="1"/>
              <a:t>Ichnelates</a:t>
            </a:r>
            <a:endParaRPr lang="cs-CZ" sz="1400" dirty="0"/>
          </a:p>
          <a:p>
            <a:pPr marL="0" indent="0" hangingPunct="0">
              <a:buNone/>
            </a:pPr>
            <a:r>
              <a:rPr lang="sk-SK" sz="1400" dirty="0" smtClean="0"/>
              <a:t>                                    </a:t>
            </a:r>
            <a:r>
              <a:rPr lang="sk-SK" sz="1400" dirty="0" err="1"/>
              <a:t>p</a:t>
            </a:r>
            <a:r>
              <a:rPr lang="sk-SK" sz="1400" dirty="0" err="1" smtClean="0"/>
              <a:t>erštiny</a:t>
            </a:r>
            <a:r>
              <a:rPr lang="sk-SK" sz="1400" dirty="0" smtClean="0"/>
              <a:t> </a:t>
            </a:r>
            <a:r>
              <a:rPr lang="sk-SK" sz="1400" dirty="0"/>
              <a:t>– 10. </a:t>
            </a:r>
            <a:r>
              <a:rPr lang="sk-SK" sz="1400" dirty="0" err="1"/>
              <a:t>stol</a:t>
            </a:r>
            <a:r>
              <a:rPr lang="sk-SK" sz="1400" dirty="0"/>
              <a:t>. – </a:t>
            </a:r>
            <a:r>
              <a:rPr lang="sk-SK" sz="1400" dirty="0" err="1" smtClean="0"/>
              <a:t>Rúdakí</a:t>
            </a:r>
            <a:endParaRPr lang="sk-SK" sz="1400" dirty="0" smtClean="0"/>
          </a:p>
          <a:p>
            <a:pPr marL="0" indent="0" hangingPunct="0">
              <a:buNone/>
            </a:pPr>
            <a:r>
              <a:rPr lang="sk-SK" sz="1400" dirty="0"/>
              <a:t> </a:t>
            </a:r>
            <a:r>
              <a:rPr lang="sk-SK" sz="1400" dirty="0" smtClean="0"/>
              <a:t>                                    - 12. </a:t>
            </a:r>
            <a:r>
              <a:rPr lang="sk-SK" sz="1400" dirty="0" err="1" smtClean="0"/>
              <a:t>stol</a:t>
            </a:r>
            <a:r>
              <a:rPr lang="sk-SK" sz="1400" dirty="0" smtClean="0"/>
              <a:t>. - </a:t>
            </a:r>
            <a:r>
              <a:rPr lang="sk-SK" sz="1400" dirty="0" err="1" smtClean="0"/>
              <a:t>hebrejštiny</a:t>
            </a:r>
            <a:endParaRPr lang="cs-CZ" sz="1400" dirty="0"/>
          </a:p>
          <a:p>
            <a:pPr marL="0" indent="0" hangingPunct="0">
              <a:buNone/>
            </a:pPr>
            <a:r>
              <a:rPr lang="sk-SK" sz="1400" dirty="0"/>
              <a:t>                                   </a:t>
            </a:r>
            <a:r>
              <a:rPr lang="sk-SK" sz="1400" dirty="0" smtClean="0"/>
              <a:t>   </a:t>
            </a:r>
            <a:r>
              <a:rPr lang="sk-SK" sz="1400" dirty="0"/>
              <a:t>-12. </a:t>
            </a:r>
            <a:r>
              <a:rPr lang="sk-SK" sz="1400" dirty="0" err="1"/>
              <a:t>stol</a:t>
            </a:r>
            <a:r>
              <a:rPr lang="sk-SK" sz="1400" dirty="0"/>
              <a:t>. </a:t>
            </a:r>
            <a:r>
              <a:rPr lang="sk-SK" sz="1400" b="1" dirty="0" err="1"/>
              <a:t>Abú´l</a:t>
            </a:r>
            <a:r>
              <a:rPr lang="sk-SK" sz="1400" b="1" dirty="0"/>
              <a:t> </a:t>
            </a:r>
            <a:r>
              <a:rPr lang="sk-SK" sz="1400" b="1" dirty="0" err="1" smtClean="0"/>
              <a:t>Ma´álí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Nasralláh</a:t>
            </a:r>
            <a:r>
              <a:rPr lang="sk-SK" sz="1400" dirty="0" smtClean="0"/>
              <a:t> </a:t>
            </a:r>
            <a:r>
              <a:rPr lang="sk-SK" sz="1400" b="1" dirty="0" err="1" smtClean="0"/>
              <a:t>Monší</a:t>
            </a:r>
            <a:r>
              <a:rPr lang="sk-SK" sz="1400" dirty="0" smtClean="0"/>
              <a:t> </a:t>
            </a:r>
            <a:r>
              <a:rPr lang="sk-SK" sz="1400" dirty="0"/>
              <a:t>do </a:t>
            </a:r>
            <a:r>
              <a:rPr lang="sk-SK" sz="1400" dirty="0" err="1"/>
              <a:t>perštiny</a:t>
            </a:r>
            <a:r>
              <a:rPr lang="sk-SK" sz="1400" dirty="0"/>
              <a:t> </a:t>
            </a:r>
            <a:endParaRPr lang="sk-SK" sz="1400" dirty="0" smtClean="0"/>
          </a:p>
          <a:p>
            <a:pPr marL="0" indent="0" hangingPunct="0">
              <a:buNone/>
            </a:pPr>
            <a:r>
              <a:rPr lang="sk-SK" sz="1400" dirty="0"/>
              <a:t> </a:t>
            </a:r>
            <a:r>
              <a:rPr lang="sk-SK" sz="1400" dirty="0" smtClean="0"/>
              <a:t>                                    - 13. </a:t>
            </a:r>
            <a:r>
              <a:rPr lang="sk-SK" sz="1400" dirty="0" err="1" smtClean="0"/>
              <a:t>stol</a:t>
            </a:r>
            <a:r>
              <a:rPr lang="sk-SK" sz="1400" dirty="0" smtClean="0"/>
              <a:t>. </a:t>
            </a:r>
            <a:r>
              <a:rPr lang="sk-SK" sz="1400" dirty="0" err="1" smtClean="0"/>
              <a:t>španělštiny</a:t>
            </a:r>
            <a:r>
              <a:rPr lang="sk-SK" sz="1400" dirty="0" smtClean="0"/>
              <a:t> 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dirty="0" smtClean="0"/>
              <a:t>Většina E </a:t>
            </a:r>
            <a:r>
              <a:rPr lang="cs-CZ" sz="1400" dirty="0"/>
              <a:t>verzí </a:t>
            </a:r>
            <a:r>
              <a:rPr lang="cs-CZ" sz="1400" dirty="0" smtClean="0"/>
              <a:t> </a:t>
            </a:r>
            <a:r>
              <a:rPr lang="cs-CZ" sz="1400" dirty="0"/>
              <a:t>z hebrejské verze pořízení ve 12. stol. Rabim </a:t>
            </a:r>
            <a:r>
              <a:rPr lang="cs-CZ" sz="1400" dirty="0" err="1"/>
              <a:t>Joelem</a:t>
            </a:r>
            <a:r>
              <a:rPr lang="cs-CZ" sz="1400" dirty="0"/>
              <a:t>. </a:t>
            </a:r>
          </a:p>
          <a:p>
            <a:r>
              <a:rPr lang="cs-CZ" sz="1400" dirty="0"/>
              <a:t>Z hebrejštiny </a:t>
            </a:r>
            <a:r>
              <a:rPr lang="cs-CZ" sz="1400" dirty="0" smtClean="0"/>
              <a:t>-) </a:t>
            </a:r>
            <a:r>
              <a:rPr lang="cs-CZ" sz="1400" dirty="0"/>
              <a:t>latiny </a:t>
            </a:r>
            <a:r>
              <a:rPr lang="cs-CZ" sz="1400" dirty="0" smtClean="0"/>
              <a:t>-) dalších jazyků</a:t>
            </a:r>
            <a:r>
              <a:rPr lang="cs-CZ" sz="1400" dirty="0"/>
              <a:t>. </a:t>
            </a:r>
          </a:p>
          <a:p>
            <a:pPr lvl="0"/>
            <a:r>
              <a:rPr lang="cs-CZ" sz="1400" dirty="0"/>
              <a:t>Do </a:t>
            </a:r>
            <a:r>
              <a:rPr lang="cs-CZ" sz="1400" dirty="0" smtClean="0"/>
              <a:t>latiny </a:t>
            </a:r>
            <a:r>
              <a:rPr lang="cs-CZ" sz="1400" b="1" dirty="0"/>
              <a:t>Janem z </a:t>
            </a:r>
            <a:r>
              <a:rPr lang="cs-CZ" sz="1400" b="1" dirty="0" err="1"/>
              <a:t>Capuy</a:t>
            </a:r>
            <a:r>
              <a:rPr lang="cs-CZ" sz="1400" b="1" dirty="0"/>
              <a:t> </a:t>
            </a:r>
            <a:r>
              <a:rPr lang="cs-CZ" sz="1400" dirty="0"/>
              <a:t>jako </a:t>
            </a:r>
            <a:r>
              <a:rPr lang="cs-CZ" sz="1400" i="1" dirty="0"/>
              <a:t>Pravidlo lidského života </a:t>
            </a:r>
            <a:r>
              <a:rPr lang="cs-CZ" sz="1400" dirty="0"/>
              <a:t>(</a:t>
            </a:r>
            <a:r>
              <a:rPr lang="cs-CZ" sz="1400" i="1" dirty="0" err="1"/>
              <a:t>Directorium</a:t>
            </a:r>
            <a:r>
              <a:rPr lang="cs-CZ" sz="1400" i="1" dirty="0"/>
              <a:t> </a:t>
            </a:r>
            <a:r>
              <a:rPr lang="cs-CZ" sz="1400" i="1" dirty="0" err="1"/>
              <a:t>humanae</a:t>
            </a:r>
            <a:r>
              <a:rPr lang="cs-CZ" sz="1400" i="1" dirty="0"/>
              <a:t> vitae)</a:t>
            </a:r>
            <a:r>
              <a:rPr lang="cs-CZ" sz="1400" dirty="0"/>
              <a:t> </a:t>
            </a:r>
          </a:p>
          <a:p>
            <a:pPr lvl="0"/>
            <a:r>
              <a:rPr lang="cs-CZ" sz="1400" dirty="0"/>
              <a:t>V němčině vyšlo na </a:t>
            </a:r>
            <a:r>
              <a:rPr lang="cs-CZ" sz="1400" dirty="0" smtClean="0"/>
              <a:t>Gutenbergově </a:t>
            </a:r>
            <a:r>
              <a:rPr lang="cs-CZ" sz="1400" dirty="0"/>
              <a:t>tisku již </a:t>
            </a:r>
            <a:r>
              <a:rPr lang="cs-CZ" sz="1400" dirty="0" smtClean="0"/>
              <a:t>1483! </a:t>
            </a:r>
            <a:r>
              <a:rPr lang="cs-CZ" sz="1400" dirty="0"/>
              <a:t>po Bibli!</a:t>
            </a:r>
          </a:p>
          <a:p>
            <a:pPr lvl="0"/>
            <a:r>
              <a:rPr lang="cs-CZ" sz="1400" dirty="0" smtClean="0"/>
              <a:t>V Čechách </a:t>
            </a:r>
            <a:r>
              <a:rPr lang="cs-CZ" sz="1400" b="1" u="sng" dirty="0"/>
              <a:t>1528</a:t>
            </a:r>
            <a:r>
              <a:rPr lang="cs-CZ" sz="1400" dirty="0"/>
              <a:t> </a:t>
            </a:r>
            <a:r>
              <a:rPr lang="cs-CZ" sz="1400" dirty="0" smtClean="0"/>
              <a:t>(česky) </a:t>
            </a:r>
            <a:r>
              <a:rPr lang="cs-CZ" sz="1400" b="1" u="sng" dirty="0" smtClean="0"/>
              <a:t>Mikuláš </a:t>
            </a:r>
            <a:r>
              <a:rPr lang="cs-CZ" sz="1400" b="1" u="sng" dirty="0" err="1" smtClean="0"/>
              <a:t>Konáč</a:t>
            </a:r>
            <a:r>
              <a:rPr lang="cs-CZ" sz="1400" b="1" u="sng" dirty="0" smtClean="0"/>
              <a:t> </a:t>
            </a:r>
            <a:r>
              <a:rPr lang="cs-CZ" sz="1400" b="1" u="sng" dirty="0"/>
              <a:t>z </a:t>
            </a:r>
            <a:r>
              <a:rPr lang="cs-CZ" sz="1400" b="1" u="sng" dirty="0" err="1"/>
              <a:t>Hodiškova</a:t>
            </a:r>
            <a:r>
              <a:rPr lang="cs-CZ" sz="1400" b="1" u="sng" dirty="0"/>
              <a:t> </a:t>
            </a:r>
            <a:r>
              <a:rPr lang="cs-CZ" sz="1400" dirty="0"/>
              <a:t>(asi </a:t>
            </a:r>
            <a:r>
              <a:rPr lang="cs-CZ" sz="1400" dirty="0" smtClean="0"/>
              <a:t>1480–1546). Vydal </a:t>
            </a:r>
            <a:r>
              <a:rPr lang="cs-CZ" sz="1400" dirty="0"/>
              <a:t>ve své tiskárně U bílého lva na Starém Městě pražském.</a:t>
            </a:r>
          </a:p>
          <a:p>
            <a:pPr lvl="0"/>
            <a:r>
              <a:rPr lang="cs-CZ" sz="1400" b="1" dirty="0"/>
              <a:t>La </a:t>
            </a:r>
            <a:r>
              <a:rPr lang="cs-CZ" sz="1400" b="1" dirty="0" err="1" smtClean="0"/>
              <a:t>Fontaine</a:t>
            </a:r>
            <a:r>
              <a:rPr lang="cs-CZ" sz="1400" b="1" dirty="0" smtClean="0"/>
              <a:t>: </a:t>
            </a:r>
            <a:r>
              <a:rPr lang="cs-CZ" sz="1400" b="1" dirty="0" err="1" smtClean="0"/>
              <a:t>Fables</a:t>
            </a:r>
            <a:r>
              <a:rPr lang="cs-CZ" sz="1400" dirty="0"/>
              <a:t>:</a:t>
            </a:r>
            <a:r>
              <a:rPr lang="cs-CZ" sz="1400" dirty="0" smtClean="0"/>
              <a:t> </a:t>
            </a:r>
            <a:r>
              <a:rPr lang="cs-CZ" sz="1400" dirty="0"/>
              <a:t>že se nechal inspirovat indických mudrcem „</a:t>
            </a:r>
            <a:r>
              <a:rPr lang="cs-CZ" sz="1400" dirty="0" err="1"/>
              <a:t>Pilpejem</a:t>
            </a:r>
            <a:r>
              <a:rPr lang="cs-CZ" sz="1400" dirty="0"/>
              <a:t>“ 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71387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451" y="452718"/>
            <a:ext cx="9498384" cy="433107"/>
          </a:xfrm>
        </p:spPr>
        <p:txBody>
          <a:bodyPr/>
          <a:lstStyle/>
          <a:p>
            <a:pPr lvl="0"/>
            <a:r>
              <a:rPr lang="cs-CZ" sz="4400" b="1" dirty="0"/>
              <a:t>Moderní překlady u </a:t>
            </a:r>
            <a:r>
              <a:rPr lang="cs-CZ" sz="4400" b="1" dirty="0" smtClean="0"/>
              <a:t>nás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75" y="1619250"/>
            <a:ext cx="10191749" cy="4876800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/>
              <a:t>Ivan </a:t>
            </a:r>
            <a:r>
              <a:rPr lang="cs-CZ" b="1" dirty="0"/>
              <a:t>Olbracht: O Mudrci </a:t>
            </a:r>
            <a:r>
              <a:rPr lang="cs-CZ" dirty="0" err="1"/>
              <a:t>Bidpajovi</a:t>
            </a:r>
            <a:r>
              <a:rPr lang="cs-CZ" dirty="0"/>
              <a:t> a jeho zvířátkách 1947 </a:t>
            </a:r>
            <a:r>
              <a:rPr lang="cs-CZ" dirty="0" smtClean="0"/>
              <a:t>(z</a:t>
            </a:r>
            <a:r>
              <a:rPr lang="cs-CZ" dirty="0"/>
              <a:t> verze Eduarda Valečky z r. </a:t>
            </a:r>
            <a:r>
              <a:rPr lang="cs-CZ" dirty="0" smtClean="0"/>
              <a:t>1893) </a:t>
            </a:r>
            <a:endParaRPr lang="cs-CZ" dirty="0"/>
          </a:p>
          <a:p>
            <a:pPr lvl="0"/>
            <a:r>
              <a:rPr lang="cs-CZ" i="1" dirty="0" err="1"/>
              <a:t>Kalíla</a:t>
            </a:r>
            <a:r>
              <a:rPr lang="cs-CZ" i="1" dirty="0"/>
              <a:t> a </a:t>
            </a:r>
            <a:r>
              <a:rPr lang="cs-CZ" i="1" dirty="0" err="1"/>
              <a:t>Dimna</a:t>
            </a:r>
            <a:r>
              <a:rPr lang="cs-CZ" i="1" dirty="0"/>
              <a:t> </a:t>
            </a:r>
            <a:r>
              <a:rPr lang="cs-CZ" dirty="0"/>
              <a:t>od Jaroslava </a:t>
            </a:r>
            <a:r>
              <a:rPr lang="cs-CZ" dirty="0" err="1" smtClean="0"/>
              <a:t>Oliveriuse</a:t>
            </a:r>
            <a:r>
              <a:rPr lang="cs-CZ" dirty="0" smtClean="0"/>
              <a:t> </a:t>
            </a:r>
            <a:endParaRPr lang="cs-CZ" dirty="0"/>
          </a:p>
          <a:p>
            <a:pPr lvl="0"/>
            <a:r>
              <a:rPr lang="cs-CZ" i="1" dirty="0" err="1"/>
              <a:t>Kalíla</a:t>
            </a:r>
            <a:r>
              <a:rPr lang="cs-CZ" i="1" dirty="0"/>
              <a:t> a </a:t>
            </a:r>
            <a:r>
              <a:rPr lang="cs-CZ" i="1" dirty="0" err="1"/>
              <a:t>Dimna</a:t>
            </a:r>
            <a:r>
              <a:rPr lang="cs-CZ" dirty="0"/>
              <a:t>. </a:t>
            </a:r>
            <a:r>
              <a:rPr lang="cs-CZ" dirty="0" err="1"/>
              <a:t>Bajdabove</a:t>
            </a:r>
            <a:r>
              <a:rPr lang="cs-CZ" dirty="0"/>
              <a:t> </a:t>
            </a:r>
            <a:r>
              <a:rPr lang="cs-CZ" dirty="0" err="1"/>
              <a:t>bájky</a:t>
            </a:r>
            <a:r>
              <a:rPr lang="cs-CZ" dirty="0"/>
              <a:t>. Bratislava, 1958. 1. </a:t>
            </a:r>
            <a:r>
              <a:rPr lang="cs-CZ" dirty="0" err="1"/>
              <a:t>vydanie</a:t>
            </a:r>
            <a:r>
              <a:rPr lang="cs-CZ" dirty="0"/>
              <a:t>.- </a:t>
            </a:r>
            <a:r>
              <a:rPr lang="cs-CZ" dirty="0" err="1"/>
              <a:t>Preklad</a:t>
            </a:r>
            <a:r>
              <a:rPr lang="cs-CZ" dirty="0"/>
              <a:t>, doslov, poznámky Ladislav </a:t>
            </a:r>
            <a:r>
              <a:rPr lang="cs-CZ" i="1" dirty="0" smtClean="0"/>
              <a:t>Drozdík</a:t>
            </a:r>
          </a:p>
          <a:p>
            <a:pPr lvl="0"/>
            <a:r>
              <a:rPr lang="cs-CZ" dirty="0" smtClean="0"/>
              <a:t>„třiatřicet </a:t>
            </a:r>
            <a:r>
              <a:rPr lang="cs-CZ" dirty="0"/>
              <a:t>moudrých naučení“ z </a:t>
            </a:r>
            <a:r>
              <a:rPr lang="cs-CZ" i="1" dirty="0" err="1"/>
              <a:t>Paňčatantry</a:t>
            </a:r>
            <a:r>
              <a:rPr lang="cs-CZ" dirty="0"/>
              <a:t>  Jan Vladislav: </a:t>
            </a:r>
            <a:r>
              <a:rPr lang="cs-CZ" i="1" dirty="0"/>
              <a:t>Světla z Kanopu </a:t>
            </a:r>
            <a:r>
              <a:rPr lang="cs-CZ" dirty="0"/>
              <a:t>(Odeon 1966) vychází z anglického překladu perského zpracování </a:t>
            </a:r>
            <a:r>
              <a:rPr lang="cs-CZ" dirty="0" err="1"/>
              <a:t>Kalíly</a:t>
            </a:r>
            <a:r>
              <a:rPr lang="cs-CZ" dirty="0"/>
              <a:t> a </a:t>
            </a:r>
            <a:r>
              <a:rPr lang="cs-CZ" dirty="0" err="1"/>
              <a:t>Dimny</a:t>
            </a:r>
            <a:r>
              <a:rPr lang="cs-CZ" dirty="0"/>
              <a:t> </a:t>
            </a:r>
            <a:r>
              <a:rPr lang="cs-CZ" dirty="0" err="1"/>
              <a:t>Kášifího</a:t>
            </a:r>
            <a:r>
              <a:rPr lang="cs-CZ" dirty="0"/>
              <a:t> </a:t>
            </a:r>
            <a:r>
              <a:rPr lang="cs-CZ" i="1" dirty="0" err="1"/>
              <a:t>Anvár</a:t>
            </a:r>
            <a:r>
              <a:rPr lang="cs-CZ" i="1" dirty="0"/>
              <a:t>-i </a:t>
            </a:r>
            <a:r>
              <a:rPr lang="cs-CZ" i="1" dirty="0" err="1"/>
              <a:t>Suhajlí</a:t>
            </a:r>
            <a:endParaRPr lang="cs-CZ" dirty="0"/>
          </a:p>
          <a:p>
            <a:pPr lvl="0"/>
            <a:r>
              <a:rPr lang="cs-CZ" i="1" dirty="0"/>
              <a:t>Z </a:t>
            </a:r>
            <a:r>
              <a:rPr lang="cs-CZ" i="1" dirty="0" err="1"/>
              <a:t>Pančatantry</a:t>
            </a:r>
            <a:r>
              <a:rPr lang="cs-CZ" i="1" dirty="0"/>
              <a:t>: O copatých mniších, šibalech a nevěrných manželkách. Příběhy ze staré Indie. Ze sanskrtských a </a:t>
            </a:r>
            <a:r>
              <a:rPr lang="cs-CZ" i="1" dirty="0" err="1"/>
              <a:t>pálijských</a:t>
            </a:r>
            <a:r>
              <a:rPr lang="cs-CZ" i="1" dirty="0"/>
              <a:t> originálů vybral, přeložil a doslovem doprovodil Dušan Zbavitel. Praha: </a:t>
            </a:r>
            <a:r>
              <a:rPr lang="cs-CZ" i="1" dirty="0" err="1"/>
              <a:t>Euromedia</a:t>
            </a:r>
            <a:r>
              <a:rPr lang="cs-CZ" i="1" dirty="0"/>
              <a:t> Group, k. s. – Knižní klub 2007, 214 s</a:t>
            </a:r>
            <a:endParaRPr lang="cs-CZ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81327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452718"/>
            <a:ext cx="9526959" cy="347382"/>
          </a:xfrm>
        </p:spPr>
        <p:txBody>
          <a:bodyPr/>
          <a:lstStyle/>
          <a:p>
            <a:r>
              <a:rPr lang="cs-CZ" sz="1400" dirty="0"/>
              <a:t>Slovenská verze </a:t>
            </a:r>
            <a:r>
              <a:rPr lang="cs-CZ" sz="1400" dirty="0" smtClean="0"/>
              <a:t>  / Oliverius / Světla z kanopu</a:t>
            </a:r>
            <a:r>
              <a:rPr lang="cs-CZ" sz="1400" dirty="0"/>
              <a:t/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75" y="1009650"/>
            <a:ext cx="11591925" cy="5676900"/>
          </a:xfrm>
        </p:spPr>
        <p:txBody>
          <a:bodyPr>
            <a:normAutofit/>
          </a:bodyPr>
          <a:lstStyle/>
          <a:p>
            <a:endParaRPr lang="cs-CZ" sz="1200" dirty="0"/>
          </a:p>
          <a:p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1495425"/>
            <a:ext cx="3209925" cy="48768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656" y="985838"/>
            <a:ext cx="2947987" cy="29479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775" y="800100"/>
            <a:ext cx="4543893" cy="27717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66" y="3757613"/>
            <a:ext cx="7620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2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975" y="452718"/>
            <a:ext cx="9488859" cy="556932"/>
          </a:xfrm>
        </p:spPr>
        <p:txBody>
          <a:bodyPr/>
          <a:lstStyle/>
          <a:p>
            <a:r>
              <a:rPr lang="cs-CZ" sz="4400" b="1" u="sng" dirty="0" err="1"/>
              <a:t>Anvár</a:t>
            </a:r>
            <a:r>
              <a:rPr lang="cs-CZ" sz="4400" b="1" u="sng" dirty="0"/>
              <a:t>-e </a:t>
            </a:r>
            <a:r>
              <a:rPr lang="cs-CZ" sz="4400" b="1" u="sng" dirty="0" err="1"/>
              <a:t>Sohejlí</a:t>
            </a:r>
            <a:r>
              <a:rPr lang="cs-CZ" sz="4400" dirty="0"/>
              <a:t/>
            </a:r>
            <a:br>
              <a:rPr lang="cs-CZ" sz="44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726" y="1228726"/>
            <a:ext cx="9583128" cy="52863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800" dirty="0" err="1" smtClean="0"/>
              <a:t>Monšího</a:t>
            </a:r>
            <a:r>
              <a:rPr lang="cs-CZ" sz="1800" dirty="0" smtClean="0"/>
              <a:t> verze zastarala, </a:t>
            </a:r>
            <a:r>
              <a:rPr lang="cs-CZ" sz="1800" dirty="0" err="1" smtClean="0"/>
              <a:t>Vá´ez</a:t>
            </a:r>
            <a:r>
              <a:rPr lang="cs-CZ" sz="1800" dirty="0" smtClean="0"/>
              <a:t> </a:t>
            </a:r>
            <a:r>
              <a:rPr lang="cs-CZ" sz="1800" dirty="0" err="1" smtClean="0"/>
              <a:t>Kášífího</a:t>
            </a:r>
            <a:r>
              <a:rPr lang="cs-CZ" sz="1800" dirty="0" smtClean="0"/>
              <a:t> aktualizace</a:t>
            </a:r>
            <a:endParaRPr lang="cs-CZ" sz="1800" dirty="0"/>
          </a:p>
          <a:p>
            <a:pPr lvl="0"/>
            <a:endParaRPr lang="cs-CZ" sz="1800" b="1" u="sng" dirty="0" smtClean="0"/>
          </a:p>
          <a:p>
            <a:pPr lvl="0"/>
            <a:r>
              <a:rPr lang="cs-CZ" sz="1800" b="1" u="sng" dirty="0" err="1" smtClean="0"/>
              <a:t>Anvár</a:t>
            </a:r>
            <a:r>
              <a:rPr lang="cs-CZ" sz="1800" b="1" u="sng" dirty="0" smtClean="0"/>
              <a:t>-e </a:t>
            </a:r>
            <a:r>
              <a:rPr lang="cs-CZ" sz="1800" b="1" u="sng" dirty="0" err="1"/>
              <a:t>Suhajlí</a:t>
            </a:r>
            <a:r>
              <a:rPr lang="cs-CZ" sz="1800" b="1" u="sng" dirty="0"/>
              <a:t> </a:t>
            </a:r>
            <a:r>
              <a:rPr lang="cs-CZ" sz="1800" dirty="0"/>
              <a:t>(</a:t>
            </a:r>
            <a:r>
              <a:rPr lang="ar-SA" sz="1800" b="1" i="1" dirty="0"/>
              <a:t>انوار سهیلی</a:t>
            </a:r>
            <a:r>
              <a:rPr lang="ar-SA" sz="1800" dirty="0"/>
              <a:t> </a:t>
            </a:r>
            <a:r>
              <a:rPr lang="cs-CZ" sz="1800" dirty="0" smtClean="0"/>
              <a:t>   = </a:t>
            </a:r>
            <a:r>
              <a:rPr lang="cs-CZ" sz="1800" b="1" u="sng" dirty="0" smtClean="0"/>
              <a:t>Světla </a:t>
            </a:r>
            <a:r>
              <a:rPr lang="cs-CZ" sz="1800" b="1" u="sng" dirty="0"/>
              <a:t>z </a:t>
            </a:r>
            <a:r>
              <a:rPr lang="cs-CZ" sz="1800" b="1" u="sng" dirty="0" smtClean="0"/>
              <a:t>kanopu</a:t>
            </a:r>
            <a:r>
              <a:rPr lang="cs-CZ" sz="1800" dirty="0" smtClean="0"/>
              <a:t>, Světla </a:t>
            </a:r>
            <a:r>
              <a:rPr lang="cs-CZ" sz="1800" dirty="0" err="1" smtClean="0"/>
              <a:t>Su</a:t>
            </a:r>
            <a:r>
              <a:rPr lang="cs-CZ" sz="1800" dirty="0" smtClean="0"/>
              <a:t>(o)</a:t>
            </a:r>
            <a:r>
              <a:rPr lang="cs-CZ" sz="1800" dirty="0" err="1" smtClean="0"/>
              <a:t>hajlího</a:t>
            </a:r>
            <a:r>
              <a:rPr lang="cs-CZ" sz="1800" dirty="0" smtClean="0"/>
              <a:t>)</a:t>
            </a:r>
          </a:p>
          <a:p>
            <a:pPr marL="0" lvl="0" indent="0">
              <a:buNone/>
            </a:pPr>
            <a:endParaRPr lang="cs-CZ" sz="1800" dirty="0"/>
          </a:p>
          <a:p>
            <a:pPr lvl="0"/>
            <a:r>
              <a:rPr lang="cs-CZ" sz="1800" b="1" dirty="0" err="1"/>
              <a:t>Suhajlí</a:t>
            </a:r>
            <a:r>
              <a:rPr lang="cs-CZ" sz="1800" dirty="0"/>
              <a:t> – podle </a:t>
            </a:r>
            <a:r>
              <a:rPr lang="cs-CZ" sz="1800" dirty="0" err="1"/>
              <a:t>tachalussu</a:t>
            </a:r>
            <a:r>
              <a:rPr lang="cs-CZ" sz="1800" dirty="0"/>
              <a:t> autorova </a:t>
            </a:r>
            <a:r>
              <a:rPr lang="cs-CZ" sz="1800" dirty="0" smtClean="0"/>
              <a:t>patrona, vezíra </a:t>
            </a:r>
            <a:r>
              <a:rPr lang="cs-CZ" sz="1800" dirty="0"/>
              <a:t>a básníka </a:t>
            </a:r>
            <a:r>
              <a:rPr lang="cs-CZ" sz="1800" dirty="0" err="1"/>
              <a:t>Nijámu´d-dína</a:t>
            </a:r>
            <a:r>
              <a:rPr lang="cs-CZ" sz="1800" dirty="0"/>
              <a:t> </a:t>
            </a:r>
            <a:r>
              <a:rPr lang="cs-CZ" sz="1800" dirty="0" err="1"/>
              <a:t>Amír</a:t>
            </a:r>
            <a:r>
              <a:rPr lang="cs-CZ" sz="1800" dirty="0"/>
              <a:t> </a:t>
            </a:r>
            <a:r>
              <a:rPr lang="cs-CZ" sz="1800" dirty="0" err="1"/>
              <a:t>Šajcha</a:t>
            </a:r>
            <a:r>
              <a:rPr lang="cs-CZ" sz="1800" dirty="0"/>
              <a:t> </a:t>
            </a:r>
            <a:r>
              <a:rPr lang="cs-CZ" sz="1800" b="1" dirty="0"/>
              <a:t>Ahmada.</a:t>
            </a:r>
            <a:r>
              <a:rPr lang="cs-CZ" sz="1800" dirty="0"/>
              <a:t> </a:t>
            </a:r>
          </a:p>
          <a:p>
            <a:pPr lvl="0"/>
            <a:r>
              <a:rPr lang="cs-CZ" sz="1800" dirty="0"/>
              <a:t>patron (</a:t>
            </a:r>
            <a:r>
              <a:rPr lang="cs-CZ" sz="1800" dirty="0" err="1"/>
              <a:t>ofic</a:t>
            </a:r>
            <a:r>
              <a:rPr lang="cs-CZ" sz="1800" dirty="0"/>
              <a:t>.) byl </a:t>
            </a:r>
            <a:r>
              <a:rPr lang="cs-CZ" sz="1800" dirty="0" err="1"/>
              <a:t>Hosejn</a:t>
            </a:r>
            <a:r>
              <a:rPr lang="cs-CZ" sz="1800" dirty="0"/>
              <a:t> </a:t>
            </a:r>
            <a:r>
              <a:rPr lang="cs-CZ" sz="1800" dirty="0" err="1"/>
              <a:t>Mírzá</a:t>
            </a:r>
            <a:r>
              <a:rPr lang="cs-CZ" sz="1800" dirty="0"/>
              <a:t> </a:t>
            </a:r>
            <a:r>
              <a:rPr lang="cs-CZ" sz="1800" dirty="0" err="1"/>
              <a:t>Bajkará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lvl="0"/>
            <a:r>
              <a:rPr lang="cs-CZ" sz="1800" dirty="0" smtClean="0"/>
              <a:t>Velmi populární, příručka </a:t>
            </a:r>
            <a:r>
              <a:rPr lang="cs-CZ" sz="1800" dirty="0"/>
              <a:t>„dokonalého stylu“</a:t>
            </a:r>
          </a:p>
          <a:p>
            <a:r>
              <a:rPr lang="cs-CZ" sz="1800" dirty="0"/>
              <a:t> </a:t>
            </a:r>
            <a:r>
              <a:rPr lang="cs-CZ" sz="1800" dirty="0" smtClean="0"/>
              <a:t>„zrcadla </a:t>
            </a:r>
            <a:r>
              <a:rPr lang="cs-CZ" sz="1800" dirty="0"/>
              <a:t>králů“ – </a:t>
            </a:r>
            <a:r>
              <a:rPr lang="cs-CZ" sz="1800" dirty="0" smtClean="0"/>
              <a:t>moralizující </a:t>
            </a:r>
            <a:r>
              <a:rPr lang="cs-CZ" sz="1800" dirty="0"/>
              <a:t>příběhy, rady jak správně </a:t>
            </a:r>
            <a:r>
              <a:rPr lang="cs-CZ" sz="1800" dirty="0" smtClean="0"/>
              <a:t>vládnout</a:t>
            </a:r>
          </a:p>
          <a:p>
            <a:pPr marL="0" indent="0">
              <a:buNone/>
            </a:pPr>
            <a:r>
              <a:rPr lang="cs-CZ" sz="1800" dirty="0"/>
              <a:t> </a:t>
            </a:r>
          </a:p>
          <a:p>
            <a:pPr lvl="0"/>
            <a:r>
              <a:rPr lang="cs-CZ" sz="1800" dirty="0" err="1" smtClean="0"/>
              <a:t>Vá´ez</a:t>
            </a:r>
            <a:r>
              <a:rPr lang="cs-CZ" sz="1800" dirty="0" smtClean="0"/>
              <a:t>:  „původní </a:t>
            </a:r>
            <a:r>
              <a:rPr lang="cs-CZ" sz="1800" dirty="0"/>
              <a:t>verzi zkrášluje, reorganizuje a převádí do srozumitelné podoby</a:t>
            </a:r>
            <a:r>
              <a:rPr lang="cs-CZ" sz="1800" dirty="0" smtClean="0"/>
              <a:t>….“</a:t>
            </a:r>
          </a:p>
          <a:p>
            <a:pPr marL="0" lvl="0" indent="0">
              <a:buNone/>
            </a:pPr>
            <a:endParaRPr lang="cs-CZ" sz="1800" dirty="0"/>
          </a:p>
          <a:p>
            <a:pPr lvl="0"/>
            <a:r>
              <a:rPr lang="cs-CZ" sz="1800" dirty="0" smtClean="0"/>
              <a:t>čistě </a:t>
            </a:r>
            <a:r>
              <a:rPr lang="cs-CZ" sz="1800" dirty="0"/>
              <a:t>perského původu </a:t>
            </a:r>
            <a:r>
              <a:rPr lang="cs-CZ" sz="1800" dirty="0" err="1" smtClean="0"/>
              <a:t>např</a:t>
            </a:r>
            <a:r>
              <a:rPr lang="cs-CZ" sz="1800" dirty="0"/>
              <a:t>: „Zahradník a slavík“, „Zloděj a opice“ nebo „Farmářova žena“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6267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1" y="452718"/>
            <a:ext cx="9555534" cy="471207"/>
          </a:xfrm>
        </p:spPr>
        <p:txBody>
          <a:bodyPr/>
          <a:lstStyle/>
          <a:p>
            <a:r>
              <a:rPr lang="cs-CZ" sz="2000" dirty="0" smtClean="0"/>
              <a:t>Dělení a obsah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1" y="1066800"/>
            <a:ext cx="9554553" cy="5448300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1</a:t>
            </a:r>
            <a:r>
              <a:rPr lang="cs-CZ" dirty="0"/>
              <a:t>) předmluva </a:t>
            </a:r>
            <a:r>
              <a:rPr lang="ar-SA" dirty="0"/>
              <a:t>دیباچه</a:t>
            </a:r>
            <a:r>
              <a:rPr lang="cs-CZ" dirty="0"/>
              <a:t>  a 14 </a:t>
            </a:r>
            <a:r>
              <a:rPr lang="cs-CZ" dirty="0" err="1"/>
              <a:t>kpt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b="1" dirty="0"/>
              <a:t>Předmluva</a:t>
            </a:r>
            <a:r>
              <a:rPr lang="cs-CZ" dirty="0"/>
              <a:t> – </a:t>
            </a:r>
            <a:r>
              <a:rPr lang="cs-CZ" dirty="0" smtClean="0"/>
              <a:t> </a:t>
            </a:r>
            <a:r>
              <a:rPr lang="cs-CZ" dirty="0"/>
              <a:t>správný vzor </a:t>
            </a:r>
            <a:r>
              <a:rPr lang="ar-SA" dirty="0"/>
              <a:t>الگو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/>
              <a:t>pro započetí díla.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lvl="0"/>
            <a:r>
              <a:rPr lang="cs-CZ" dirty="0" smtClean="0"/>
              <a:t>Dlouhé, složité věty, metafory </a:t>
            </a:r>
            <a:r>
              <a:rPr lang="cs-CZ" dirty="0"/>
              <a:t>a </a:t>
            </a:r>
            <a:r>
              <a:rPr lang="cs-CZ" dirty="0" smtClean="0"/>
              <a:t>hyperboly</a:t>
            </a:r>
            <a:r>
              <a:rPr lang="ar-SA" dirty="0" smtClean="0"/>
              <a:t> </a:t>
            </a:r>
            <a:r>
              <a:rPr lang="ar-SA" dirty="0"/>
              <a:t>استعاره و مبالغه </a:t>
            </a:r>
            <a:endParaRPr lang="cs-CZ" dirty="0"/>
          </a:p>
          <a:p>
            <a:endParaRPr lang="cs-CZ" dirty="0"/>
          </a:p>
          <a:p>
            <a:r>
              <a:rPr lang="cs-CZ" b="1" u="sng" dirty="0"/>
              <a:t>Rámcový příběh</a:t>
            </a:r>
            <a:r>
              <a:rPr lang="cs-CZ" b="1" u="sng" dirty="0" smtClean="0"/>
              <a:t>:</a:t>
            </a:r>
            <a:endParaRPr lang="cs-CZ" dirty="0"/>
          </a:p>
          <a:p>
            <a:r>
              <a:rPr lang="cs-CZ" dirty="0" err="1"/>
              <a:t>Kalíla</a:t>
            </a:r>
            <a:r>
              <a:rPr lang="cs-CZ" dirty="0"/>
              <a:t> a </a:t>
            </a:r>
            <a:r>
              <a:rPr lang="cs-CZ" dirty="0" err="1"/>
              <a:t>Dimna</a:t>
            </a:r>
            <a:r>
              <a:rPr lang="cs-CZ" dirty="0"/>
              <a:t> </a:t>
            </a:r>
            <a:r>
              <a:rPr lang="cs-CZ" dirty="0" smtClean="0"/>
              <a:t>= šakalové </a:t>
            </a:r>
            <a:r>
              <a:rPr lang="cs-CZ" dirty="0"/>
              <a:t>– bratři – vrátní u lvího krále.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 smtClean="0"/>
              <a:t>Rámcové vyprávění: vládce </a:t>
            </a:r>
            <a:r>
              <a:rPr lang="cs-CZ" dirty="0" err="1" smtClean="0"/>
              <a:t>Humájún-fal</a:t>
            </a:r>
            <a:r>
              <a:rPr lang="cs-CZ" dirty="0"/>
              <a:t> </a:t>
            </a:r>
            <a:r>
              <a:rPr lang="cs-CZ" dirty="0" smtClean="0"/>
              <a:t>a vezír </a:t>
            </a:r>
            <a:r>
              <a:rPr lang="cs-CZ" dirty="0" err="1" smtClean="0"/>
              <a:t>Chodžaste-Raj</a:t>
            </a:r>
            <a:r>
              <a:rPr lang="cs-CZ" dirty="0" smtClean="0"/>
              <a:t> – diskuze o politice….další rámec: rádža a jeho </a:t>
            </a:r>
            <a:r>
              <a:rPr lang="cs-CZ" dirty="0"/>
              <a:t>rádce </a:t>
            </a:r>
            <a:r>
              <a:rPr lang="cs-CZ" dirty="0" err="1" smtClean="0"/>
              <a:t>Bidpaj</a:t>
            </a:r>
            <a:r>
              <a:rPr lang="cs-CZ" dirty="0" smtClean="0"/>
              <a:t>….</a:t>
            </a:r>
            <a:r>
              <a:rPr lang="cs-CZ" dirty="0"/>
              <a:t>další </a:t>
            </a:r>
            <a:r>
              <a:rPr lang="cs-CZ" dirty="0" smtClean="0"/>
              <a:t>rámec: příběh </a:t>
            </a:r>
            <a:r>
              <a:rPr lang="cs-CZ" dirty="0"/>
              <a:t>lva a </a:t>
            </a:r>
            <a:r>
              <a:rPr lang="cs-CZ" dirty="0" smtClean="0"/>
              <a:t>býka</a:t>
            </a:r>
          </a:p>
          <a:p>
            <a:pPr lvl="0"/>
            <a:r>
              <a:rPr lang="cs-CZ" dirty="0" smtClean="0"/>
              <a:t> </a:t>
            </a:r>
            <a:r>
              <a:rPr lang="cs-CZ" dirty="0"/>
              <a:t>osmanská  </a:t>
            </a:r>
            <a:r>
              <a:rPr lang="cs-CZ" b="1" dirty="0" err="1"/>
              <a:t>Humájún</a:t>
            </a:r>
            <a:r>
              <a:rPr lang="cs-CZ" b="1" dirty="0"/>
              <a:t>- </a:t>
            </a:r>
            <a:r>
              <a:rPr lang="cs-CZ" b="1" dirty="0" err="1"/>
              <a:t>náme</a:t>
            </a:r>
            <a:r>
              <a:rPr lang="cs-CZ" dirty="0"/>
              <a:t> – </a:t>
            </a:r>
            <a:r>
              <a:rPr lang="cs-CZ" b="1" dirty="0" smtClean="0"/>
              <a:t>Alího </a:t>
            </a:r>
            <a:r>
              <a:rPr lang="cs-CZ" b="1" dirty="0" err="1" smtClean="0"/>
              <a:t>Čelebího</a:t>
            </a:r>
            <a:r>
              <a:rPr lang="cs-CZ" dirty="0" smtClean="0"/>
              <a:t> </a:t>
            </a:r>
            <a:r>
              <a:rPr lang="cs-CZ" dirty="0"/>
              <a:t>nesmírně </a:t>
            </a:r>
            <a:r>
              <a:rPr lang="cs-CZ" dirty="0" smtClean="0"/>
              <a:t>oblíbená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37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3875" y="452718"/>
            <a:ext cx="9526959" cy="452157"/>
          </a:xfrm>
        </p:spPr>
        <p:txBody>
          <a:bodyPr/>
          <a:lstStyle/>
          <a:p>
            <a:r>
              <a:rPr lang="cs-CZ" sz="2000" b="1" u="sng" dirty="0" err="1"/>
              <a:t>Rypka</a:t>
            </a:r>
            <a:r>
              <a:rPr lang="cs-CZ" sz="2000" b="1" u="sng" dirty="0"/>
              <a:t> v článku o překládání perské a turecké literatury: o </a:t>
            </a:r>
            <a:r>
              <a:rPr lang="cs-CZ" sz="2000" b="1" u="sng" dirty="0" err="1"/>
              <a:t>proze</a:t>
            </a:r>
            <a:r>
              <a:rPr lang="cs-CZ" sz="2000" b="1" u="sng" dirty="0"/>
              <a:t> a </a:t>
            </a:r>
            <a:r>
              <a:rPr lang="cs-CZ" sz="2000" b="1" u="sng" dirty="0" err="1"/>
              <a:t>Anvar</a:t>
            </a:r>
            <a:r>
              <a:rPr lang="cs-CZ" sz="2000" b="1" u="sng" dirty="0"/>
              <a:t>-e </a:t>
            </a:r>
            <a:r>
              <a:rPr lang="cs-CZ" sz="2000" b="1" u="sng" dirty="0" err="1"/>
              <a:t>Sohejli</a:t>
            </a:r>
            <a:r>
              <a:rPr lang="cs-CZ" sz="2000" b="1" u="sng" dirty="0"/>
              <a:t> od </a:t>
            </a:r>
            <a:r>
              <a:rPr lang="cs-CZ" sz="2000" b="1" u="sng" dirty="0" err="1"/>
              <a:t>Kášifího</a:t>
            </a:r>
            <a:r>
              <a:rPr lang="cs-CZ" sz="2000" b="1" u="sng" dirty="0"/>
              <a:t>: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3950"/>
            <a:ext cx="9592653" cy="5505450"/>
          </a:xfrm>
        </p:spPr>
        <p:txBody>
          <a:bodyPr>
            <a:normAutofit fontScale="92500"/>
          </a:bodyPr>
          <a:lstStyle/>
          <a:p>
            <a:r>
              <a:rPr lang="cs-CZ" sz="1200" dirty="0" smtClean="0"/>
              <a:t>Krásná </a:t>
            </a:r>
            <a:r>
              <a:rPr lang="cs-CZ" sz="1200" dirty="0"/>
              <a:t>próza umělá činí jen nepatrný zlomek v poměru ať již k ostatní próze nebo krásné literatuře vůbec. Tím vyšší je arci její vnitřní hodnota. Jen dlužno si vštípit její odlišnost. Známá sbírka </a:t>
            </a:r>
            <a:r>
              <a:rPr lang="cs-CZ" sz="1200" dirty="0" err="1"/>
              <a:t>Bídpájových</a:t>
            </a:r>
            <a:r>
              <a:rPr lang="cs-CZ" sz="1200" dirty="0"/>
              <a:t> bajek „</a:t>
            </a:r>
            <a:r>
              <a:rPr lang="cs-CZ" sz="1200" dirty="0" err="1"/>
              <a:t>Kalíla</a:t>
            </a:r>
            <a:r>
              <a:rPr lang="cs-CZ" sz="1200" dirty="0"/>
              <a:t> a </a:t>
            </a:r>
            <a:r>
              <a:rPr lang="cs-CZ" sz="1200" dirty="0" err="1"/>
              <a:t>Dimna</a:t>
            </a:r>
            <a:r>
              <a:rPr lang="cs-CZ" sz="1200" dirty="0"/>
              <a:t>“ putuje křivolakými cestami z indických končin do celého světa. Dílo se těší jako vše mravokárné velké přízni Peršanů (proto oni nemusí ještě vynikat obzvláštní ctností; řekl bych, že to cítí jen jako příjemné šimrání) a bylo několikrát přepracováno, podle úmyslu literátů toho úkolu se </a:t>
            </a:r>
            <a:r>
              <a:rPr lang="cs-CZ" sz="1200" dirty="0" err="1"/>
              <a:t>podjavších</a:t>
            </a:r>
            <a:r>
              <a:rPr lang="cs-CZ" sz="1200" dirty="0"/>
              <a:t> a podle domácího </a:t>
            </a:r>
            <a:r>
              <a:rPr lang="cs-CZ" sz="1200" dirty="0" err="1"/>
              <a:t>consensu</a:t>
            </a:r>
            <a:r>
              <a:rPr lang="cs-CZ" sz="1200" dirty="0"/>
              <a:t> omnium stále dokonaleji a dokonaleji. </a:t>
            </a:r>
            <a:r>
              <a:rPr lang="cs-CZ" sz="1200" b="1" dirty="0"/>
              <a:t>Než právě proto nemůžeme ani s perským </a:t>
            </a:r>
            <a:r>
              <a:rPr lang="cs-CZ" sz="1200" b="1" dirty="0" err="1"/>
              <a:t>Anvári</a:t>
            </a:r>
            <a:r>
              <a:rPr lang="cs-CZ" sz="1200" b="1" dirty="0"/>
              <a:t> </a:t>
            </a:r>
            <a:r>
              <a:rPr lang="cs-CZ" sz="1200" b="1" dirty="0" err="1"/>
              <a:t>Suhajlí</a:t>
            </a:r>
            <a:r>
              <a:rPr lang="cs-CZ" sz="1200" b="1" dirty="0"/>
              <a:t> („Světla z Kanopu“) ani s tureckým </a:t>
            </a:r>
            <a:r>
              <a:rPr lang="cs-CZ" sz="1200" b="1" dirty="0" err="1"/>
              <a:t>Humájún-náme</a:t>
            </a:r>
            <a:r>
              <a:rPr lang="cs-CZ" sz="1200" b="1" dirty="0"/>
              <a:t> („Císařská kniha“) — takové jsou názvy posledních zpracování — nic začít pro překladové účely, nemůžeme náš svět seznámit s myšlenkovým světem proslaveného stylistického standardu, neboť perský [100]a ještě více turecký starší vkus ulpívá přespříliš na vnější formě, jež se vyznačuje </a:t>
            </a:r>
            <a:r>
              <a:rPr lang="cs-CZ" sz="1200" b="1" dirty="0" err="1"/>
              <a:t>sedž‛em</a:t>
            </a:r>
            <a:r>
              <a:rPr lang="cs-CZ" sz="1200" b="1" dirty="0"/>
              <a:t> a bombastem.</a:t>
            </a:r>
            <a:r>
              <a:rPr lang="cs-CZ" sz="1200" dirty="0"/>
              <a:t> Je-li bombast snad mírněn ve svém psychologickém účinku přemrštěnou dávkou cizích slov (arabských v perštině, arabských a perských v turečtině), nastupuje preciosita na jeho místo. </a:t>
            </a:r>
            <a:r>
              <a:rPr lang="cs-CZ" sz="1200" dirty="0" err="1"/>
              <a:t>Sedž</a:t>
            </a:r>
            <a:r>
              <a:rPr lang="cs-CZ" sz="1200" dirty="0"/>
              <a:t>‛ (t. j. rým v próze) jest kletba, inaugurovaná, ba uzákoněná již Koránem, ač Prorok se vášnivě ohrazoval, aby byl nařčen z básnických sklonů. </a:t>
            </a:r>
            <a:r>
              <a:rPr lang="cs-CZ" sz="1200" dirty="0" err="1"/>
              <a:t>Sedž</a:t>
            </a:r>
            <a:r>
              <a:rPr lang="cs-CZ" sz="1200" dirty="0"/>
              <a:t>‛ provází perskou a tureckou krásnou prózu od začátku do konce. Zcela snadný v arabštině, je asi také jednou z příčin záplavy arabských slov v literární perštině a turečtině. Českou ukázku beru z „1001 noci“ v překladu </a:t>
            </a:r>
            <a:r>
              <a:rPr lang="cs-CZ" sz="1200" dirty="0" err="1"/>
              <a:t>Fel</a:t>
            </a:r>
            <a:r>
              <a:rPr lang="cs-CZ" sz="1200" dirty="0"/>
              <a:t>. Tauera, sv. I, str. 7, </a:t>
            </a:r>
            <a:r>
              <a:rPr lang="cs-CZ" sz="1200" dirty="0" err="1"/>
              <a:t>Aventinum</a:t>
            </a:r>
            <a:r>
              <a:rPr lang="cs-CZ" sz="1200" dirty="0"/>
              <a:t> 1928:</a:t>
            </a:r>
          </a:p>
          <a:p>
            <a:r>
              <a:rPr lang="cs-CZ" sz="1200" dirty="0"/>
              <a:t>„Vypravuje se … v tom, co se dávno dělo a z dějů národů předcházelo, že v čase, jenž dávno konec vzal, a v zašlém věku a době kraloval z králů </a:t>
            </a:r>
            <a:r>
              <a:rPr lang="cs-CZ" sz="1200" dirty="0" err="1"/>
              <a:t>sásánovských</a:t>
            </a:r>
            <a:r>
              <a:rPr lang="cs-CZ" sz="1200" dirty="0"/>
              <a:t> jeden král, jenž na ostrovech indických a čínských panoval a měl vojsko a stráže tělesné a služebnictvo a komonstvo nesčetné</a:t>
            </a:r>
            <a:r>
              <a:rPr lang="cs-CZ" sz="1200" dirty="0" smtClean="0"/>
              <a:t>.“</a:t>
            </a:r>
          </a:p>
          <a:p>
            <a:r>
              <a:rPr lang="cs-CZ" sz="1200" dirty="0"/>
              <a:t>Autoři se nevyhýbali preciositě, považovali ji za jeden z nejmohutnějších prostředků k dosažení krásna, avšak bez stínu komiky, již také nevidí, kdo čte originál. Ba můžeme tvrdit, že verbalismus ten se pěkně nese v původním textu, kdežto právě v překladu by působil spíše opakem estetického dojmu. Na otázku, jak v takovém případě, který plně </a:t>
            </a:r>
            <a:r>
              <a:rPr lang="cs-CZ" sz="1200" dirty="0" err="1"/>
              <a:t>charakterisovat</a:t>
            </a:r>
            <a:r>
              <a:rPr lang="cs-CZ" sz="1200" dirty="0"/>
              <a:t> by vedlo příliš daleko, překládat, sluší odpovědět v tom smyslu, že jen </a:t>
            </a:r>
            <a:r>
              <a:rPr lang="cs-CZ" sz="1200" dirty="0" err="1"/>
              <a:t>sedž‛em</a:t>
            </a:r>
            <a:r>
              <a:rPr lang="cs-CZ" sz="1200" dirty="0"/>
              <a:t> a preciositou. Ale —přes nepochybné krásy originálu — žádné z těchto a podobných děl asi nestojí dnes již za námahu uměleckého překladu.</a:t>
            </a:r>
            <a:r>
              <a:rPr lang="cs-CZ" sz="1200" u="sng" dirty="0">
                <a:hlinkClick r:id="rId2"/>
              </a:rPr>
              <a:t>[7]</a:t>
            </a:r>
            <a:r>
              <a:rPr lang="cs-CZ" sz="1200" dirty="0"/>
              <a:t> Jen poznamenal bych ještě, že apogeum tohoto směru nastává až po vpádu Mongolů (XIII. stol.). </a:t>
            </a:r>
            <a:r>
              <a:rPr lang="cs-CZ" sz="1200" dirty="0" err="1"/>
              <a:t>Sedž</a:t>
            </a:r>
            <a:r>
              <a:rPr lang="cs-CZ" sz="1200" dirty="0"/>
              <a:t>‛ překypuje zároveň s bombastem přemírou cizích slov [101]a preciositou, podmaňuje i domény vážné prózy a zdánlivě ji </a:t>
            </a:r>
            <a:r>
              <a:rPr lang="cs-CZ" sz="1200" dirty="0" err="1"/>
              <a:t>beletrisuje</a:t>
            </a:r>
            <a:r>
              <a:rPr lang="cs-CZ" sz="1200" dirty="0"/>
              <a:t> či </a:t>
            </a:r>
            <a:r>
              <a:rPr lang="cs-CZ" sz="1200" dirty="0" err="1"/>
              <a:t>estetisuje</a:t>
            </a:r>
            <a:r>
              <a:rPr lang="cs-CZ" sz="1200" dirty="0"/>
              <a:t>. Tak se rozvíjí zejména analistika. Perský </a:t>
            </a:r>
            <a:r>
              <a:rPr lang="cs-CZ" sz="1200" dirty="0" err="1"/>
              <a:t>Vassáf</a:t>
            </a:r>
            <a:r>
              <a:rPr lang="cs-CZ" sz="1200" dirty="0"/>
              <a:t> a turecký </a:t>
            </a:r>
            <a:r>
              <a:rPr lang="cs-CZ" sz="1200" dirty="0" err="1"/>
              <a:t>Sa‛duddín</a:t>
            </a:r>
            <a:r>
              <a:rPr lang="cs-CZ" sz="1200" dirty="0"/>
              <a:t>, oba historiografové, jsou této nádhery výstražnými příklady</a:t>
            </a:r>
          </a:p>
          <a:p>
            <a:r>
              <a:rPr lang="cs-CZ" sz="1200" dirty="0"/>
              <a:t>Z vážné prózy mohou pro překládání přijít v úvahu asi jediné mystické traktáty, ač vlastním kolbištěm náboženství srdce jest verš. Výjimečné místo zaujímá ‛</a:t>
            </a:r>
            <a:r>
              <a:rPr lang="cs-CZ" sz="1200" dirty="0" err="1"/>
              <a:t>Ubajd</a:t>
            </a:r>
            <a:r>
              <a:rPr lang="cs-CZ" sz="1200" dirty="0"/>
              <a:t> </a:t>
            </a:r>
            <a:r>
              <a:rPr lang="cs-CZ" sz="1200" dirty="0" err="1"/>
              <a:t>Zákání</a:t>
            </a:r>
            <a:r>
              <a:rPr lang="cs-CZ" sz="1200" dirty="0"/>
              <a:t>, skvělý humorista a satirik ze XIV. stol. Poznamenejme, že humor jest avis </a:t>
            </a:r>
            <a:r>
              <a:rPr lang="cs-CZ" sz="1200" dirty="0" err="1"/>
              <a:t>rarissima</a:t>
            </a:r>
            <a:r>
              <a:rPr lang="cs-CZ" sz="1200" dirty="0"/>
              <a:t> jak u Turků tak i u Peršanů, ač perský charakter skoro by nedovoloval dávat tomu víru. Satira u obou se zvrhá ve sprostotu a svinstvo. Nicméně klobouk dolů před „Definicemi“ a „</a:t>
            </a:r>
            <a:r>
              <a:rPr lang="cs-CZ" sz="1200" dirty="0" err="1"/>
              <a:t>Ethikou</a:t>
            </a:r>
            <a:r>
              <a:rPr lang="cs-CZ" sz="1200" dirty="0"/>
              <a:t> vznešených“ ‛</a:t>
            </a:r>
            <a:r>
              <a:rPr lang="cs-CZ" sz="1200" dirty="0" err="1"/>
              <a:t>Ubajda</a:t>
            </a:r>
            <a:r>
              <a:rPr lang="cs-CZ" sz="1200" dirty="0"/>
              <a:t> </a:t>
            </a:r>
            <a:r>
              <a:rPr lang="cs-CZ" sz="1200" dirty="0" err="1"/>
              <a:t>Zákáního</a:t>
            </a:r>
            <a:r>
              <a:rPr lang="cs-CZ" sz="1200" dirty="0"/>
              <a:t>! Ty musí najít cestu do celého světa! Naproti tomu asi jen v pánských klubech by byly na pravém místě jeho duchaplné anekdoty.</a:t>
            </a:r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906899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</TotalTime>
  <Words>766</Words>
  <Application>Microsoft Office PowerPoint</Application>
  <PresentationFormat>Širokoúhlá obrazovka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Kalíla a Dimna Anvár-e Sohejlí Bidpajovy bajky</vt:lpstr>
      <vt:lpstr>Painter: Sadiqi, Persian, died 1612. Author: Husayn b. `Ali al-Wa`iz al-Kashifi (Agha Khan museum, Toronto)</vt:lpstr>
      <vt:lpstr>Anvár-e Suha(e)jlí (انوار سهیلی   </vt:lpstr>
      <vt:lpstr>Prezentace aplikace PowerPoint</vt:lpstr>
      <vt:lpstr>Moderní překlady u nás </vt:lpstr>
      <vt:lpstr>Slovenská verze   / Oliverius / Světla z kanopu </vt:lpstr>
      <vt:lpstr>Anvár-e Sohejlí </vt:lpstr>
      <vt:lpstr>Dělení a obsah</vt:lpstr>
      <vt:lpstr>Rypka v článku o překládání perské a turecké literatury: o proze a Anvar-e Sohejli od Kášifího: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Kalíla a Dimna Anvár-e Sohejlí Bidpajovy bajky</dc:title>
  <dc:creator>eva jara</dc:creator>
  <cp:lastModifiedBy>eva jara</cp:lastModifiedBy>
  <cp:revision>9</cp:revision>
  <dcterms:created xsi:type="dcterms:W3CDTF">2020-11-02T20:39:27Z</dcterms:created>
  <dcterms:modified xsi:type="dcterms:W3CDTF">2020-11-03T09:13:18Z</dcterms:modified>
</cp:coreProperties>
</file>