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72085" y="3337560"/>
            <a:ext cx="8640064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77400" y="1544812"/>
            <a:ext cx="8640064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2/23/2020</a:t>
            </a:fld>
            <a:endParaRPr lang="en-US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2/23/2020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3583838"/>
            <a:ext cx="88392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2485800"/>
            <a:ext cx="88392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68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pPr/>
              <a:t>2/23/2020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5486400"/>
            <a:ext cx="5386917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5486400"/>
            <a:ext cx="5389033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1516912"/>
            <a:ext cx="5386917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1516912"/>
            <a:ext cx="5389033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2/23/2020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320"/>
            <a:ext cx="9960864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2/23/2020</a:t>
            </a:fld>
            <a:endParaRPr lang="en-US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2/23/2020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85528"/>
            <a:ext cx="42672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214424"/>
            <a:ext cx="36576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9448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2/23/2020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875264" y="6422065"/>
            <a:ext cx="1016000" cy="365125"/>
          </a:xfrm>
        </p:spPr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08976" y="1705709"/>
            <a:ext cx="4071824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420837" y="1019907"/>
            <a:ext cx="54864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408979" y="2998765"/>
            <a:ext cx="4071821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09600" y="6422065"/>
            <a:ext cx="2844800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2/23/2020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9753600" y="0"/>
            <a:ext cx="24384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09600" y="6422065"/>
            <a:ext cx="28448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2/23/2020</a:t>
            </a:fld>
            <a:endParaRPr lang="en-US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165600" y="6422065"/>
            <a:ext cx="38608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0871200" y="6422065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ds-mannheim.de/cosmas2/web-app/hilf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osmas2.ids-mannheim.de/cosmas2-web/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DeReKo</a:t>
            </a:r>
            <a:r>
              <a:rPr lang="cs-CZ" dirty="0" smtClean="0"/>
              <a:t> a COSMAS II.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Ukázka práce s korpusem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944070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Náhled KWIC</a:t>
            </a:r>
            <a:endParaRPr lang="cs-CZ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14404" y="1789612"/>
            <a:ext cx="12206404" cy="3547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893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Náhled širšího kontextu</a:t>
            </a:r>
            <a:endParaRPr lang="cs-CZ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609600" y="2443471"/>
            <a:ext cx="9956800" cy="283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744583" y="1436914"/>
            <a:ext cx="880436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 náhledu </a:t>
            </a:r>
            <a:r>
              <a:rPr lang="cs-CZ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Volltext</a:t>
            </a:r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lze pročítat </a:t>
            </a:r>
            <a:r>
              <a:rPr lang="cs-CZ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šiřší</a:t>
            </a:r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kontext, zprav. jeden odstavec, což je považováno za dostatečný kontext posouzení jako formálních, tak sémantických vlastností pozorovaného jevu</a:t>
            </a:r>
          </a:p>
          <a:p>
            <a:pPr>
              <a:buFont typeface="Arial" pitchFamily="34" charset="0"/>
              <a:buChar char="•"/>
            </a:pPr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Volltext</a:t>
            </a:r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také obsahu bibliografickou hlavičku (její podrobnost lze ovlivnit také v nastavení </a:t>
            </a:r>
            <a:r>
              <a:rPr lang="cs-CZ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Optionen</a:t>
            </a:r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), kterou lze využít v případě citování daného úryvku v odborných pracích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Export na externí úložiště</a:t>
            </a:r>
            <a:endParaRPr lang="cs-CZ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403857"/>
            <a:ext cx="5253226" cy="4454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5355771" y="1384662"/>
            <a:ext cx="451974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pomocí exportu lze vyhledané konkordance (nebo jejich výběr) uložit na externí úložiště (do svého PC, na přenosná média typu </a:t>
            </a:r>
            <a:r>
              <a:rPr lang="cs-CZ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flash</a:t>
            </a:r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-disk apod.), což uživateli umožňuje práci s daty off-line</a:t>
            </a:r>
          </a:p>
          <a:p>
            <a:pPr>
              <a:buFont typeface="Arial" pitchFamily="34" charset="0"/>
              <a:buChar char="•"/>
            </a:pPr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vždy je třeba </a:t>
            </a:r>
          </a:p>
          <a:p>
            <a:pPr marL="0" lvl="1">
              <a:buFont typeface="Arial" pitchFamily="34" charset="0"/>
              <a:buChar char="•"/>
            </a:pPr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pojmenovat ukládaný soubor (</a:t>
            </a:r>
            <a:r>
              <a:rPr lang="cs-CZ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Dateiname</a:t>
            </a:r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marL="0" lvl="1">
              <a:buFont typeface="Arial" pitchFamily="34" charset="0"/>
              <a:buChar char="•"/>
            </a:pPr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zvolit, zda se texty mají uložit v náhledu KWIC či </a:t>
            </a:r>
            <a:r>
              <a:rPr lang="cs-CZ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Volltext</a:t>
            </a:r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(či v obou) a zvolit velikost </a:t>
            </a:r>
            <a:r>
              <a:rPr lang="cs-CZ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KWICu</a:t>
            </a:r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cs-CZ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Volltextu</a:t>
            </a:r>
            <a:endParaRPr lang="cs-CZ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1">
              <a:buFont typeface="Arial" pitchFamily="34" charset="0"/>
              <a:buChar char="•"/>
            </a:pPr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množství uložených textů lze omezit na určitý počet (</a:t>
            </a:r>
            <a:r>
              <a:rPr lang="cs-CZ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Einschränken</a:t>
            </a:r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auf</a:t>
            </a:r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die</a:t>
            </a:r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ersten</a:t>
            </a:r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… </a:t>
            </a:r>
            <a:r>
              <a:rPr lang="cs-CZ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Treffer</a:t>
            </a:r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nebo je možné uložit jen vybrané texty (</a:t>
            </a:r>
            <a:r>
              <a:rPr lang="cs-CZ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nur</a:t>
            </a:r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ausgewählte</a:t>
            </a:r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Treffer</a:t>
            </a:r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), a to za předpokladu, že tyto texty byly v náhledu KWIC či </a:t>
            </a:r>
            <a:r>
              <a:rPr lang="cs-CZ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Volltext</a:t>
            </a:r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označeny </a:t>
            </a:r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/>
              </a:rPr>
              <a:t> na začátku každého řádku</a:t>
            </a:r>
            <a:endParaRPr lang="cs-CZ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22965" y="4461857"/>
            <a:ext cx="6760029" cy="1782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Nový dotaz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Zadání nového dotazu probíhá </a:t>
            </a:r>
            <a:r>
              <a:rPr lang="cs-CZ" dirty="0" err="1" smtClean="0"/>
              <a:t>nakliknutím</a:t>
            </a:r>
            <a:r>
              <a:rPr lang="cs-CZ" dirty="0" smtClean="0"/>
              <a:t> záložky 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Suchanfrage</a:t>
            </a:r>
            <a:r>
              <a:rPr lang="cs-CZ" dirty="0" smtClean="0"/>
              <a:t> na liště akcí</a:t>
            </a:r>
          </a:p>
          <a:p>
            <a:r>
              <a:rPr lang="cs-CZ" dirty="0" smtClean="0"/>
              <a:t>Podobně i volba nového archivu nebo korpusu</a:t>
            </a:r>
          </a:p>
          <a:p>
            <a:r>
              <a:rPr lang="cs-CZ" dirty="0" smtClean="0"/>
              <a:t>Manažer COSMAS II. nabízí ještě celou řadu dalších funkcí, jejichž detailní popis je možné najít na </a:t>
            </a: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ids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mannheim.de</a:t>
            </a:r>
            <a:r>
              <a:rPr lang="cs-CZ" dirty="0" smtClean="0">
                <a:hlinkClick r:id="rId2"/>
              </a:rPr>
              <a:t>/cosmas2/web-</a:t>
            </a:r>
            <a:r>
              <a:rPr lang="cs-CZ" dirty="0" err="1" smtClean="0">
                <a:hlinkClick r:id="rId2"/>
              </a:rPr>
              <a:t>app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hilfe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Korpusový manažer COSMAS II.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754122" y="1351086"/>
            <a:ext cx="8847078" cy="1875440"/>
          </a:xfrm>
        </p:spPr>
        <p:txBody>
          <a:bodyPr/>
          <a:lstStyle/>
          <a:p>
            <a:r>
              <a:rPr lang="cs-CZ" sz="1400" dirty="0" smtClean="0"/>
              <a:t>Přístup probíhá přes webové rozhraní dostupné z </a:t>
            </a:r>
            <a:r>
              <a:rPr lang="cs-CZ" sz="1400" dirty="0" smtClean="0">
                <a:hlinkClick r:id="rId2"/>
              </a:rPr>
              <a:t>https://cosmas2.ids-mannheim.de/cosmas2-web/</a:t>
            </a:r>
            <a:endParaRPr lang="cs-CZ" sz="1400" dirty="0" smtClean="0"/>
          </a:p>
          <a:p>
            <a:r>
              <a:rPr lang="cs-CZ" sz="1400" dirty="0" smtClean="0"/>
              <a:t>Pro práci s manažerem je nutné se zaregistrovat (registrace je bezplatná) a poté přihlásit</a:t>
            </a:r>
          </a:p>
          <a:p>
            <a:r>
              <a:rPr lang="cs-CZ" sz="1400" dirty="0" smtClean="0"/>
              <a:t>Registrace probíhá v menu pod záložkou </a:t>
            </a:r>
            <a:r>
              <a:rPr lang="cs-CZ" sz="1400" dirty="0" err="1" smtClean="0"/>
              <a:t>Anmeldung</a:t>
            </a:r>
            <a:r>
              <a:rPr lang="cs-CZ" sz="1400" dirty="0" smtClean="0"/>
              <a:t> – </a:t>
            </a:r>
            <a:r>
              <a:rPr lang="cs-CZ" sz="1400" dirty="0" err="1" smtClean="0"/>
              <a:t>Registrieren</a:t>
            </a:r>
            <a:r>
              <a:rPr lang="cs-CZ" sz="1400" dirty="0" smtClean="0"/>
              <a:t>, přihlášení v menu pod toutéž záložkou – </a:t>
            </a:r>
            <a:r>
              <a:rPr lang="cs-CZ" sz="1400" dirty="0" err="1" smtClean="0"/>
              <a:t>Login</a:t>
            </a:r>
            <a:endParaRPr lang="cs-CZ" sz="1400" dirty="0" smtClean="0"/>
          </a:p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075" y="2732858"/>
            <a:ext cx="8924925" cy="384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921762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651208" y="413657"/>
            <a:ext cx="8596668" cy="722811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Volba archivu a korpusu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1"/>
          </p:nvPr>
        </p:nvSpPr>
        <p:spPr>
          <a:xfrm>
            <a:off x="690397" y="1110343"/>
            <a:ext cx="9224311" cy="1554480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Po zavření okna s novinkami (OK) je třeba zvolit archiv a korpus</a:t>
            </a:r>
          </a:p>
          <a:p>
            <a:r>
              <a:rPr lang="cs-CZ" dirty="0" err="1" smtClean="0"/>
              <a:t>DeReKo</a:t>
            </a:r>
            <a:r>
              <a:rPr lang="cs-CZ" dirty="0" smtClean="0"/>
              <a:t> nabízí několik předdefinovaných archivů psaného jazyka, z nichž se doporučuje pracovat v největším z nich – </a:t>
            </a:r>
            <a:r>
              <a:rPr lang="cs-CZ" dirty="0" smtClean="0">
                <a:solidFill>
                  <a:srgbClr val="00B050"/>
                </a:solidFill>
              </a:rPr>
              <a:t>Archiv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B050"/>
                </a:solidFill>
              </a:rPr>
              <a:t>W</a:t>
            </a:r>
            <a:r>
              <a:rPr lang="cs-CZ" dirty="0" smtClean="0"/>
              <a:t>; pro práci s </a:t>
            </a:r>
            <a:r>
              <a:rPr lang="cs-CZ" dirty="0" err="1" smtClean="0"/>
              <a:t>taggovanými</a:t>
            </a:r>
            <a:r>
              <a:rPr lang="cs-CZ" dirty="0" smtClean="0"/>
              <a:t> korpusy pak </a:t>
            </a:r>
            <a:r>
              <a:rPr lang="cs-CZ" dirty="0" smtClean="0">
                <a:solidFill>
                  <a:srgbClr val="FFC000"/>
                </a:solidFill>
              </a:rPr>
              <a:t>TAGGED-C</a:t>
            </a:r>
            <a:r>
              <a:rPr lang="cs-CZ" dirty="0" smtClean="0"/>
              <a:t> nebo </a:t>
            </a:r>
            <a:r>
              <a:rPr lang="cs-CZ" dirty="0" smtClean="0">
                <a:solidFill>
                  <a:srgbClr val="FFC000"/>
                </a:solidFill>
              </a:rPr>
              <a:t>TAGGED-T</a:t>
            </a:r>
            <a:r>
              <a:rPr lang="cs-CZ" dirty="0" smtClean="0"/>
              <a:t> v závislosti na </a:t>
            </a:r>
            <a:r>
              <a:rPr lang="cs-CZ" dirty="0" err="1" smtClean="0"/>
              <a:t>preferováném</a:t>
            </a:r>
            <a:r>
              <a:rPr lang="cs-CZ" dirty="0" smtClean="0"/>
              <a:t> </a:t>
            </a:r>
            <a:r>
              <a:rPr lang="cs-CZ" dirty="0" err="1" smtClean="0"/>
              <a:t>tagsetu</a:t>
            </a:r>
            <a:endParaRPr lang="cs-CZ" dirty="0" smtClean="0"/>
          </a:p>
          <a:p>
            <a:r>
              <a:rPr lang="cs-CZ" dirty="0" smtClean="0"/>
              <a:t>Po zvolení archivu je v jeho rámci nutné zvolit předdefinovaný korpus, doporučuje se opět volit největší korpus </a:t>
            </a:r>
            <a:r>
              <a:rPr lang="cs-CZ" dirty="0" smtClean="0">
                <a:solidFill>
                  <a:srgbClr val="0070C0"/>
                </a:solidFill>
              </a:rPr>
              <a:t>W-</a:t>
            </a:r>
            <a:r>
              <a:rPr lang="cs-CZ" dirty="0" err="1" smtClean="0">
                <a:solidFill>
                  <a:srgbClr val="0070C0"/>
                </a:solidFill>
              </a:rPr>
              <a:t>öffentlich</a:t>
            </a:r>
            <a:r>
              <a:rPr lang="cs-CZ" dirty="0" smtClean="0">
                <a:solidFill>
                  <a:srgbClr val="0070C0"/>
                </a:solidFill>
              </a:rPr>
              <a:t> – </a:t>
            </a:r>
            <a:r>
              <a:rPr lang="cs-CZ" dirty="0" err="1" smtClean="0">
                <a:solidFill>
                  <a:srgbClr val="0070C0"/>
                </a:solidFill>
              </a:rPr>
              <a:t>alle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Korpora</a:t>
            </a:r>
            <a:r>
              <a:rPr lang="cs-CZ" dirty="0" smtClean="0">
                <a:solidFill>
                  <a:srgbClr val="0070C0"/>
                </a:solidFill>
              </a:rPr>
              <a:t> des </a:t>
            </a:r>
            <a:r>
              <a:rPr lang="cs-CZ" dirty="0" err="1" smtClean="0">
                <a:solidFill>
                  <a:srgbClr val="0070C0"/>
                </a:solidFill>
              </a:rPr>
              <a:t>Archivs</a:t>
            </a:r>
            <a:r>
              <a:rPr lang="cs-CZ" dirty="0" smtClean="0">
                <a:solidFill>
                  <a:srgbClr val="0070C0"/>
                </a:solidFill>
              </a:rPr>
              <a:t> W </a:t>
            </a:r>
            <a:r>
              <a:rPr lang="cs-CZ" sz="1900" dirty="0" smtClean="0"/>
              <a:t>(pozn. Na obrázku níže je namísto W-</a:t>
            </a:r>
            <a:r>
              <a:rPr lang="cs-CZ" sz="1900" dirty="0" err="1" smtClean="0"/>
              <a:t>öffentlich</a:t>
            </a:r>
            <a:r>
              <a:rPr lang="cs-CZ" sz="1900" dirty="0" smtClean="0"/>
              <a:t> v nabídce W-</a:t>
            </a:r>
            <a:r>
              <a:rPr lang="cs-CZ" sz="1900" dirty="0" err="1" smtClean="0"/>
              <a:t>gesamt</a:t>
            </a:r>
            <a:r>
              <a:rPr lang="cs-CZ" sz="1900" dirty="0" smtClean="0"/>
              <a:t> – jedná se o nabídku, která se zobrazuje uživatelům s interním přístupem k celému korpusu. Externí uživatelé mají přístup k cca 70 % korpusových textů a v nabídce najdou W-</a:t>
            </a:r>
            <a:r>
              <a:rPr lang="cs-CZ" sz="1900" dirty="0" err="1" smtClean="0"/>
              <a:t>öffentlich</a:t>
            </a:r>
            <a:r>
              <a:rPr lang="cs-CZ" sz="1900" dirty="0" smtClean="0"/>
              <a:t>)</a:t>
            </a: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27842" y="2803481"/>
            <a:ext cx="4476750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2657" y="2821147"/>
            <a:ext cx="5314270" cy="3935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 dotazu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77334" y="1606731"/>
            <a:ext cx="8596668" cy="4434631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Dotaz se zadává do bílého pole v záložce </a:t>
            </a:r>
            <a:r>
              <a:rPr lang="cs-CZ" dirty="0" err="1" smtClean="0"/>
              <a:t>Suchanfrage</a:t>
            </a:r>
            <a:endParaRPr lang="cs-CZ" dirty="0" smtClean="0"/>
          </a:p>
          <a:p>
            <a:r>
              <a:rPr lang="cs-CZ" dirty="0" smtClean="0"/>
              <a:t>Způsob zadání se liší v závislosti na předmětu hledání</a:t>
            </a:r>
          </a:p>
          <a:p>
            <a:r>
              <a:rPr lang="cs-CZ" dirty="0" smtClean="0"/>
              <a:t>Slovní tvar – zadá se přímo slovní tvar (např. </a:t>
            </a:r>
            <a:r>
              <a:rPr lang="cs-CZ" dirty="0" err="1" smtClean="0">
                <a:solidFill>
                  <a:srgbClr val="00B050"/>
                </a:solidFill>
              </a:rPr>
              <a:t>kämest</a:t>
            </a:r>
            <a:r>
              <a:rPr lang="cs-CZ" dirty="0" smtClean="0"/>
              <a:t> – tzn. přišel bys)</a:t>
            </a:r>
          </a:p>
          <a:p>
            <a:r>
              <a:rPr lang="cs-CZ" dirty="0" smtClean="0"/>
              <a:t>Všechny slovní tvary daného slova – zadá se </a:t>
            </a:r>
            <a:r>
              <a:rPr lang="cs-CZ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&amp;</a:t>
            </a:r>
            <a:r>
              <a:rPr lang="cs-CZ" dirty="0" err="1" smtClean="0">
                <a:solidFill>
                  <a:srgbClr val="00B050"/>
                </a:solidFill>
                <a:ea typeface="Arial Unicode MS" pitchFamily="34" charset="-128"/>
                <a:cs typeface="Arial Unicode MS" pitchFamily="34" charset="-128"/>
              </a:rPr>
              <a:t>rodeln</a:t>
            </a:r>
            <a:r>
              <a:rPr lang="cs-CZ" dirty="0" smtClean="0">
                <a:solidFill>
                  <a:srgbClr val="00B05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dirty="0" smtClean="0">
                <a:ea typeface="Arial Unicode MS" pitchFamily="34" charset="-128"/>
                <a:cs typeface="Arial Unicode MS" pitchFamily="34" charset="-128"/>
              </a:rPr>
              <a:t>(všechny konjugované tvary slovesa </a:t>
            </a:r>
            <a:r>
              <a:rPr lang="cs-CZ" dirty="0" err="1" smtClean="0">
                <a:ea typeface="Arial Unicode MS" pitchFamily="34" charset="-128"/>
                <a:cs typeface="Arial Unicode MS" pitchFamily="34" charset="-128"/>
              </a:rPr>
              <a:t>rodeln</a:t>
            </a:r>
            <a:r>
              <a:rPr lang="cs-CZ" dirty="0" smtClean="0">
                <a:ea typeface="Arial Unicode MS" pitchFamily="34" charset="-128"/>
                <a:cs typeface="Arial Unicode MS" pitchFamily="34" charset="-128"/>
              </a:rPr>
              <a:t> – sáňkovat)</a:t>
            </a:r>
          </a:p>
          <a:p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Slovní spojení v následujících tvarech:</a:t>
            </a:r>
          </a:p>
          <a:p>
            <a:pPr lvl="1"/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Zde se užívají některé 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zástupné znaky a operátory:</a:t>
            </a:r>
            <a:endParaRPr lang="cs-CZ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2"/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 operátor, který musí být oddělen od předchozího textu mezerou a signalizuje, že po něm nenásleduje hledané slovo/znak, ale operátor</a:t>
            </a:r>
          </a:p>
          <a:p>
            <a:pPr lvl="2"/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+ zajišťuje stanovené pořadí slov; 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/+ 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značí, že slova budou v zadaném pořadí; naopak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/- 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značí opačné pořadí; neuvedení tohoto znaku znamená, že pořadí slov může být jakékoli</a:t>
            </a:r>
          </a:p>
          <a:p>
            <a:pPr lvl="2"/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 – znak pro „</a:t>
            </a:r>
            <a:r>
              <a:rPr lang="cs-CZ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Wortabstand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“ – rozestup slov</a:t>
            </a:r>
          </a:p>
          <a:p>
            <a:pPr lvl="2"/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 – znak pro „</a:t>
            </a:r>
            <a:r>
              <a:rPr lang="cs-CZ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Satzabstand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“ – rozestup vět</a:t>
            </a:r>
          </a:p>
          <a:p>
            <a:pPr lvl="2"/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Číslice – značí počet pozic, o kolik jsou zvolená slova od sebe vzdálena</a:t>
            </a:r>
          </a:p>
          <a:p>
            <a:endParaRPr lang="cs-CZ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/>
            <a:endParaRPr lang="cs-CZ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668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Několik názorných příkladů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54481"/>
            <a:ext cx="8596668" cy="4486882"/>
          </a:xfrm>
        </p:spPr>
        <p:txBody>
          <a:bodyPr>
            <a:normAutofit fontScale="62500" lnSpcReduction="20000"/>
          </a:bodyPr>
          <a:lstStyle/>
          <a:p>
            <a:pPr marL="342900" lvl="1" indent="-342900"/>
            <a:r>
              <a:rPr lang="cs-CZ" dirty="0" err="1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kleine</a:t>
            </a:r>
            <a:r>
              <a:rPr lang="cs-CZ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/+w1 </a:t>
            </a:r>
            <a:r>
              <a:rPr lang="cs-CZ" dirty="0" err="1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Mäuse</a:t>
            </a:r>
            <a:r>
              <a:rPr lang="cs-CZ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značí slova stojící vedle sebe přesně v tomto pořadí (tzn. </a:t>
            </a:r>
            <a:r>
              <a:rPr lang="cs-CZ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kleine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 ihned poté </a:t>
            </a:r>
            <a:r>
              <a:rPr lang="cs-CZ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Mäuse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malé myši)</a:t>
            </a:r>
          </a:p>
          <a:p>
            <a:pPr marL="342900" lvl="1" indent="-342900"/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dotaz lze kombinovat se znakem lemmatu </a:t>
            </a:r>
            <a:r>
              <a:rPr lang="cs-CZ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&amp;</a:t>
            </a:r>
            <a:r>
              <a:rPr lang="cs-CZ" dirty="0" err="1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klein</a:t>
            </a:r>
            <a:r>
              <a:rPr lang="cs-CZ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/+w1 &amp;</a:t>
            </a:r>
            <a:r>
              <a:rPr lang="cs-CZ" dirty="0" err="1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Maus</a:t>
            </a:r>
            <a:r>
              <a:rPr lang="cs-CZ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(všechna spojení </a:t>
            </a:r>
            <a:r>
              <a:rPr lang="cs-CZ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klein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 </a:t>
            </a:r>
            <a:r>
              <a:rPr lang="cs-CZ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Maus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v singuláru i plurálu všech pádů v tomto pořadí)</a:t>
            </a:r>
          </a:p>
          <a:p>
            <a:pPr marL="342900" lvl="1" indent="-342900"/>
            <a:r>
              <a:rPr lang="cs-CZ" dirty="0" err="1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kleine</a:t>
            </a:r>
            <a:r>
              <a:rPr lang="cs-CZ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/+w2 </a:t>
            </a:r>
            <a:r>
              <a:rPr lang="cs-CZ" dirty="0" err="1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Mäuse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slovo </a:t>
            </a:r>
            <a:r>
              <a:rPr lang="cs-CZ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kleine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 za ním stojící slovo </a:t>
            </a:r>
            <a:r>
              <a:rPr lang="cs-CZ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Mäuse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na nejvýše druhé pozici, tzn. vyhledá spojení </a:t>
            </a:r>
            <a:r>
              <a:rPr lang="cs-CZ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kleine</a:t>
            </a:r>
            <a:r>
              <a:rPr lang="cs-CZ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Mäuse</a:t>
            </a:r>
            <a:r>
              <a:rPr lang="cs-CZ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nebo např. </a:t>
            </a:r>
            <a:r>
              <a:rPr lang="cs-CZ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kleine</a:t>
            </a:r>
            <a:r>
              <a:rPr lang="cs-CZ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weiße</a:t>
            </a:r>
            <a:r>
              <a:rPr lang="cs-CZ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Mäuse</a:t>
            </a:r>
            <a:endParaRPr lang="cs-CZ" i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lvl="1" indent="-342900"/>
            <a:r>
              <a:rPr lang="cs-CZ" dirty="0" err="1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kleine</a:t>
            </a:r>
            <a:r>
              <a:rPr lang="cs-CZ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/+w3 </a:t>
            </a:r>
            <a:r>
              <a:rPr lang="cs-CZ" dirty="0" err="1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Mäuse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slovo </a:t>
            </a:r>
            <a:r>
              <a:rPr lang="cs-CZ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kleine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 za ním stojící slovo </a:t>
            </a:r>
            <a:r>
              <a:rPr lang="cs-CZ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Mäuse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na nejvýše třetí pozici, tzn. Např. </a:t>
            </a:r>
            <a:r>
              <a:rPr lang="cs-CZ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kleine</a:t>
            </a:r>
            <a:r>
              <a:rPr lang="cs-CZ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Mäuse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cs-CZ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kleine</a:t>
            </a:r>
            <a:r>
              <a:rPr lang="cs-CZ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weiße</a:t>
            </a:r>
            <a:r>
              <a:rPr lang="cs-CZ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Mäuse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cs-CZ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kleine</a:t>
            </a:r>
            <a:r>
              <a:rPr lang="cs-CZ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hübsche</a:t>
            </a:r>
            <a:r>
              <a:rPr lang="cs-CZ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weiße</a:t>
            </a:r>
            <a:r>
              <a:rPr lang="cs-CZ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Mäuse</a:t>
            </a:r>
            <a:endParaRPr lang="cs-CZ" i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lvl="1" indent="-342900"/>
            <a:r>
              <a:rPr lang="cs-CZ" dirty="0" err="1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kleine</a:t>
            </a:r>
            <a:r>
              <a:rPr lang="cs-CZ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/+w3:3 </a:t>
            </a:r>
            <a:r>
              <a:rPr lang="cs-CZ" dirty="0" err="1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Mäuse</a:t>
            </a:r>
            <a:r>
              <a:rPr lang="cs-CZ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vyhledá </a:t>
            </a:r>
            <a:r>
              <a:rPr lang="cs-CZ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kleine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 za ním stojící </a:t>
            </a:r>
            <a:r>
              <a:rPr lang="cs-CZ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Mäuse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přesně na třetí pozici, tzn. např. </a:t>
            </a:r>
            <a:r>
              <a:rPr lang="cs-CZ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kleine</a:t>
            </a:r>
            <a:r>
              <a:rPr lang="cs-CZ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hübsche</a:t>
            </a:r>
            <a:r>
              <a:rPr lang="cs-CZ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weiße</a:t>
            </a:r>
            <a:r>
              <a:rPr lang="cs-CZ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Mäuse</a:t>
            </a:r>
            <a:endParaRPr lang="cs-CZ" i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lvl="1" indent="-342900"/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je možné určit i rozmezí pozic, např. dotazem </a:t>
            </a:r>
            <a:r>
              <a:rPr lang="cs-CZ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/w3:5</a:t>
            </a:r>
          </a:p>
          <a:p>
            <a:pPr marL="342900" lvl="1" indent="-342900"/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chceme-li zadat vyhledávání dvou slov v rámci jedné věty, užijeme následující dotaz </a:t>
            </a:r>
            <a:r>
              <a:rPr lang="cs-CZ" dirty="0" err="1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Fenster</a:t>
            </a:r>
            <a:r>
              <a:rPr lang="cs-CZ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/s0 &amp;</a:t>
            </a:r>
            <a:r>
              <a:rPr lang="cs-CZ" dirty="0" err="1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öffnen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tzn. slovo </a:t>
            </a:r>
            <a:r>
              <a:rPr lang="cs-CZ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Fenster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= okno (pouze v singuláru, resp. tomto tvaru) a sloveso </a:t>
            </a:r>
            <a:r>
              <a:rPr lang="cs-CZ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öffnen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= otevřít ve všech tvarech v rámci jedné věty bez omezení pořadí</a:t>
            </a:r>
          </a:p>
          <a:p>
            <a:pPr marL="342900" lvl="1" indent="-342900"/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dotazy lze též dále kombinovat a vyhledávat více slov. Pak se užívají ještě závorky pro slovní kombinace, které k sobě patří, např. </a:t>
            </a:r>
            <a:r>
              <a:rPr lang="cs-CZ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cs-CZ" dirty="0" err="1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dieses</a:t>
            </a:r>
            <a:r>
              <a:rPr lang="cs-CZ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/+w1 </a:t>
            </a:r>
            <a:r>
              <a:rPr lang="cs-CZ" dirty="0" err="1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Fenster</a:t>
            </a:r>
            <a:r>
              <a:rPr lang="cs-CZ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/s0 &amp;</a:t>
            </a:r>
            <a:r>
              <a:rPr lang="cs-CZ" dirty="0" err="1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öffnen</a:t>
            </a: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= otevřít toto okno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Náhled zadání slovesa ve všech jeho tvarech</a:t>
            </a:r>
            <a:endParaRPr lang="cs-CZ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677863" y="1932265"/>
            <a:ext cx="9249908" cy="2802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483327" y="5029200"/>
            <a:ext cx="9784080" cy="692331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po formulaci zadání proběhne hledání po stisku 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Suchen</a:t>
            </a:r>
            <a:r>
              <a:rPr lang="cs-CZ" dirty="0" smtClean="0"/>
              <a:t> = hledat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postup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5083" y="1272314"/>
            <a:ext cx="8596668" cy="1183503"/>
          </a:xfrm>
        </p:spPr>
        <p:txBody>
          <a:bodyPr>
            <a:normAutofit fontScale="47500" lnSpcReduction="20000"/>
          </a:bodyPr>
          <a:lstStyle/>
          <a:p>
            <a:r>
              <a:rPr lang="cs-CZ" dirty="0" smtClean="0"/>
              <a:t>Následující nabídka umožňuje prohlédnout si seznam slovních forem hledaného slova a je přístupná po </a:t>
            </a:r>
            <a:r>
              <a:rPr lang="cs-CZ" dirty="0" err="1" smtClean="0"/>
              <a:t>nakliknutí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+</a:t>
            </a:r>
            <a:r>
              <a:rPr lang="cs-CZ" dirty="0" smtClean="0"/>
              <a:t> vlevo na začátku řádku. Pozn. seznam slovních forem se nabízí pouze u slov, která byla zadána s lemmatem, tj. znakem 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&amp;, anebo pokud další nastavení manažeru (nabídka </a:t>
            </a:r>
            <a:r>
              <a:rPr lang="cs-CZ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Optionen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umožňuje slova nějakým způsobem variovat, např. pravopisně (</a:t>
            </a:r>
            <a:r>
              <a:rPr lang="cs-CZ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schon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X </a:t>
            </a:r>
            <a:r>
              <a:rPr lang="cs-CZ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schön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; </a:t>
            </a:r>
            <a:r>
              <a:rPr lang="cs-CZ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zwei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X ZWEI X </a:t>
            </a:r>
            <a:r>
              <a:rPr lang="cs-CZ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ZWei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apod.).</a:t>
            </a:r>
          </a:p>
          <a:p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Nevyhovující tvary lze deaktivovat zrušením zeleného znaku </a:t>
            </a:r>
            <a:r>
              <a:rPr lang="cs-CZ" b="1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/>
              </a:rPr>
              <a:t> </a:t>
            </a:r>
            <a:r>
              <a:rPr lang="cs-CZ" dirty="0" smtClean="0">
                <a:sym typeface="Wingdings"/>
              </a:rPr>
              <a:t>každého z tvarů jeho </a:t>
            </a:r>
            <a:r>
              <a:rPr lang="cs-CZ" dirty="0" err="1" smtClean="0">
                <a:sym typeface="Wingdings"/>
              </a:rPr>
              <a:t>nakliknutím</a:t>
            </a:r>
            <a:endParaRPr lang="cs-CZ" dirty="0" smtClean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29734" y="3162075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7837" y="2485498"/>
            <a:ext cx="71628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58071" y="3162762"/>
            <a:ext cx="8891324" cy="346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Vlastní hledání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674724" y="1468259"/>
            <a:ext cx="8861161" cy="843868"/>
          </a:xfrm>
        </p:spPr>
        <p:txBody>
          <a:bodyPr/>
          <a:lstStyle/>
          <a:p>
            <a:r>
              <a:rPr lang="cs-CZ" dirty="0" smtClean="0"/>
              <a:t>Hledání probíhá po stisknutí </a:t>
            </a:r>
            <a:r>
              <a:rPr lang="cs-CZ" dirty="0" err="1" smtClean="0">
                <a:solidFill>
                  <a:srgbClr val="00B050"/>
                </a:solidFill>
              </a:rPr>
              <a:t>Ergebnisse</a:t>
            </a:r>
            <a:r>
              <a:rPr lang="cs-CZ" dirty="0" smtClean="0"/>
              <a:t> = výsledky</a:t>
            </a:r>
            <a:endParaRPr lang="cs-CZ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1265" y="2333354"/>
            <a:ext cx="70008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Zobrazení výsledků</a:t>
            </a:r>
            <a:endParaRPr lang="cs-CZ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609600" y="2515193"/>
            <a:ext cx="4876800" cy="2695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>
          <a:xfrm>
            <a:off x="674723" y="1546635"/>
            <a:ext cx="9030979" cy="1039811"/>
          </a:xfrm>
        </p:spPr>
        <p:txBody>
          <a:bodyPr>
            <a:normAutofit fontScale="47500" lnSpcReduction="20000"/>
          </a:bodyPr>
          <a:lstStyle/>
          <a:p>
            <a:r>
              <a:rPr lang="cs-CZ" dirty="0" smtClean="0"/>
              <a:t>Výsledky jsou zobrazeny ve formě konkordancí a podobu konkordancí lze měnit v nabídce označené zeleně (např. třídění podle roku vydání textu, podle země (Německo, Rakousko, Švýcarsko) a dalších kritérií.</a:t>
            </a:r>
          </a:p>
          <a:p>
            <a:r>
              <a:rPr lang="cs-CZ" dirty="0" smtClean="0"/>
              <a:t>Pro přehlednější náhled výsledků je třeba přejít do náhledů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KWIC</a:t>
            </a:r>
            <a:r>
              <a:rPr lang="cs-CZ" dirty="0" smtClean="0"/>
              <a:t> (označeno červeně) kliknutím na patřičnou záložku</a:t>
            </a:r>
          </a:p>
          <a:p>
            <a:r>
              <a:rPr lang="cs-CZ" dirty="0" smtClean="0"/>
              <a:t>Pro náhled širšího kontextu než jen jeden řádek přejděte na záložku 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Volltext</a:t>
            </a:r>
            <a:r>
              <a:rPr lang="cs-CZ" dirty="0" smtClean="0"/>
              <a:t> (vpravo od KWIC, viz slide níže)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ký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276</TotalTime>
  <Words>1003</Words>
  <Application>Microsoft Office PowerPoint</Application>
  <PresentationFormat>Vlastní</PresentationFormat>
  <Paragraphs>56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Technický</vt:lpstr>
      <vt:lpstr>DeReKo a COSMAS II.</vt:lpstr>
      <vt:lpstr>Korpusový manažer COSMAS II.</vt:lpstr>
      <vt:lpstr>Volba archivu a korpusu</vt:lpstr>
      <vt:lpstr>Tvorba dotazu</vt:lpstr>
      <vt:lpstr>Několik názorných příkladů</vt:lpstr>
      <vt:lpstr>Náhled zadání slovesa ve všech jeho tvarech</vt:lpstr>
      <vt:lpstr>Další postup</vt:lpstr>
      <vt:lpstr>Vlastní hledání</vt:lpstr>
      <vt:lpstr>Zobrazení výsledků</vt:lpstr>
      <vt:lpstr>Náhled KWIC</vt:lpstr>
      <vt:lpstr>Náhled širšího kontextu</vt:lpstr>
      <vt:lpstr>Export na externí úložiště</vt:lpstr>
      <vt:lpstr>Nový dotaz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Šormová</dc:creator>
  <cp:lastModifiedBy>Věra Hejhalová</cp:lastModifiedBy>
  <cp:revision>22</cp:revision>
  <dcterms:created xsi:type="dcterms:W3CDTF">2016-12-22T22:00:05Z</dcterms:created>
  <dcterms:modified xsi:type="dcterms:W3CDTF">2020-02-23T14:02:47Z</dcterms:modified>
</cp:coreProperties>
</file>