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324" r:id="rId5"/>
    <p:sldId id="337" r:id="rId6"/>
    <p:sldId id="327" r:id="rId7"/>
    <p:sldId id="328" r:id="rId8"/>
    <p:sldId id="329" r:id="rId9"/>
    <p:sldId id="339" r:id="rId10"/>
    <p:sldId id="340" r:id="rId11"/>
    <p:sldId id="330" r:id="rId12"/>
    <p:sldId id="331" r:id="rId13"/>
    <p:sldId id="332" r:id="rId14"/>
    <p:sldId id="333" r:id="rId15"/>
    <p:sldId id="334" r:id="rId16"/>
    <p:sldId id="335" r:id="rId17"/>
    <p:sldId id="338" r:id="rId18"/>
    <p:sldId id="336" r:id="rId19"/>
    <p:sldId id="259" r:id="rId20"/>
    <p:sldId id="326" r:id="rId21"/>
    <p:sldId id="345" r:id="rId22"/>
    <p:sldId id="342" r:id="rId23"/>
    <p:sldId id="344" r:id="rId24"/>
    <p:sldId id="34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mishka-knizhka.ru/audio-rasskazy-dlya-detej/audio-rasskazy-dragunskogo/esli-by-ja-byl-vzroslym-audio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113E3-0EC0-4E2E-ADEC-DF4E8CF27E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Jazyková cvičení 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BA16E3-DEC3-4A6C-A991-F81B576D0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2 </a:t>
            </a:r>
            <a:r>
              <a:rPr lang="ru-RU" dirty="0">
                <a:solidFill>
                  <a:srgbClr val="C00000"/>
                </a:solidFill>
              </a:rPr>
              <a:t>урок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04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31955C9-AA76-4A80-BB56-37697673D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99" y="1926816"/>
            <a:ext cx="10552201" cy="300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0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C271C10-DE34-4FCD-A8B0-152D87637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12" y="835426"/>
            <a:ext cx="5524500" cy="55245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771C1D3-B97E-4601-ADFB-064D5BA80C77}"/>
              </a:ext>
            </a:extLst>
          </p:cNvPr>
          <p:cNvSpPr/>
          <p:nvPr/>
        </p:nvSpPr>
        <p:spPr>
          <a:xfrm>
            <a:off x="3725662" y="222252"/>
            <a:ext cx="4471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что есть у Вас? Чего у Вас нет?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8D17266-E433-40DB-8632-43C7F28B0CB2}"/>
              </a:ext>
            </a:extLst>
          </p:cNvPr>
          <p:cNvSpPr/>
          <p:nvPr/>
        </p:nvSpPr>
        <p:spPr>
          <a:xfrm>
            <a:off x="6487912" y="622362"/>
            <a:ext cx="4928771" cy="5809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Ивана есть телевизор, радио, ноутбук, планшет, проигрыватель. А у Васи нет…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Антона есть две сестры, три брата, и две бабушки. У его друга Игоря нет…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вас есть ручка, карандаш, тетрадь, учебник, пенал, рюкзак. А у меня нет…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него есть стол, стул, шкаф, кровать, картина. Но у нее нет…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них есть вопросы, ответы, проблемы. А у нас нет…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13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C550B1F4-EF8E-42DE-957F-B3FAF7701EB1}"/>
              </a:ext>
            </a:extLst>
          </p:cNvPr>
          <p:cNvSpPr/>
          <p:nvPr/>
        </p:nvSpPr>
        <p:spPr>
          <a:xfrm>
            <a:off x="1242204" y="1645865"/>
            <a:ext cx="10031767" cy="2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D9FB84B-D1ED-4589-B456-331BB31FB45A}"/>
              </a:ext>
            </a:extLst>
          </p:cNvPr>
          <p:cNvSpPr/>
          <p:nvPr/>
        </p:nvSpPr>
        <p:spPr>
          <a:xfrm>
            <a:off x="1085365" y="1113173"/>
            <a:ext cx="8111901" cy="4631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200" b="1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Существительные с предметом счета в РЯ</a:t>
            </a:r>
            <a:endParaRPr lang="cs-CZ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cs-CZ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 +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им.п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ед.ч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			</a:t>
            </a:r>
            <a:r>
              <a:rPr lang="ru-RU" sz="2200" b="1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ОДИН</a:t>
            </a:r>
            <a:r>
              <a:rPr lang="ru-RU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ДОМ, </a:t>
            </a:r>
            <a:r>
              <a:rPr lang="ru-RU" sz="2200" b="1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ОДНО</a:t>
            </a:r>
            <a:r>
              <a:rPr lang="ru-RU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ru-RU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ОКНО </a:t>
            </a:r>
            <a:r>
              <a:rPr lang="ru-RU" sz="2200" b="1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ОДНА</a:t>
            </a:r>
            <a:r>
              <a:rPr lang="ru-RU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КНИГА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cs-CZ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2, 3, 4 +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род.п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ед.ч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		</a:t>
            </a:r>
            <a:r>
              <a:rPr lang="ru-RU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ДВА</a:t>
            </a:r>
            <a:r>
              <a:rPr lang="ru-RU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ДОМ</a:t>
            </a:r>
            <a:r>
              <a:rPr lang="ru-RU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А</a:t>
            </a:r>
            <a:r>
              <a:rPr lang="ru-RU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ОКН</a:t>
            </a:r>
            <a:r>
              <a:rPr lang="ru-RU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А  / ДВЕ </a:t>
            </a:r>
            <a:r>
              <a:rPr lang="ru-RU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КНИГ</a:t>
            </a:r>
            <a:r>
              <a:rPr lang="ru-RU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И; ТРИ, ЧЕТЫРЕ </a:t>
            </a:r>
            <a:r>
              <a:rPr lang="ru-RU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ДОМ</a:t>
            </a:r>
            <a:r>
              <a:rPr lang="ru-RU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А</a:t>
            </a:r>
            <a:r>
              <a:rPr lang="ru-RU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ОКН</a:t>
            </a:r>
            <a:r>
              <a:rPr lang="ru-RU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А</a:t>
            </a:r>
            <a:r>
              <a:rPr lang="ru-RU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КНИГ</a:t>
            </a:r>
            <a:r>
              <a:rPr lang="ru-RU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И												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cs-CZ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5 - ∞ +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род.п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мн.ч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		</a:t>
            </a:r>
            <a:r>
              <a:rPr lang="ru-RU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ПЯТЬ, ДЕСЯТЬ, СТО… </a:t>
            </a:r>
            <a:r>
              <a:rPr lang="ru-RU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ДОМ</a:t>
            </a:r>
            <a:r>
              <a:rPr lang="ru-RU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ОВ</a:t>
            </a:r>
            <a:r>
              <a:rPr lang="ru-RU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ОКОН</a:t>
            </a:r>
            <a:r>
              <a:rPr lang="ru-RU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Ø</a:t>
            </a:r>
            <a:r>
              <a:rPr lang="ru-RU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 КНИГ</a:t>
            </a:r>
            <a:r>
              <a:rPr lang="ru-RU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Ø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9FC2323-6CDC-4466-92E5-255C9B64BED5}"/>
              </a:ext>
            </a:extLst>
          </p:cNvPr>
          <p:cNvSpPr/>
          <p:nvPr/>
        </p:nvSpPr>
        <p:spPr>
          <a:xfrm>
            <a:off x="9546455" y="2258422"/>
            <a:ext cx="2420644" cy="1824089"/>
          </a:xfrm>
          <a:prstGeom prst="rect">
            <a:avLst/>
          </a:prstGeom>
          <a:ln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год</a:t>
            </a:r>
            <a:endParaRPr lang="cs-CZ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 3, 4 года</a:t>
            </a:r>
            <a:endParaRPr lang="cs-CZ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5… лет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11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0A89F558-B358-4BBF-BB6F-2BB22FE7E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71599"/>
              </p:ext>
            </p:extLst>
          </p:nvPr>
        </p:nvGraphicFramePr>
        <p:xfrm>
          <a:off x="727969" y="671476"/>
          <a:ext cx="10449015" cy="5574040"/>
        </p:xfrm>
        <a:graphic>
          <a:graphicData uri="http://schemas.openxmlformats.org/drawingml/2006/table">
            <a:tbl>
              <a:tblPr firstRow="1" firstCol="1" bandRow="1"/>
              <a:tblGrid>
                <a:gridCol w="2089803">
                  <a:extLst>
                    <a:ext uri="{9D8B030D-6E8A-4147-A177-3AD203B41FA5}">
                      <a16:colId xmlns:a16="http://schemas.microsoft.com/office/drawing/2014/main" val="1711007375"/>
                    </a:ext>
                  </a:extLst>
                </a:gridCol>
                <a:gridCol w="2089803">
                  <a:extLst>
                    <a:ext uri="{9D8B030D-6E8A-4147-A177-3AD203B41FA5}">
                      <a16:colId xmlns:a16="http://schemas.microsoft.com/office/drawing/2014/main" val="2461888157"/>
                    </a:ext>
                  </a:extLst>
                </a:gridCol>
                <a:gridCol w="2089803">
                  <a:extLst>
                    <a:ext uri="{9D8B030D-6E8A-4147-A177-3AD203B41FA5}">
                      <a16:colId xmlns:a16="http://schemas.microsoft.com/office/drawing/2014/main" val="3575614682"/>
                    </a:ext>
                  </a:extLst>
                </a:gridCol>
                <a:gridCol w="2089803">
                  <a:extLst>
                    <a:ext uri="{9D8B030D-6E8A-4147-A177-3AD203B41FA5}">
                      <a16:colId xmlns:a16="http://schemas.microsoft.com/office/drawing/2014/main" val="3558403250"/>
                    </a:ext>
                  </a:extLst>
                </a:gridCol>
                <a:gridCol w="2089803">
                  <a:extLst>
                    <a:ext uri="{9D8B030D-6E8A-4147-A177-3AD203B41FA5}">
                      <a16:colId xmlns:a16="http://schemas.microsoft.com/office/drawing/2014/main" val="747621612"/>
                    </a:ext>
                  </a:extLst>
                </a:gridCol>
              </a:tblGrid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один, одна, одно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двадцать один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644740"/>
                  </a:ext>
                </a:extLst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два, две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тридцать два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762341"/>
                  </a:ext>
                </a:extLst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три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сорок три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312447"/>
                  </a:ext>
                </a:extLst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четыре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пятьдесят четыре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074034"/>
                  </a:ext>
                </a:extLst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пять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шестьдесят пять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663658"/>
                  </a:ext>
                </a:extLst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шесть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семьдесят шесть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562580"/>
                  </a:ext>
                </a:extLst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семь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восемьдесят семь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148062"/>
                  </a:ext>
                </a:extLst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восемь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девяносто восемь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763669"/>
                  </a:ext>
                </a:extLst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девять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61288"/>
                  </a:ext>
                </a:extLst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десять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двести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329299"/>
                  </a:ext>
                </a:extLst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одиннадцать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триста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531522"/>
                  </a:ext>
                </a:extLst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двенадцать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четыреста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828882"/>
                  </a:ext>
                </a:extLst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тринадцать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пятьсот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228531"/>
                  </a:ext>
                </a:extLst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четырнадцать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шестьсот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797380"/>
                  </a:ext>
                </a:extLst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пятнадцать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семьсот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951379"/>
                  </a:ext>
                </a:extLst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шестнадцать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восемьсот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550771"/>
                  </a:ext>
                </a:extLst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семнадцать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девятьсот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587196"/>
                  </a:ext>
                </a:extLst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восемнадцать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тысяча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652324"/>
                  </a:ext>
                </a:extLst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девятнадцать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1000000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миллион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421408"/>
                  </a:ext>
                </a:extLst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двадцать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00" marR="4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092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383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9ABC1A6-039C-4DA1-910A-95FB063AD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35240"/>
              </p:ext>
            </p:extLst>
          </p:nvPr>
        </p:nvGraphicFramePr>
        <p:xfrm>
          <a:off x="0" y="0"/>
          <a:ext cx="12192000" cy="7241664"/>
        </p:xfrm>
        <a:graphic>
          <a:graphicData uri="http://schemas.openxmlformats.org/drawingml/2006/table">
            <a:tbl>
              <a:tblPr firstRow="1" firstCol="1" bandRow="1"/>
              <a:tblGrid>
                <a:gridCol w="471948">
                  <a:extLst>
                    <a:ext uri="{9D8B030D-6E8A-4147-A177-3AD203B41FA5}">
                      <a16:colId xmlns:a16="http://schemas.microsoft.com/office/drawing/2014/main" val="3667201083"/>
                    </a:ext>
                  </a:extLst>
                </a:gridCol>
                <a:gridCol w="5624052">
                  <a:extLst>
                    <a:ext uri="{9D8B030D-6E8A-4147-A177-3AD203B41FA5}">
                      <a16:colId xmlns:a16="http://schemas.microsoft.com/office/drawing/2014/main" val="269352486"/>
                    </a:ext>
                  </a:extLst>
                </a:gridCol>
                <a:gridCol w="501445">
                  <a:extLst>
                    <a:ext uri="{9D8B030D-6E8A-4147-A177-3AD203B41FA5}">
                      <a16:colId xmlns:a16="http://schemas.microsoft.com/office/drawing/2014/main" val="1681402821"/>
                    </a:ext>
                  </a:extLst>
                </a:gridCol>
                <a:gridCol w="5594555">
                  <a:extLst>
                    <a:ext uri="{9D8B030D-6E8A-4147-A177-3AD203B41FA5}">
                      <a16:colId xmlns:a16="http://schemas.microsoft.com/office/drawing/2014/main" val="598769396"/>
                    </a:ext>
                  </a:extLst>
                </a:gridCol>
              </a:tblGrid>
              <a:tr h="38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один, одна, одно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rowSpan="2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компьютера, планшета, плеера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940287660"/>
                  </a:ext>
                </a:extLst>
              </a:tr>
              <a:tr h="38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два, две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студентов, этажей, лифтов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782471187"/>
                  </a:ext>
                </a:extLst>
              </a:tr>
              <a:tr h="38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три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продавщиц, соседок, тетрадей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776355200"/>
                  </a:ext>
                </a:extLst>
              </a:tr>
              <a:tr h="38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четыре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учебник, университет, факультет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65769965"/>
                  </a:ext>
                </a:extLst>
              </a:tr>
              <a:tr h="187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пять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книга, школа, студентка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02506576"/>
                  </a:ext>
                </a:extLst>
              </a:tr>
              <a:tr h="187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шесть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морей, озер, полей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263438838"/>
                  </a:ext>
                </a:extLst>
              </a:tr>
              <a:tr h="38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семь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лампы, учительницы, подруги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797775068"/>
                  </a:ext>
                </a:extLst>
              </a:tr>
              <a:tr h="187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восемь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соседа, друга, принтера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698829766"/>
                  </a:ext>
                </a:extLst>
              </a:tr>
              <a:tr h="187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девять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солнце, море, пиво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159620936"/>
                  </a:ext>
                </a:extLst>
              </a:tr>
              <a:tr h="187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десять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доски, ручки, сумки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084276569"/>
                  </a:ext>
                </a:extLst>
              </a:tr>
              <a:tr h="38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одиннадцать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машины, двери, лестницы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218311663"/>
                  </a:ext>
                </a:extLst>
              </a:tr>
              <a:tr h="38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двенадцать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коридоров, профессоров, докторов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136714566"/>
                  </a:ext>
                </a:extLst>
              </a:tr>
              <a:tr h="38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тринадцать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велосипеда, рюкзака, мобильника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74788632"/>
                  </a:ext>
                </a:extLst>
              </a:tr>
              <a:tr h="187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четырнадцать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ведра, болота, поля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74939273"/>
                  </a:ext>
                </a:extLst>
              </a:tr>
              <a:tr h="38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пятнадцать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коней, попугаев, кроликов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046396881"/>
                  </a:ext>
                </a:extLst>
              </a:tr>
              <a:tr h="187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шестнадцать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лета, окна, озера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496848469"/>
                  </a:ext>
                </a:extLst>
              </a:tr>
              <a:tr h="38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семнадцать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аудиторий, столовых, подруг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576864008"/>
                  </a:ext>
                </a:extLst>
              </a:tr>
              <a:tr h="187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восемнадцать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собак, кошек, рыбок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7397822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девятнадцать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столов, стульев, друзей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729159886"/>
                  </a:ext>
                </a:extLst>
              </a:tr>
              <a:tr h="22231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преподавателей, шкафов, кабинетов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88974300"/>
                  </a:ext>
                </a:extLst>
              </a:tr>
              <a:tr h="38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двадцать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преподавателей, шкафов, кабинетов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13" marR="30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942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009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E4F84EF-B098-47FB-BC9D-AE8DDF197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2277330"/>
          </a:xfrm>
          <a:prstGeom prst="rect">
            <a:avLst/>
          </a:prstGeom>
        </p:spPr>
      </p:pic>
      <p:pic>
        <p:nvPicPr>
          <p:cNvPr id="3" name="066 L05_A03">
            <a:hlinkClick r:id="" action="ppaction://media"/>
            <a:extLst>
              <a:ext uri="{FF2B5EF4-FFF2-40B4-BE49-F238E27FC236}">
                <a16:creationId xmlns:a16="http://schemas.microsoft.com/office/drawing/2014/main" id="{24B86F46-CF36-46FA-BF50-E1809BD6E7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55506" y="1786861"/>
            <a:ext cx="487363" cy="487363"/>
          </a:xfrm>
          <a:prstGeom prst="rect">
            <a:avLst/>
          </a:prstGeom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7C43B3D5-0E46-4F26-BC0C-81D092876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876806"/>
              </p:ext>
            </p:extLst>
          </p:nvPr>
        </p:nvGraphicFramePr>
        <p:xfrm>
          <a:off x="226142" y="2758481"/>
          <a:ext cx="11739716" cy="4127186"/>
        </p:xfrm>
        <a:graphic>
          <a:graphicData uri="http://schemas.openxmlformats.org/drawingml/2006/table">
            <a:tbl>
              <a:tblPr firstRow="1" firstCol="1" bandRow="1"/>
              <a:tblGrid>
                <a:gridCol w="3588188">
                  <a:extLst>
                    <a:ext uri="{9D8B030D-6E8A-4147-A177-3AD203B41FA5}">
                      <a16:colId xmlns:a16="http://schemas.microsoft.com/office/drawing/2014/main" val="2073633534"/>
                    </a:ext>
                  </a:extLst>
                </a:gridCol>
                <a:gridCol w="3682862">
                  <a:extLst>
                    <a:ext uri="{9D8B030D-6E8A-4147-A177-3AD203B41FA5}">
                      <a16:colId xmlns:a16="http://schemas.microsoft.com/office/drawing/2014/main" val="3474319629"/>
                    </a:ext>
                  </a:extLst>
                </a:gridCol>
                <a:gridCol w="4468666">
                  <a:extLst>
                    <a:ext uri="{9D8B030D-6E8A-4147-A177-3AD203B41FA5}">
                      <a16:colId xmlns:a16="http://schemas.microsoft.com/office/drawing/2014/main" val="276810357"/>
                    </a:ext>
                  </a:extLst>
                </a:gridCol>
              </a:tblGrid>
              <a:tr h="704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один, одна, одно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два, две; три; четыре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пять…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640345"/>
                  </a:ext>
                </a:extLst>
              </a:tr>
              <a:tr h="559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учебник, университет, факультет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компьютера, планшета, плеера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студентов, этажей, лифтов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323989"/>
                  </a:ext>
                </a:extLst>
              </a:tr>
              <a:tr h="269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книга, школа, студентка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лампы, учительницы, подруги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продавщиц, соседок, тетрадей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588653"/>
                  </a:ext>
                </a:extLst>
              </a:tr>
              <a:tr h="269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солнце, море, пиво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соседа, друга, принтера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морей, озер, полей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972918"/>
                  </a:ext>
                </a:extLst>
              </a:tr>
              <a:tr h="465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доски, ручки, сумки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коридоров, профессоров, докторов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6783"/>
                  </a:ext>
                </a:extLst>
              </a:tr>
              <a:tr h="269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машины, двери, лестницы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коней, попугаев, кроликов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832017"/>
                  </a:ext>
                </a:extLst>
              </a:tr>
              <a:tr h="559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велосипеда, рюкзака, мобильника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аудиторий, столовых, подруг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817548"/>
                  </a:ext>
                </a:extLst>
              </a:tr>
              <a:tr h="269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ведра, болота, поля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собак, кошек, рыбок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061307"/>
                  </a:ext>
                </a:extLst>
              </a:tr>
              <a:tr h="269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лета, окна, озера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столов, стульев, друзей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08745"/>
                  </a:ext>
                </a:extLst>
              </a:tr>
              <a:tr h="465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преподавателей, шкафов, кабинетов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99" marR="66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634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8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55D2497-CF0D-46B0-9037-147982119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55" y="0"/>
            <a:ext cx="9960078" cy="6858000"/>
          </a:xfrm>
          <a:prstGeom prst="rect">
            <a:avLst/>
          </a:prstGeom>
        </p:spPr>
      </p:pic>
      <p:pic>
        <p:nvPicPr>
          <p:cNvPr id="4" name="056 L04_A02">
            <a:hlinkClick r:id="" action="ppaction://media"/>
            <a:extLst>
              <a:ext uri="{FF2B5EF4-FFF2-40B4-BE49-F238E27FC236}">
                <a16:creationId xmlns:a16="http://schemas.microsoft.com/office/drawing/2014/main" id="{4054B7B1-0C91-40CD-AB9A-0E5F420F12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33224" y="5359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8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E2F9950-7F22-44F0-BBAA-37885F35D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734" y="958633"/>
            <a:ext cx="10526401" cy="400153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907416A-939F-470B-AB00-29E62BFFE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734" y="4960167"/>
            <a:ext cx="10578001" cy="1897833"/>
          </a:xfrm>
          <a:prstGeom prst="rect">
            <a:avLst/>
          </a:prstGeom>
        </p:spPr>
      </p:pic>
      <p:pic>
        <p:nvPicPr>
          <p:cNvPr id="5" name="056 L04_A02">
            <a:hlinkClick r:id="" action="ppaction://media"/>
            <a:extLst>
              <a:ext uri="{FF2B5EF4-FFF2-40B4-BE49-F238E27FC236}">
                <a16:creationId xmlns:a16="http://schemas.microsoft.com/office/drawing/2014/main" id="{5CA30EFC-A3BC-4C58-BE23-20A4FF8717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75" y="92075"/>
            <a:ext cx="487363" cy="48736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395DE3D-040F-4E1E-9DC5-AC810F866938}"/>
              </a:ext>
            </a:extLst>
          </p:cNvPr>
          <p:cNvSpPr txBox="1"/>
          <p:nvPr/>
        </p:nvSpPr>
        <p:spPr>
          <a:xfrm>
            <a:off x="3497802" y="213064"/>
            <a:ext cx="81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1.48</a:t>
            </a:r>
          </a:p>
        </p:txBody>
      </p:sp>
    </p:spTree>
    <p:extLst>
      <p:ext uri="{BB962C8B-B14F-4D97-AF65-F5344CB8AC3E}">
        <p14:creationId xmlns:p14="http://schemas.microsoft.com/office/powerpoint/2010/main" val="412840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0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DC42888-16C2-42B9-91C3-02C86153E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12" y="481781"/>
            <a:ext cx="10810201" cy="3982234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71B35DF-BBE5-4DD5-8E55-6FD0E0475D3D}"/>
              </a:ext>
            </a:extLst>
          </p:cNvPr>
          <p:cNvSpPr/>
          <p:nvPr/>
        </p:nvSpPr>
        <p:spPr>
          <a:xfrm>
            <a:off x="2237379" y="4984643"/>
            <a:ext cx="7717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</a:rPr>
              <a:t>Расскажите о своем дне (вчера, сегодня, завтра).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77905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5A0A842-C0FA-4BBD-A86C-F0E81E35091D}"/>
              </a:ext>
            </a:extLst>
          </p:cNvPr>
          <p:cNvSpPr/>
          <p:nvPr/>
        </p:nvSpPr>
        <p:spPr>
          <a:xfrm>
            <a:off x="1091381" y="1012261"/>
            <a:ext cx="10687664" cy="1952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Дни недели: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понедельник, вторник, среда, четверг, пятница, суббота, воскресенье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Мой самый любимый день это… потому что…</a:t>
            </a:r>
            <a:endParaRPr lang="cs-C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Мой самый нелюбимый день это… потому что…</a:t>
            </a:r>
            <a:endParaRPr lang="cs-C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A6A9F13-9888-483A-B024-2BD369141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86" y="3333194"/>
            <a:ext cx="9442801" cy="304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1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AAE84EAC-904C-494C-9410-1F86E07C82AB}"/>
              </a:ext>
            </a:extLst>
          </p:cNvPr>
          <p:cNvSpPr/>
          <p:nvPr/>
        </p:nvSpPr>
        <p:spPr>
          <a:xfrm>
            <a:off x="2331868" y="1544715"/>
            <a:ext cx="75282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Спрашивайте и отвечайте. Расскажите о своем однокурснике.</a:t>
            </a:r>
          </a:p>
          <a:p>
            <a:pPr algn="just"/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Вас зовут? 2. Откуда Вы? 3. Где Вы живёте? 4. Вы учитесь или работаете? 5. Где Вы учитесь? 6. Это большой или маленький университет? 7. Что Вы изучаете? 8. А на каком Вы курсе? 9. Где Вы обычно занимаетесь? 10. У Вас есть кот или собака? 11. Что Вы любите? 12. Где учились Ваши родители? 13. Где они живут? 14. На каких языках Вы говорите? 15. Ваши родители знают иностранные языки?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929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2A09002-4106-413D-8CEF-368956CB9A65}"/>
              </a:ext>
            </a:extLst>
          </p:cNvPr>
          <p:cNvSpPr/>
          <p:nvPr/>
        </p:nvSpPr>
        <p:spPr>
          <a:xfrm>
            <a:off x="806245" y="1443841"/>
            <a:ext cx="104615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день</a:t>
            </a:r>
          </a:p>
          <a:p>
            <a:r>
              <a:rPr lang="ru-RU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меня есть друг, его зовут Саша. Саша студент, он учится в университете и живёт в общежитии. 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Вчера мы вместе занимались: читали текст на английском языке и слушали аудиодиск. Саша изучает английский и уже неплохо говорит на нём. 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Обычно Саша встаёт рано, в 7 часов. В 8 часов он завтракает иногда дома, иногда в кафетерии. Потом он идёт на занятия. Занятия в университете с 9 до 3 часов. Саша обычно обедает в кафетерии. Потом он занимается в библиотеке. 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7 или 8 часов Саша идёт в общежитие. Здесь он отдыхает: немного читает по-русски и по-английски, слушает музыку, смотрит телевизор. В 12 часов он ложится спать.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63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34C37A-BD6B-4D11-BA52-C342B178EBA3}"/>
              </a:ext>
            </a:extLst>
          </p:cNvPr>
          <p:cNvPicPr/>
          <p:nvPr/>
        </p:nvPicPr>
        <p:blipFill rotWithShape="1">
          <a:blip r:embed="rId2"/>
          <a:srcRect l="4372" t="8394" r="3071" b="9136"/>
          <a:stretch/>
        </p:blipFill>
        <p:spPr bwMode="auto">
          <a:xfrm>
            <a:off x="340853" y="162560"/>
            <a:ext cx="5313680" cy="6695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B94D03E-2383-4971-9EF6-4AC3DF08A5BE}"/>
              </a:ext>
            </a:extLst>
          </p:cNvPr>
          <p:cNvPicPr/>
          <p:nvPr/>
        </p:nvPicPr>
        <p:blipFill rotWithShape="1">
          <a:blip r:embed="rId3"/>
          <a:srcRect l="4372" t="8397" r="4307" b="9554"/>
          <a:stretch/>
        </p:blipFill>
        <p:spPr bwMode="auto">
          <a:xfrm>
            <a:off x="6609857" y="198120"/>
            <a:ext cx="5241290" cy="6659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4866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4028F79-D396-4352-8109-89468B22D043}"/>
              </a:ext>
            </a:extLst>
          </p:cNvPr>
          <p:cNvSpPr/>
          <p:nvPr/>
        </p:nvSpPr>
        <p:spPr>
          <a:xfrm>
            <a:off x="2094271" y="2604390"/>
            <a:ext cx="87507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hlinkClick r:id="rId2"/>
              </a:rPr>
              <a:t>https://mishka-knizhka.ru/audio-rasskazy-dlya-detej/audio-rasskazy-dragunskogo/esli-by-ja-byl-vzroslym-audio/</a:t>
            </a:r>
            <a:endParaRPr lang="ru-RU" sz="2400" dirty="0"/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7D6C98B-D7E1-46F1-A526-7E9995F15229}"/>
              </a:ext>
            </a:extLst>
          </p:cNvPr>
          <p:cNvSpPr txBox="1"/>
          <p:nvPr/>
        </p:nvSpPr>
        <p:spPr>
          <a:xfrm>
            <a:off x="2408904" y="1307691"/>
            <a:ext cx="8121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Прослушайте рассказ «Если бы я был взрослыми» перескажите его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59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D308FC6-8E2F-4313-976B-D4173407483A}"/>
              </a:ext>
            </a:extLst>
          </p:cNvPr>
          <p:cNvSpPr/>
          <p:nvPr/>
        </p:nvSpPr>
        <p:spPr>
          <a:xfrm>
            <a:off x="324465" y="569787"/>
            <a:ext cx="11326761" cy="571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Метеоролог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(текст 1)</a:t>
            </a:r>
            <a:endParaRPr lang="cs-CZ" sz="10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стала встречаться с ним, потому что у него был внушающий доверие вид. Аккуратный пиджак, галстук, отглаженные брюки. Он говорил уверенным, заставлявшим прислушиваться к его суждениям голосом: — Во вторник мы обязательно пойдем в кафе. Народу на улицах будет немного, пробок на транспортных магистралях не предвидится, кафе будет полупустым. Встречаемся ровно в 19.00.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запомнила этот прогноз — в основном из-за директивного тона, которым он был произнесен.</a:t>
            </a:r>
            <a:endParaRPr lang="cs-CZ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во вторник народу на улицах было не протолкнуться, машины стояли на мостовой без движения. Он пришел в 20.30 и извинился за «естественное» в таких условиях опоздание. В намеченное кафе мы попасть не смогли: оно было закрыто, санитарный день.</a:t>
            </a:r>
            <a:endParaRPr lang="cs-CZ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Следующее его предсказание удивило еще больше: — Едем в субботу за город. На электричке, отправляющейся в 9.11 от Белорусского вокзала. Когда прибыли на вокзал, оказалось: эта электричка отменена еще месяц назад. Он сказал: — В этом году будут в моде розовый цвет и всяческие полосочки. Модными оказались голубой и горошек. Он сказал: — Вырастет инфляция, а рубль ослабеет. Все произошло наоборот. — Картофель подешевеет, а яблоки подорожают. Это не подтвердилось. Что бы он ни произнес и ни предположил — не оправдывалось, не сходилось, не воплощалось.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Я долго не могла понять в чем дело. Потом заинтересовалась: он почему-то скрывал свою профессию. Никогда не говорил о ней. Оказалось: работает в Гидрометцентре. Тут стало ясно, почему он никогда не говорит о погоде. Это бы окончательно выдало его. Выдало с головой.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083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F6FBCC2-C5CD-48D6-9ADE-DFE5800B9EA8}"/>
              </a:ext>
            </a:extLst>
          </p:cNvPr>
          <p:cNvSpPr/>
          <p:nvPr/>
        </p:nvSpPr>
        <p:spPr>
          <a:xfrm>
            <a:off x="1700979" y="1074509"/>
            <a:ext cx="917349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Игрок</a:t>
            </a:r>
            <a:r>
              <a:rPr lang="ru-RU" sz="20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(текст 2)</a:t>
            </a:r>
            <a:endParaRPr lang="cs-CZ" sz="2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Некрасов был картежник азартный, но в то же время очень осторожный; словно охотник, подстерегал он в засаде свою добычу: слабого игрока или, что еще лучше, новичка. Своего интереса радетель за народное счастье не упускал никогда!</a:t>
            </a:r>
          </a:p>
          <a:p>
            <a:r>
              <a:rPr lang="ru-RU" sz="2000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Однажды познакомиться со знаменитым поэтом пришел провинциальный купец, приехавший в столицу продавать лес. Знакомство это дорого обошлось простаку. Спустя несколько дней Белинский поинтересовался у Некрасова:</a:t>
            </a:r>
          </a:p>
          <a:p>
            <a:r>
              <a:rPr lang="ru-RU" sz="2000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Что, хороша ли была игра?</a:t>
            </a:r>
          </a:p>
          <a:p>
            <a:r>
              <a:rPr lang="ru-RU" sz="2000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Да он у меня восемь тысяч украл! — с гневом воскликнул Некрасов.</a:t>
            </a:r>
          </a:p>
          <a:p>
            <a:r>
              <a:rPr lang="ru-RU" sz="2000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Как украл? Ведь вы его обчистили!</a:t>
            </a:r>
          </a:p>
          <a:p>
            <a:r>
              <a:rPr lang="ru-RU" sz="2000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Да, обчистил... Он умудрился в другой дом пойти и там еще восемь тысяч проиграл — не мне! Не мне!</a:t>
            </a:r>
            <a:endParaRPr lang="ru-RU" sz="2000" b="0" i="0" u="none" strike="noStrike" dirty="0">
              <a:solidFill>
                <a:srgbClr val="49494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4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BA0D4331-3D28-45E6-A673-1A814B4E4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901712"/>
              </p:ext>
            </p:extLst>
          </p:nvPr>
        </p:nvGraphicFramePr>
        <p:xfrm>
          <a:off x="1136291" y="831543"/>
          <a:ext cx="9698855" cy="1330708"/>
        </p:xfrm>
        <a:graphic>
          <a:graphicData uri="http://schemas.openxmlformats.org/drawingml/2006/table">
            <a:tbl>
              <a:tblPr firstRow="1" firstCol="1" bandRow="1"/>
              <a:tblGrid>
                <a:gridCol w="478138">
                  <a:extLst>
                    <a:ext uri="{9D8B030D-6E8A-4147-A177-3AD203B41FA5}">
                      <a16:colId xmlns:a16="http://schemas.microsoft.com/office/drawing/2014/main" val="3769069216"/>
                    </a:ext>
                  </a:extLst>
                </a:gridCol>
                <a:gridCol w="1431600">
                  <a:extLst>
                    <a:ext uri="{9D8B030D-6E8A-4147-A177-3AD203B41FA5}">
                      <a16:colId xmlns:a16="http://schemas.microsoft.com/office/drawing/2014/main" val="3200433813"/>
                    </a:ext>
                  </a:extLst>
                </a:gridCol>
                <a:gridCol w="1194580">
                  <a:extLst>
                    <a:ext uri="{9D8B030D-6E8A-4147-A177-3AD203B41FA5}">
                      <a16:colId xmlns:a16="http://schemas.microsoft.com/office/drawing/2014/main" val="3323103040"/>
                    </a:ext>
                  </a:extLst>
                </a:gridCol>
                <a:gridCol w="2095256">
                  <a:extLst>
                    <a:ext uri="{9D8B030D-6E8A-4147-A177-3AD203B41FA5}">
                      <a16:colId xmlns:a16="http://schemas.microsoft.com/office/drawing/2014/main" val="424771222"/>
                    </a:ext>
                  </a:extLst>
                </a:gridCol>
                <a:gridCol w="4499281">
                  <a:extLst>
                    <a:ext uri="{9D8B030D-6E8A-4147-A177-3AD203B41FA5}">
                      <a16:colId xmlns:a16="http://schemas.microsoft.com/office/drawing/2014/main" val="37651651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</a:t>
                      </a:r>
                      <a:endParaRPr lang="cs-CZ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учиться</a:t>
                      </a:r>
                      <a:endParaRPr lang="cs-CZ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русская книга</a:t>
                      </a:r>
                      <a:endParaRPr lang="cs-CZ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библиотека</a:t>
                      </a:r>
                      <a:endParaRPr lang="cs-CZ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231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Ольга</a:t>
                      </a:r>
                      <a:endParaRPr lang="cs-CZ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изучать</a:t>
                      </a:r>
                      <a:endParaRPr lang="cs-CZ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история</a:t>
                      </a:r>
                      <a:endParaRPr lang="cs-CZ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университет</a:t>
                      </a:r>
                      <a:endParaRPr lang="cs-CZ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503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Студенты</a:t>
                      </a:r>
                      <a:endParaRPr lang="cs-CZ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читать</a:t>
                      </a:r>
                      <a:endParaRPr lang="cs-CZ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музыка</a:t>
                      </a:r>
                      <a:endParaRPr lang="cs-CZ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институт</a:t>
                      </a:r>
                      <a:endParaRPr lang="cs-CZ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248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cs-CZ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Мы</a:t>
                      </a:r>
                      <a:endParaRPr lang="cs-CZ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знать</a:t>
                      </a:r>
                      <a:endParaRPr lang="cs-CZ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японский язык</a:t>
                      </a:r>
                      <a:endParaRPr lang="cs-CZ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факультет иностранных языков</a:t>
                      </a:r>
                      <a:endParaRPr lang="cs-CZ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386806"/>
                  </a:ext>
                </a:extLst>
              </a:tr>
            </a:tbl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1D1931B3-E366-464E-99C4-E8714E769A12}"/>
              </a:ext>
            </a:extLst>
          </p:cNvPr>
          <p:cNvSpPr/>
          <p:nvPr/>
        </p:nvSpPr>
        <p:spPr>
          <a:xfrm>
            <a:off x="1136291" y="2873861"/>
            <a:ext cx="9698855" cy="2559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Узнайте о планах коллеги на завтра.</a:t>
            </a: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Олег, что ты делаешь в субботу?</a:t>
            </a: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Днём я еду в магазин, а вечером иду в кино. А ты, Денис?</a:t>
            </a: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А я должен встать рано. У меня экзамен в понедельник, я должен заниматься.</a:t>
            </a: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Я понимаю. А когда отдыхать?</a:t>
            </a: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 воскресенье я еду с друзьями на дачу.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7936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900FACA-8951-4F57-BD6F-EE100BD2EBE7}"/>
              </a:ext>
            </a:extLst>
          </p:cNvPr>
          <p:cNvSpPr/>
          <p:nvPr/>
        </p:nvSpPr>
        <p:spPr>
          <a:xfrm>
            <a:off x="884903" y="1300439"/>
            <a:ext cx="5742038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Где Вы живёте?</a:t>
            </a:r>
            <a:endParaRPr lang="cs-CZ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Куда Вы ходите каждый день?</a:t>
            </a:r>
            <a:endParaRPr lang="cs-CZ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Где Вы учитесь?</a:t>
            </a:r>
            <a:endParaRPr lang="cs-CZ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Куда Вы завтра едете?</a:t>
            </a:r>
            <a:endParaRPr lang="cs-CZ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Куда Вы обычно ходите в пятницу вечером?</a:t>
            </a:r>
            <a:endParaRPr lang="cs-CZ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Куда Вы никогда не ездили?</a:t>
            </a:r>
            <a:endParaRPr lang="cs-CZ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Где Вы обычно занимаетесь?</a:t>
            </a:r>
            <a:endParaRPr lang="cs-CZ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Куда Вы должны идти завтра днём?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E594597-2DBB-481B-9120-814BACC8910C}"/>
              </a:ext>
            </a:extLst>
          </p:cNvPr>
          <p:cNvSpPr/>
          <p:nvPr/>
        </p:nvSpPr>
        <p:spPr>
          <a:xfrm>
            <a:off x="6742351" y="1481578"/>
            <a:ext cx="5348748" cy="368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Петербург, Москва, общежитие</a:t>
            </a:r>
            <a:endParaRPr lang="cs-CZ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университет, библиотека, кафетерий</a:t>
            </a:r>
            <a:endParaRPr lang="cs-CZ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институт, колледж, школа</a:t>
            </a:r>
            <a:endParaRPr lang="cs-CZ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Кливленд, Филадельфия, Майями</a:t>
            </a:r>
            <a:endParaRPr lang="cs-CZ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кино, концерт, стадион</a:t>
            </a:r>
            <a:endParaRPr lang="cs-CZ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Бостон, Россия, Цинциннати</a:t>
            </a:r>
            <a:endParaRPr lang="cs-CZ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библиотека, дом, комната</a:t>
            </a:r>
            <a:endParaRPr lang="cs-CZ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музей, банк, кафе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8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9DD8032-774A-4B64-AD6B-D7F77DDED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63" y="4463845"/>
            <a:ext cx="10067993" cy="239415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383CAE-01DD-4846-ADC6-EFD4CB1A1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57" y="0"/>
            <a:ext cx="10294201" cy="475423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A598D32-BA64-4855-8D98-7798FAD9D9BC}"/>
              </a:ext>
            </a:extLst>
          </p:cNvPr>
          <p:cNvSpPr/>
          <p:nvPr/>
        </p:nvSpPr>
        <p:spPr>
          <a:xfrm>
            <a:off x="5016840" y="788973"/>
            <a:ext cx="2315634" cy="4364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ГЛАГОЛ ЗВАТЬ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7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CF3EF0F-F43E-45E8-B795-DEA0EF874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86" y="1704345"/>
            <a:ext cx="10707001" cy="128023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62BA3D51-39FF-4150-9915-BB7DC75E3B95}"/>
              </a:ext>
            </a:extLst>
          </p:cNvPr>
          <p:cNvSpPr/>
          <p:nvPr/>
        </p:nvSpPr>
        <p:spPr>
          <a:xfrm>
            <a:off x="1661653" y="524848"/>
            <a:ext cx="9242322" cy="5801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b="1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Выражение </a:t>
            </a:r>
            <a:r>
              <a:rPr lang="ru-RU" sz="2200" b="1" u="sng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посессивных</a:t>
            </a:r>
            <a:r>
              <a:rPr lang="ru-RU" sz="2200" b="1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отношений в РЯ (</a:t>
            </a:r>
            <a:r>
              <a:rPr lang="cs-CZ" sz="2200" b="1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MÍT</a:t>
            </a:r>
            <a:r>
              <a:rPr lang="ru-RU" sz="2200" b="1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200" b="1" u="sng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2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+ </a:t>
            </a:r>
            <a:r>
              <a:rPr lang="ru-RU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КОГО </a:t>
            </a:r>
            <a:r>
              <a:rPr lang="ru-RU" sz="2200" b="1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(ЕСТЬ) </a:t>
            </a:r>
            <a:r>
              <a:rPr lang="ru-RU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</a:t>
            </a:r>
            <a:endParaRPr lang="cs-CZ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меня есть дочка. / У меня дочка Вера. У Игоря есть учебник. Твой брат у нас.</a:t>
            </a:r>
            <a:endParaRPr lang="cs-CZ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+ </a:t>
            </a:r>
            <a:r>
              <a:rPr lang="ru-RU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КОГО</a:t>
            </a:r>
            <a:r>
              <a:rPr lang="ru-RU" sz="2200" b="1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НЕТ </a:t>
            </a:r>
            <a:r>
              <a:rPr lang="ru-RU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ЧЕГО</a:t>
            </a:r>
            <a:endParaRPr lang="cs-CZ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Кати нет собаки. У Вовы нет сына. Твой брат не у нас. / Твоего брата у нас нет.</a:t>
            </a:r>
            <a:endParaRPr lang="cs-CZ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043 L02_A06">
            <a:hlinkClick r:id="" action="ppaction://media"/>
            <a:extLst>
              <a:ext uri="{FF2B5EF4-FFF2-40B4-BE49-F238E27FC236}">
                <a16:creationId xmlns:a16="http://schemas.microsoft.com/office/drawing/2014/main" id="{6F19BEC2-577B-4B1A-B175-44BE6077C0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14082" y="2740896"/>
            <a:ext cx="487363" cy="48736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A277512-9B0E-4E6C-ACC5-0736C871B457}"/>
              </a:ext>
            </a:extLst>
          </p:cNvPr>
          <p:cNvSpPr/>
          <p:nvPr/>
        </p:nvSpPr>
        <p:spPr>
          <a:xfrm>
            <a:off x="198192" y="3228259"/>
            <a:ext cx="1337187" cy="3345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меня</a:t>
            </a: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тебя </a:t>
            </a: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него, нее</a:t>
            </a: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нас</a:t>
            </a: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вас</a:t>
            </a: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 них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325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2F8DE0E-FEA4-4517-8383-C7FA26156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99" y="704483"/>
            <a:ext cx="10758601" cy="544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5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678B147-A48D-4EFD-8AB2-E3A24DACD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99" y="543650"/>
            <a:ext cx="10758601" cy="57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44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848264E-9E85-48A5-B223-F6F715910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99" y="402116"/>
            <a:ext cx="10449001" cy="605376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080507553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1641</TotalTime>
  <Words>1603</Words>
  <Application>Microsoft Office PowerPoint</Application>
  <PresentationFormat>Širokoúhlá obrazovka</PresentationFormat>
  <Paragraphs>284</Paragraphs>
  <Slides>24</Slides>
  <Notes>0</Notes>
  <HiddenSlides>0</HiddenSlides>
  <MMClips>4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Tw Cen MT</vt:lpstr>
      <vt:lpstr>Kapka</vt:lpstr>
      <vt:lpstr>Jazyková cvičení 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Jazyková cvičení I</dc:title>
  <dc:creator>Veronika</dc:creator>
  <cp:lastModifiedBy>Veronika Stranz-Nikitina</cp:lastModifiedBy>
  <cp:revision>24</cp:revision>
  <dcterms:created xsi:type="dcterms:W3CDTF">2019-10-08T06:31:57Z</dcterms:created>
  <dcterms:modified xsi:type="dcterms:W3CDTF">2021-01-13T15:17:07Z</dcterms:modified>
</cp:coreProperties>
</file>