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78" r:id="rId3"/>
    <p:sldId id="290" r:id="rId4"/>
    <p:sldId id="258" r:id="rId5"/>
    <p:sldId id="267" r:id="rId6"/>
    <p:sldId id="279" r:id="rId7"/>
    <p:sldId id="288" r:id="rId8"/>
    <p:sldId id="287" r:id="rId9"/>
    <p:sldId id="280" r:id="rId10"/>
    <p:sldId id="271" r:id="rId11"/>
    <p:sldId id="275" r:id="rId12"/>
    <p:sldId id="277" r:id="rId13"/>
    <p:sldId id="282" r:id="rId14"/>
    <p:sldId id="289" r:id="rId15"/>
    <p:sldId id="283" r:id="rId16"/>
    <p:sldId id="284" r:id="rId17"/>
    <p:sldId id="285" r:id="rId18"/>
    <p:sldId id="286" r:id="rId19"/>
    <p:sldId id="281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>
      <p:cViewPr varScale="1">
        <p:scale>
          <a:sx n="63" d="100"/>
          <a:sy n="63" d="100"/>
        </p:scale>
        <p:origin x="68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7516D-B01D-497E-944F-92649B1D9F35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DF91F-5219-4219-AA57-4A3208BF428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Když máme obory, intuici, zkušenosti s vlastní</a:t>
            </a:r>
            <a:r>
              <a:rPr lang="cs-CZ" baseline="0" dirty="0"/>
              <a:t> výukou, zkušenosti z pozice žáka apod.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DF91F-5219-4219-AA57-4A3208BF4281}" type="slidenum">
              <a:rPr lang="cs-CZ" smtClean="0"/>
              <a:pPr/>
              <a:t>4</a:t>
            </a:fld>
            <a:endParaRPr lang="cs-CZ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Podle Beneše (didaktik historie,</a:t>
            </a:r>
            <a:r>
              <a:rPr lang="cs-CZ" baseline="0" dirty="0"/>
              <a:t> resp. dějepisu)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DF91F-5219-4219-AA57-4A3208BF4281}" type="slidenum">
              <a:rPr lang="cs-CZ" smtClean="0"/>
              <a:pPr/>
              <a:t>6</a:t>
            </a:fld>
            <a:endParaRPr lang="cs-CZ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Jak: (metody, text, kontext, zážitek, komparace)</a:t>
            </a:r>
          </a:p>
          <a:p>
            <a:r>
              <a:rPr lang="cs-CZ" dirty="0"/>
              <a:t>Proč učit</a:t>
            </a:r>
            <a:r>
              <a:rPr lang="cs-CZ" baseline="0" dirty="0"/>
              <a:t> literaturu? (estetická funkce, umění, jazyk, jiný druh poznání života a světa, atd.)</a:t>
            </a:r>
          </a:p>
          <a:p>
            <a:endParaRPr lang="cs-CZ" baseline="0" dirty="0"/>
          </a:p>
          <a:p>
            <a:r>
              <a:rPr lang="cs-CZ" baseline="0" dirty="0"/>
              <a:t>Co učit v literatuře? (výběr, kánon)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DF91F-5219-4219-AA57-4A3208BF4281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185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560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9645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6370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7460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7079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692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7013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549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1033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323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493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917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9294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8372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76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0808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1D4ED-B432-4BDC-BEBD-BC771788F594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BE6046-A828-4964-A001-4FFAB95C92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960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29796" y="1864865"/>
            <a:ext cx="6098663" cy="2262781"/>
          </a:xfrm>
        </p:spPr>
        <p:txBody>
          <a:bodyPr>
            <a:normAutofit/>
          </a:bodyPr>
          <a:lstStyle/>
          <a:p>
            <a:r>
              <a:rPr lang="cs-CZ" dirty="0"/>
              <a:t>Didaktika literatury 1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29796" y="4619202"/>
            <a:ext cx="6098663" cy="1243481"/>
          </a:xfrm>
        </p:spPr>
        <p:txBody>
          <a:bodyPr>
            <a:normAutofit/>
          </a:bodyPr>
          <a:lstStyle/>
          <a:p>
            <a:r>
              <a:rPr lang="cs-CZ" b="1" dirty="0"/>
              <a:t>Didaktika, oborová didaktika a výuka literatury:</a:t>
            </a:r>
          </a:p>
          <a:p>
            <a:r>
              <a:rPr lang="cs-CZ" b="1" dirty="0"/>
              <a:t>základní vymezení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386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A75861-F6C5-44A9-B161-B03701CBD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2EE642D-4F69-47C0-99BA-CE4350357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6178CE4-DA2D-46EA-AB8D-341C5AC56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698E9F53-8381-4FA5-A510-846925D24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B13CE284-F21E-411B-BB8E-9C03B853C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3DF4578-4703-437C-A797-2A2D0CEE5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878F330-AF64-4F8F-88FD-A4A408D6D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AC9B00BF-4FB7-42FA-BBBD-7DB54ED3F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D3D64CA-2AAD-4609-8DAA-3EAD4609A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C669E05A-8550-4E91-B29E-E1912228E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F8C1FD53-1E8F-46CA-BC2D-FCEC4DAE0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CC97A31F-CFDE-4EA3-98F1-13FDD1670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9E1540E7-E6C3-4907-B70A-B17568365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411452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Vymezení oborové didaktiky jako problém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cs-CZ" sz="2400" dirty="0"/>
              <a:t>pro výuku literatury klíčové: </a:t>
            </a:r>
            <a:r>
              <a:rPr lang="cs-CZ" sz="2400" b="1" dirty="0"/>
              <a:t>pojetí literatury</a:t>
            </a:r>
          </a:p>
          <a:p>
            <a:pPr marL="457200" lvl="1" indent="0">
              <a:buNone/>
            </a:pPr>
            <a:endParaRPr lang="cs-CZ" sz="2400" b="1" dirty="0"/>
          </a:p>
          <a:p>
            <a:pPr lvl="1"/>
            <a:r>
              <a:rPr lang="cs-CZ" sz="2400" dirty="0"/>
              <a:t>zprostředkování zkušenosti s literaturou (subjektivizace a individuálnost)</a:t>
            </a:r>
          </a:p>
          <a:p>
            <a:pPr marL="457200" lvl="1" indent="0">
              <a:buNone/>
            </a:pPr>
            <a:endParaRPr lang="cs-CZ" sz="2400" dirty="0"/>
          </a:p>
          <a:p>
            <a:pPr lvl="1"/>
            <a:r>
              <a:rPr lang="cs-CZ" sz="2400" dirty="0"/>
              <a:t>obecné mechanismy fungování literatury, textového světa jako možnosti pro analogické uchopení jiných fenoménů</a:t>
            </a:r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Možnosti vymezení oborové didaktiky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4 základní složky oborové didaktiky:</a:t>
            </a:r>
          </a:p>
          <a:p>
            <a:endParaRPr lang="cs-CZ" dirty="0"/>
          </a:p>
          <a:p>
            <a:r>
              <a:rPr lang="cs-CZ" dirty="0"/>
              <a:t>vyučování zajišťované učitelem (učitel)</a:t>
            </a:r>
          </a:p>
          <a:p>
            <a:endParaRPr lang="cs-CZ" dirty="0"/>
          </a:p>
          <a:p>
            <a:r>
              <a:rPr lang="cs-CZ" dirty="0"/>
              <a:t>učení žáka (žák)</a:t>
            </a:r>
          </a:p>
          <a:p>
            <a:endParaRPr lang="cs-CZ" dirty="0"/>
          </a:p>
          <a:p>
            <a:r>
              <a:rPr lang="cs-CZ" dirty="0"/>
              <a:t>předmět (literatura, literární texty apod.)</a:t>
            </a:r>
          </a:p>
          <a:p>
            <a:endParaRPr lang="cs-CZ" dirty="0"/>
          </a:p>
          <a:p>
            <a:r>
              <a:rPr lang="cs-CZ" dirty="0"/>
              <a:t>kontexty (v nichž vyučování probíhá)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258D2B-6AC3-4B3A-A87C-FD7E65178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Detailní záběr otevřené knihy před rozmazanou policí s knihami v pozadí">
            <a:extLst>
              <a:ext uri="{FF2B5EF4-FFF2-40B4-BE49-F238E27FC236}">
                <a16:creationId xmlns:a16="http://schemas.microsoft.com/office/drawing/2014/main" id="{0B1468CC-C173-DD2B-DBAC-E0C2F731C1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075" r="15632" b="-1"/>
          <a:stretch/>
        </p:blipFill>
        <p:spPr>
          <a:xfrm>
            <a:off x="20" y="10"/>
            <a:ext cx="568081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8D55DD8B-9BF9-4B91-A22D-2D3F2AEFF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59027"/>
            <a:ext cx="6782018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6400" y="787400"/>
            <a:ext cx="5359399" cy="77893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400" b="1">
                <a:solidFill>
                  <a:srgbClr val="FEFFFF"/>
                </a:solidFill>
              </a:rPr>
              <a:t>Předmět didaktiky literatury: oblasti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95577" y="1772816"/>
            <a:ext cx="2780879" cy="49685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literární výchova v předškolním vzdělávání (čtenářská </a:t>
            </a:r>
            <a:r>
              <a:rPr lang="cs-CZ" sz="13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pregramotnost</a:t>
            </a:r>
            <a:r>
              <a:rPr lang="cs-CZ" sz="1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>
              <a:lnSpc>
                <a:spcPct val="90000"/>
              </a:lnSpc>
            </a:pPr>
            <a:endParaRPr lang="cs-CZ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sz="1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čtení a literární výchova v primární škole </a:t>
            </a:r>
          </a:p>
          <a:p>
            <a:pPr>
              <a:lnSpc>
                <a:spcPct val="90000"/>
              </a:lnSpc>
            </a:pPr>
            <a:endParaRPr lang="cs-CZ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sz="1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literární výchova na 2. stupni základní školy</a:t>
            </a:r>
          </a:p>
          <a:p>
            <a:pPr>
              <a:lnSpc>
                <a:spcPct val="90000"/>
              </a:lnSpc>
            </a:pPr>
            <a:endParaRPr lang="cs-CZ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sz="1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literární výchova na střední škole </a:t>
            </a:r>
          </a:p>
          <a:p>
            <a:pPr>
              <a:lnSpc>
                <a:spcPct val="90000"/>
              </a:lnSpc>
            </a:pPr>
            <a:endParaRPr lang="cs-CZ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sz="1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vysokoškolské literární vzdělávání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>
          <a:xfrm>
            <a:off x="1485900" y="620688"/>
            <a:ext cx="6172200" cy="1152128"/>
          </a:xfrm>
        </p:spPr>
        <p:txBody>
          <a:bodyPr>
            <a:noAutofit/>
          </a:bodyPr>
          <a:lstStyle/>
          <a:p>
            <a:r>
              <a:rPr lang="cs-CZ" b="1" dirty="0"/>
              <a:t>Specifika výuky literatury /literární výchovy</a:t>
            </a:r>
          </a:p>
        </p:txBody>
      </p:sp>
      <p:sp>
        <p:nvSpPr>
          <p:cNvPr id="16387" name="Rectangle 3"/>
          <p:cNvSpPr>
            <a:spLocks noGrp="1"/>
          </p:cNvSpPr>
          <p:nvPr>
            <p:ph idx="1"/>
          </p:nvPr>
        </p:nvSpPr>
        <p:spPr>
          <a:xfrm>
            <a:off x="1322614" y="2091691"/>
            <a:ext cx="6993802" cy="3353533"/>
          </a:xfrm>
        </p:spPr>
        <p:txBody>
          <a:bodyPr>
            <a:normAutofit fontScale="85000" lnSpcReduction="10000"/>
          </a:bodyPr>
          <a:lstStyle/>
          <a:p>
            <a:pPr lvl="0">
              <a:buClr>
                <a:srgbClr val="A53010"/>
              </a:buClr>
            </a:pPr>
            <a:r>
              <a:rPr lang="cs-CZ" sz="3800" dirty="0"/>
              <a:t> </a:t>
            </a:r>
            <a:r>
              <a:rPr lang="cs-CZ" sz="3100" b="1" dirty="0" err="1"/>
              <a:t>estetickovýchovná</a:t>
            </a:r>
            <a:r>
              <a:rPr lang="cs-CZ" sz="3100" dirty="0"/>
              <a:t> povaha předmětu  </a:t>
            </a:r>
          </a:p>
          <a:p>
            <a:pPr marL="0" indent="0">
              <a:buNone/>
            </a:pPr>
            <a:r>
              <a:rPr lang="cs-CZ" sz="2800" dirty="0"/>
              <a:t>   </a:t>
            </a:r>
          </a:p>
          <a:p>
            <a:pPr marL="0" indent="0">
              <a:buNone/>
            </a:pPr>
            <a:r>
              <a:rPr lang="cs-CZ" sz="2800" dirty="0"/>
              <a:t>Otázky k rozložení </a:t>
            </a:r>
          </a:p>
          <a:p>
            <a:pPr>
              <a:buFontTx/>
              <a:buChar char="-"/>
            </a:pPr>
            <a:r>
              <a:rPr lang="cs-CZ" sz="2800" dirty="0"/>
              <a:t>emocionální (prožitkové) složky </a:t>
            </a:r>
          </a:p>
          <a:p>
            <a:pPr>
              <a:buFontTx/>
              <a:buChar char="-"/>
            </a:pPr>
            <a:endParaRPr lang="cs-CZ" sz="2800" dirty="0"/>
          </a:p>
          <a:p>
            <a:pPr>
              <a:buFontTx/>
              <a:buChar char="-"/>
            </a:pPr>
            <a:r>
              <a:rPr lang="cs-CZ" sz="2800" dirty="0"/>
              <a:t>racionální (problémově-analytické) složky ve výuce? </a:t>
            </a:r>
          </a:p>
          <a:p>
            <a:pPr marL="0" indent="0">
              <a:buNone/>
            </a:pP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218247020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Talent ve výuce literatury?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7" y="1905000"/>
            <a:ext cx="7058744" cy="375624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„K tomu, aby někdo vytvořil literární text, musí mít určité schopnosti, které obvykle označujeme jako talent. Čtenář tyto výjimečné schopnosti mít nemusí. Je příznačné, že ze současného diskursu o literatuře pojem talentu prakticky zmizel, i když jej nutně potřebujeme, chceme-li chápat tvorbu literárních děl jako umění. Milan Kundera je slovesný umělec, tisíce, ba miliony jeho čtenářů však umělci nejsou.“ </a:t>
            </a:r>
          </a:p>
          <a:p>
            <a:pPr marL="0" indent="0" algn="r">
              <a:buNone/>
            </a:pPr>
            <a:r>
              <a:rPr lang="cs-CZ" dirty="0"/>
              <a:t>		</a:t>
            </a:r>
          </a:p>
          <a:p>
            <a:pPr marL="0" indent="0" algn="r">
              <a:buNone/>
            </a:pPr>
            <a:r>
              <a:rPr lang="cs-CZ" i="1" dirty="0"/>
              <a:t>(Lubomír Doležel: </a:t>
            </a:r>
            <a:r>
              <a:rPr lang="cs-CZ" i="1" dirty="0" err="1"/>
              <a:t>Heterocosmica</a:t>
            </a:r>
            <a:r>
              <a:rPr lang="cs-CZ" i="1" dirty="0"/>
              <a:t> II, 2014, s. 16)</a:t>
            </a:r>
          </a:p>
        </p:txBody>
      </p:sp>
    </p:spTree>
    <p:extLst>
      <p:ext uri="{BB962C8B-B14F-4D97-AF65-F5344CB8AC3E}">
        <p14:creationId xmlns:p14="http://schemas.microsoft.com/office/powerpoint/2010/main" val="664299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materiálu: umělecká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dirty="0"/>
              <a:t>specifika umělecké literatury – </a:t>
            </a:r>
          </a:p>
          <a:p>
            <a:pPr marL="0" indent="0">
              <a:buNone/>
            </a:pPr>
            <a:r>
              <a:rPr lang="cs-CZ" sz="2400" dirty="0"/>
              <a:t>	- nakládání s literární </a:t>
            </a:r>
            <a:r>
              <a:rPr lang="cs-CZ" sz="2400" b="1" dirty="0"/>
              <a:t>fikcí</a:t>
            </a:r>
            <a:endParaRPr lang="de-DE" sz="2400" b="1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	- s „fikčními světy“ </a:t>
            </a:r>
            <a:endParaRPr lang="de-DE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	- s texty s primárně estetickou funkcí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- rozdíl mezi texty uměleckými a texty s primárně komunikačně-pragmatickou funkcí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63976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Specifika: vztah recepce a produkce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podíl receptivní a produktivní </a:t>
            </a:r>
            <a:r>
              <a:rPr lang="cs-CZ" sz="2400" dirty="0"/>
              <a:t>složky ve výuce literatury ?</a:t>
            </a:r>
          </a:p>
          <a:p>
            <a:endParaRPr lang="cs-CZ" sz="2400" dirty="0"/>
          </a:p>
          <a:p>
            <a:r>
              <a:rPr lang="cs-CZ" sz="2400" dirty="0"/>
              <a:t>provázanost literární a jazykové „složky“ v textu – provázanost literární a jazykové, resp. slohové složky ve výuce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6037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Specifika: interpretace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607768"/>
          </a:xfrm>
        </p:spPr>
        <p:txBody>
          <a:bodyPr>
            <a:normAutofit fontScale="85000" lnSpcReduction="20000"/>
          </a:bodyPr>
          <a:lstStyle/>
          <a:p>
            <a:r>
              <a:rPr lang="cs-CZ" sz="2400" dirty="0"/>
              <a:t>role interpretace ve výuce literatury </a:t>
            </a:r>
          </a:p>
          <a:p>
            <a:endParaRPr lang="cs-CZ" sz="2400" dirty="0"/>
          </a:p>
          <a:p>
            <a:r>
              <a:rPr lang="cs-CZ" sz="2400" dirty="0"/>
              <a:t>interpretace ve vztahu k oboru </a:t>
            </a:r>
          </a:p>
          <a:p>
            <a:endParaRPr lang="cs-CZ" sz="2400" dirty="0"/>
          </a:p>
          <a:p>
            <a:r>
              <a:rPr lang="cs-CZ" sz="2400" dirty="0"/>
              <a:t>různorodá pojetí interpretace: autoritativní, převzatá, vyvíjející se v dialogu, opřená o kontext apod.</a:t>
            </a:r>
          </a:p>
          <a:p>
            <a:endParaRPr lang="cs-CZ" sz="2400" dirty="0"/>
          </a:p>
          <a:p>
            <a:r>
              <a:rPr lang="cs-CZ" sz="2400" dirty="0"/>
              <a:t>triáda operací: popis – analýza – interpretace (příp. výklad)</a:t>
            </a:r>
          </a:p>
          <a:p>
            <a:pPr marL="0" indent="0">
              <a:buNone/>
            </a:pPr>
            <a:r>
              <a:rPr lang="cs-CZ" sz="2400" dirty="0"/>
              <a:t>J. Hrbáček: Recepce textu, jeho analýza a interpretace, NŘ 2005, č. 1. </a:t>
            </a:r>
          </a:p>
          <a:p>
            <a:pPr marL="0" indent="0">
              <a:buNone/>
            </a:pPr>
            <a:r>
              <a:rPr lang="cs-CZ" sz="2400" dirty="0"/>
              <a:t>P. A. Bílek: Hledání jazyka interpretace. Brno, Host 2003.</a:t>
            </a:r>
          </a:p>
        </p:txBody>
      </p:sp>
    </p:spTree>
    <p:extLst>
      <p:ext uri="{BB962C8B-B14F-4D97-AF65-F5344CB8AC3E}">
        <p14:creationId xmlns:p14="http://schemas.microsoft.com/office/powerpoint/2010/main" val="3283048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628800"/>
            <a:ext cx="659198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Beneš, Z.: Co je a co není oborová didaktika. Teze a podněty k diskusi. </a:t>
            </a:r>
          </a:p>
          <a:p>
            <a:pPr marL="0" indent="0">
              <a:buNone/>
            </a:pPr>
            <a:r>
              <a:rPr lang="cs-CZ" dirty="0"/>
              <a:t>Dostupné zde: https://www.akreditacnikomise.cz/attachments/article/280/co_je_neni_oborova_didaktika_Benes.pdf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Bílek, P. A. : Hledání jazyka interpretace. Brno, Host 2003.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Doležel, L.: </a:t>
            </a:r>
            <a:r>
              <a:rPr lang="cs-CZ" dirty="0" err="1"/>
              <a:t>Heterocosmica</a:t>
            </a:r>
            <a:r>
              <a:rPr lang="cs-CZ" dirty="0"/>
              <a:t> II. Fikční světy postmoderní české prózy. Praha, Karolinum 2003.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Hník</a:t>
            </a:r>
            <a:r>
              <a:rPr lang="cs-CZ" dirty="0"/>
              <a:t>, O.: Didaktika literatury: výzvy oboru. Praha, Karolinum 2014.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Hrbáček, J.: Recepce textu, jeho analýza a interpretace, NŘ 2005, č. 1. </a:t>
            </a:r>
          </a:p>
        </p:txBody>
      </p:sp>
    </p:spTree>
    <p:extLst>
      <p:ext uri="{BB962C8B-B14F-4D97-AF65-F5344CB8AC3E}">
        <p14:creationId xmlns:p14="http://schemas.microsoft.com/office/powerpoint/2010/main" val="75897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Vám za pozornost.</a:t>
            </a:r>
          </a:p>
        </p:txBody>
      </p:sp>
      <p:sp>
        <p:nvSpPr>
          <p:cNvPr id="7" name="Podnadpis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7077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29796" y="624110"/>
            <a:ext cx="6098663" cy="1280890"/>
          </a:xfrm>
        </p:spPr>
        <p:txBody>
          <a:bodyPr>
            <a:normAutofit/>
          </a:bodyPr>
          <a:lstStyle/>
          <a:p>
            <a:r>
              <a:rPr lang="cs-CZ" b="1" dirty="0"/>
              <a:t>Program přednášky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386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411452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9796" y="1772816"/>
            <a:ext cx="6098663" cy="4138406"/>
          </a:xfrm>
        </p:spPr>
        <p:txBody>
          <a:bodyPr>
            <a:normAutofit fontScale="92500"/>
          </a:bodyPr>
          <a:lstStyle/>
          <a:p>
            <a:r>
              <a:rPr lang="cs-CZ" dirty="0"/>
              <a:t>1. </a:t>
            </a:r>
            <a:r>
              <a:rPr lang="cs-CZ" sz="2400" dirty="0"/>
              <a:t>Didaktika (obecná) a oborová</a:t>
            </a:r>
          </a:p>
          <a:p>
            <a:endParaRPr lang="cs-CZ" sz="2400" dirty="0"/>
          </a:p>
          <a:p>
            <a:r>
              <a:rPr lang="cs-CZ" sz="2400" dirty="0"/>
              <a:t>2. Oborová didaktika a její vztah k oboru </a:t>
            </a:r>
          </a:p>
          <a:p>
            <a:endParaRPr lang="cs-CZ" sz="2400" dirty="0"/>
          </a:p>
          <a:p>
            <a:r>
              <a:rPr lang="cs-CZ" sz="2400" dirty="0"/>
              <a:t>3. Didaktika literatury a výuka literatury 	(specifika, úvodní vymezování)</a:t>
            </a:r>
          </a:p>
          <a:p>
            <a:endParaRPr lang="cs-CZ" sz="2400" dirty="0"/>
          </a:p>
          <a:p>
            <a:r>
              <a:rPr lang="cs-CZ" sz="2400" dirty="0"/>
              <a:t>4. Literatura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oup 78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146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7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8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9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0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1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2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3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4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5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6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7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58" name="Group 92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159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0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1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2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3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4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5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6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7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8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9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0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71" name="Rectangle 106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2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73" name="Rectangle 110">
            <a:extLst>
              <a:ext uri="{FF2B5EF4-FFF2-40B4-BE49-F238E27FC236}">
                <a16:creationId xmlns:a16="http://schemas.microsoft.com/office/drawing/2014/main" id="{1FF9CEF5-A50D-4B8B-9852-D76F70378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athedral strop v návrhu žlutého slunečního záření">
            <a:extLst>
              <a:ext uri="{FF2B5EF4-FFF2-40B4-BE49-F238E27FC236}">
                <a16:creationId xmlns:a16="http://schemas.microsoft.com/office/drawing/2014/main" id="{A4C8A4A4-101C-D334-37F1-340F17E6427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174" name="Group 112">
            <a:extLst>
              <a:ext uri="{FF2B5EF4-FFF2-40B4-BE49-F238E27FC236}">
                <a16:creationId xmlns:a16="http://schemas.microsoft.com/office/drawing/2014/main" id="{065753F1-EEE2-45ED-88A1-ECB4A495D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175" name="Freeform 27">
              <a:extLst>
                <a:ext uri="{FF2B5EF4-FFF2-40B4-BE49-F238E27FC236}">
                  <a16:creationId xmlns:a16="http://schemas.microsoft.com/office/drawing/2014/main" id="{3E3E7343-7B0A-4265-B9DA-56CE35551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6" name="Freeform 28">
              <a:extLst>
                <a:ext uri="{FF2B5EF4-FFF2-40B4-BE49-F238E27FC236}">
                  <a16:creationId xmlns:a16="http://schemas.microsoft.com/office/drawing/2014/main" id="{608D2FF5-E7CA-448D-8B61-42FAA7A0C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7" name="Freeform 29">
              <a:extLst>
                <a:ext uri="{FF2B5EF4-FFF2-40B4-BE49-F238E27FC236}">
                  <a16:creationId xmlns:a16="http://schemas.microsoft.com/office/drawing/2014/main" id="{DC186DC7-6F76-40B7-8268-20660160E6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8" name="Freeform 30">
              <a:extLst>
                <a:ext uri="{FF2B5EF4-FFF2-40B4-BE49-F238E27FC236}">
                  <a16:creationId xmlns:a16="http://schemas.microsoft.com/office/drawing/2014/main" id="{4C8DDEC4-2C9A-4271-BBB3-577233F2E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9" name="Freeform 31">
              <a:extLst>
                <a:ext uri="{FF2B5EF4-FFF2-40B4-BE49-F238E27FC236}">
                  <a16:creationId xmlns:a16="http://schemas.microsoft.com/office/drawing/2014/main" id="{D8DB0C2B-A79C-421F-88AB-DC7B12527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0" name="Freeform 32">
              <a:extLst>
                <a:ext uri="{FF2B5EF4-FFF2-40B4-BE49-F238E27FC236}">
                  <a16:creationId xmlns:a16="http://schemas.microsoft.com/office/drawing/2014/main" id="{B3BC96E3-7FEF-4BFD-8E2C-028CB3772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1" name="Freeform 33">
              <a:extLst>
                <a:ext uri="{FF2B5EF4-FFF2-40B4-BE49-F238E27FC236}">
                  <a16:creationId xmlns:a16="http://schemas.microsoft.com/office/drawing/2014/main" id="{E7ED35DB-BAAE-4771-A0A0-65647ACC5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2" name="Freeform 34">
              <a:extLst>
                <a:ext uri="{FF2B5EF4-FFF2-40B4-BE49-F238E27FC236}">
                  <a16:creationId xmlns:a16="http://schemas.microsoft.com/office/drawing/2014/main" id="{4407B080-4ED5-43EB-8CCE-B43B336EF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3" name="Freeform 35">
              <a:extLst>
                <a:ext uri="{FF2B5EF4-FFF2-40B4-BE49-F238E27FC236}">
                  <a16:creationId xmlns:a16="http://schemas.microsoft.com/office/drawing/2014/main" id="{8C10C675-F599-45D3-8177-D7F7DEC16C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4" name="Freeform 36">
              <a:extLst>
                <a:ext uri="{FF2B5EF4-FFF2-40B4-BE49-F238E27FC236}">
                  <a16:creationId xmlns:a16="http://schemas.microsoft.com/office/drawing/2014/main" id="{E2566A74-B9B1-469F-A373-3B3C60175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5" name="Freeform 37">
              <a:extLst>
                <a:ext uri="{FF2B5EF4-FFF2-40B4-BE49-F238E27FC236}">
                  <a16:creationId xmlns:a16="http://schemas.microsoft.com/office/drawing/2014/main" id="{D108E5CB-8D77-4568-B6FF-2C3032134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6" name="Freeform 38">
              <a:extLst>
                <a:ext uri="{FF2B5EF4-FFF2-40B4-BE49-F238E27FC236}">
                  <a16:creationId xmlns:a16="http://schemas.microsoft.com/office/drawing/2014/main" id="{7D8349D8-2AE2-4C78-84ED-22125F147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87" name="Rectangle 126">
            <a:extLst>
              <a:ext uri="{FF2B5EF4-FFF2-40B4-BE49-F238E27FC236}">
                <a16:creationId xmlns:a16="http://schemas.microsoft.com/office/drawing/2014/main" id="{30684D86-C9D1-40C3-A9B6-EC935C731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8" name="Freeform 33">
            <a:extLst>
              <a:ext uri="{FF2B5EF4-FFF2-40B4-BE49-F238E27FC236}">
                <a16:creationId xmlns:a16="http://schemas.microsoft.com/office/drawing/2014/main" id="{1EDF7896-F56A-49DA-90F3-F5CE8B98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AD6013-DC19-036F-66A0-9E6942F085A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822779" y="980728"/>
            <a:ext cx="6908509" cy="5264007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 err="1"/>
              <a:t>Hned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začátku</a:t>
            </a:r>
            <a:r>
              <a:rPr lang="en-US" sz="2400" dirty="0"/>
              <a:t> je </a:t>
            </a:r>
            <a:r>
              <a:rPr lang="en-US" sz="2400" dirty="0" err="1"/>
              <a:t>třeba</a:t>
            </a:r>
            <a:r>
              <a:rPr lang="en-US" sz="2400" dirty="0"/>
              <a:t> </a:t>
            </a:r>
            <a:r>
              <a:rPr lang="en-US" sz="2400" dirty="0" err="1"/>
              <a:t>jasně</a:t>
            </a:r>
            <a:r>
              <a:rPr lang="en-US" sz="2400" dirty="0"/>
              <a:t> </a:t>
            </a:r>
            <a:r>
              <a:rPr lang="en-US" sz="2400" dirty="0" err="1"/>
              <a:t>říci</a:t>
            </a:r>
            <a:r>
              <a:rPr lang="en-US" sz="2400" dirty="0"/>
              <a:t>: </a:t>
            </a:r>
            <a:r>
              <a:rPr lang="en-US" sz="2400" dirty="0" err="1"/>
              <a:t>literatura</a:t>
            </a:r>
            <a:r>
              <a:rPr lang="en-US" sz="2400" dirty="0"/>
              <a:t> </a:t>
            </a:r>
            <a:r>
              <a:rPr lang="en-US" sz="2400" dirty="0" err="1"/>
              <a:t>tady</a:t>
            </a:r>
            <a:r>
              <a:rPr lang="en-US" sz="2400" dirty="0"/>
              <a:t> </a:t>
            </a:r>
            <a:r>
              <a:rPr lang="en-US" sz="2400" dirty="0" err="1"/>
              <a:t>není</a:t>
            </a:r>
            <a:r>
              <a:rPr lang="en-US" sz="2400" dirty="0"/>
              <a:t> proto, aby </a:t>
            </a:r>
            <a:r>
              <a:rPr lang="en-US" sz="2400" dirty="0" err="1"/>
              <a:t>byla</a:t>
            </a:r>
            <a:r>
              <a:rPr lang="en-US" sz="2400" dirty="0"/>
              <a:t> </a:t>
            </a:r>
            <a:r>
              <a:rPr lang="en-US" sz="2400" dirty="0" err="1"/>
              <a:t>analyzována</a:t>
            </a:r>
            <a:r>
              <a:rPr lang="en-US" sz="2400" dirty="0"/>
              <a:t> a </a:t>
            </a:r>
            <a:r>
              <a:rPr lang="en-US" sz="2400" dirty="0" err="1"/>
              <a:t>interpretována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školních</a:t>
            </a:r>
            <a:r>
              <a:rPr lang="en-US" sz="2400" dirty="0"/>
              <a:t> </a:t>
            </a:r>
            <a:r>
              <a:rPr lang="en-US" sz="2400" dirty="0" err="1"/>
              <a:t>úlohách</a:t>
            </a:r>
            <a:r>
              <a:rPr lang="en-US" sz="2400" dirty="0"/>
              <a:t>. </a:t>
            </a:r>
            <a:r>
              <a:rPr lang="en-US" sz="2400" dirty="0" err="1"/>
              <a:t>Živoucí</a:t>
            </a:r>
            <a:r>
              <a:rPr lang="en-US" sz="2400" dirty="0"/>
              <a:t> </a:t>
            </a:r>
            <a:r>
              <a:rPr lang="en-US" sz="2400" dirty="0" err="1"/>
              <a:t>součást</a:t>
            </a:r>
            <a:r>
              <a:rPr lang="en-US" sz="2400" dirty="0"/>
              <a:t> </a:t>
            </a:r>
            <a:r>
              <a:rPr lang="en-US" sz="2400" dirty="0" err="1"/>
              <a:t>naší</a:t>
            </a:r>
            <a:r>
              <a:rPr lang="en-US" sz="2400" dirty="0"/>
              <a:t> </a:t>
            </a:r>
            <a:r>
              <a:rPr lang="en-US" sz="2400" dirty="0" err="1"/>
              <a:t>kultury</a:t>
            </a:r>
            <a:r>
              <a:rPr lang="en-US" sz="2400" dirty="0"/>
              <a:t> </a:t>
            </a:r>
            <a:r>
              <a:rPr lang="en-US" sz="2400" dirty="0" err="1"/>
              <a:t>tvoří</a:t>
            </a:r>
            <a:r>
              <a:rPr lang="en-US" sz="2400" dirty="0"/>
              <a:t> z toho </a:t>
            </a:r>
            <a:r>
              <a:rPr lang="en-US" sz="2400" dirty="0" err="1"/>
              <a:t>důvodu</a:t>
            </a:r>
            <a:r>
              <a:rPr lang="en-US" sz="2400" dirty="0"/>
              <a:t>, </a:t>
            </a:r>
            <a:r>
              <a:rPr lang="en-US" sz="2400" dirty="0" err="1"/>
              <a:t>že</a:t>
            </a:r>
            <a:r>
              <a:rPr lang="en-US" sz="2400" dirty="0"/>
              <a:t> </a:t>
            </a:r>
            <a:r>
              <a:rPr lang="en-US" sz="2400" dirty="0" err="1"/>
              <a:t>nám</a:t>
            </a:r>
            <a:r>
              <a:rPr lang="en-US" sz="2400" dirty="0"/>
              <a:t> </a:t>
            </a:r>
            <a:r>
              <a:rPr lang="en-US" sz="2400" dirty="0" err="1"/>
              <a:t>nabízí</a:t>
            </a:r>
            <a:r>
              <a:rPr lang="en-US" sz="2400" dirty="0"/>
              <a:t> </a:t>
            </a:r>
            <a:r>
              <a:rPr lang="en-US" sz="2400" dirty="0" err="1"/>
              <a:t>jazykově</a:t>
            </a:r>
            <a:r>
              <a:rPr lang="en-US" sz="2400" dirty="0"/>
              <a:t> </a:t>
            </a:r>
            <a:r>
              <a:rPr lang="en-US" sz="2400" dirty="0" err="1"/>
              <a:t>zprostředkované</a:t>
            </a:r>
            <a:r>
              <a:rPr lang="en-US" sz="2400" dirty="0"/>
              <a:t> </a:t>
            </a:r>
            <a:r>
              <a:rPr lang="en-US" sz="2400" dirty="0" err="1"/>
              <a:t>poznatky</a:t>
            </a:r>
            <a:r>
              <a:rPr lang="en-US" sz="2400" dirty="0"/>
              <a:t> a </a:t>
            </a:r>
            <a:r>
              <a:rPr lang="en-US" sz="2400" dirty="0" err="1"/>
              <a:t>zážitky</a:t>
            </a:r>
            <a:r>
              <a:rPr lang="en-US" sz="2400" dirty="0"/>
              <a:t> (</a:t>
            </a:r>
            <a:r>
              <a:rPr lang="en-US" sz="2400" dirty="0" err="1"/>
              <a:t>srov</a:t>
            </a:r>
            <a:r>
              <a:rPr lang="en-US" sz="2400" dirty="0"/>
              <a:t>. </a:t>
            </a:r>
            <a:r>
              <a:rPr lang="en-US" sz="2400" dirty="0" err="1"/>
              <a:t>Köster</a:t>
            </a:r>
            <a:r>
              <a:rPr lang="en-US" sz="2400" dirty="0"/>
              <a:t> —</a:t>
            </a:r>
            <a:r>
              <a:rPr lang="en-US" sz="2400" dirty="0" err="1"/>
              <a:t>Matuschek</a:t>
            </a:r>
            <a:r>
              <a:rPr lang="en-US" sz="2400" dirty="0"/>
              <a:t> 2019, s. 24). </a:t>
            </a:r>
            <a:r>
              <a:rPr lang="en-US" sz="2400" dirty="0" err="1"/>
              <a:t>Teprve</a:t>
            </a:r>
            <a:r>
              <a:rPr lang="en-US" sz="2400" dirty="0"/>
              <a:t> s </a:t>
            </a:r>
            <a:r>
              <a:rPr lang="en-US" sz="2400" dirty="0" err="1"/>
              <a:t>tímto</a:t>
            </a:r>
            <a:r>
              <a:rPr lang="en-US" sz="2400" dirty="0"/>
              <a:t> </a:t>
            </a:r>
            <a:r>
              <a:rPr lang="en-US" sz="2400" dirty="0" err="1"/>
              <a:t>vědomím</a:t>
            </a:r>
            <a:r>
              <a:rPr lang="en-US" sz="2400" dirty="0"/>
              <a:t> </a:t>
            </a:r>
            <a:r>
              <a:rPr lang="en-US" sz="2400" dirty="0" err="1"/>
              <a:t>má</a:t>
            </a:r>
            <a:r>
              <a:rPr lang="en-US" sz="2400" dirty="0"/>
              <a:t> </a:t>
            </a:r>
            <a:r>
              <a:rPr lang="en-US" sz="2400" dirty="0" err="1"/>
              <a:t>smysl</a:t>
            </a:r>
            <a:r>
              <a:rPr lang="en-US" sz="2400" dirty="0"/>
              <a:t> </a:t>
            </a:r>
            <a:r>
              <a:rPr lang="en-US" sz="2400" dirty="0" err="1"/>
              <a:t>popisovat</a:t>
            </a:r>
            <a:r>
              <a:rPr lang="en-US" sz="2400" dirty="0"/>
              <a:t> </a:t>
            </a:r>
            <a:r>
              <a:rPr lang="en-US" sz="2400" dirty="0" err="1"/>
              <a:t>textové</a:t>
            </a:r>
            <a:r>
              <a:rPr lang="en-US" sz="2400" dirty="0"/>
              <a:t> </a:t>
            </a:r>
            <a:r>
              <a:rPr lang="en-US" sz="2400" dirty="0" err="1"/>
              <a:t>fenomény</a:t>
            </a:r>
            <a:r>
              <a:rPr lang="en-US" sz="2400" dirty="0"/>
              <a:t> a </a:t>
            </a:r>
            <a:r>
              <a:rPr lang="en-US" sz="2400" dirty="0" err="1"/>
              <a:t>vynášet</a:t>
            </a:r>
            <a:r>
              <a:rPr lang="en-US" sz="2400" dirty="0"/>
              <a:t> </a:t>
            </a:r>
            <a:r>
              <a:rPr lang="en-US" sz="2400" dirty="0" err="1"/>
              <a:t>interpretační</a:t>
            </a:r>
            <a:r>
              <a:rPr lang="en-US" sz="2400" dirty="0"/>
              <a:t> </a:t>
            </a:r>
            <a:r>
              <a:rPr lang="en-US" sz="2400" dirty="0" err="1"/>
              <a:t>soudy</a:t>
            </a:r>
            <a:r>
              <a:rPr lang="en-US" sz="2400" dirty="0"/>
              <a:t>. Je </a:t>
            </a:r>
            <a:r>
              <a:rPr lang="en-US" sz="2400" dirty="0" err="1"/>
              <a:t>přitom</a:t>
            </a:r>
            <a:r>
              <a:rPr lang="en-US" sz="2400" dirty="0"/>
              <a:t> </a:t>
            </a:r>
            <a:r>
              <a:rPr lang="en-US" sz="2400" dirty="0" err="1"/>
              <a:t>nutné</a:t>
            </a:r>
            <a:r>
              <a:rPr lang="en-US" sz="2400" dirty="0"/>
              <a:t> </a:t>
            </a:r>
            <a:r>
              <a:rPr lang="en-US" sz="2400" dirty="0" err="1"/>
              <a:t>jasně</a:t>
            </a:r>
            <a:r>
              <a:rPr lang="en-US" sz="2400" dirty="0"/>
              <a:t> </a:t>
            </a:r>
            <a:r>
              <a:rPr lang="en-US" sz="2400" dirty="0" err="1"/>
              <a:t>oddělit</a:t>
            </a:r>
            <a:r>
              <a:rPr lang="en-US" sz="2400" dirty="0"/>
              <a:t> </a:t>
            </a:r>
            <a:r>
              <a:rPr lang="en-US" sz="2400" dirty="0" err="1"/>
              <a:t>metatextový</a:t>
            </a:r>
            <a:r>
              <a:rPr lang="en-US" sz="2400" dirty="0"/>
              <a:t> </a:t>
            </a:r>
            <a:r>
              <a:rPr lang="en-US" sz="2400" dirty="0" err="1"/>
              <a:t>popis</a:t>
            </a:r>
            <a:r>
              <a:rPr lang="en-US" sz="2400" dirty="0"/>
              <a:t> </a:t>
            </a:r>
            <a:r>
              <a:rPr lang="en-US" sz="2400" dirty="0" err="1"/>
              <a:t>či</a:t>
            </a:r>
            <a:r>
              <a:rPr lang="en-US" sz="2400" dirty="0"/>
              <a:t> </a:t>
            </a:r>
            <a:r>
              <a:rPr lang="en-US" sz="2400" dirty="0" err="1"/>
              <a:t>klasifikaci</a:t>
            </a:r>
            <a:r>
              <a:rPr lang="en-US" sz="2400" dirty="0"/>
              <a:t> od </a:t>
            </a:r>
            <a:r>
              <a:rPr lang="en-US" sz="2400" dirty="0" err="1"/>
              <a:t>statusu</a:t>
            </a:r>
            <a:r>
              <a:rPr lang="en-US" sz="2400" dirty="0"/>
              <a:t> </a:t>
            </a:r>
            <a:r>
              <a:rPr lang="en-US" sz="2400" dirty="0" err="1"/>
              <a:t>interpretačních</a:t>
            </a:r>
            <a:r>
              <a:rPr lang="en-US" sz="2400" dirty="0"/>
              <a:t> </a:t>
            </a:r>
            <a:r>
              <a:rPr lang="en-US" sz="2400" dirty="0" err="1"/>
              <a:t>výpovědí</a:t>
            </a:r>
            <a:r>
              <a:rPr lang="en-US" sz="2400" dirty="0"/>
              <a:t>, </a:t>
            </a:r>
            <a:r>
              <a:rPr lang="en-US" sz="2400" dirty="0" err="1"/>
              <a:t>které</a:t>
            </a:r>
            <a:r>
              <a:rPr lang="en-US" sz="2400" dirty="0"/>
              <a:t> „</a:t>
            </a:r>
            <a:r>
              <a:rPr lang="en-US" sz="2400" dirty="0" err="1"/>
              <a:t>jsou</a:t>
            </a:r>
            <a:r>
              <a:rPr lang="en-US" sz="2400" dirty="0"/>
              <a:t> </a:t>
            </a:r>
            <a:r>
              <a:rPr lang="en-US" sz="2400" dirty="0" err="1"/>
              <a:t>výsledkem</a:t>
            </a:r>
            <a:r>
              <a:rPr lang="en-US" sz="2400" dirty="0"/>
              <a:t> </a:t>
            </a:r>
            <a:r>
              <a:rPr lang="en-US" sz="2400" dirty="0" err="1"/>
              <a:t>kreativního</a:t>
            </a:r>
            <a:r>
              <a:rPr lang="en-US" sz="2400" dirty="0"/>
              <a:t> a </a:t>
            </a:r>
            <a:r>
              <a:rPr lang="en-US" sz="2400" dirty="0" err="1"/>
              <a:t>subjektivního</a:t>
            </a:r>
            <a:r>
              <a:rPr lang="en-US" sz="2400" dirty="0"/>
              <a:t> </a:t>
            </a:r>
            <a:r>
              <a:rPr lang="en-US" sz="2400" dirty="0" err="1"/>
              <a:t>procesu</a:t>
            </a:r>
            <a:r>
              <a:rPr lang="en-US" sz="2400" dirty="0"/>
              <a:t> </a:t>
            </a:r>
            <a:r>
              <a:rPr lang="en-US" sz="2400" dirty="0" err="1"/>
              <a:t>porozumění</a:t>
            </a:r>
            <a:r>
              <a:rPr lang="en-US" sz="2400" dirty="0"/>
              <a:t>“ (</a:t>
            </a:r>
            <a:r>
              <a:rPr lang="en-US" sz="2400" dirty="0" err="1"/>
              <a:t>Jahraus</a:t>
            </a:r>
            <a:r>
              <a:rPr lang="en-US" sz="2400" dirty="0"/>
              <a:t> 2000, </a:t>
            </a:r>
            <a:r>
              <a:rPr lang="en-US" sz="2400" dirty="0" err="1"/>
              <a:t>kap</a:t>
            </a:r>
            <a:r>
              <a:rPr lang="en-US" sz="2400" dirty="0"/>
              <a:t>. 4, </a:t>
            </a:r>
            <a:r>
              <a:rPr lang="en-US" sz="2400" dirty="0" err="1"/>
              <a:t>odst</a:t>
            </a:r>
            <a:r>
              <a:rPr lang="en-US" sz="2400" dirty="0"/>
              <a:t>. 5).</a:t>
            </a:r>
          </a:p>
        </p:txBody>
      </p:sp>
    </p:spTree>
    <p:extLst>
      <p:ext uri="{BB962C8B-B14F-4D97-AF65-F5344CB8AC3E}">
        <p14:creationId xmlns:p14="http://schemas.microsoft.com/office/powerpoint/2010/main" val="3661812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08ED74B-06F2-4BD5-838F-1AAD0033E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Stavební nástroje a lovná zařízení">
            <a:extLst>
              <a:ext uri="{FF2B5EF4-FFF2-40B4-BE49-F238E27FC236}">
                <a16:creationId xmlns:a16="http://schemas.microsoft.com/office/drawing/2014/main" id="{FB86854E-6166-B8C9-BB7B-63DF5475C7B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l="23666" r="1" b="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9F586E1-75B5-49B8-9A21-DD14CA0F6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ECF1231-6B06-42A7-9653-F6A738AAC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D0D424C-4930-4745-B075-4AF5691E38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CD110D4-7970-4333-ACA2-F5A0DFCE9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4C2DE85-6DF9-48B6-AC63-963A52242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B527314-243D-423D-9285-A30290D18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857798C9-0A62-400E-B105-429ABFC4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0E214F1-D642-41FF-8FBB-F1484108E9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4EBEFE9-8F4F-41C2-9022-FF9730C4E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89BEA2F-6457-431A-941E-840A670CA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32D9258-EB54-414B-A2D5-458339569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95967EF-C4BF-4A5F-90E5-A603A6654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53675EB-03CE-4B59-BEBD-4D0D987104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44693" y="624110"/>
            <a:ext cx="6683766" cy="1280890"/>
          </a:xfrm>
        </p:spPr>
        <p:txBody>
          <a:bodyPr>
            <a:normAutofit/>
          </a:bodyPr>
          <a:lstStyle/>
          <a:p>
            <a:r>
              <a:rPr lang="cs-CZ" b="1"/>
              <a:t>Didaktika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CAF6A1-77C7-4ABC-9E4A-E74A8DB16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6B3F65AF-943F-4D0E-B890-AA058F48B3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660B5807-5995-44AD-9E16-10337DC83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E80AC2A9-A86D-45A4-B218-B52F22B3E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2DB7D344-D8A0-46BE-8BD4-70DEC451E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90B7E18B-6B64-4711-94DE-715DE0CB7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7CCF1B9C-A47F-4AC1-8164-F13CD428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A7694E0F-733F-4E78-A250-B7840DA06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7DE4B38A-BCE4-48FC-9109-41F73413B1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36605C57-20A9-46A2-A6DB-2EA83ADC9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23EFA4B2-9313-4409-9BAE-FC04D2AF1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C8A794CC-8846-4A65-8227-1001468DB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87046215-2C6C-4EFD-9689-6EBF98CA9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CC9387DA-2D8E-4E5D-BD65-274370B65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18BFC65B-9706-4EE1-8B75-FEEC1C530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3141" y="714375"/>
            <a:ext cx="119139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1909" y="1700808"/>
            <a:ext cx="6686550" cy="42104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Potřebujeme didaktiku?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b="1" dirty="0"/>
              <a:t>Proč?</a:t>
            </a:r>
          </a:p>
          <a:p>
            <a:pPr>
              <a:buFontTx/>
              <a:buChar char="-"/>
            </a:pPr>
            <a:r>
              <a:rPr lang="cs-CZ" dirty="0"/>
              <a:t>zprostředkovatel komunikace mezi oborovým děním a jeho výukou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na čem postavit základy oborové didaktiky? / poskytuje některá oborová disciplína komplexní a univerzální nástroj pro pojetí oborové didaktiky?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Didaktika: </a:t>
            </a:r>
            <a:r>
              <a:rPr lang="cs-CZ" dirty="0"/>
              <a:t>možnosti definování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Didaktika </a:t>
            </a:r>
          </a:p>
          <a:p>
            <a:endParaRPr lang="cs-CZ" sz="2800" dirty="0"/>
          </a:p>
          <a:p>
            <a:pPr>
              <a:buNone/>
            </a:pPr>
            <a:r>
              <a:rPr lang="cs-CZ" sz="2400" dirty="0"/>
              <a:t>= teorie vzdělávání a vyučování, zabývá se otázkou vzdělávacích obsahů a procesem, který charakterizuje činnosti učitele a žáků a v němž si žáci tento obsah osvojují (Skalková, 1999, s. 14)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4514" y="942108"/>
            <a:ext cx="2442412" cy="4969113"/>
          </a:xfrm>
        </p:spPr>
        <p:txBody>
          <a:bodyPr anchor="ctr">
            <a:normAutofit/>
          </a:bodyPr>
          <a:lstStyle/>
          <a:p>
            <a:r>
              <a:rPr lang="cs-CZ" sz="3300" b="1">
                <a:solidFill>
                  <a:schemeClr val="tx2">
                    <a:lumMod val="75000"/>
                  </a:schemeClr>
                </a:solidFill>
              </a:rPr>
              <a:t>Didaktika: možnosti definování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43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4507495" y="0"/>
            <a:ext cx="4632727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86796" y="942108"/>
            <a:ext cx="4841662" cy="496911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Courier New" pitchFamily="49" charset="0"/>
              <a:buChar char="o"/>
            </a:pPr>
            <a:r>
              <a:rPr lang="cs-CZ" sz="1500" dirty="0">
                <a:solidFill>
                  <a:schemeClr val="tx2">
                    <a:lumMod val="75000"/>
                  </a:schemeClr>
                </a:solidFill>
              </a:rPr>
              <a:t>měla by poskytnout odpovědi na otázky:</a:t>
            </a:r>
          </a:p>
          <a:p>
            <a:pPr>
              <a:lnSpc>
                <a:spcPct val="90000"/>
              </a:lnSpc>
              <a:buFont typeface="Courier New" pitchFamily="49" charset="0"/>
              <a:buChar char="o"/>
            </a:pPr>
            <a:endParaRPr lang="cs-CZ" sz="15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cs-CZ" sz="1500" b="1" dirty="0">
                <a:solidFill>
                  <a:schemeClr val="tx2">
                    <a:lumMod val="75000"/>
                  </a:schemeClr>
                </a:solidFill>
              </a:rPr>
              <a:t>PROČ? </a:t>
            </a:r>
          </a:p>
          <a:p>
            <a:pPr>
              <a:lnSpc>
                <a:spcPct val="90000"/>
              </a:lnSpc>
              <a:buNone/>
            </a:pPr>
            <a:endParaRPr lang="cs-CZ" sz="15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cs-CZ" sz="1500" b="1" dirty="0">
                <a:solidFill>
                  <a:schemeClr val="tx2">
                    <a:lumMod val="75000"/>
                  </a:schemeClr>
                </a:solidFill>
              </a:rPr>
              <a:t>CO? </a:t>
            </a:r>
          </a:p>
          <a:p>
            <a:pPr>
              <a:lnSpc>
                <a:spcPct val="90000"/>
              </a:lnSpc>
              <a:buNone/>
            </a:pPr>
            <a:endParaRPr lang="cs-CZ" sz="15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cs-CZ" sz="1500" b="1" dirty="0">
                <a:solidFill>
                  <a:schemeClr val="tx2">
                    <a:lumMod val="75000"/>
                  </a:schemeClr>
                </a:solidFill>
              </a:rPr>
              <a:t>JAK?</a:t>
            </a:r>
          </a:p>
          <a:p>
            <a:pPr>
              <a:lnSpc>
                <a:spcPct val="90000"/>
              </a:lnSpc>
              <a:buNone/>
            </a:pPr>
            <a:endParaRPr lang="cs-CZ" sz="15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cs-CZ" sz="1500" b="1" dirty="0">
                <a:solidFill>
                  <a:schemeClr val="tx2">
                    <a:lumMod val="75000"/>
                  </a:schemeClr>
                </a:solidFill>
              </a:rPr>
              <a:t>KOHO? </a:t>
            </a:r>
          </a:p>
          <a:p>
            <a:pPr>
              <a:lnSpc>
                <a:spcPct val="90000"/>
              </a:lnSpc>
              <a:buNone/>
            </a:pPr>
            <a:r>
              <a:rPr lang="cs-CZ" sz="1500" dirty="0">
                <a:solidFill>
                  <a:schemeClr val="tx2">
                    <a:lumMod val="75000"/>
                  </a:schemeClr>
                </a:solidFill>
              </a:rPr>
              <a:t>učit / vyučovat </a:t>
            </a:r>
          </a:p>
          <a:p>
            <a:pPr>
              <a:lnSpc>
                <a:spcPct val="90000"/>
              </a:lnSpc>
              <a:buNone/>
            </a:pPr>
            <a:endParaRPr lang="cs-CZ" sz="15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cs-CZ" sz="1500" dirty="0">
                <a:solidFill>
                  <a:schemeClr val="tx2">
                    <a:lumMod val="75000"/>
                  </a:schemeClr>
                </a:solidFill>
              </a:rPr>
              <a:t>(Beneš, Z. : Co je a co není oborová didaktika. Teze a podněty k diskusi. Dostupné zde: https://www.akreditacnikomise.cz/</a:t>
            </a:r>
            <a:r>
              <a:rPr lang="cs-CZ" sz="1500" dirty="0" err="1">
                <a:solidFill>
                  <a:schemeClr val="tx2">
                    <a:lumMod val="75000"/>
                  </a:schemeClr>
                </a:solidFill>
              </a:rPr>
              <a:t>attachments</a:t>
            </a:r>
            <a:r>
              <a:rPr lang="cs-CZ" sz="1500" dirty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cs-CZ" sz="1500" dirty="0" err="1">
                <a:solidFill>
                  <a:schemeClr val="tx2">
                    <a:lumMod val="75000"/>
                  </a:schemeClr>
                </a:solidFill>
              </a:rPr>
              <a:t>article</a:t>
            </a:r>
            <a:r>
              <a:rPr lang="cs-CZ" sz="1500" dirty="0">
                <a:solidFill>
                  <a:schemeClr val="tx2">
                    <a:lumMod val="75000"/>
                  </a:schemeClr>
                </a:solidFill>
              </a:rPr>
              <a:t>/280/co_je_neni_oborova_didaktika_Benes.pdf)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E42047-F7E7-4687-BBE0-D4BDC8E77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6F839A-C8D9-4FBC-8EFD-9E56D12F4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180072" y="228600"/>
            <a:ext cx="2138628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1F0D09B-BA85-41B1-A8DE-73728B72E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B2D0F0C-3A27-4FC3-A6A3-D2095D9B2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A1C69EF-E6E6-4BDD-B62F-637FC9F3C3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75B4F36E-07F6-4E6F-A9D9-A7F6D9585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D9136C7-12F1-4F21-A438-ED7668DDF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718EF12-B769-45D9-9B6E-7AEAA3108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4EAD53-3968-459E-B27C-09126A0FE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7658BFE-59E2-4A2D-9E8A-18F81C350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FEC8A9E-385D-4407-9671-E30238022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FC82234-632C-4B76-A8FF-2C9C0DCA6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62A4DB3-C195-4230-953D-307E4100F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4D310CF-9541-4CD7-855B-E2E1EF343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0EDA856-A216-4EEC-9AB6-A59FFC703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60794" y="-786"/>
            <a:ext cx="1767505" cy="6854040"/>
            <a:chOff x="6627813" y="194833"/>
            <a:chExt cx="1952625" cy="5678918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36F815B8-AFA8-45E9-A3D1-977F2D1921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5D8FF653-8B3F-4B96-904D-1A4482EAEE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4DD2E775-AB45-4AF1-B5B7-54948CFB9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7BDE7E7B-E3AA-4A24-8F9D-CE77C96CA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D129CAA9-35E5-48CE-88AE-9806695CB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A73989FF-4EFF-4181-81A4-72EF2E67D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8C2C17BD-8FA0-4F42-B2CD-5E5A9F542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EEE99CF3-AD71-46FB-8E7D-67825F781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D0F9D5ED-7591-4E88-9FDA-4C1DC47E9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88FA7C13-D80D-4514-B9DB-87AE076ACE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202C78DF-D842-450B-A87D-E035719E4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A4789F83-2423-47F8-8958-48E477BAE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4640" y="624110"/>
            <a:ext cx="5133819" cy="12808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b="1"/>
              <a:t>Oborová didaktika</a:t>
            </a:r>
            <a:br>
              <a:rPr lang="cs-CZ" sz="2800" b="1"/>
            </a:br>
            <a:r>
              <a:rPr lang="cs-CZ" sz="2800" b="1"/>
              <a:t>didaktika literární výchovy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C509E7A-337A-4664-BEC2-03F9BCA0A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3724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D9AB99AB-E300-4B19-97C3-9A12EA3C7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2037240" y="714375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pic>
        <p:nvPicPr>
          <p:cNvPr id="5" name="Picture 4" descr="Closeup fotka z otevřené knihy">
            <a:extLst>
              <a:ext uri="{FF2B5EF4-FFF2-40B4-BE49-F238E27FC236}">
                <a16:creationId xmlns:a16="http://schemas.microsoft.com/office/drawing/2014/main" id="{08985483-2C86-7C69-440E-4218A91A37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529" r="39760" b="-1"/>
          <a:stretch/>
        </p:blipFill>
        <p:spPr>
          <a:xfrm>
            <a:off x="20" y="1730"/>
            <a:ext cx="2040388" cy="685800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92500" y="2133600"/>
            <a:ext cx="5135958" cy="37776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700"/>
              <a:t>Na čem má být založena oborová didaktika?</a:t>
            </a:r>
          </a:p>
          <a:p>
            <a:pPr>
              <a:lnSpc>
                <a:spcPct val="90000"/>
              </a:lnSpc>
            </a:pPr>
            <a:endParaRPr lang="cs-CZ" sz="1700"/>
          </a:p>
          <a:p>
            <a:pPr>
              <a:lnSpc>
                <a:spcPct val="90000"/>
              </a:lnSpc>
            </a:pPr>
            <a:r>
              <a:rPr lang="cs-CZ" sz="1700"/>
              <a:t>společný rámec, k němuž je třeba zaujmout stanovisko:</a:t>
            </a:r>
          </a:p>
          <a:p>
            <a:pPr>
              <a:lnSpc>
                <a:spcPct val="90000"/>
              </a:lnSpc>
            </a:pPr>
            <a:endParaRPr lang="cs-CZ" sz="1700"/>
          </a:p>
          <a:p>
            <a:pPr>
              <a:lnSpc>
                <a:spcPct val="90000"/>
              </a:lnSpc>
              <a:buNone/>
            </a:pPr>
            <a:r>
              <a:rPr lang="cs-CZ" sz="1700"/>
              <a:t>Proč učit literaturu? </a:t>
            </a:r>
          </a:p>
          <a:p>
            <a:pPr>
              <a:lnSpc>
                <a:spcPct val="90000"/>
              </a:lnSpc>
              <a:buNone/>
            </a:pPr>
            <a:endParaRPr lang="cs-CZ" sz="1700"/>
          </a:p>
          <a:p>
            <a:pPr>
              <a:lnSpc>
                <a:spcPct val="90000"/>
              </a:lnSpc>
              <a:buNone/>
            </a:pPr>
            <a:r>
              <a:rPr lang="cs-CZ" sz="1700"/>
              <a:t>Co učit v literatuře? </a:t>
            </a:r>
          </a:p>
          <a:p>
            <a:pPr>
              <a:lnSpc>
                <a:spcPct val="90000"/>
              </a:lnSpc>
              <a:buNone/>
            </a:pPr>
            <a:endParaRPr lang="cs-CZ" sz="1700"/>
          </a:p>
          <a:p>
            <a:pPr>
              <a:lnSpc>
                <a:spcPct val="90000"/>
              </a:lnSpc>
              <a:buNone/>
            </a:pPr>
            <a:r>
              <a:rPr lang="cs-CZ" sz="1700"/>
              <a:t>Jak učit literaturu? </a:t>
            </a:r>
          </a:p>
          <a:p>
            <a:pPr>
              <a:lnSpc>
                <a:spcPct val="90000"/>
              </a:lnSpc>
              <a:buNone/>
            </a:pPr>
            <a:endParaRPr lang="cs-CZ" sz="1700"/>
          </a:p>
          <a:p>
            <a:pPr>
              <a:lnSpc>
                <a:spcPct val="90000"/>
              </a:lnSpc>
              <a:buNone/>
            </a:pPr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2032990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148706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Didaktika literatury: otázky a odpovědi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772816"/>
            <a:ext cx="6591985" cy="4752528"/>
          </a:xfrm>
        </p:spPr>
        <p:txBody>
          <a:bodyPr>
            <a:normAutofit fontScale="47500" lnSpcReduction="20000"/>
          </a:bodyPr>
          <a:lstStyle/>
          <a:p>
            <a:r>
              <a:rPr lang="cs-CZ" sz="2900" b="1" dirty="0"/>
              <a:t>Proč?</a:t>
            </a:r>
          </a:p>
          <a:p>
            <a:pPr>
              <a:buFontTx/>
              <a:buChar char="-"/>
            </a:pPr>
            <a:r>
              <a:rPr lang="cs-CZ" sz="2900" dirty="0"/>
              <a:t>role literatury a výuky literatury ve vzdělávacím systému (kritické čtení a myšlení, mediální gramotnost, převzetí nebo přehodnocování dosavadních konceptů výuky literatury)</a:t>
            </a:r>
          </a:p>
          <a:p>
            <a:pPr>
              <a:buFontTx/>
              <a:buChar char="-"/>
            </a:pPr>
            <a:r>
              <a:rPr lang="cs-CZ" sz="2900" dirty="0"/>
              <a:t>Jaký smysl má výuka literatury?</a:t>
            </a:r>
          </a:p>
          <a:p>
            <a:pPr>
              <a:buFontTx/>
              <a:buChar char="-"/>
            </a:pPr>
            <a:endParaRPr lang="cs-CZ" sz="2900" dirty="0"/>
          </a:p>
          <a:p>
            <a:r>
              <a:rPr lang="cs-CZ" sz="2900" b="1" dirty="0"/>
              <a:t>Co?</a:t>
            </a:r>
          </a:p>
          <a:p>
            <a:r>
              <a:rPr lang="cs-CZ" sz="2900" dirty="0"/>
              <a:t>úzká provázanost s literární vědou:</a:t>
            </a:r>
          </a:p>
          <a:p>
            <a:r>
              <a:rPr lang="cs-CZ" sz="2900" b="1" dirty="0"/>
              <a:t>VÝBĚR </a:t>
            </a:r>
            <a:r>
              <a:rPr lang="cs-CZ" sz="2900" dirty="0"/>
              <a:t>z materiálu literární historie</a:t>
            </a:r>
          </a:p>
          <a:p>
            <a:r>
              <a:rPr lang="cs-CZ" sz="2900" dirty="0"/>
              <a:t>I</a:t>
            </a:r>
            <a:r>
              <a:rPr lang="cs-CZ" sz="2900" b="1" dirty="0"/>
              <a:t>NSTRUMENTALIZACE</a:t>
            </a:r>
            <a:r>
              <a:rPr lang="cs-CZ" sz="2900" dirty="0"/>
              <a:t> pomocí literární teorie</a:t>
            </a:r>
          </a:p>
          <a:p>
            <a:pPr marL="0" indent="0">
              <a:buNone/>
            </a:pPr>
            <a:endParaRPr lang="cs-CZ" sz="2900" dirty="0"/>
          </a:p>
          <a:p>
            <a:r>
              <a:rPr lang="cs-CZ" sz="2900" b="1" dirty="0"/>
              <a:t>Jak? </a:t>
            </a:r>
          </a:p>
          <a:p>
            <a:endParaRPr lang="cs-CZ" sz="2900" dirty="0"/>
          </a:p>
          <a:p>
            <a:r>
              <a:rPr lang="cs-CZ" sz="2900" b="1" dirty="0"/>
              <a:t>Koho? / ale i KDO? </a:t>
            </a:r>
          </a:p>
          <a:p>
            <a:r>
              <a:rPr lang="cs-CZ" sz="2900" dirty="0"/>
              <a:t>sebereflexe učitele a </a:t>
            </a:r>
            <a:r>
              <a:rPr lang="cs-CZ" sz="2900" dirty="0" err="1"/>
              <a:t>sebedefinování</a:t>
            </a:r>
            <a:r>
              <a:rPr lang="cs-CZ" sz="2900" dirty="0"/>
              <a:t> učitelovy pozice ve vztahu k literatuře</a:t>
            </a:r>
          </a:p>
          <a:p>
            <a:r>
              <a:rPr lang="cs-CZ" sz="2900" dirty="0"/>
              <a:t>prezentace určitého pojetí literatury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2967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539608" cy="1440160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b="1" dirty="0"/>
              <a:t>Oborová didaktika </a:t>
            </a:r>
            <a:br>
              <a:rPr lang="cs-CZ" b="1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sz="3600" b="1" dirty="0"/>
              <a:t>Didaktika literární výchovy</a:t>
            </a:r>
            <a:br>
              <a:rPr lang="cs-CZ" sz="3600" b="1" dirty="0"/>
            </a:b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535760"/>
          </a:xfrm>
        </p:spPr>
        <p:txBody>
          <a:bodyPr>
            <a:normAutofit fontScale="70000" lnSpcReduction="20000"/>
          </a:bodyPr>
          <a:lstStyle/>
          <a:p>
            <a:pPr marL="742950" lvl="1" indent="-285750">
              <a:buFont typeface="Courier New" pitchFamily="49" charset="0"/>
              <a:buChar char="o"/>
            </a:pPr>
            <a:r>
              <a:rPr lang="cs-CZ" sz="2800" dirty="0"/>
              <a:t>platforma spojení: teoretického základu obecné didaktiky, oborové didaktiky a oboru</a:t>
            </a:r>
          </a:p>
          <a:p>
            <a:pPr marL="742950" lvl="1" indent="-285750">
              <a:buNone/>
            </a:pPr>
            <a:endParaRPr lang="cs-CZ" sz="2800" dirty="0"/>
          </a:p>
          <a:p>
            <a:pPr marL="742950" lvl="1" indent="-285750"/>
            <a:r>
              <a:rPr lang="cs-CZ" sz="2800" dirty="0"/>
              <a:t>teorie vyučování literatury</a:t>
            </a:r>
          </a:p>
          <a:p>
            <a:pPr marL="742950" lvl="1" indent="-285750"/>
            <a:r>
              <a:rPr lang="cs-CZ" sz="2800" dirty="0"/>
              <a:t>představa o podobě výuky literatury</a:t>
            </a:r>
          </a:p>
          <a:p>
            <a:pPr marL="742950" lvl="1" indent="-285750"/>
            <a:r>
              <a:rPr lang="cs-CZ" sz="2800" dirty="0"/>
              <a:t>transformace oborového základu do výuky</a:t>
            </a:r>
          </a:p>
          <a:p>
            <a:pPr marL="742950" lvl="1" indent="-285750"/>
            <a:r>
              <a:rPr lang="cs-CZ" sz="2800" dirty="0"/>
              <a:t>výběr materiálu vzhledem k oboru a výuce </a:t>
            </a:r>
          </a:p>
          <a:p>
            <a:pPr marL="742950" lvl="1" indent="-285750"/>
            <a:r>
              <a:rPr lang="cs-CZ" sz="2800" dirty="0"/>
              <a:t>specifika literární výchovy jako expresivního oboru? </a:t>
            </a:r>
          </a:p>
          <a:p>
            <a:pPr marL="742950" lvl="1" indent="-285750"/>
            <a:r>
              <a:rPr lang="cs-CZ" sz="2800" dirty="0"/>
              <a:t>základní didaktické kategorie: cíle, obsah, metody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10897</TotalTime>
  <Words>1064</Words>
  <Application>Microsoft Office PowerPoint</Application>
  <PresentationFormat>Předvádění na obrazovce (4:3)</PresentationFormat>
  <Paragraphs>157</Paragraphs>
  <Slides>19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Courier New</vt:lpstr>
      <vt:lpstr>Wingdings 3</vt:lpstr>
      <vt:lpstr>Stébla</vt:lpstr>
      <vt:lpstr>Didaktika literatury 1</vt:lpstr>
      <vt:lpstr>Program přednášky</vt:lpstr>
      <vt:lpstr>Prezentace aplikace PowerPoint</vt:lpstr>
      <vt:lpstr>Didaktika </vt:lpstr>
      <vt:lpstr>Didaktika: možnosti definování</vt:lpstr>
      <vt:lpstr>Didaktika: možnosti definování</vt:lpstr>
      <vt:lpstr>Oborová didaktika didaktika literární výchovy </vt:lpstr>
      <vt:lpstr>Didaktika literatury: otázky a odpovědi</vt:lpstr>
      <vt:lpstr> Oborová didaktika                Didaktika literární výchovy </vt:lpstr>
      <vt:lpstr>Vymezení oborové didaktiky jako problém</vt:lpstr>
      <vt:lpstr>Možnosti vymezení oborové didaktiky </vt:lpstr>
      <vt:lpstr>Předmět didaktiky literatury: oblasti</vt:lpstr>
      <vt:lpstr>Specifika výuky literatury /literární výchovy</vt:lpstr>
      <vt:lpstr>Talent ve výuce literatury?</vt:lpstr>
      <vt:lpstr>Specifika materiálu: umělecká literatura</vt:lpstr>
      <vt:lpstr>Specifika: vztah recepce a produkce </vt:lpstr>
      <vt:lpstr>Specifika: interpretace</vt:lpstr>
      <vt:lpstr>Literatura</vt:lpstr>
      <vt:lpstr>Děkuji Vám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Andrea</dc:creator>
  <cp:lastModifiedBy>Králíková, Andrea</cp:lastModifiedBy>
  <cp:revision>70</cp:revision>
  <dcterms:created xsi:type="dcterms:W3CDTF">2017-02-19T21:03:30Z</dcterms:created>
  <dcterms:modified xsi:type="dcterms:W3CDTF">2024-10-07T13:10:52Z</dcterms:modified>
</cp:coreProperties>
</file>