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07" r:id="rId3"/>
    <p:sldId id="303" r:id="rId4"/>
    <p:sldId id="304" r:id="rId5"/>
    <p:sldId id="299" r:id="rId6"/>
    <p:sldId id="308" r:id="rId7"/>
    <p:sldId id="305" r:id="rId8"/>
    <p:sldId id="300" r:id="rId9"/>
    <p:sldId id="309" r:id="rId10"/>
    <p:sldId id="306" r:id="rId11"/>
    <p:sldId id="312" r:id="rId12"/>
    <p:sldId id="313" r:id="rId13"/>
    <p:sldId id="294" r:id="rId14"/>
    <p:sldId id="295" r:id="rId15"/>
    <p:sldId id="296" r:id="rId16"/>
    <p:sldId id="258" r:id="rId17"/>
    <p:sldId id="259" r:id="rId18"/>
    <p:sldId id="289" r:id="rId19"/>
    <p:sldId id="310" r:id="rId20"/>
    <p:sldId id="311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3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1C6E1-8197-43AA-8A21-CDB5F844C301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24E90-0BD6-4978-BE48-67FCC56DDF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09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F8BB7-B297-4EBE-BC4C-A5E081077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FB58D7-FD29-414B-BF5C-74083D3D7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CF9DEA-072E-46F4-98A1-EB50F3D2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3F552-9676-491E-9B28-ACD5EDA9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38650B-5A06-41B2-B515-65630CF6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45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919D2-DBAE-47F9-8541-3826E3E3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269080D-BD1F-45D1-A277-9287B6A10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3B8406-E470-4CE8-9B8C-1B5EE8B5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551EAB-833B-4969-A87D-B8BCB76A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DFA581-895B-4BD9-8A44-44D5664B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06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238D54C-47EC-490F-B740-113A43D73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A1C8EB-42BC-4539-B061-BCC45620E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BBC64C-FB66-4B58-B412-088410A1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830ED0-ECDD-41FF-80B8-7BEADC10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BF8F7B-3C16-4D94-8A23-9F0FF6C8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5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9DB8C-5821-4691-A040-E0775E19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B51EC1-3E7E-4851-82D9-27783ECE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425AF2-D0FD-4442-ABF3-35758E58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45AC40-D38E-402E-821E-C9B669FB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6BDF96-F124-43BF-AD58-9492D219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13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74DF4-36AB-4F54-9C39-4ACFDF1A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9F2DEB-244A-4622-9582-F6CC12DBE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23C131-73A4-4DD0-BE8E-BC44E27AC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A58BF9-FA0E-45C6-B8FF-6C8BFD33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8E27F3-0A93-46DA-B0E6-D9CD49A9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70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3B262-4C56-4206-9DE7-29BE359D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169474-21B0-479B-AC8E-EDF66A980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C593CC-9832-4F3C-BF35-A2DCB304C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B7EC3D-ED12-4734-89C1-918AE621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4715E6-DA4B-4303-9CBF-6E051138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10421C-2352-40F6-9DC7-0CE6EB8E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9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EDC53-800D-493A-9205-13B4ADB3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06EB47C-81AD-4060-B421-65D301CF3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E755318-2FA7-4B9B-A14A-7C94E03B2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B08554B-0E8E-4420-9E57-0E832E40D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1CD506B-1447-40F2-BF63-99CD802CB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493F58-08E0-4DFD-956E-0BD0F871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5805DE-C19B-4988-B830-9C3EBD61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344890-691A-434A-8106-DDEEA07F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C8714-4DE6-4F4A-9D1F-0559440E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64553F3-9132-46A3-B95B-3D3AACB1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41E33F-0EFD-4746-9592-75738E09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F37943-F7D7-48FB-8017-D2A0141B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40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A8493-6C3C-4AC3-980A-3E752D7E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FC8826-39CA-442D-BC9D-149457B5D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3F5276-A2BE-44DA-B621-A18B231A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57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AAE2F-E9CC-4523-9690-C474155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96E206-4A04-493D-9FFD-A9466E9D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C81E01F-918A-4BD7-B857-DB050CA91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140981-D1B4-4C4F-95FA-21BC4AE8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EED5ED-EACB-47D3-AC30-1C6A0721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BDD45E-E023-4D00-BF81-2E3A24B0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11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7ACBA-6535-4063-9B7E-F6B63AD3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4D4215-8DB1-4E5C-B89F-D5E71B2B8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D906FE5-179E-459E-8FA1-5015D9BE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FD610B-A9D0-4E63-8EF2-34AE3B8C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E1D52D-B558-4D96-9621-4C47D890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293366-B50A-4BDD-A793-43F917F9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43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13B793C-4B60-42EE-AB4C-2B0E7F6CF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4CE85F6-0FBB-4B31-A6CC-DCDC8A1D8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C62ED8-96E1-4CB0-A5B1-5B1852406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C50F4-BD8A-42A3-ACCE-D8774C826954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589520-7F87-47E5-9AE9-DBBCD29CB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CC37E9-EC52-4B52-99AE-1DC756706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43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400" b="1" dirty="0"/>
              <a:t>slovotvorba: kompozice, univerbizace, abreviace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697D58F-0590-43C6-A602-1425BB541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75"/>
    </mc:Choice>
    <mc:Fallback>
      <p:transition spd="slow" advTm="1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další slovotvorné procesy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0904" y="1484784"/>
            <a:ext cx="9619592" cy="4896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univerbizace</a:t>
            </a:r>
          </a:p>
          <a:p>
            <a:pPr marL="0" indent="0">
              <a:buNone/>
            </a:pPr>
            <a:r>
              <a:rPr lang="cs-CZ" dirty="0"/>
              <a:t>= změna víceslovného pojmenování v jednoslovné</a:t>
            </a:r>
          </a:p>
          <a:p>
            <a:pPr lvl="1"/>
            <a:r>
              <a:rPr lang="cs-CZ" i="1" dirty="0"/>
              <a:t>OBČANSKÝ PRŮKAZ </a:t>
            </a:r>
            <a:r>
              <a:rPr lang="cs-CZ" dirty="0"/>
              <a:t>→ </a:t>
            </a:r>
            <a:r>
              <a:rPr lang="cs-CZ" i="1" dirty="0"/>
              <a:t>OBČANKA</a:t>
            </a:r>
          </a:p>
          <a:p>
            <a:pPr lvl="1"/>
            <a:r>
              <a:rPr lang="cs-CZ" i="1" dirty="0"/>
              <a:t>KOPROVÁ OMÁČKA </a:t>
            </a:r>
            <a:r>
              <a:rPr lang="cs-CZ" dirty="0"/>
              <a:t>→ </a:t>
            </a:r>
            <a:r>
              <a:rPr lang="cs-CZ" i="1" dirty="0"/>
              <a:t>KOPROVKA</a:t>
            </a:r>
          </a:p>
          <a:p>
            <a:pPr lvl="1"/>
            <a:r>
              <a:rPr lang="cs-CZ" i="1" dirty="0"/>
              <a:t>PANELOVÝ DŮM </a:t>
            </a:r>
            <a:r>
              <a:rPr lang="cs-CZ" dirty="0"/>
              <a:t>→ </a:t>
            </a:r>
            <a:r>
              <a:rPr lang="cs-CZ" i="1" dirty="0"/>
              <a:t>PANELÁK</a:t>
            </a:r>
          </a:p>
          <a:p>
            <a:pPr lvl="1"/>
            <a:r>
              <a:rPr lang="cs-CZ" dirty="0" err="1"/>
              <a:t>univerbáty</a:t>
            </a:r>
            <a:r>
              <a:rPr lang="cs-CZ" dirty="0"/>
              <a:t>/</a:t>
            </a:r>
            <a:r>
              <a:rPr lang="cs-CZ" dirty="0" err="1"/>
              <a:t>univerbizáty</a:t>
            </a:r>
            <a:r>
              <a:rPr lang="cs-CZ" dirty="0"/>
              <a:t> mají často nižší stylový příznak (expresivní slova, hovorová až nespisovná)</a:t>
            </a:r>
          </a:p>
          <a:p>
            <a:pPr lvl="2"/>
            <a:r>
              <a:rPr lang="cs-CZ" dirty="0"/>
              <a:t>SPACÁK × NÁKLAĎÁK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multiverbizace</a:t>
            </a:r>
          </a:p>
          <a:p>
            <a:pPr marL="0" indent="0">
              <a:buNone/>
            </a:pPr>
            <a:r>
              <a:rPr lang="cs-CZ" dirty="0"/>
              <a:t>= změna jednoslovného pojmenování ve víceslovné</a:t>
            </a:r>
          </a:p>
          <a:p>
            <a:pPr lvl="2"/>
            <a:r>
              <a:rPr lang="cs-CZ" i="1" dirty="0"/>
              <a:t>SLUŠNĚJŠÍ</a:t>
            </a:r>
            <a:r>
              <a:rPr lang="cs-CZ" dirty="0"/>
              <a:t> → </a:t>
            </a:r>
            <a:r>
              <a:rPr lang="cs-CZ" i="1" dirty="0"/>
              <a:t>VÍC SLUŠNÝ</a:t>
            </a:r>
            <a:r>
              <a:rPr lang="cs-CZ" dirty="0"/>
              <a:t>, </a:t>
            </a:r>
            <a:r>
              <a:rPr lang="cs-CZ" i="1" dirty="0"/>
              <a:t>VÍC SLUŠNĚJŠÍ</a:t>
            </a:r>
            <a:endParaRPr lang="cs-CZ" dirty="0"/>
          </a:p>
          <a:p>
            <a:pPr lvl="2"/>
            <a:r>
              <a:rPr lang="cs-CZ" i="1" dirty="0"/>
              <a:t>OPEROVAT </a:t>
            </a:r>
            <a:r>
              <a:rPr lang="cs-CZ" dirty="0"/>
              <a:t>→ </a:t>
            </a:r>
            <a:r>
              <a:rPr lang="cs-CZ" i="1" dirty="0"/>
              <a:t>PROVÁDĚT OPERACI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C03DAD3-2876-4AAF-9719-7E64087A4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1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357"/>
    </mc:Choice>
    <mc:Fallback>
      <p:transition spd="slow" advTm="302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4E959-25D1-4063-9F68-010C947E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970384-D1A1-450D-818C-586E8238C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		</a:t>
            </a:r>
            <a:r>
              <a:rPr lang="cs-CZ" sz="3600" dirty="0">
                <a:solidFill>
                  <a:schemeClr val="accent1"/>
                </a:solidFill>
              </a:rPr>
              <a:t>KRUHÁČ 				KOLÁČ</a:t>
            </a:r>
          </a:p>
          <a:p>
            <a:pPr marL="0" indent="0">
              <a:buNone/>
            </a:pPr>
            <a:endParaRPr lang="cs-CZ" sz="3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sz="3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sz="3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sz="3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0F61C8-67A4-4FDF-998F-57D2B3634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991" y="2732823"/>
            <a:ext cx="2143125" cy="2143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DD31B2-895B-4283-88B5-D0A2FC5E4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305" y="2545080"/>
            <a:ext cx="2806566" cy="2806566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B04DC86-EB46-4A11-B9D2-3791A35C0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8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76"/>
    </mc:Choice>
    <mc:Fallback>
      <p:transition spd="slow" advTm="13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4E959-25D1-4063-9F68-010C947E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970384-D1A1-450D-818C-586E8238C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		</a:t>
            </a:r>
            <a:r>
              <a:rPr lang="cs-CZ" sz="3600" dirty="0">
                <a:solidFill>
                  <a:schemeClr val="accent1"/>
                </a:solidFill>
              </a:rPr>
              <a:t>KRUHÁČ 				KOLÁČ</a:t>
            </a:r>
          </a:p>
          <a:p>
            <a:pPr marL="0" indent="0">
              <a:buNone/>
            </a:pPr>
            <a:endParaRPr lang="cs-CZ" sz="3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sz="3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sz="3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sz="3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sz="3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	univerbizace + sufixace -ÁČ		sufixace -ÁČ		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0F61C8-67A4-4FDF-998F-57D2B3634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991" y="2732823"/>
            <a:ext cx="2143125" cy="21431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DD31B2-895B-4283-88B5-D0A2FC5E4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305" y="2545080"/>
            <a:ext cx="2806566" cy="2806566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1F0DFA7-99BB-4084-8D44-DD764397F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4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91"/>
    </mc:Choice>
    <mc:Fallback>
      <p:transition spd="slow" advTm="4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další slovotvorné procesy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5617" y="1484784"/>
            <a:ext cx="9844879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konverze</a:t>
            </a:r>
          </a:p>
          <a:p>
            <a:pPr marL="457200" lvl="1" indent="0">
              <a:buNone/>
            </a:pPr>
            <a:r>
              <a:rPr lang="cs-CZ" dirty="0"/>
              <a:t>= přechod slova z jednoho slovního druhu do jiného bez formálních, afixy vyjádřených změn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a) změna slovního druhu neohebného slova</a:t>
            </a:r>
          </a:p>
          <a:p>
            <a:pPr lvl="2"/>
            <a:r>
              <a:rPr lang="cs-CZ" i="1" dirty="0"/>
              <a:t>kolem</a:t>
            </a:r>
            <a:r>
              <a:rPr lang="cs-CZ" dirty="0"/>
              <a:t> ADV → </a:t>
            </a:r>
            <a:r>
              <a:rPr lang="cs-CZ" i="1" dirty="0"/>
              <a:t>kolem</a:t>
            </a:r>
            <a:r>
              <a:rPr lang="cs-CZ" dirty="0"/>
              <a:t> PREP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b) ustrnutí deklinačního paradigmatu</a:t>
            </a:r>
          </a:p>
          <a:p>
            <a:pPr lvl="2"/>
            <a:r>
              <a:rPr lang="cs-CZ" i="1" dirty="0"/>
              <a:t>ráno</a:t>
            </a:r>
            <a:r>
              <a:rPr lang="cs-CZ" dirty="0"/>
              <a:t> SUBST → </a:t>
            </a:r>
            <a:r>
              <a:rPr lang="cs-CZ" i="1" dirty="0"/>
              <a:t>ráno</a:t>
            </a:r>
            <a:r>
              <a:rPr lang="cs-CZ" dirty="0"/>
              <a:t> ADV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c) změna deklinačního paradigmatu</a:t>
            </a:r>
          </a:p>
          <a:p>
            <a:pPr lvl="2"/>
            <a:r>
              <a:rPr lang="cs-CZ" i="1" dirty="0"/>
              <a:t>konečný</a:t>
            </a:r>
            <a:r>
              <a:rPr lang="cs-CZ" dirty="0"/>
              <a:t> (zastávka/stanice) → </a:t>
            </a:r>
            <a:r>
              <a:rPr lang="cs-CZ" i="1" dirty="0"/>
              <a:t>konečná</a:t>
            </a:r>
          </a:p>
          <a:p>
            <a:pPr lvl="2"/>
            <a:r>
              <a:rPr lang="cs-CZ" dirty="0"/>
              <a:t>≈ univerbizace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CE81F59-A9AD-4FCB-9FBA-74B31E7D3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9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292"/>
    </mc:Choice>
    <mc:Fallback>
      <p:transition spd="slow" advTm="19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abreviace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4784"/>
            <a:ext cx="10269354" cy="49685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= zkracování</a:t>
            </a:r>
          </a:p>
          <a:p>
            <a:r>
              <a:rPr lang="cs-CZ" b="1" dirty="0"/>
              <a:t>zkratka = abreviatura</a:t>
            </a:r>
          </a:p>
          <a:p>
            <a:r>
              <a:rPr lang="cs-CZ" dirty="0"/>
              <a:t>zkratková slova = akronym (zkratky, s nimiž lze zacházet jako se „slovy“)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a) iniciálové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ČR</a:t>
            </a:r>
            <a:r>
              <a:rPr lang="cs-CZ" dirty="0"/>
              <a:t>, </a:t>
            </a:r>
            <a:r>
              <a:rPr lang="cs-CZ" i="1" dirty="0"/>
              <a:t>ČEZ</a:t>
            </a:r>
            <a:r>
              <a:rPr lang="cs-CZ" dirty="0"/>
              <a:t>, </a:t>
            </a:r>
            <a:r>
              <a:rPr lang="cs-CZ" i="1" dirty="0"/>
              <a:t>USA</a:t>
            </a:r>
            <a:r>
              <a:rPr lang="cs-CZ" dirty="0"/>
              <a:t>, </a:t>
            </a:r>
            <a:r>
              <a:rPr lang="cs-CZ" i="1" dirty="0"/>
              <a:t>OSN</a:t>
            </a:r>
            <a:r>
              <a:rPr lang="cs-CZ" dirty="0"/>
              <a:t>, </a:t>
            </a:r>
            <a:r>
              <a:rPr lang="cs-CZ" i="1" dirty="0"/>
              <a:t>IKEA</a:t>
            </a:r>
            <a:r>
              <a:rPr lang="cs-CZ" dirty="0"/>
              <a:t>, </a:t>
            </a:r>
            <a:r>
              <a:rPr lang="cs-CZ" i="1" dirty="0"/>
              <a:t>ÚČJTK FF UK</a:t>
            </a:r>
            <a:r>
              <a:rPr lang="cs-CZ" dirty="0"/>
              <a:t>, </a:t>
            </a:r>
            <a:r>
              <a:rPr lang="cs-CZ" i="1" dirty="0"/>
              <a:t>ČRo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v </a:t>
            </a:r>
            <a:r>
              <a:rPr lang="cs-CZ" i="1" dirty="0" err="1"/>
              <a:t>ČEZu</a:t>
            </a:r>
            <a:r>
              <a:rPr lang="cs-CZ" i="1" dirty="0"/>
              <a:t> </a:t>
            </a:r>
            <a:r>
              <a:rPr lang="cs-CZ" dirty="0"/>
              <a:t>× </a:t>
            </a:r>
            <a:r>
              <a:rPr lang="cs-CZ" i="1" dirty="0"/>
              <a:t>v obchodním domě IKEA </a:t>
            </a:r>
            <a:r>
              <a:rPr lang="cs-CZ" dirty="0"/>
              <a:t>(v oficiálním kontextu ne </a:t>
            </a:r>
            <a:r>
              <a:rPr lang="cs-CZ" i="1" dirty="0"/>
              <a:t>*IKEY, *IKEE, *Ikeji </a:t>
            </a:r>
            <a:r>
              <a:rPr lang="cs-CZ" dirty="0"/>
              <a:t>atd.)</a:t>
            </a:r>
          </a:p>
          <a:p>
            <a:pPr marL="0" indent="0">
              <a:buNone/>
            </a:pPr>
            <a:r>
              <a:rPr lang="cs-CZ" b="1" dirty="0"/>
              <a:t>b) grafické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např.</a:t>
            </a:r>
            <a:r>
              <a:rPr lang="cs-CZ" dirty="0"/>
              <a:t>, </a:t>
            </a:r>
            <a:r>
              <a:rPr lang="cs-CZ" i="1" dirty="0"/>
              <a:t>odd.</a:t>
            </a:r>
            <a:r>
              <a:rPr lang="cs-CZ" dirty="0"/>
              <a:t>,</a:t>
            </a:r>
            <a:r>
              <a:rPr lang="cs-CZ" i="1" dirty="0"/>
              <a:t> v. r. </a:t>
            </a:r>
            <a:r>
              <a:rPr lang="cs-CZ" dirty="0"/>
              <a:t>(vlastní rukou)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pozor na předložky: </a:t>
            </a:r>
            <a:r>
              <a:rPr lang="cs-CZ" i="1" dirty="0"/>
              <a:t>v z. </a:t>
            </a:r>
            <a:r>
              <a:rPr lang="cs-CZ" dirty="0"/>
              <a:t>/</a:t>
            </a:r>
            <a:r>
              <a:rPr lang="cs-CZ" i="1" dirty="0"/>
              <a:t> </a:t>
            </a:r>
            <a:r>
              <a:rPr lang="cs-CZ" i="1" dirty="0" err="1"/>
              <a:t>vz</a:t>
            </a:r>
            <a:r>
              <a:rPr lang="cs-CZ" i="1" dirty="0"/>
              <a:t>.</a:t>
            </a:r>
            <a:r>
              <a:rPr lang="cs-CZ" dirty="0"/>
              <a:t>(v zastoupení)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kpt.</a:t>
            </a:r>
            <a:r>
              <a:rPr lang="cs-CZ" dirty="0"/>
              <a:t>,</a:t>
            </a:r>
            <a:r>
              <a:rPr lang="cs-CZ" i="1" dirty="0"/>
              <a:t> rtg. </a:t>
            </a:r>
            <a:r>
              <a:rPr lang="cs-CZ" dirty="0"/>
              <a:t>(MČ 1 = zkratky kostrové, skeletové)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04D7948-E67C-4F73-9C84-7DBB95695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4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831"/>
    </mc:Choice>
    <mc:Fallback>
      <p:transition spd="slow" advTm="220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abreviace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4784"/>
            <a:ext cx="937260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c) kontrakční zkratky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pí</a:t>
            </a:r>
            <a:r>
              <a:rPr lang="cs-CZ" dirty="0"/>
              <a:t>, </a:t>
            </a:r>
            <a:r>
              <a:rPr lang="cs-CZ" i="1" dirty="0"/>
              <a:t>bří</a:t>
            </a:r>
            <a:r>
              <a:rPr lang="cs-CZ" dirty="0"/>
              <a:t>,</a:t>
            </a:r>
            <a:r>
              <a:rPr lang="cs-CZ" i="1" dirty="0"/>
              <a:t> </a:t>
            </a:r>
            <a:r>
              <a:rPr lang="cs-CZ" i="1" dirty="0" err="1"/>
              <a:t>fce</a:t>
            </a:r>
            <a:endParaRPr lang="cs-CZ" i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d) zkratkové složeniny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Čedok</a:t>
            </a:r>
            <a:r>
              <a:rPr lang="cs-CZ" dirty="0"/>
              <a:t> (původně Československá dopravní kancelář)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karma</a:t>
            </a:r>
            <a:r>
              <a:rPr lang="cs-CZ" dirty="0"/>
              <a:t> (podle výrobce Karla Macháčka)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umprum</a:t>
            </a:r>
            <a:r>
              <a:rPr lang="cs-CZ" dirty="0"/>
              <a:t> (uměleckoprůmyslová škola)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 err="1"/>
              <a:t>Asnep</a:t>
            </a:r>
            <a:r>
              <a:rPr lang="cs-CZ" dirty="0"/>
              <a:t> (= </a:t>
            </a:r>
            <a:r>
              <a:rPr lang="cs-CZ" b="1" dirty="0"/>
              <a:t>As</a:t>
            </a:r>
            <a:r>
              <a:rPr lang="cs-CZ" dirty="0"/>
              <a:t>ociace organizací </a:t>
            </a:r>
            <a:r>
              <a:rPr lang="cs-CZ" b="1" dirty="0"/>
              <a:t>ne</a:t>
            </a:r>
            <a:r>
              <a:rPr lang="cs-CZ" dirty="0"/>
              <a:t>slyšících, nedoslýchavých a jejich </a:t>
            </a:r>
            <a:r>
              <a:rPr lang="cs-CZ" b="1" dirty="0"/>
              <a:t>p</a:t>
            </a:r>
            <a:r>
              <a:rPr lang="cs-CZ" dirty="0"/>
              <a:t>řátel)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D76DD44-2188-48A7-BCC5-1A57F59F1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33"/>
    </mc:Choice>
    <mc:Fallback>
      <p:transition spd="slow" advTm="9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Jak vzniklo…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ČTK</a:t>
            </a:r>
          </a:p>
          <a:p>
            <a:r>
              <a:rPr lang="cs-CZ" dirty="0">
                <a:solidFill>
                  <a:schemeClr val="accent1"/>
                </a:solidFill>
              </a:rPr>
              <a:t>SAZKA</a:t>
            </a:r>
          </a:p>
          <a:p>
            <a:r>
              <a:rPr lang="cs-CZ" dirty="0">
                <a:solidFill>
                  <a:schemeClr val="accent1"/>
                </a:solidFill>
              </a:rPr>
              <a:t>SETUZA</a:t>
            </a:r>
          </a:p>
          <a:p>
            <a:r>
              <a:rPr lang="cs-CZ" dirty="0">
                <a:solidFill>
                  <a:schemeClr val="accent1"/>
                </a:solidFill>
              </a:rPr>
              <a:t>SEMAFOR (divadlo)</a:t>
            </a:r>
          </a:p>
          <a:p>
            <a:r>
              <a:rPr lang="cs-CZ" dirty="0">
                <a:solidFill>
                  <a:schemeClr val="accent1"/>
                </a:solidFill>
              </a:rPr>
              <a:t>PEXESO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0F68B48-55B7-446D-B410-AE4E3CC1A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9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1"/>
    </mc:Choice>
    <mc:Fallback>
      <p:transition spd="slow" advTm="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Jak vzniklo…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9506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iniciální zkratka</a:t>
            </a:r>
          </a:p>
          <a:p>
            <a:r>
              <a:rPr lang="cs-CZ" dirty="0">
                <a:solidFill>
                  <a:schemeClr val="accent1"/>
                </a:solidFill>
              </a:rPr>
              <a:t>ČTK = Česká tisková kancelář</a:t>
            </a:r>
          </a:p>
          <a:p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zkratková slova, akronymy</a:t>
            </a:r>
          </a:p>
          <a:p>
            <a:r>
              <a:rPr lang="cs-CZ" dirty="0">
                <a:solidFill>
                  <a:schemeClr val="accent1"/>
                </a:solidFill>
              </a:rPr>
              <a:t>SAZKA = Sázková kancelář</a:t>
            </a:r>
          </a:p>
          <a:p>
            <a:r>
              <a:rPr lang="cs-CZ" dirty="0">
                <a:solidFill>
                  <a:schemeClr val="accent1"/>
                </a:solidFill>
              </a:rPr>
              <a:t>SETUZA = Severočeské tukové závody</a:t>
            </a:r>
          </a:p>
          <a:p>
            <a:r>
              <a:rPr lang="cs-CZ" dirty="0">
                <a:solidFill>
                  <a:schemeClr val="accent1"/>
                </a:solidFill>
              </a:rPr>
              <a:t>SEMAFOR (divadlo) = sedm malých forem</a:t>
            </a:r>
          </a:p>
          <a:p>
            <a:r>
              <a:rPr lang="cs-CZ" dirty="0">
                <a:solidFill>
                  <a:schemeClr val="accent1"/>
                </a:solidFill>
              </a:rPr>
              <a:t>PEXESO = název hry z sousloví Pekelně se soustřeď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A8C110-EA03-44DB-96C1-724DD8DD0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186" y="1418689"/>
            <a:ext cx="5415814" cy="304639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C2DAE86-273C-4808-80D3-98959D915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9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15"/>
    </mc:Choice>
    <mc:Fallback>
      <p:transition spd="slow" advTm="109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A5EC2-6886-4380-AA63-D757FF75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3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89BE1D3-78F0-45B4-B3AB-EC9961929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Jak jsou utvořena slova: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PODHRADÍ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ZVONKOHRA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BALOŇÁK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NEROZVEDENÝ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OŘEZÁVÁTKO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ZKLAMÁNÍ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BD056F9-932A-4CAF-BF9C-245E25A81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3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8"/>
    </mc:Choice>
    <mc:Fallback>
      <p:transition spd="slow" advTm="15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6383AF-4E69-4666-9DE9-5C9CFBFC7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4FDB23-3D31-41E7-924D-E65A5BF95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POD-HRAD(Í)	prefixace + 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HRAD(Ø)	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HRAD-I(T)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ZVONK-O-HR(A)	kompozice (složenina vlastní)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ZVON-EK(Ø) + -o- + HR(A)	1. sufixace	 2. 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r>
              <a:rPr lang="cs-CZ" dirty="0">
                <a:solidFill>
                  <a:schemeClr val="accent1"/>
                </a:solidFill>
              </a:rPr>
              <a:t>	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ZVON(Ø) HRÁ-(Ø-T)	1. 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ZVON-I(T)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BALOŇ-ÁK(Ø)	univerbizace + sufixace (balon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baloň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BALON-OV(Ý) KABÁT(Ø)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BALON(Ø)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0D8457E-CE19-48A3-8070-03A1DCDD8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8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352"/>
    </mc:Choice>
    <mc:Fallback>
      <p:transition spd="slow" advTm="23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A0593-91CB-4241-95BF-DA5BD25F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7281DC-B5FA-4D6B-9684-0C0E4D751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74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/>
              <a:t>dvě okénka k derivaci (k předchozí přednášce)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353F1F-E474-4BB5-883A-C0E77C3C1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124" y="2228248"/>
            <a:ext cx="4629752" cy="4629752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DE652A8-210D-4A62-B5E7-59D54EFA6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6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7"/>
    </mc:Choice>
    <mc:Fallback>
      <p:transition spd="slow" advTm="1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94F55-4AD8-481A-ACE8-6A3A07BD3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CBC5CB-1789-4DF6-8AB3-DC6417E78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NEROZVED-EN(Ý)	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r>
              <a:rPr lang="cs-CZ" dirty="0">
                <a:solidFill>
                  <a:schemeClr val="accent1"/>
                </a:solidFill>
              </a:rPr>
              <a:t> + </a:t>
            </a:r>
            <a:r>
              <a:rPr lang="cs-CZ" dirty="0" err="1">
                <a:solidFill>
                  <a:schemeClr val="accent1"/>
                </a:solidFill>
              </a:rPr>
              <a:t>dereflexivizace</a:t>
            </a:r>
            <a:r>
              <a:rPr lang="cs-CZ" dirty="0">
                <a:solidFill>
                  <a:schemeClr val="accent1"/>
                </a:solidFill>
              </a:rPr>
              <a:t> (</a:t>
            </a:r>
            <a:r>
              <a:rPr lang="cs-CZ" dirty="0" err="1">
                <a:solidFill>
                  <a:schemeClr val="accent1"/>
                </a:solidFill>
              </a:rPr>
              <a:t>vés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NE-ROZVÉS(-Ø-T) SE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ROZ-VÉS(-Ø-T) SE		prefixace + </a:t>
            </a:r>
            <a:r>
              <a:rPr lang="cs-CZ" dirty="0" err="1">
                <a:solidFill>
                  <a:schemeClr val="accent1"/>
                </a:solidFill>
              </a:rPr>
              <a:t>reflexivizace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VÉST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OŘEZÁV-Á-TK(O)	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OŘEZ-Á-V-A(T)	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O-ŘEZ-A(T)		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ŘEZ-A(T)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ZKLAM-ÁN(Í)		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Z-KLAM-A(T)		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KLAM-A(T)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4B408D0-118C-4D9F-AE86-84A70FF52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6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823"/>
    </mc:Choice>
    <mc:Fallback>
      <p:transition spd="slow" advTm="35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nepravidelnosti v derivaci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LEDNÍ ← LED			jiné kolokace </a:t>
            </a:r>
            <a:r>
              <a:rPr lang="cs-CZ" dirty="0">
                <a:solidFill>
                  <a:schemeClr val="accent1"/>
                </a:solidFill>
              </a:rPr>
              <a:t>(co je „kolokace“?)</a:t>
            </a:r>
          </a:p>
          <a:p>
            <a:pPr marL="0" indent="0">
              <a:buNone/>
            </a:pPr>
            <a:r>
              <a:rPr lang="cs-CZ" dirty="0"/>
              <a:t>LEDOVÝ ← LED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LEDNICKÝ ← LEDNICE (toponymum)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Lednicko-valtický areál</a:t>
            </a:r>
          </a:p>
          <a:p>
            <a:pPr marL="0" indent="0">
              <a:buNone/>
            </a:pPr>
            <a:r>
              <a:rPr lang="cs-CZ" dirty="0"/>
              <a:t>LEDNICOVÝ?? ← LEDNICE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235" y="5209891"/>
            <a:ext cx="9144000" cy="15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542" y="3840475"/>
            <a:ext cx="862983" cy="836488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 flipH="1" flipV="1">
            <a:off x="3592150" y="1952557"/>
            <a:ext cx="1512168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3736166" y="2099394"/>
            <a:ext cx="1368152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2B0B462-BE17-4764-BFB4-C139789F4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0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29"/>
    </mc:Choice>
    <mc:Fallback>
      <p:transition spd="slow" advTm="17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EEDBD4-6BBD-43C4-9CE0-6BE8B876A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derivační procesy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493B18-F9B7-4D5A-B6AD-E9F9AF293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/>
              <a:t>deminutivizace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→ </a:t>
            </a:r>
            <a:r>
              <a:rPr lang="cs-CZ" b="1" dirty="0"/>
              <a:t>deminutivum</a:t>
            </a:r>
          </a:p>
          <a:p>
            <a:pPr marL="0" indent="0">
              <a:buNone/>
            </a:pPr>
            <a:r>
              <a:rPr lang="cs-CZ" dirty="0"/>
              <a:t>Jaký je rozdíl mezi těmito zdrobnělinami?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PSÍČEK		MILÁČEK		BŮČEK 		LALŮČEK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? augmentace/</a:t>
            </a:r>
            <a:r>
              <a:rPr lang="cs-CZ" dirty="0" err="1"/>
              <a:t>augmetivizace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→ </a:t>
            </a:r>
            <a:r>
              <a:rPr lang="cs-CZ" b="1" dirty="0"/>
              <a:t>augmentativum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355A0F4-9AEE-4F26-9206-6285E2C9D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7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929"/>
    </mc:Choice>
    <mc:Fallback>
      <p:transition spd="slow" advTm="27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kompozice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4137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= skládání</a:t>
            </a:r>
          </a:p>
          <a:p>
            <a:r>
              <a:rPr lang="cs-CZ" b="1" dirty="0"/>
              <a:t>složeniny vlastní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spojení pomocí spojovacího morfému (</a:t>
            </a:r>
            <a:r>
              <a:rPr lang="cs-CZ" dirty="0" err="1"/>
              <a:t>konektému</a:t>
            </a:r>
            <a:r>
              <a:rPr lang="cs-CZ" dirty="0"/>
              <a:t>/</a:t>
            </a:r>
            <a:r>
              <a:rPr lang="cs-CZ" dirty="0" err="1"/>
              <a:t>interfixu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hlava a hruď </a:t>
            </a:r>
            <a:r>
              <a:rPr lang="cs-CZ" dirty="0"/>
              <a:t>→  </a:t>
            </a:r>
            <a:r>
              <a:rPr lang="cs-CZ" i="1" dirty="0"/>
              <a:t>hlavohruď</a:t>
            </a:r>
            <a:r>
              <a:rPr lang="cs-CZ" dirty="0"/>
              <a:t>, </a:t>
            </a:r>
            <a:r>
              <a:rPr lang="cs-CZ" i="1" dirty="0"/>
              <a:t>rychle bruslit </a:t>
            </a:r>
            <a:r>
              <a:rPr lang="cs-CZ" dirty="0"/>
              <a:t>→  </a:t>
            </a:r>
            <a:r>
              <a:rPr lang="cs-CZ" i="1" dirty="0"/>
              <a:t>rychlobruslit</a:t>
            </a:r>
          </a:p>
          <a:p>
            <a:r>
              <a:rPr lang="cs-CZ" b="1" dirty="0"/>
              <a:t>složeniny nevlastní </a:t>
            </a:r>
            <a:r>
              <a:rPr lang="cs-CZ" dirty="0"/>
              <a:t>(spřežky)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připojení slov beze změny jejich tvaru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práceschopný</a:t>
            </a:r>
            <a:r>
              <a:rPr lang="cs-CZ" dirty="0"/>
              <a:t> (= </a:t>
            </a:r>
            <a:r>
              <a:rPr lang="cs-CZ" i="1" dirty="0"/>
              <a:t>schopný práce</a:t>
            </a:r>
            <a:r>
              <a:rPr lang="cs-CZ" dirty="0"/>
              <a:t>), </a:t>
            </a:r>
            <a:r>
              <a:rPr lang="cs-CZ" i="1" dirty="0"/>
              <a:t>chvályhodný</a:t>
            </a:r>
            <a:r>
              <a:rPr lang="cs-CZ" dirty="0"/>
              <a:t> (= </a:t>
            </a:r>
            <a:r>
              <a:rPr lang="cs-CZ" i="1" dirty="0"/>
              <a:t>hodný chvály</a:t>
            </a:r>
            <a:r>
              <a:rPr lang="cs-CZ" dirty="0"/>
              <a:t>), </a:t>
            </a:r>
            <a:r>
              <a:rPr lang="cs-CZ" i="1" dirty="0"/>
              <a:t>vlastizrádce</a:t>
            </a:r>
            <a:r>
              <a:rPr lang="cs-CZ" dirty="0"/>
              <a:t> (= </a:t>
            </a:r>
            <a:r>
              <a:rPr lang="cs-CZ" i="1" dirty="0"/>
              <a:t>zrádce vlasti</a:t>
            </a:r>
            <a:r>
              <a:rPr lang="cs-CZ" dirty="0"/>
              <a:t>), </a:t>
            </a:r>
            <a:r>
              <a:rPr lang="cs-CZ" i="1" dirty="0"/>
              <a:t>dvaadvacet</a:t>
            </a:r>
            <a:r>
              <a:rPr lang="cs-CZ" dirty="0"/>
              <a:t> (= </a:t>
            </a:r>
            <a:r>
              <a:rPr lang="cs-CZ" i="1" dirty="0"/>
              <a:t>dvacet dva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i="1" dirty="0"/>
              <a:t>naštěstí</a:t>
            </a:r>
            <a:r>
              <a:rPr lang="cs-CZ" dirty="0"/>
              <a:t>, </a:t>
            </a:r>
            <a:r>
              <a:rPr lang="cs-CZ" i="1" dirty="0"/>
              <a:t>bohužel</a:t>
            </a:r>
            <a:r>
              <a:rPr lang="cs-CZ" dirty="0"/>
              <a:t>, </a:t>
            </a:r>
            <a:r>
              <a:rPr lang="cs-CZ" i="1" dirty="0"/>
              <a:t>potichu</a:t>
            </a:r>
          </a:p>
          <a:p>
            <a:pPr marL="457200" lvl="1" indent="0">
              <a:buNone/>
            </a:pPr>
            <a:r>
              <a:rPr lang="cs-CZ" dirty="0"/>
              <a:t>	(</a:t>
            </a:r>
            <a:r>
              <a:rPr lang="cs-CZ" dirty="0">
                <a:solidFill>
                  <a:schemeClr val="accent1"/>
                </a:solidFill>
              </a:rPr>
              <a:t>pravopisně × </a:t>
            </a:r>
            <a:r>
              <a:rPr lang="cs-CZ" i="1" dirty="0">
                <a:solidFill>
                  <a:schemeClr val="accent1"/>
                </a:solidFill>
              </a:rPr>
              <a:t>na rozdíl od</a:t>
            </a:r>
            <a:r>
              <a:rPr lang="cs-CZ" dirty="0">
                <a:solidFill>
                  <a:schemeClr val="accent1"/>
                </a:solidFill>
              </a:rPr>
              <a:t>,</a:t>
            </a:r>
            <a:r>
              <a:rPr lang="cs-CZ" i="1" dirty="0">
                <a:solidFill>
                  <a:schemeClr val="accent1"/>
                </a:solidFill>
              </a:rPr>
              <a:t> v podstatě</a:t>
            </a:r>
            <a:r>
              <a:rPr lang="cs-CZ" dirty="0">
                <a:solidFill>
                  <a:schemeClr val="accent1"/>
                </a:solidFill>
              </a:rPr>
              <a:t>, </a:t>
            </a:r>
            <a:r>
              <a:rPr lang="cs-CZ" i="1" dirty="0">
                <a:solidFill>
                  <a:schemeClr val="accent1"/>
                </a:solidFill>
              </a:rPr>
              <a:t>na shledanou</a:t>
            </a:r>
            <a:r>
              <a:rPr lang="cs-CZ" dirty="0"/>
              <a:t>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9D454A8-BAA9-4FF2-A6A2-B0DB26A5A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6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80"/>
    </mc:Choice>
    <mc:Fallback>
      <p:transition spd="slow" advTm="28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kompozice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9912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složeniny ze dvou komponentů bez </a:t>
            </a:r>
            <a:r>
              <a:rPr lang="cs-CZ" b="1" dirty="0" err="1">
                <a:solidFill>
                  <a:schemeClr val="accent1"/>
                </a:solidFill>
              </a:rPr>
              <a:t>interfixu</a:t>
            </a:r>
            <a:r>
              <a:rPr lang="cs-CZ" b="1" dirty="0">
                <a:solidFill>
                  <a:schemeClr val="accent1"/>
                </a:solidFill>
              </a:rPr>
              <a:t> a plné syntaktické struktury</a:t>
            </a:r>
          </a:p>
          <a:p>
            <a:pPr lvl="1"/>
            <a:r>
              <a:rPr lang="cs-CZ" dirty="0"/>
              <a:t>většinou stylově příznakové, expresivní</a:t>
            </a:r>
          </a:p>
          <a:p>
            <a:pPr lvl="1"/>
            <a:r>
              <a:rPr lang="cs-CZ" i="1" dirty="0" err="1"/>
              <a:t>podržtaška</a:t>
            </a:r>
            <a:r>
              <a:rPr lang="cs-CZ" dirty="0"/>
              <a:t>, </a:t>
            </a:r>
            <a:r>
              <a:rPr lang="cs-CZ" i="1" dirty="0" err="1"/>
              <a:t>přetrhdílo</a:t>
            </a:r>
            <a:endParaRPr lang="cs-CZ" i="1" dirty="0"/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složeniny nevlastní ze tří komponentů</a:t>
            </a:r>
          </a:p>
          <a:p>
            <a:pPr lvl="1"/>
            <a:r>
              <a:rPr lang="cs-CZ" dirty="0"/>
              <a:t>spřažené </a:t>
            </a:r>
            <a:r>
              <a:rPr lang="cs-CZ" dirty="0" err="1"/>
              <a:t>mikrovětné</a:t>
            </a:r>
            <a:r>
              <a:rPr lang="cs-CZ" dirty="0"/>
              <a:t> celky</a:t>
            </a:r>
          </a:p>
          <a:p>
            <a:pPr lvl="2"/>
            <a:r>
              <a:rPr lang="cs-CZ" sz="2400" i="1" dirty="0"/>
              <a:t>jaksepatří</a:t>
            </a:r>
            <a:r>
              <a:rPr lang="cs-CZ" sz="2400" dirty="0"/>
              <a:t>, </a:t>
            </a:r>
            <a:r>
              <a:rPr lang="cs-CZ" sz="2400" i="1" dirty="0"/>
              <a:t>kdovíjak</a:t>
            </a:r>
            <a:r>
              <a:rPr lang="cs-CZ" sz="2400" dirty="0"/>
              <a:t>, </a:t>
            </a:r>
            <a:r>
              <a:rPr lang="cs-CZ" sz="2400" i="1" dirty="0"/>
              <a:t>kdovíco</a:t>
            </a:r>
            <a:r>
              <a:rPr lang="cs-CZ" sz="2400" dirty="0"/>
              <a:t>, </a:t>
            </a:r>
            <a:r>
              <a:rPr lang="cs-CZ" sz="2400" i="1" dirty="0"/>
              <a:t>bůhvíkde</a:t>
            </a:r>
            <a:r>
              <a:rPr lang="cs-CZ" sz="2400" dirty="0"/>
              <a:t>, </a:t>
            </a:r>
            <a:r>
              <a:rPr lang="cs-CZ" sz="2400" i="1" dirty="0"/>
              <a:t>bůhvíproč</a:t>
            </a:r>
            <a:r>
              <a:rPr lang="cs-CZ" sz="2400" dirty="0"/>
              <a:t> atd.</a:t>
            </a:r>
          </a:p>
          <a:p>
            <a:pPr lvl="1"/>
            <a:r>
              <a:rPr lang="cs-CZ" dirty="0"/>
              <a:t>většinou stylově příznakové (vulgarismy) s předložkovým komponentem</a:t>
            </a:r>
          </a:p>
          <a:p>
            <a:pPr lvl="2"/>
            <a:r>
              <a:rPr lang="cs-CZ" sz="2400" i="1" dirty="0" err="1"/>
              <a:t>přizdisráč</a:t>
            </a:r>
            <a:r>
              <a:rPr lang="cs-CZ" sz="2400" dirty="0"/>
              <a:t>, </a:t>
            </a:r>
            <a:r>
              <a:rPr lang="cs-CZ" sz="2400" i="1" dirty="0"/>
              <a:t>zkurvysyn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C50B050-0911-4466-BDC4-96B23E6DE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990"/>
    </mc:Choice>
    <mc:Fallback>
      <p:transition spd="slow" advTm="208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94B71-804D-4CE0-A795-E9B233BC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rozbor kompozita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A9743F-AD3C-4653-A151-19DEAA8B3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3872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RYCHLOBRUSL-AŘ(Ø)		sufixace</a:t>
            </a:r>
          </a:p>
          <a:p>
            <a:pPr marL="0" indent="0">
              <a:buNone/>
            </a:pPr>
            <a:r>
              <a:rPr lang="cs-CZ" dirty="0"/>
              <a:t>RYCHLOBRUSL-I(T)			kompozice (</a:t>
            </a:r>
            <a:r>
              <a:rPr lang="cs-CZ" dirty="0" err="1"/>
              <a:t>interfix</a:t>
            </a:r>
            <a:r>
              <a:rPr lang="cs-CZ" dirty="0"/>
              <a:t> -o-), vlastní složenina</a:t>
            </a:r>
          </a:p>
          <a:p>
            <a:pPr marL="0" indent="0">
              <a:buNone/>
            </a:pPr>
            <a:r>
              <a:rPr lang="cs-CZ" dirty="0"/>
              <a:t>RYCHL-E + -o- + BRUSL-I(T)	sufixace</a:t>
            </a:r>
          </a:p>
          <a:p>
            <a:pPr marL="0" indent="0">
              <a:buNone/>
            </a:pPr>
            <a:r>
              <a:rPr lang="cs-CZ" dirty="0"/>
              <a:t>RYCHL(Ý)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137225E-91C6-4EC5-8CE2-BE15AA9A1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9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09"/>
    </mc:Choice>
    <mc:Fallback>
      <p:transition spd="slow" advTm="8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kompozice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kombinované tvoření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 jednom kroku kompozice + derivace</a:t>
            </a:r>
          </a:p>
          <a:p>
            <a:pPr lvl="2"/>
            <a:r>
              <a:rPr lang="cs-CZ" sz="2400" i="1" dirty="0"/>
              <a:t>kolo + o + běžet </a:t>
            </a:r>
            <a:r>
              <a:rPr lang="cs-CZ" sz="2400" dirty="0"/>
              <a:t>→ </a:t>
            </a:r>
            <a:r>
              <a:rPr lang="cs-CZ" sz="2400" i="1" dirty="0"/>
              <a:t>koloběžka</a:t>
            </a:r>
            <a:endParaRPr lang="cs-CZ" sz="2400" dirty="0"/>
          </a:p>
          <a:p>
            <a:pPr lvl="2"/>
            <a:r>
              <a:rPr lang="cs-CZ" sz="2400" i="1" dirty="0"/>
              <a:t>med + o + jíst </a:t>
            </a:r>
            <a:r>
              <a:rPr lang="cs-CZ" sz="2400" dirty="0"/>
              <a:t>→ </a:t>
            </a:r>
            <a:r>
              <a:rPr lang="cs-CZ" sz="2400" i="1" dirty="0"/>
              <a:t>medojed</a:t>
            </a:r>
            <a:endParaRPr lang="cs-CZ" sz="2400" dirty="0"/>
          </a:p>
          <a:p>
            <a:pPr lvl="2"/>
            <a:r>
              <a:rPr lang="cs-CZ" sz="2400" i="1" dirty="0"/>
              <a:t>černý + o + vlasy</a:t>
            </a:r>
            <a:r>
              <a:rPr lang="cs-CZ" sz="2400" dirty="0"/>
              <a:t> → </a:t>
            </a:r>
            <a:r>
              <a:rPr lang="cs-CZ" sz="2400" i="1" dirty="0"/>
              <a:t>černovlasý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b="1" dirty="0"/>
              <a:t>Proveďte rozbor: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HRUBOZRNNÝ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LISTONOŠ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VERŠOTEPEC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41D4DD-30C7-41E2-9F5A-A25CCFAEF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479" y="4312752"/>
            <a:ext cx="2906831" cy="2180123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CA62D95F-38D7-4AE9-BD72-BAA7C072E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5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14"/>
    </mc:Choice>
    <mc:Fallback>
      <p:transition spd="slow" advTm="141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kompozice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HRUBOZRN-N(Ý)			kompozice + sufixace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HRUB(É) + -o- + ZRN(O)</a:t>
            </a:r>
          </a:p>
          <a:p>
            <a:pPr marL="0" indent="0">
              <a:buNone/>
            </a:pPr>
            <a:endParaRPr lang="cs-CZ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LISTONOŠ(Ø)			kompozice + </a:t>
            </a:r>
            <a:r>
              <a:rPr lang="cs-CZ" sz="3200" dirty="0" err="1">
                <a:solidFill>
                  <a:schemeClr val="accent1"/>
                </a:solidFill>
              </a:rPr>
              <a:t>transflexe</a:t>
            </a:r>
            <a:endParaRPr lang="cs-CZ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LIST(Ø) + -o- + NOS-I(T)</a:t>
            </a:r>
          </a:p>
          <a:p>
            <a:pPr marL="0" indent="0">
              <a:buNone/>
            </a:pPr>
            <a:endParaRPr lang="cs-CZ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VERŠOTEP-EC(Ø)		kompozice + sufixace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VERŠ(Ø) + -o- + TEP-A(T)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2320974-9869-4C18-BF7C-49886FD4D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9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72"/>
    </mc:Choice>
    <mc:Fallback>
      <p:transition spd="slow" advTm="13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10523</TotalTime>
  <Words>872</Words>
  <Application>Microsoft Office PowerPoint</Application>
  <PresentationFormat>Širokoúhlá obrazovka</PresentationFormat>
  <Paragraphs>164</Paragraphs>
  <Slides>20</Slides>
  <Notes>0</Notes>
  <HiddenSlides>0</HiddenSlides>
  <MMClips>20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Úvodní jazykový seminář slovotvorba: kompozice, univerbizace, abreviace</vt:lpstr>
      <vt:lpstr>Prezentace aplikace PowerPoint</vt:lpstr>
      <vt:lpstr>nepravidelnosti v derivaci</vt:lpstr>
      <vt:lpstr>derivační procesy</vt:lpstr>
      <vt:lpstr>kompozice</vt:lpstr>
      <vt:lpstr>kompozice</vt:lpstr>
      <vt:lpstr>rozbor kompozita</vt:lpstr>
      <vt:lpstr>kompozice</vt:lpstr>
      <vt:lpstr>kompozice</vt:lpstr>
      <vt:lpstr>další slovotvorné procesy</vt:lpstr>
      <vt:lpstr>Prezentace aplikace PowerPoint</vt:lpstr>
      <vt:lpstr>Prezentace aplikace PowerPoint</vt:lpstr>
      <vt:lpstr>další slovotvorné procesy</vt:lpstr>
      <vt:lpstr>abreviace</vt:lpstr>
      <vt:lpstr>abreviace</vt:lpstr>
      <vt:lpstr>Jak vzniklo… ?</vt:lpstr>
      <vt:lpstr>Jak vzniklo… ?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pivo</dc:creator>
  <cp:lastModifiedBy>Prokšová, Hana</cp:lastModifiedBy>
  <cp:revision>89</cp:revision>
  <dcterms:created xsi:type="dcterms:W3CDTF">2017-10-03T13:04:14Z</dcterms:created>
  <dcterms:modified xsi:type="dcterms:W3CDTF">2020-10-17T14:30:46Z</dcterms:modified>
</cp:coreProperties>
</file>