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9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4" r:id="rId17"/>
    <p:sldId id="272" r:id="rId18"/>
  </p:sldIdLst>
  <p:sldSz cx="9144000" cy="6858000" type="screen4x3"/>
  <p:notesSz cx="6669088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72"/>
  </p:normalViewPr>
  <p:slideViewPr>
    <p:cSldViewPr>
      <p:cViewPr varScale="1">
        <p:scale>
          <a:sx n="95" d="100"/>
          <a:sy n="95" d="100"/>
        </p:scale>
        <p:origin x="1488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D2ADD4-BCB0-4D47-BD5A-AC0AFB10668D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F3AB44-47B9-4BBD-AE84-D83F2A7210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5771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27AF9-A0FE-4557-82A0-D17C51A60DAA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012B7-4AF6-4CE7-8B41-1A75BA5314BC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27AF9-A0FE-4557-82A0-D17C51A60DAA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012B7-4AF6-4CE7-8B41-1A75BA5314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27AF9-A0FE-4557-82A0-D17C51A60DAA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012B7-4AF6-4CE7-8B41-1A75BA5314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27AF9-A0FE-4557-82A0-D17C51A60DAA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012B7-4AF6-4CE7-8B41-1A75BA5314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27AF9-A0FE-4557-82A0-D17C51A60DAA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012B7-4AF6-4CE7-8B41-1A75BA5314B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27AF9-A0FE-4557-82A0-D17C51A60DAA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012B7-4AF6-4CE7-8B41-1A75BA5314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27AF9-A0FE-4557-82A0-D17C51A60DAA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012B7-4AF6-4CE7-8B41-1A75BA5314BC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27AF9-A0FE-4557-82A0-D17C51A60DAA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012B7-4AF6-4CE7-8B41-1A75BA5314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27AF9-A0FE-4557-82A0-D17C51A60DAA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012B7-4AF6-4CE7-8B41-1A75BA5314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27AF9-A0FE-4557-82A0-D17C51A60DAA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012B7-4AF6-4CE7-8B41-1A75BA5314BC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27AF9-A0FE-4557-82A0-D17C51A60DAA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012B7-4AF6-4CE7-8B41-1A75BA5314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86F27AF9-A0FE-4557-82A0-D17C51A60DAA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C18012B7-4AF6-4CE7-8B41-1A75BA5314B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otero.org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sz="4400" dirty="0"/>
              <a:t>ZDROJE</a:t>
            </a:r>
            <a:br>
              <a:rPr lang="cs-CZ" sz="4400" dirty="0"/>
            </a:br>
            <a:r>
              <a:rPr lang="cs-CZ" sz="3200" dirty="0"/>
              <a:t>ODKAZOVÁNÍ, VYHODNOCOVÁNÍ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endParaRPr lang="cs-CZ" dirty="0"/>
          </a:p>
          <a:p>
            <a:r>
              <a:rPr lang="cs-CZ" dirty="0"/>
              <a:t>PROSEMINÁŘ K AKADEMICKÝM DOVEDNOSTEM</a:t>
            </a:r>
          </a:p>
        </p:txBody>
      </p:sp>
    </p:spTree>
    <p:extLst>
      <p:ext uri="{BB962C8B-B14F-4D97-AF65-F5344CB8AC3E}">
        <p14:creationId xmlns:p14="http://schemas.microsoft.com/office/powerpoint/2010/main" val="1472500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CITOVAT PŘÍMO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cs-CZ" b="1" dirty="0"/>
              <a:t>Citujeme:</a:t>
            </a:r>
          </a:p>
          <a:p>
            <a:pPr lvl="1" fontAlgn="base"/>
            <a:r>
              <a:rPr lang="cs-CZ" sz="2000" dirty="0"/>
              <a:t>Úsporně, funkčně, přesně</a:t>
            </a:r>
          </a:p>
          <a:p>
            <a:pPr lvl="1" fontAlgn="base"/>
            <a:r>
              <a:rPr lang="cs-CZ" sz="2000" dirty="0"/>
              <a:t>Důležité pasáže, které nedovedeme (lépe) vyjádřit vlastními slovy</a:t>
            </a:r>
          </a:p>
          <a:p>
            <a:pPr lvl="1" fontAlgn="base"/>
            <a:r>
              <a:rPr lang="cs-CZ" sz="2000" dirty="0"/>
              <a:t>Charakteristické či jinak pozoruhodné obraty</a:t>
            </a:r>
          </a:p>
          <a:p>
            <a:pPr lvl="1" fontAlgn="base"/>
            <a:r>
              <a:rPr lang="cs-CZ" sz="2000" dirty="0"/>
              <a:t>To, co chceme zvlášť vyzdvihnout</a:t>
            </a:r>
          </a:p>
          <a:p>
            <a:pPr fontAlgn="base"/>
            <a:endParaRPr lang="cs-CZ" dirty="0"/>
          </a:p>
          <a:p>
            <a:pPr marL="0" indent="0" fontAlgn="base">
              <a:buNone/>
            </a:pPr>
            <a:r>
              <a:rPr lang="cs-CZ" b="1" dirty="0"/>
              <a:t>Necitujeme</a:t>
            </a:r>
            <a:r>
              <a:rPr lang="cs-CZ" dirty="0"/>
              <a:t>:</a:t>
            </a:r>
          </a:p>
          <a:p>
            <a:pPr lvl="1" fontAlgn="base"/>
            <a:r>
              <a:rPr lang="cs-CZ" sz="2000" dirty="0"/>
              <a:t>Rozvláčnou, zbytečnou vatu</a:t>
            </a:r>
          </a:p>
          <a:p>
            <a:pPr lvl="1" fontAlgn="base"/>
            <a:r>
              <a:rPr lang="cs-CZ" sz="2000" dirty="0"/>
              <a:t>Pasáže vytržené z kontextu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41562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PARAFRÁZE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cs-CZ" b="1" dirty="0"/>
              <a:t>Parafráze</a:t>
            </a:r>
            <a:r>
              <a:rPr lang="cs-CZ" dirty="0"/>
              <a:t> reprodukuje původní myšlenku vlastními slovy</a:t>
            </a:r>
            <a:endParaRPr lang="cs-CZ" b="1" dirty="0"/>
          </a:p>
          <a:p>
            <a:pPr lvl="1" fontAlgn="base"/>
            <a:r>
              <a:rPr lang="cs-CZ" sz="2000" dirty="0"/>
              <a:t>Je zpravidla kratší než původní vyjádření</a:t>
            </a:r>
          </a:p>
          <a:p>
            <a:pPr lvl="1" fontAlgn="base"/>
            <a:r>
              <a:rPr lang="cs-CZ" sz="2000" dirty="0"/>
              <a:t>Nemělo by dojít ke zkreslení původního významu</a:t>
            </a:r>
          </a:p>
          <a:p>
            <a:pPr marL="0" indent="0" fontAlgn="base">
              <a:buNone/>
            </a:pPr>
            <a:r>
              <a:rPr lang="cs-CZ" i="1" dirty="0"/>
              <a:t>Např.: Machiavelli (2007 [1513]) odmítá fatalismus a přičítá člověku přinejmenším částečnou odpovědnost za vlastní úděl.</a:t>
            </a:r>
          </a:p>
          <a:p>
            <a:pPr marL="0" indent="0" fontAlgn="base">
              <a:buNone/>
            </a:pPr>
            <a:r>
              <a:rPr lang="cs-CZ" dirty="0"/>
              <a:t>Odkaz na zdroj se uvádí na konci každé parafráze</a:t>
            </a:r>
          </a:p>
          <a:p>
            <a:pPr lvl="1" fontAlgn="base"/>
            <a:r>
              <a:rPr lang="cs-CZ" sz="2000" dirty="0"/>
              <a:t>Je-li parafráze rozsáhlá, uvádí se odkaz na konci každého odstavce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0539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CITACE</a:t>
            </a:r>
            <a:r>
              <a:rPr lang="cs-CZ" dirty="0"/>
              <a:t> VS. PARAFRÁZE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pPr fontAlgn="base"/>
            <a:r>
              <a:rPr lang="cs-CZ" sz="26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„Všechno je z poloviny dílem osudu a z poloviny, nebo alespoň zčásti, dílem člověka.“ (Machiavelli, 2007 [1513], s. 165)</a:t>
            </a:r>
          </a:p>
          <a:p>
            <a:pPr fontAlgn="base"/>
            <a:r>
              <a:rPr lang="cs-CZ" sz="26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„Všechno je </a:t>
            </a:r>
            <a:r>
              <a:rPr lang="cs-CZ" sz="26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z poloviny</a:t>
            </a:r>
            <a:r>
              <a:rPr lang="cs-CZ" sz="26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dílem osudu a z poloviny (…) dílem člověka.“ (Machiavelli, 2007 [1513], s. 165, zdůraznění P. Š.)</a:t>
            </a:r>
          </a:p>
          <a:p>
            <a:pPr fontAlgn="base"/>
            <a:r>
              <a:rPr lang="cs-CZ" dirty="0"/>
              <a:t>Machiavelli (2007 [1513]) odmítá fatalismus a přičítá člověku přinejmenším částečnou odpovědnost za vlastní úděl.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68944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SEKUNDÁRNÍ CITACE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cs-CZ" dirty="0"/>
              <a:t>Odkaz na tvrzení autora, které zprostředkovává jiný autor</a:t>
            </a:r>
          </a:p>
          <a:p>
            <a:pPr lvl="1" fontAlgn="base"/>
            <a:r>
              <a:rPr lang="cs-CZ" sz="2000" dirty="0"/>
              <a:t>Např. v práci Tomáše </a:t>
            </a:r>
            <a:r>
              <a:rPr lang="cs-CZ" sz="2000" dirty="0" err="1"/>
              <a:t>Hirta</a:t>
            </a:r>
            <a:r>
              <a:rPr lang="cs-CZ" sz="2000" dirty="0"/>
              <a:t> (2010) jste četli, že Ernst </a:t>
            </a:r>
            <a:r>
              <a:rPr lang="cs-CZ" sz="2000" dirty="0" err="1"/>
              <a:t>Gellner</a:t>
            </a:r>
            <a:r>
              <a:rPr lang="cs-CZ" sz="2000" dirty="0"/>
              <a:t> (2005) hovoří o mnohosti nízkých kultur a jednotě vysoké kultury</a:t>
            </a:r>
          </a:p>
          <a:p>
            <a:pPr lvl="1" fontAlgn="base"/>
            <a:r>
              <a:rPr lang="cs-CZ" sz="2000" dirty="0"/>
              <a:t>Odkaz: (</a:t>
            </a:r>
            <a:r>
              <a:rPr lang="cs-CZ" sz="2000" dirty="0" err="1"/>
              <a:t>Gellner</a:t>
            </a:r>
            <a:r>
              <a:rPr lang="cs-CZ" sz="2000" dirty="0"/>
              <a:t>, 2005 in </a:t>
            </a:r>
            <a:r>
              <a:rPr lang="cs-CZ" sz="2000" dirty="0" err="1"/>
              <a:t>Hirt</a:t>
            </a:r>
            <a:r>
              <a:rPr lang="cs-CZ" sz="2000" dirty="0"/>
              <a:t>, 2010)</a:t>
            </a:r>
          </a:p>
          <a:p>
            <a:pPr marL="0" indent="0" fontAlgn="base">
              <a:buNone/>
            </a:pPr>
            <a:r>
              <a:rPr lang="cs-CZ" b="1" dirty="0"/>
              <a:t>Nezaměňovat s odkazem na článek ve sborníku!</a:t>
            </a:r>
          </a:p>
          <a:p>
            <a:pPr lvl="1" fontAlgn="base"/>
            <a:r>
              <a:rPr lang="cs-CZ" sz="2000" dirty="0"/>
              <a:t>Ve sborníku, který editoval Richard Fox, je článek od Lily </a:t>
            </a:r>
            <a:r>
              <a:rPr lang="cs-CZ" sz="2000" dirty="0" err="1"/>
              <a:t>Abu-Lughod</a:t>
            </a:r>
            <a:endParaRPr lang="cs-CZ" sz="2000" dirty="0"/>
          </a:p>
          <a:p>
            <a:pPr lvl="1" fontAlgn="base"/>
            <a:r>
              <a:rPr lang="cs-CZ" sz="2000" dirty="0"/>
              <a:t>Špatný odkaz: (</a:t>
            </a:r>
            <a:r>
              <a:rPr lang="cs-CZ" sz="2000" dirty="0" err="1"/>
              <a:t>Abu-Lughod</a:t>
            </a:r>
            <a:r>
              <a:rPr lang="cs-CZ" sz="2000" dirty="0"/>
              <a:t> in Fox, 1991)</a:t>
            </a:r>
          </a:p>
          <a:p>
            <a:pPr lvl="1" fontAlgn="base"/>
            <a:r>
              <a:rPr lang="cs-CZ" sz="2000" dirty="0"/>
              <a:t>Správný odkaz: (</a:t>
            </a:r>
            <a:r>
              <a:rPr lang="cs-CZ" sz="2000" dirty="0" err="1"/>
              <a:t>Abu-Lughod</a:t>
            </a:r>
            <a:r>
              <a:rPr lang="cs-CZ" sz="2000" dirty="0"/>
              <a:t>, 1991)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6918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PRAVIDLA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cs-CZ" dirty="0"/>
              <a:t>Dodržovat u referencí jednotný styl</a:t>
            </a:r>
          </a:p>
          <a:p>
            <a:pPr lvl="1" fontAlgn="base"/>
            <a:r>
              <a:rPr lang="cs-CZ" sz="2000" dirty="0"/>
              <a:t>(autor, rok); (Machiavelli, 2007 [1513])</a:t>
            </a:r>
          </a:p>
          <a:p>
            <a:pPr lvl="1" fontAlgn="base"/>
            <a:r>
              <a:rPr lang="cs-CZ" sz="2000" dirty="0"/>
              <a:t>NEBO (číslo reference); (1)</a:t>
            </a:r>
          </a:p>
          <a:p>
            <a:pPr lvl="1" fontAlgn="base"/>
            <a:r>
              <a:rPr lang="cs-CZ" sz="2000" dirty="0"/>
              <a:t>NEBO poznámky pod čarou</a:t>
            </a:r>
          </a:p>
          <a:p>
            <a:pPr lvl="1" fontAlgn="base"/>
            <a:r>
              <a:rPr lang="cs-CZ" sz="20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Tzn. ne všechny tyto styly zároveň</a:t>
            </a:r>
          </a:p>
          <a:p>
            <a:pPr marL="0" indent="0" fontAlgn="base">
              <a:buNone/>
            </a:pPr>
            <a:endParaRPr lang="cs-CZ" dirty="0"/>
          </a:p>
          <a:p>
            <a:pPr marL="0" indent="0" fontAlgn="base">
              <a:buNone/>
            </a:pPr>
            <a:r>
              <a:rPr lang="cs-CZ" dirty="0"/>
              <a:t>Neuvádět nadbytečné údaje sloužící k nafukování textu</a:t>
            </a:r>
          </a:p>
          <a:p>
            <a:pPr lvl="1" fontAlgn="base"/>
            <a:r>
              <a:rPr lang="cs-CZ" sz="2000" dirty="0"/>
              <a:t>Např. 10 citací jednoho článku, z nichž každá obsahuje plné bibliografické údaje včetně linku na databázi, z níž článek pochází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67340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JAK VYTVOŘIT SEZNAM LITERATURY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cs-CZ" dirty="0"/>
              <a:t>Bibliografické informace v kompletní podobě se v práci objeví </a:t>
            </a:r>
            <a:r>
              <a:rPr lang="cs-CZ" u="sng" dirty="0"/>
              <a:t>pouze jednou</a:t>
            </a:r>
            <a:r>
              <a:rPr lang="cs-CZ" dirty="0"/>
              <a:t>!</a:t>
            </a:r>
          </a:p>
          <a:p>
            <a:pPr marL="0" indent="0" fontAlgn="base">
              <a:buNone/>
            </a:pPr>
            <a:r>
              <a:rPr lang="cs-CZ" dirty="0"/>
              <a:t>Ruční citace</a:t>
            </a:r>
          </a:p>
          <a:p>
            <a:pPr lvl="1" fontAlgn="base"/>
            <a:r>
              <a:rPr lang="cs-CZ" sz="2000" dirty="0"/>
              <a:t>Výhoda: můžete odkazy napsat přesně tak, jak Vám to vyhovuje</a:t>
            </a:r>
          </a:p>
          <a:p>
            <a:pPr lvl="1" fontAlgn="base"/>
            <a:r>
              <a:rPr lang="cs-CZ" sz="2000" dirty="0"/>
              <a:t>Nevýhoda: relativně pracná metoda; zničující zejména v případě, že je nutné nějaké odkazy předělávat (přečíslovat atp.)</a:t>
            </a:r>
          </a:p>
          <a:p>
            <a:pPr marL="0" indent="0" fontAlgn="base">
              <a:buNone/>
            </a:pPr>
            <a:r>
              <a:rPr lang="cs-CZ" dirty="0"/>
              <a:t>Citační manažery</a:t>
            </a:r>
          </a:p>
          <a:p>
            <a:pPr lvl="1" fontAlgn="base"/>
            <a:r>
              <a:rPr lang="cs-CZ" sz="2000" dirty="0" err="1"/>
              <a:t>Mendeley</a:t>
            </a:r>
            <a:r>
              <a:rPr lang="cs-CZ" sz="2000" dirty="0"/>
              <a:t>, </a:t>
            </a:r>
            <a:r>
              <a:rPr lang="cs-CZ" sz="2000" dirty="0" err="1"/>
              <a:t>CitacePro</a:t>
            </a:r>
            <a:r>
              <a:rPr lang="cs-CZ" sz="2000" dirty="0"/>
              <a:t>, </a:t>
            </a:r>
            <a:r>
              <a:rPr lang="cs-CZ" sz="2000" b="1" dirty="0" err="1"/>
              <a:t>Zotero</a:t>
            </a:r>
            <a:r>
              <a:rPr lang="cs-CZ" sz="2000" b="1" dirty="0"/>
              <a:t> </a:t>
            </a:r>
            <a:r>
              <a:rPr lang="cs-CZ" sz="2000" dirty="0"/>
              <a:t>(</a:t>
            </a:r>
            <a:r>
              <a:rPr lang="cs-CZ" sz="2000" u="sng" dirty="0">
                <a:hlinkClick r:id="rId2"/>
              </a:rPr>
              <a:t>www.zotero.org</a:t>
            </a:r>
            <a:r>
              <a:rPr lang="cs-CZ" sz="2000" dirty="0"/>
              <a:t>)</a:t>
            </a:r>
          </a:p>
          <a:p>
            <a:pPr lvl="1" fontAlgn="base"/>
            <a:r>
              <a:rPr lang="cs-CZ" sz="2000" dirty="0"/>
              <a:t>Výhody: profesionální kvalita, export referencí z databází, různé normy</a:t>
            </a:r>
          </a:p>
          <a:p>
            <a:pPr lvl="1" fontAlgn="base"/>
            <a:r>
              <a:rPr lang="cs-CZ" sz="2000" dirty="0"/>
              <a:t>Nevýhody: ne zcela intuitivní ovládání, občas stejně musíte udělat první záznam ručně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20333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fontAlgn="base">
              <a:buNone/>
            </a:pPr>
            <a:r>
              <a:rPr lang="cs-CZ" dirty="0"/>
              <a:t>Elektronické verze tištěných časopisů citujeme jako články v časopise, nikoli jako články na webu</a:t>
            </a:r>
          </a:p>
          <a:p>
            <a:pPr fontAlgn="base"/>
            <a:r>
              <a:rPr lang="cs-CZ" dirty="0"/>
              <a:t>Př. z databáze JSTOR stáhnete článek </a:t>
            </a:r>
            <a:r>
              <a:rPr lang="cs-CZ" dirty="0" err="1"/>
              <a:t>Gooda</a:t>
            </a:r>
            <a:r>
              <a:rPr lang="cs-CZ" dirty="0"/>
              <a:t> a Ben-</a:t>
            </a:r>
            <a:r>
              <a:rPr lang="cs-CZ" dirty="0" err="1"/>
              <a:t>Yehudy</a:t>
            </a:r>
            <a:r>
              <a:rPr lang="cs-CZ" dirty="0"/>
              <a:t> ve formátu PDF, který původně vyšel v časopise </a:t>
            </a:r>
            <a:r>
              <a:rPr lang="cs-CZ" dirty="0" err="1"/>
              <a:t>Annual</a:t>
            </a:r>
            <a:r>
              <a:rPr lang="cs-CZ" dirty="0"/>
              <a:t> </a:t>
            </a:r>
            <a:r>
              <a:rPr lang="cs-CZ" dirty="0" err="1"/>
              <a:t>Review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Sociology.</a:t>
            </a:r>
          </a:p>
          <a:p>
            <a:pPr marL="0" indent="0">
              <a:buNone/>
            </a:pPr>
            <a:r>
              <a:rPr lang="cs-CZ" b="1" dirty="0"/>
              <a:t>SPRÁVNÁ CITACE </a:t>
            </a:r>
            <a:endParaRPr lang="cs-CZ" dirty="0"/>
          </a:p>
          <a:p>
            <a:r>
              <a:rPr lang="cs-CZ" dirty="0"/>
              <a:t>GOODE, Erich a BEN-YEHUDA, </a:t>
            </a:r>
            <a:r>
              <a:rPr lang="cs-CZ" dirty="0" err="1"/>
              <a:t>Nachman</a:t>
            </a:r>
            <a:r>
              <a:rPr lang="cs-CZ" dirty="0"/>
              <a:t>. 1994. </a:t>
            </a:r>
            <a:r>
              <a:rPr lang="cs-CZ" dirty="0" err="1"/>
              <a:t>Moral</a:t>
            </a:r>
            <a:r>
              <a:rPr lang="cs-CZ" dirty="0"/>
              <a:t> </a:t>
            </a:r>
            <a:r>
              <a:rPr lang="cs-CZ" dirty="0" err="1"/>
              <a:t>Panics</a:t>
            </a:r>
            <a:r>
              <a:rPr lang="cs-CZ" dirty="0"/>
              <a:t>: </a:t>
            </a:r>
            <a:r>
              <a:rPr lang="cs-CZ" dirty="0" err="1"/>
              <a:t>Culture</a:t>
            </a:r>
            <a:r>
              <a:rPr lang="cs-CZ" dirty="0"/>
              <a:t>, </a:t>
            </a:r>
            <a:r>
              <a:rPr lang="cs-CZ" dirty="0" err="1"/>
              <a:t>Politics</a:t>
            </a:r>
            <a:r>
              <a:rPr lang="cs-CZ" dirty="0"/>
              <a:t>, and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Construction</a:t>
            </a:r>
            <a:r>
              <a:rPr lang="cs-CZ" dirty="0"/>
              <a:t>. </a:t>
            </a:r>
            <a:r>
              <a:rPr lang="cs-CZ" i="1" dirty="0" err="1"/>
              <a:t>Annual</a:t>
            </a:r>
            <a:r>
              <a:rPr lang="cs-CZ" i="1" dirty="0"/>
              <a:t> </a:t>
            </a:r>
            <a:r>
              <a:rPr lang="cs-CZ" i="1" dirty="0" err="1"/>
              <a:t>Review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Sociology</a:t>
            </a:r>
            <a:r>
              <a:rPr lang="cs-CZ" dirty="0"/>
              <a:t>, sv. 20 , s. 149–171.</a:t>
            </a:r>
          </a:p>
          <a:p>
            <a:pPr marL="0" indent="0">
              <a:buNone/>
            </a:pPr>
            <a:r>
              <a:rPr lang="cs-CZ" b="1" dirty="0"/>
              <a:t>ŠPATNÁ CITACE</a:t>
            </a:r>
            <a:endParaRPr lang="cs-CZ" dirty="0"/>
          </a:p>
          <a:p>
            <a:r>
              <a:rPr lang="cs-CZ" dirty="0"/>
              <a:t>GOODE, Erich a BEN-YEHUDA, </a:t>
            </a:r>
            <a:r>
              <a:rPr lang="cs-CZ" dirty="0" err="1"/>
              <a:t>Nachman</a:t>
            </a:r>
            <a:r>
              <a:rPr lang="cs-CZ" dirty="0"/>
              <a:t>. 1994. </a:t>
            </a:r>
            <a:r>
              <a:rPr lang="cs-CZ" dirty="0" err="1"/>
              <a:t>Moral</a:t>
            </a:r>
            <a:r>
              <a:rPr lang="cs-CZ" dirty="0"/>
              <a:t> </a:t>
            </a:r>
            <a:r>
              <a:rPr lang="cs-CZ" dirty="0" err="1"/>
              <a:t>Panics</a:t>
            </a:r>
            <a:r>
              <a:rPr lang="cs-CZ" dirty="0"/>
              <a:t>: </a:t>
            </a:r>
            <a:r>
              <a:rPr lang="cs-CZ" dirty="0" err="1"/>
              <a:t>Culture</a:t>
            </a:r>
            <a:r>
              <a:rPr lang="cs-CZ" dirty="0"/>
              <a:t>, </a:t>
            </a:r>
            <a:r>
              <a:rPr lang="cs-CZ" dirty="0" err="1"/>
              <a:t>Politics</a:t>
            </a:r>
            <a:r>
              <a:rPr lang="cs-CZ" dirty="0"/>
              <a:t>, and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Construction</a:t>
            </a:r>
            <a:r>
              <a:rPr lang="cs-CZ" dirty="0"/>
              <a:t>. [online] </a:t>
            </a:r>
            <a:r>
              <a:rPr lang="cs-CZ" i="1" dirty="0" err="1"/>
              <a:t>Annual</a:t>
            </a:r>
            <a:r>
              <a:rPr lang="cs-CZ" i="1" dirty="0"/>
              <a:t> </a:t>
            </a:r>
            <a:r>
              <a:rPr lang="cs-CZ" i="1" dirty="0" err="1"/>
              <a:t>Review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Sociology</a:t>
            </a:r>
            <a:r>
              <a:rPr lang="cs-CZ" dirty="0"/>
              <a:t>, sv. 20 , s. 149–171. [cit. 22. 10. 2014]. Dostupný z WWW: &lt; http://www.jstor.org/</a:t>
            </a:r>
            <a:r>
              <a:rPr lang="cs-CZ" dirty="0" err="1"/>
              <a:t>stable</a:t>
            </a:r>
            <a:r>
              <a:rPr lang="cs-CZ" dirty="0"/>
              <a:t>/2083363&gt;.</a:t>
            </a:r>
          </a:p>
          <a:p>
            <a:pPr marL="0" indent="0">
              <a:buNone/>
            </a:pP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46004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LATINSKÉ ZKRATKY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Užívané v bibliografii</a:t>
            </a:r>
            <a:endParaRPr lang="cs-CZ" dirty="0"/>
          </a:p>
          <a:p>
            <a:pPr fontAlgn="base"/>
            <a:r>
              <a:rPr lang="cs-CZ" b="1" dirty="0"/>
              <a:t>et al. </a:t>
            </a:r>
            <a:r>
              <a:rPr lang="cs-CZ" dirty="0"/>
              <a:t>[a kolektiv]</a:t>
            </a:r>
            <a:endParaRPr lang="cs-CZ" b="1" dirty="0"/>
          </a:p>
          <a:p>
            <a:pPr fontAlgn="base"/>
            <a:r>
              <a:rPr lang="cs-CZ" b="1" dirty="0"/>
              <a:t>s. l. </a:t>
            </a:r>
            <a:r>
              <a:rPr lang="cs-CZ" dirty="0"/>
              <a:t>[bez místa vydání]</a:t>
            </a:r>
            <a:endParaRPr lang="cs-CZ" b="1" dirty="0"/>
          </a:p>
          <a:p>
            <a:pPr fontAlgn="base"/>
            <a:r>
              <a:rPr lang="cs-CZ" b="1" dirty="0"/>
              <a:t>s. a. </a:t>
            </a:r>
            <a:r>
              <a:rPr lang="cs-CZ" dirty="0"/>
              <a:t>[bez roku vydání]</a:t>
            </a:r>
            <a:endParaRPr lang="cs-CZ" b="1" dirty="0"/>
          </a:p>
          <a:p>
            <a:pPr fontAlgn="base"/>
            <a:r>
              <a:rPr lang="cs-CZ" b="1" dirty="0"/>
              <a:t>s. p. </a:t>
            </a:r>
            <a:r>
              <a:rPr lang="cs-CZ" dirty="0"/>
              <a:t>[bez paginace]</a:t>
            </a:r>
            <a:endParaRPr lang="cs-CZ" b="1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427984" y="609601"/>
            <a:ext cx="4536504" cy="37673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Užívané v pozn. pod čarou</a:t>
            </a:r>
            <a:endParaRPr lang="cs-CZ" dirty="0"/>
          </a:p>
          <a:p>
            <a:pPr fontAlgn="base"/>
            <a:r>
              <a:rPr lang="cs-CZ" b="1" dirty="0" err="1"/>
              <a:t>ibid</a:t>
            </a:r>
            <a:r>
              <a:rPr lang="cs-CZ" b="1" dirty="0"/>
              <a:t>. </a:t>
            </a:r>
            <a:r>
              <a:rPr lang="cs-CZ" dirty="0"/>
              <a:t>nebo</a:t>
            </a:r>
            <a:r>
              <a:rPr lang="cs-CZ" b="1" dirty="0"/>
              <a:t> id. </a:t>
            </a:r>
            <a:r>
              <a:rPr lang="cs-CZ" i="1" dirty="0"/>
              <a:t>(</a:t>
            </a:r>
            <a:r>
              <a:rPr lang="cs-CZ" i="1" dirty="0" err="1"/>
              <a:t>ibidem</a:t>
            </a:r>
            <a:r>
              <a:rPr lang="cs-CZ" i="1" dirty="0"/>
              <a:t>) </a:t>
            </a:r>
            <a:r>
              <a:rPr lang="cs-CZ" dirty="0"/>
              <a:t>[tamtéž]</a:t>
            </a:r>
            <a:endParaRPr lang="cs-CZ" b="1" dirty="0"/>
          </a:p>
          <a:p>
            <a:pPr fontAlgn="base"/>
            <a:r>
              <a:rPr lang="cs-CZ" b="1" dirty="0"/>
              <a:t>op. cit. </a:t>
            </a:r>
            <a:r>
              <a:rPr lang="cs-CZ" i="1" dirty="0"/>
              <a:t>(opus </a:t>
            </a:r>
            <a:r>
              <a:rPr lang="cs-CZ" i="1" dirty="0" err="1"/>
              <a:t>citatum</a:t>
            </a:r>
            <a:r>
              <a:rPr lang="cs-CZ" i="1" dirty="0"/>
              <a:t>/opere </a:t>
            </a:r>
            <a:r>
              <a:rPr lang="cs-CZ" i="1" dirty="0" err="1"/>
              <a:t>citato</a:t>
            </a:r>
            <a:r>
              <a:rPr lang="cs-CZ" i="1" dirty="0"/>
              <a:t>)</a:t>
            </a:r>
            <a:r>
              <a:rPr lang="cs-CZ" dirty="0"/>
              <a:t> [citované dílo]</a:t>
            </a:r>
            <a:endParaRPr lang="cs-CZ" b="1" dirty="0"/>
          </a:p>
          <a:p>
            <a:r>
              <a:rPr lang="cs-CZ" b="1" dirty="0" err="1"/>
              <a:t>loc</a:t>
            </a:r>
            <a:r>
              <a:rPr lang="cs-CZ" b="1" dirty="0"/>
              <a:t>. cit.</a:t>
            </a:r>
            <a:r>
              <a:rPr lang="cs-CZ" dirty="0"/>
              <a:t> nebo </a:t>
            </a:r>
            <a:r>
              <a:rPr lang="cs-CZ" b="1" dirty="0"/>
              <a:t>l. c.</a:t>
            </a:r>
            <a:r>
              <a:rPr lang="cs-CZ" dirty="0"/>
              <a:t> </a:t>
            </a:r>
            <a:r>
              <a:rPr lang="cs-CZ" i="1" dirty="0"/>
              <a:t>(loco </a:t>
            </a:r>
            <a:r>
              <a:rPr lang="cs-CZ" i="1" dirty="0" err="1"/>
              <a:t>citato</a:t>
            </a:r>
            <a:r>
              <a:rPr lang="cs-CZ" i="1" dirty="0"/>
              <a:t>)</a:t>
            </a:r>
            <a:r>
              <a:rPr lang="cs-CZ" dirty="0"/>
              <a:t> [na citovaném místě]</a:t>
            </a:r>
          </a:p>
        </p:txBody>
      </p:sp>
    </p:spTree>
    <p:extLst>
      <p:ext uri="{BB962C8B-B14F-4D97-AF65-F5344CB8AC3E}">
        <p14:creationId xmlns:p14="http://schemas.microsoft.com/office/powerpoint/2010/main" val="4106870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ČEMU ZDROJE SLOUŽÍ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Ověření uvedených tezí - získání přehledu o tom, z čeho autor při svém myšlenkovém postupu čerpal</a:t>
            </a:r>
          </a:p>
          <a:p>
            <a:r>
              <a:rPr lang="cs-CZ" dirty="0"/>
              <a:t>Posuzuje se kvalita, aktuálnost, relevance zdrojů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5563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5013176"/>
            <a:ext cx="6781800" cy="1159024"/>
          </a:xfrm>
        </p:spPr>
        <p:txBody>
          <a:bodyPr/>
          <a:lstStyle/>
          <a:p>
            <a:r>
              <a:rPr lang="cs-CZ" dirty="0"/>
              <a:t>PROČ ODKAZOVAT?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685800"/>
            <a:ext cx="7770440" cy="4471392"/>
          </a:xfrm>
        </p:spPr>
        <p:txBody>
          <a:bodyPr>
            <a:normAutofit fontScale="70000" lnSpcReduction="20000"/>
          </a:bodyPr>
          <a:lstStyle/>
          <a:p>
            <a:pPr marL="0" indent="0" fontAlgn="base">
              <a:buNone/>
            </a:pPr>
            <a:r>
              <a:rPr lang="cs-CZ" b="1" dirty="0"/>
              <a:t>Přiznání zdrojů</a:t>
            </a:r>
          </a:p>
          <a:p>
            <a:pPr lvl="1" fontAlgn="base"/>
            <a:r>
              <a:rPr lang="cs-CZ" dirty="0"/>
              <a:t>Uvedení zdrojů, z nichž čerpáte své myšlenky, definice, statistiky, apod.</a:t>
            </a:r>
          </a:p>
          <a:p>
            <a:pPr lvl="1" fontAlgn="base"/>
            <a:r>
              <a:rPr lang="cs-CZ" i="1" dirty="0"/>
              <a:t>Př. Dle Mary Douglasové (2014) lze chápat nečisté jako nemístné.</a:t>
            </a:r>
          </a:p>
          <a:p>
            <a:pPr lvl="1" fontAlgn="base"/>
            <a:r>
              <a:rPr lang="cs-CZ" i="1" dirty="0"/>
              <a:t>Př. Vycházím přitom z </a:t>
            </a:r>
            <a:r>
              <a:rPr lang="cs-CZ" i="1" dirty="0" err="1"/>
              <a:t>interpretativní</a:t>
            </a:r>
            <a:r>
              <a:rPr lang="cs-CZ" i="1" dirty="0"/>
              <a:t> antropologie podle níž je člověk „zvíře zavěšené do pavučiny významů, kterou si samo upředlo“ (</a:t>
            </a:r>
            <a:r>
              <a:rPr lang="cs-CZ" i="1" dirty="0" err="1"/>
              <a:t>Geertz</a:t>
            </a:r>
            <a:r>
              <a:rPr lang="cs-CZ" i="1" dirty="0"/>
              <a:t>, 2000, s. 15).</a:t>
            </a:r>
          </a:p>
          <a:p>
            <a:pPr marL="0" indent="0" fontAlgn="base">
              <a:buNone/>
            </a:pPr>
            <a:r>
              <a:rPr lang="cs-CZ" b="1" dirty="0"/>
              <a:t>Ilustrování</a:t>
            </a:r>
          </a:p>
          <a:p>
            <a:pPr lvl="1" fontAlgn="base"/>
            <a:r>
              <a:rPr lang="cs-CZ" dirty="0"/>
              <a:t>Uvedení příkladů studí, které se zabývají konkrétním problémem; autorů, jež sdílí určitou perspektivu, apod.</a:t>
            </a:r>
          </a:p>
          <a:p>
            <a:pPr lvl="1" fontAlgn="base"/>
            <a:r>
              <a:rPr lang="cs-CZ" i="1" dirty="0"/>
              <a:t>Př. Praktiky subkultur ve virtuálním prostoru jsou již delší dobu v centru zájmu subkulturních studií (viz např. </a:t>
            </a:r>
            <a:r>
              <a:rPr lang="cs-CZ" i="1" dirty="0" err="1"/>
              <a:t>Williams</a:t>
            </a:r>
            <a:r>
              <a:rPr lang="cs-CZ" i="1" dirty="0"/>
              <a:t> 2006, </a:t>
            </a:r>
            <a:r>
              <a:rPr lang="cs-CZ" i="1" dirty="0" err="1"/>
              <a:t>Overell</a:t>
            </a:r>
            <a:r>
              <a:rPr lang="cs-CZ" i="1" dirty="0"/>
              <a:t> 2010, </a:t>
            </a:r>
            <a:r>
              <a:rPr lang="cs-CZ" i="1" dirty="0" err="1"/>
              <a:t>Hodkinson</a:t>
            </a:r>
            <a:r>
              <a:rPr lang="cs-CZ" i="1" dirty="0"/>
              <a:t> 2007)</a:t>
            </a:r>
          </a:p>
          <a:p>
            <a:pPr marL="0" indent="0" fontAlgn="base">
              <a:buNone/>
            </a:pPr>
            <a:r>
              <a:rPr lang="cs-CZ" b="1" dirty="0"/>
              <a:t>Nasměrování čtenáře k detailům</a:t>
            </a:r>
          </a:p>
          <a:p>
            <a:pPr lvl="1" fontAlgn="base"/>
            <a:r>
              <a:rPr lang="cs-CZ" dirty="0"/>
              <a:t>v textu použitých metod, postupů, teorií, atd.</a:t>
            </a:r>
          </a:p>
          <a:p>
            <a:pPr lvl="1" fontAlgn="base"/>
            <a:r>
              <a:rPr lang="cs-CZ" i="1" dirty="0"/>
              <a:t>Př. Výzkum byl realizován tzv. metodou trychtýře (</a:t>
            </a:r>
            <a:r>
              <a:rPr lang="cs-CZ" i="1" dirty="0" err="1"/>
              <a:t>Spradley</a:t>
            </a:r>
            <a:r>
              <a:rPr lang="cs-CZ" i="1" dirty="0"/>
              <a:t>, 1980).</a:t>
            </a:r>
          </a:p>
          <a:p>
            <a:pPr marL="0" indent="0" fontAlgn="base">
              <a:buNone/>
            </a:pPr>
            <a:r>
              <a:rPr lang="cs-CZ" b="1" dirty="0"/>
              <a:t>Porovnání</a:t>
            </a:r>
          </a:p>
          <a:p>
            <a:pPr lvl="1" fontAlgn="base"/>
            <a:r>
              <a:rPr lang="cs-CZ" dirty="0"/>
              <a:t>Porovnání vlastních zjištění či interpretací s ostatními autory.</a:t>
            </a:r>
          </a:p>
          <a:p>
            <a:pPr lvl="1" fontAlgn="base"/>
            <a:r>
              <a:rPr lang="cs-CZ" i="1" dirty="0"/>
              <a:t>Př. Jak je patrné z přechozí analýzy, nositelé </a:t>
            </a:r>
            <a:r>
              <a:rPr lang="cs-CZ" i="1" dirty="0" err="1"/>
              <a:t>emo</a:t>
            </a:r>
            <a:r>
              <a:rPr lang="cs-CZ" i="1" dirty="0"/>
              <a:t> subkultury užívají </a:t>
            </a:r>
            <a:r>
              <a:rPr lang="cs-CZ" i="1" dirty="0" err="1"/>
              <a:t>FaceBook</a:t>
            </a:r>
            <a:r>
              <a:rPr lang="cs-CZ" i="1" dirty="0"/>
              <a:t> k vytváření nových sociálních vazeb (srov. </a:t>
            </a:r>
            <a:r>
              <a:rPr lang="cs-CZ" i="1" dirty="0" err="1"/>
              <a:t>Overell</a:t>
            </a:r>
            <a:r>
              <a:rPr lang="cs-CZ" i="1" dirty="0"/>
              <a:t>, 2010), zatímco </a:t>
            </a:r>
            <a:r>
              <a:rPr lang="cs-CZ" i="1" dirty="0" err="1"/>
              <a:t>gothici</a:t>
            </a:r>
            <a:r>
              <a:rPr lang="cs-CZ" i="1" dirty="0"/>
              <a:t> k upevňování vazeb již existujících (srov. </a:t>
            </a:r>
            <a:r>
              <a:rPr lang="cs-CZ" i="1" dirty="0" err="1"/>
              <a:t>Hodkinson</a:t>
            </a:r>
            <a:r>
              <a:rPr lang="cs-CZ" i="1" dirty="0"/>
              <a:t>, 2007)</a:t>
            </a:r>
          </a:p>
          <a:p>
            <a:pPr lvl="1" fontAlgn="base"/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4428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194376" cy="1600200"/>
          </a:xfrm>
        </p:spPr>
        <p:txBody>
          <a:bodyPr>
            <a:normAutofit fontScale="90000"/>
          </a:bodyPr>
          <a:lstStyle/>
          <a:p>
            <a:r>
              <a:rPr lang="cs-CZ" dirty="0"/>
              <a:t>NA CO JE TŘEBA ODKAZOVAT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cs-CZ" dirty="0" err="1"/>
              <a:t>Nazdrojovány</a:t>
            </a:r>
            <a:r>
              <a:rPr lang="cs-CZ" dirty="0"/>
              <a:t> musejí být všechny informace, které nepocházejí z vaší vlastní hlavy</a:t>
            </a:r>
          </a:p>
          <a:p>
            <a:pPr lvl="1" fontAlgn="base"/>
            <a:r>
              <a:rPr lang="cs-CZ" sz="2000" dirty="0"/>
              <a:t>Odkázat je třeba použité teorie, data…</a:t>
            </a:r>
          </a:p>
          <a:p>
            <a:pPr lvl="1" fontAlgn="base"/>
            <a:r>
              <a:rPr lang="cs-CZ" sz="2000" dirty="0"/>
              <a:t>Není třeba uvádět zdroj u „obecně známých“ informací (např. </a:t>
            </a:r>
            <a:r>
              <a:rPr lang="cs-CZ" sz="2000" i="1" dirty="0"/>
              <a:t>„Jan Hus byl upálen v roce 1415.“</a:t>
            </a:r>
            <a:r>
              <a:rPr lang="cs-CZ" sz="2000" dirty="0"/>
              <a:t>)</a:t>
            </a:r>
          </a:p>
          <a:p>
            <a:pPr lvl="1" fontAlgn="base"/>
            <a:r>
              <a:rPr lang="cs-CZ" sz="2000" dirty="0"/>
              <a:t>Data typu ´vývoj počtu nezaměstnaných v roce 2010´ </a:t>
            </a:r>
            <a:r>
              <a:rPr lang="cs-CZ" sz="2000" b="1" u="sng" dirty="0"/>
              <a:t>je</a:t>
            </a:r>
            <a:r>
              <a:rPr lang="cs-CZ" sz="2000" dirty="0"/>
              <a:t> nutno odkázat (data ČSÚ atp.)</a:t>
            </a:r>
          </a:p>
          <a:p>
            <a:pPr fontAlgn="base"/>
            <a:r>
              <a:rPr lang="cs-CZ" dirty="0"/>
              <a:t>U dat získaných vlastními silami je třeba rovněž uvést odkaz</a:t>
            </a:r>
          </a:p>
          <a:p>
            <a:pPr fontAlgn="base"/>
            <a:r>
              <a:rPr lang="cs-CZ" dirty="0"/>
              <a:t>Zdrojů raději více než méně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0520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698432" cy="1600200"/>
          </a:xfrm>
        </p:spPr>
        <p:txBody>
          <a:bodyPr>
            <a:normAutofit fontScale="90000"/>
          </a:bodyPr>
          <a:lstStyle/>
          <a:p>
            <a:r>
              <a:rPr lang="cs-CZ" dirty="0"/>
              <a:t>KRITÉRIA ODBORNÉ LITERATURY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cs-CZ" dirty="0"/>
              <a:t>Kdo je autor? </a:t>
            </a:r>
          </a:p>
          <a:p>
            <a:pPr lvl="1" fontAlgn="base"/>
            <a:r>
              <a:rPr lang="cs-CZ" sz="2000" dirty="0"/>
              <a:t>Jaká je jeho kvalifikace? Patří publikace, kterou napsal, do rámce jeho odborné expertní zkušenosti? V případě vědecké nebo odborné publikace je dobré vědět, zda je citována v jiných zdrojích. </a:t>
            </a:r>
          </a:p>
          <a:p>
            <a:pPr lvl="1" fontAlgn="base"/>
            <a:r>
              <a:rPr lang="cs-CZ" sz="2000" dirty="0"/>
              <a:t>Kde autor pracuje, v jaké instituci? Jaké jsou její cíle a program? </a:t>
            </a:r>
          </a:p>
          <a:p>
            <a:pPr fontAlgn="base"/>
            <a:r>
              <a:rPr lang="cs-CZ" dirty="0"/>
              <a:t>Kdo knihu vydal?</a:t>
            </a:r>
            <a:r>
              <a:rPr lang="cs-CZ" sz="1800" dirty="0"/>
              <a:t> </a:t>
            </a:r>
            <a:endParaRPr lang="cs-CZ" dirty="0"/>
          </a:p>
          <a:p>
            <a:pPr lvl="1" fontAlgn="base"/>
            <a:r>
              <a:rPr lang="cs-CZ" sz="2000" dirty="0"/>
              <a:t>Jestliže ji vydalo univerzitní nebo odborné vydavatelství, bývá jistá záruka odborné kvality </a:t>
            </a:r>
          </a:p>
          <a:p>
            <a:pPr fontAlgn="base"/>
            <a:r>
              <a:rPr lang="cs-CZ" dirty="0"/>
              <a:t>Poznámkový aparát a seznam literatury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8086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JAK POZNAT RELEVANTNÍ 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cs-CZ" dirty="0"/>
              <a:t>Odborná (viz výše)</a:t>
            </a:r>
          </a:p>
          <a:p>
            <a:pPr fontAlgn="base"/>
            <a:r>
              <a:rPr lang="cs-CZ" dirty="0"/>
              <a:t>Vztahující se k tématu</a:t>
            </a:r>
          </a:p>
          <a:p>
            <a:pPr fontAlgn="base"/>
            <a:r>
              <a:rPr lang="cs-CZ" dirty="0"/>
              <a:t>Odpovídající oborově</a:t>
            </a:r>
          </a:p>
          <a:p>
            <a:pPr marL="0" indent="0" fontAlgn="base">
              <a:buNone/>
            </a:pPr>
            <a:r>
              <a:rPr lang="cs-CZ" dirty="0">
                <a:solidFill>
                  <a:srgbClr val="FF0000"/>
                </a:solidFill>
              </a:rPr>
              <a:t>------------------------------------------------------------------------</a:t>
            </a:r>
          </a:p>
          <a:p>
            <a:pPr fontAlgn="base"/>
            <a:r>
              <a:rPr lang="cs-CZ" dirty="0"/>
              <a:t>[aktuální – rok vydání významný dle kontextu]</a:t>
            </a:r>
          </a:p>
          <a:p>
            <a:pPr fontAlgn="base"/>
            <a:r>
              <a:rPr lang="cs-CZ" dirty="0"/>
              <a:t>[známost autora – dle kontextu, významnější zda se vztahuje k tématu]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9308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HODNOVĚRNOST ZDROJŮ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399384"/>
          </a:xfrm>
        </p:spPr>
        <p:txBody>
          <a:bodyPr>
            <a:normAutofit fontScale="92500" lnSpcReduction="10000"/>
          </a:bodyPr>
          <a:lstStyle/>
          <a:p>
            <a:pPr marL="0" indent="0" fontAlgn="base">
              <a:buNone/>
            </a:pPr>
            <a:r>
              <a:rPr lang="cs-CZ" dirty="0"/>
              <a:t>Od nejvyšší k nejnižší (orientační přehled):</a:t>
            </a:r>
          </a:p>
          <a:p>
            <a:pPr marL="0" indent="0">
              <a:buNone/>
            </a:pPr>
            <a:r>
              <a:rPr lang="cs-CZ" b="1" dirty="0"/>
              <a:t>Editované zdroje</a:t>
            </a:r>
            <a:endParaRPr lang="cs-CZ" dirty="0"/>
          </a:p>
          <a:p>
            <a:pPr lvl="1" fontAlgn="base"/>
            <a:r>
              <a:rPr lang="cs-CZ" sz="2000" dirty="0"/>
              <a:t>Prestižní recenzované (impaktované) časopisy a statistiky uznávaných organizací </a:t>
            </a:r>
          </a:p>
          <a:p>
            <a:pPr lvl="1" fontAlgn="base"/>
            <a:r>
              <a:rPr lang="cs-CZ" sz="2000" dirty="0"/>
              <a:t>Ostatní impaktované časopisy a knihy z uznávaných nakladatelství</a:t>
            </a:r>
          </a:p>
          <a:p>
            <a:pPr lvl="1" fontAlgn="base"/>
            <a:r>
              <a:rPr lang="cs-CZ" sz="2000" dirty="0"/>
              <a:t>Sborníky z konferencí, recenzované časopisy, dokumenty a statistiky ministerstev</a:t>
            </a:r>
          </a:p>
          <a:p>
            <a:pPr marL="0" indent="0">
              <a:buNone/>
            </a:pPr>
            <a:r>
              <a:rPr lang="cs-CZ" b="1" dirty="0"/>
              <a:t>Needitované zdroje</a:t>
            </a:r>
            <a:endParaRPr lang="cs-CZ" dirty="0"/>
          </a:p>
          <a:p>
            <a:pPr lvl="1" fontAlgn="base"/>
            <a:r>
              <a:rPr lang="cs-CZ" sz="2000" dirty="0"/>
              <a:t>Mezinárodně uznávané učebnice</a:t>
            </a:r>
          </a:p>
          <a:p>
            <a:pPr lvl="1" fontAlgn="base"/>
            <a:r>
              <a:rPr lang="cs-CZ" sz="2000" dirty="0"/>
              <a:t>České učebnice</a:t>
            </a:r>
          </a:p>
          <a:p>
            <a:pPr lvl="1" fontAlgn="base"/>
            <a:r>
              <a:rPr lang="cs-CZ" sz="2000" dirty="0"/>
              <a:t>Noviny, </a:t>
            </a:r>
            <a:r>
              <a:rPr lang="cs-CZ" sz="2000" dirty="0" err="1"/>
              <a:t>Wikipedia</a:t>
            </a:r>
            <a:r>
              <a:rPr lang="cs-CZ" sz="2000" dirty="0"/>
              <a:t>, „společenské“ časopisy, populárně-naučné články, blogy, fóra</a:t>
            </a:r>
          </a:p>
          <a:p>
            <a:pPr lvl="1" fontAlgn="base"/>
            <a:r>
              <a:rPr lang="cs-CZ" sz="2000" dirty="0"/>
              <a:t>Osobní sdělení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8888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PŘÍMÁ CITACE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fontAlgn="base">
              <a:buNone/>
            </a:pPr>
            <a:r>
              <a:rPr lang="cs-CZ" b="1" dirty="0"/>
              <a:t>Přímá citace </a:t>
            </a:r>
            <a:r>
              <a:rPr lang="cs-CZ" dirty="0"/>
              <a:t>je přesná reprodukce zdrojového textu</a:t>
            </a:r>
            <a:endParaRPr lang="cs-CZ" b="1" dirty="0"/>
          </a:p>
          <a:p>
            <a:pPr lvl="1" fontAlgn="base"/>
            <a:r>
              <a:rPr lang="cs-CZ" sz="2000" dirty="0"/>
              <a:t>Musí být v uvozovkách!</a:t>
            </a:r>
          </a:p>
          <a:p>
            <a:pPr lvl="1" fontAlgn="base"/>
            <a:r>
              <a:rPr lang="cs-CZ" sz="2000" dirty="0"/>
              <a:t>Musí odkazovat na konkrétní stránku!</a:t>
            </a:r>
          </a:p>
          <a:p>
            <a:pPr lvl="1" fontAlgn="base"/>
            <a:r>
              <a:rPr lang="cs-CZ" sz="2000" dirty="0"/>
              <a:t>Např.: „Všechno je z poloviny dílem osudu a z poloviny, nebo alespoň zčásti, dílem člověka.“ (Machiavelli, 2007 [1513], s. 165)</a:t>
            </a:r>
          </a:p>
          <a:p>
            <a:pPr marL="0" indent="0" fontAlgn="base">
              <a:buNone/>
            </a:pPr>
            <a:r>
              <a:rPr lang="cs-CZ" dirty="0"/>
              <a:t>Při citování obsáhlejší pasáže použijte </a:t>
            </a:r>
            <a:r>
              <a:rPr lang="cs-CZ" b="1" dirty="0"/>
              <a:t>blokové citace</a:t>
            </a:r>
          </a:p>
          <a:p>
            <a:pPr marL="0" indent="0" fontAlgn="base">
              <a:buNone/>
            </a:pPr>
            <a:r>
              <a:rPr lang="cs-CZ" dirty="0"/>
              <a:t>Pokud do citace zasahujeme, je nutné na to čtenáře upozornit:</a:t>
            </a:r>
          </a:p>
          <a:p>
            <a:pPr lvl="1" fontAlgn="base"/>
            <a:r>
              <a:rPr lang="cs-CZ" sz="2000" dirty="0"/>
              <a:t>„Všechno je </a:t>
            </a:r>
            <a:r>
              <a:rPr lang="cs-CZ" sz="2000" b="1" dirty="0"/>
              <a:t>z poloviny</a:t>
            </a:r>
            <a:r>
              <a:rPr lang="cs-CZ" sz="2000" dirty="0"/>
              <a:t> dílem osudu a z poloviny (…) dílem člověka.“ (Machiavelli, 2007 [1513], s. 165, zdůraznění P. Š.)</a:t>
            </a:r>
          </a:p>
          <a:p>
            <a:pPr marL="0" indent="0" fontAlgn="base">
              <a:buNone/>
            </a:pPr>
            <a:r>
              <a:rPr lang="cs-CZ" dirty="0"/>
              <a:t>Pokud chceme v textu na něco upozornit, např. na chybu, jíž se autor dopustil, ale i na tvrzení, s nímž nesouhlasíme, užijeme [sic!] (lat. hle):</a:t>
            </a:r>
          </a:p>
          <a:p>
            <a:pPr lvl="1" fontAlgn="base"/>
            <a:r>
              <a:rPr lang="cs-CZ" sz="2000" dirty="0"/>
              <a:t>Např.: „S </a:t>
            </a:r>
            <a:r>
              <a:rPr lang="cs-CZ" sz="2000" dirty="0" err="1"/>
              <a:t>gothic</a:t>
            </a:r>
            <a:r>
              <a:rPr lang="cs-CZ" sz="2000" dirty="0"/>
              <a:t> rockem částečně souvisí i tzv. </a:t>
            </a:r>
            <a:r>
              <a:rPr lang="cs-CZ" sz="2000" b="1" dirty="0" err="1"/>
              <a:t>emo</a:t>
            </a:r>
            <a:r>
              <a:rPr lang="cs-CZ" sz="2000" b="1" dirty="0"/>
              <a:t> styl </a:t>
            </a:r>
            <a:r>
              <a:rPr lang="cs-CZ" sz="2000" dirty="0"/>
              <a:t>[sic!] “ (Smolík, 2010, s. 231, zdůrazněno v </a:t>
            </a:r>
            <a:r>
              <a:rPr lang="cs-CZ" sz="2000" dirty="0" err="1"/>
              <a:t>orig</a:t>
            </a:r>
            <a:r>
              <a:rPr lang="cs-CZ" sz="2000" dirty="0"/>
              <a:t>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23360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BLOKOVÁ CITACE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0" y="609601"/>
            <a:ext cx="3779912" cy="3767328"/>
          </a:xfrm>
        </p:spPr>
        <p:txBody>
          <a:bodyPr>
            <a:normAutofit fontScale="47500" lnSpcReduction="20000"/>
          </a:bodyPr>
          <a:lstStyle/>
          <a:p>
            <a:pPr fontAlgn="base"/>
            <a:r>
              <a:rPr lang="cs-CZ" sz="4200" dirty="0">
                <a:solidFill>
                  <a:srgbClr val="C00000"/>
                </a:solidFill>
              </a:rPr>
              <a:t>Bez uvozovek</a:t>
            </a:r>
          </a:p>
          <a:p>
            <a:pPr fontAlgn="base"/>
            <a:r>
              <a:rPr lang="cs-CZ" sz="4200" dirty="0">
                <a:solidFill>
                  <a:srgbClr val="C00000"/>
                </a:solidFill>
              </a:rPr>
              <a:t>O 1-2 body menším písmem</a:t>
            </a:r>
          </a:p>
          <a:p>
            <a:pPr fontAlgn="base"/>
            <a:r>
              <a:rPr lang="cs-CZ" sz="4200" dirty="0">
                <a:solidFill>
                  <a:srgbClr val="C00000"/>
                </a:solidFill>
              </a:rPr>
              <a:t>Odsazená</a:t>
            </a:r>
          </a:p>
          <a:p>
            <a:endParaRPr lang="cs-CZ" sz="24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203848" y="609600"/>
            <a:ext cx="5688632" cy="46196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sz="4200" dirty="0"/>
              <a:t>Texttexttexttexttexttexttexttexttexttexttexttexttexttexttexttexttexttexttexttexttexttexttexttexttexttexttexttexttexttexttexttexttexttexttexttexttexttexttexttexttexttexttexttexttexttexttexttexttexttexttexttexttexttexttexttextte</a:t>
            </a:r>
          </a:p>
          <a:p>
            <a:pPr marL="0" indent="0">
              <a:buNone/>
            </a:pPr>
            <a:br>
              <a:rPr lang="cs-CZ" dirty="0"/>
            </a:br>
            <a:r>
              <a:rPr lang="cs-CZ" dirty="0"/>
              <a:t>	</a:t>
            </a:r>
            <a:r>
              <a:rPr lang="cs-CZ" sz="3800" dirty="0"/>
              <a:t>Blokovácitaceblokovácitaceblokovácitaceblokovácitaceblokovácitaceblokovácitaceblokovácitaceblokovácitaceblokovácitaceblokovácitaceblokovácitaceblokovácitaceblokovácitaceblokovácitaceblokovácit </a:t>
            </a:r>
            <a:r>
              <a:rPr lang="cs-CZ" sz="3800" dirty="0" err="1"/>
              <a:t>aceblokovácitaceblokovácitace</a:t>
            </a:r>
            <a:r>
              <a:rPr lang="cs-CZ" sz="3800" dirty="0"/>
              <a:t>. (ODKAZ)</a:t>
            </a:r>
          </a:p>
          <a:p>
            <a:pPr marL="0" indent="0">
              <a:buNone/>
            </a:pPr>
            <a:br>
              <a:rPr lang="cs-CZ" dirty="0"/>
            </a:br>
            <a:r>
              <a:rPr lang="cs-CZ" sz="4200" dirty="0"/>
              <a:t>Texttexttexttexttexttexttexttexttexttexttexttexttexttexttexttexttexttexttexttexttexttexttexttexttexttexttexttexttexttexttexttexttexttexttexttexttexttexttexttexttexttexttexttexttexttexttexttexttexttexttexttexttexttexttexttexttexttexttexttexttexttexttext.</a:t>
            </a:r>
          </a:p>
          <a:p>
            <a:pPr marL="0" indent="0">
              <a:buNone/>
            </a:pPr>
            <a:br>
              <a:rPr lang="cs-CZ" sz="4200" dirty="0"/>
            </a:br>
            <a:endParaRPr lang="cs-CZ" sz="4200" dirty="0"/>
          </a:p>
        </p:txBody>
      </p:sp>
    </p:spTree>
    <p:extLst>
      <p:ext uri="{BB962C8B-B14F-4D97-AF65-F5344CB8AC3E}">
        <p14:creationId xmlns:p14="http://schemas.microsoft.com/office/powerpoint/2010/main" val="1796390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3476</TotalTime>
  <Words>1342</Words>
  <Application>Microsoft Macintosh PowerPoint</Application>
  <PresentationFormat>Předvádění na obrazovce (4:3)</PresentationFormat>
  <Paragraphs>135</Paragraphs>
  <Slides>17</Slides>
  <Notes>0</Notes>
  <HiddenSlides>2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Impact</vt:lpstr>
      <vt:lpstr>Times New Roman</vt:lpstr>
      <vt:lpstr>NewsPrint</vt:lpstr>
      <vt:lpstr>ZDROJE ODKAZOVÁNÍ, VYHODNOCOVÁNÍ</vt:lpstr>
      <vt:lpstr>K ČEMU ZDROJE SLOUŽÍ</vt:lpstr>
      <vt:lpstr>PROČ ODKAZOVAT?</vt:lpstr>
      <vt:lpstr>NA CO JE TŘEBA ODKAZOVAT</vt:lpstr>
      <vt:lpstr>KRITÉRIA ODBORNÉ LITERATURY</vt:lpstr>
      <vt:lpstr>JAK POZNAT RELEVANTNÍ ZDROJE</vt:lpstr>
      <vt:lpstr>HODNOVĚRNOST ZDROJŮ</vt:lpstr>
      <vt:lpstr>PŘÍMÁ CITACE</vt:lpstr>
      <vt:lpstr>BLOKOVÁ CITACE</vt:lpstr>
      <vt:lpstr>CO CITOVAT PŘÍMO</vt:lpstr>
      <vt:lpstr>PARAFRÁZE</vt:lpstr>
      <vt:lpstr>CITACE VS. PARAFRÁZE</vt:lpstr>
      <vt:lpstr>SEKUNDÁRNÍ CITACE</vt:lpstr>
      <vt:lpstr>PRAVIDLA</vt:lpstr>
      <vt:lpstr>JAK VYTVOŘIT SEZNAM LITERATURY</vt:lpstr>
      <vt:lpstr>Prezentace aplikace PowerPoint</vt:lpstr>
      <vt:lpstr>LATINSKÉ ZKRATKY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ZDROJE ODKAZOVÁNÍ, VYHODNOCOVÁNÍ</dc:title>
  <dc:creator>HP</dc:creator>
  <cp:lastModifiedBy>e r</cp:lastModifiedBy>
  <cp:revision>20</cp:revision>
  <cp:lastPrinted>2018-03-21T08:51:21Z</cp:lastPrinted>
  <dcterms:created xsi:type="dcterms:W3CDTF">2018-03-19T15:48:46Z</dcterms:created>
  <dcterms:modified xsi:type="dcterms:W3CDTF">2022-03-08T19:54:35Z</dcterms:modified>
</cp:coreProperties>
</file>