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66" r:id="rId15"/>
    <p:sldId id="267" r:id="rId16"/>
    <p:sldId id="268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6" r:id="rId30"/>
    <p:sldId id="287" r:id="rId31"/>
    <p:sldId id="289" r:id="rId32"/>
    <p:sldId id="288" r:id="rId33"/>
    <p:sldId id="285" r:id="rId34"/>
    <p:sldId id="290" r:id="rId35"/>
    <p:sldId id="297" r:id="rId36"/>
    <p:sldId id="298" r:id="rId37"/>
    <p:sldId id="291" r:id="rId38"/>
    <p:sldId id="292" r:id="rId39"/>
    <p:sldId id="293" r:id="rId40"/>
    <p:sldId id="294" r:id="rId41"/>
    <p:sldId id="295" r:id="rId42"/>
    <p:sldId id="296" r:id="rId43"/>
    <p:sldId id="299" r:id="rId44"/>
    <p:sldId id="300" r:id="rId45"/>
    <p:sldId id="301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9"/>
    <p:restoredTop sz="96405"/>
  </p:normalViewPr>
  <p:slideViewPr>
    <p:cSldViewPr snapToGrid="0">
      <p:cViewPr varScale="1">
        <p:scale>
          <a:sx n="131" d="100"/>
          <a:sy n="131" d="100"/>
        </p:scale>
        <p:origin x="42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C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24DFA-0164-AE4C-A723-AE23E15CF442}" type="datetimeFigureOut">
              <a:rPr lang="ru-CZ" smtClean="0"/>
              <a:t>01.10.2025</a:t>
            </a:fld>
            <a:endParaRPr lang="ru-C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C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C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C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2C421-6D7B-3C49-ADBD-76F9038152D8}" type="slidenum">
              <a:rPr lang="ru-CZ" smtClean="0"/>
              <a:t>‹#›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14558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1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2075530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10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3674171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11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3251092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12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727936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13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3260454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14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965557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15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4231213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16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2996425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17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2142137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18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1938930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19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111809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2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2896227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20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40761733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21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2377070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22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16462668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23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2160326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24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3512231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25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9087166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26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2604351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27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10829597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28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11145995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29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3745581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3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35153976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30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18490533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31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17875264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32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35286468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33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33754726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34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20780299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35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16754692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36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34866866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37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14819465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38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37401021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39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205091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4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41546168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40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23516089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41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1516899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42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20707653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43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347688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44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19352433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45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357841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5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45031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6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3815067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7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2711863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8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4249480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2C421-6D7B-3C49-ADBD-76F9038152D8}" type="slidenum">
              <a:rPr lang="ru-CZ" smtClean="0"/>
              <a:t>9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287493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BC86D-1D71-7EAD-7759-90F4CAAACB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CZ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МОРФОЛОГИЯ. ВВЕДЕНИЕ И ОСНОВНЫЕ ПОНЯТИЯ.</a:t>
            </a:r>
            <a:endParaRPr lang="ru-CZ" sz="239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952B50-B90D-2272-E489-87770A026B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 1</a:t>
            </a:r>
          </a:p>
        </p:txBody>
      </p:sp>
    </p:spTree>
    <p:extLst>
      <p:ext uri="{BB962C8B-B14F-4D97-AF65-F5344CB8AC3E}">
        <p14:creationId xmlns:p14="http://schemas.microsoft.com/office/powerpoint/2010/main" val="3626151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92B89-759A-A99A-C6AD-8C96E80E4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речи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8B83BD-F5C1-FC3F-4292-3BE8B51E3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38960"/>
            <a:ext cx="9601200" cy="40284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CZ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 речи 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структурно-семантические, или лексико-грамматические, разряды слов, разграничиваемые по выражаемым ими значениям, по свойственным им морфологическим признакам и грамматическим категориям, по типам формообразования и словообразования, по их синтаксическим функциям в составе предложений. </a:t>
            </a:r>
            <a:r>
              <a:rPr lang="ru-C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ринципы в основе деления:</a:t>
            </a:r>
            <a:endParaRPr lang="ru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Семантический (существительные – значение предметности)</a:t>
            </a:r>
            <a:endParaRPr lang="ru-CZ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Морфологический (существительное имеет свои категории, отдельное слово имеет какой-то род, выраженный определенными окончаниями)</a:t>
            </a:r>
            <a:endParaRPr lang="ru-CZ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Синтаксический (существительное – подлежащее или дополнение)</a:t>
            </a:r>
            <a:endParaRPr lang="ru-CZ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частей речи: знаменательные (самостоятельные) части речи, служебные слова, междометия.</a:t>
            </a:r>
            <a:endParaRPr lang="ru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CZ" sz="2800" dirty="0"/>
          </a:p>
        </p:txBody>
      </p:sp>
    </p:spTree>
    <p:extLst>
      <p:ext uri="{BB962C8B-B14F-4D97-AF65-F5344CB8AC3E}">
        <p14:creationId xmlns:p14="http://schemas.microsoft.com/office/powerpoint/2010/main" val="548546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2700A-6C9B-DC28-7C5D-7A11BB29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речи в РЯ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378DC-151A-A787-E19D-B66F1B665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96720"/>
            <a:ext cx="9601200" cy="44754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 традиционно выделяет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русском языке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частей речи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 существительные,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 прилагательные,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 числительные,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местоимения,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глаголы,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наречия,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предлоги,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союзы,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частицы,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междометия.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845127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97E1F-F93C-014B-870E-607E6E71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8040"/>
          </a:xfrm>
        </p:spPr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Транспозиция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50F0B4-BDAF-9375-766C-B4732D4E4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13840"/>
            <a:ext cx="9601200" cy="4353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Транспозиция – это перевод слова (или основы слова) из одной части речи в другую или его употребление в  функции другой части речи.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Различаются два этапа транспозиции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AutoNum type="arabicParenR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неполная, или синтаксическая, транспозиция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которой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изменяется лишь синтаксическая функция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исходной единицы без изменения ее принадлежности к части речи 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идти быстрым шагом)</a:t>
            </a: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полная, или морфологическая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транспозиция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которой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образуется слово новой части речи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Средством ее является аффиксация или конверсия.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Конверсия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разновидность транспозиции при которой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слова из одной части речи  в другую происходит так, что форма одной части речи используется без всякого материального изменения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079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18869-0AF3-F01F-7A8A-EA3A7A268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97560"/>
          </a:xfrm>
        </p:spPr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транспозиций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F63B5A-C47E-21A9-78E2-EAAB18990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3360"/>
            <a:ext cx="4196080" cy="43840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 категории, в которую или в функцию которой переходит слово различают: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субстантивацию;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адъективацию;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вербализацию;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адвербиализацию;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прономинализацию.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 переходы в служебные части речи (предлоги, союзы, частицы), в междометия.</a:t>
            </a:r>
          </a:p>
          <a:p>
            <a:pPr marL="0" indent="0">
              <a:buNone/>
            </a:pPr>
            <a:endParaRPr lang="ru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7CF94E-A179-52E8-A840-54FC67BE85D4}"/>
              </a:ext>
            </a:extLst>
          </p:cNvPr>
          <p:cNvSpPr txBox="1"/>
          <p:nvPr/>
        </p:nvSpPr>
        <p:spPr>
          <a:xfrm>
            <a:off x="7233920" y="2692400"/>
            <a:ext cx="34900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Больной умер.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— ах!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человек рассказал.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вопросы отвечал не думая.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Трое сидели в бане.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Оратор я никакой.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светлое завтра</a:t>
            </a:r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1160242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D3DDA-E3B8-A7DB-0A64-121CB2FA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CZ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Морфема</a:t>
            </a:r>
            <a:endParaRPr lang="ru-C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5F62A0-0CDF-1DB7-4B33-DC7B29DC5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96720"/>
            <a:ext cx="9601200" cy="4475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Единица исследования морфологии – слово. Форма слова – это структура, которая состоит от отдельных элементов (морфем).</a:t>
            </a:r>
            <a:endParaRPr lang="ru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CZ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Морфема</a:t>
            </a:r>
            <a:r>
              <a:rPr lang="ru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минимально значимая единица, неделимая, за ее формой закреплено содержание (корень, приставка, суффикс и нулевая морфема)</a:t>
            </a:r>
            <a:endParaRPr lang="ru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CZ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Морфемы делятся </a:t>
            </a:r>
            <a:r>
              <a:rPr lang="ru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на:</a:t>
            </a:r>
            <a:endParaRPr lang="ru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Корни – носители лексического значения 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знаменательных (лексических) морфем (корневых морфем)</a:t>
            </a:r>
            <a:r>
              <a:rPr lang="ru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Некорни (аффиксы) 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служебных (грамматических) морфем</a:t>
            </a:r>
            <a:r>
              <a:rPr lang="ru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не являются носителями лексического значения (1) префиксы, 2) постфиксы – окончания (флексии)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</a:t>
            </a: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суффиксы, 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интерфиксы)</a:t>
            </a:r>
            <a:endParaRPr lang="ru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Приставки и суффиксы бывают:</a:t>
            </a:r>
            <a:endParaRPr lang="ru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buSzPts val="1000"/>
              <a:tabLst>
                <a:tab pos="457200" algn="l"/>
              </a:tabLst>
            </a:pPr>
            <a:r>
              <a:rPr lang="ru-CZ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Словообразовательные (меняют значение): </a:t>
            </a:r>
            <a:r>
              <a:rPr lang="ru-CZ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общественный – </a:t>
            </a:r>
            <a:r>
              <a:rPr lang="ru-CZ" sz="1600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анти</a:t>
            </a:r>
            <a:r>
              <a:rPr lang="ru-CZ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общественный</a:t>
            </a:r>
          </a:p>
          <a:p>
            <a:pPr lvl="2">
              <a:buSzPts val="1000"/>
              <a:tabLst>
                <a:tab pos="457200" algn="l"/>
              </a:tabLst>
            </a:pPr>
            <a:r>
              <a:rPr lang="ru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Формообразовательные (меняют форму): </a:t>
            </a:r>
            <a:r>
              <a:rPr lang="ru-CZ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завод – завод</a:t>
            </a:r>
            <a:r>
              <a:rPr lang="ru-CZ" sz="16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endParaRPr lang="ru-CZ" i="1" u="sng" dirty="0"/>
          </a:p>
        </p:txBody>
      </p:sp>
    </p:spTree>
    <p:extLst>
      <p:ext uri="{BB962C8B-B14F-4D97-AF65-F5344CB8AC3E}">
        <p14:creationId xmlns:p14="http://schemas.microsoft.com/office/powerpoint/2010/main" val="2392336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DBFD4-822A-3742-1937-F7E07D617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Морфемы и морфы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D66A7-0F48-42C6-7825-AE7063A8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CZ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Морфема состоит из огромного множества морфов, относящихся к одинаковой категории, имеющих одинаковое лексическое или грамматическое значение и формально походящих друг на друга.</a:t>
            </a:r>
            <a:endParaRPr lang="ru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CZ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Морфема реализуется при помощи морфа. Например, </a:t>
            </a:r>
            <a:r>
              <a:rPr lang="ru-CZ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рука - ручка - безрукий</a:t>
            </a:r>
            <a:r>
              <a:rPr lang="ru-CZ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Морф </a:t>
            </a:r>
            <a:r>
              <a:rPr lang="ru-CZ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-рук- </a:t>
            </a:r>
            <a:r>
              <a:rPr lang="ru-CZ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CZ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-руч- </a:t>
            </a:r>
            <a:r>
              <a:rPr lang="ru-CZ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являются реализацией морфемы с лексическим значением «одна из двух конечностей».</a:t>
            </a:r>
            <a:endParaRPr lang="ru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CZ" sz="2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Морфема</a:t>
            </a:r>
            <a:r>
              <a:rPr lang="ru-CZ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обобщенная единица, </a:t>
            </a:r>
            <a:r>
              <a:rPr lang="ru-CZ" sz="2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</a:t>
            </a:r>
            <a:r>
              <a:rPr lang="ru-CZ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конкретный представитель морфемы.</a:t>
            </a:r>
            <a:endParaRPr lang="ru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CZ" sz="2200" dirty="0"/>
          </a:p>
        </p:txBody>
      </p:sp>
    </p:spTree>
    <p:extLst>
      <p:ext uri="{BB962C8B-B14F-4D97-AF65-F5344CB8AC3E}">
        <p14:creationId xmlns:p14="http://schemas.microsoft.com/office/powerpoint/2010/main" val="586241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40258-FFDE-50C4-855B-BD69EA901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44077F-B026-82FA-0CC7-E79FE135D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56080"/>
            <a:ext cx="9601200" cy="4211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CZ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Морфы делятся 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на:</a:t>
            </a:r>
            <a:endParaRPr lang="ru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Алломорфы – тождественность значений, минимальные отличия, невзаимозаменяемые </a:t>
            </a:r>
            <a:r>
              <a:rPr lang="ru-CZ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CZ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</a:t>
            </a:r>
            <a:r>
              <a:rPr lang="ru-CZ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сказать – </a:t>
            </a:r>
            <a:r>
              <a:rPr lang="ru-CZ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ru-CZ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двинуть, камен</a:t>
            </a:r>
            <a:r>
              <a:rPr lang="ru-CZ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щик</a:t>
            </a:r>
            <a:r>
              <a:rPr lang="ru-CZ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рассказ</a:t>
            </a:r>
            <a:r>
              <a:rPr lang="ru-CZ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чик</a:t>
            </a:r>
            <a:r>
              <a:rPr lang="ru-CZ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CZ" sz="24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Морфы-варианты – тождественность значений, но не взаимозаменяемы. Стилистические отличия </a:t>
            </a:r>
            <a:r>
              <a:rPr lang="ru-CZ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(тоб</a:t>
            </a:r>
            <a:r>
              <a:rPr lang="ru-CZ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ru-CZ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тоб</a:t>
            </a:r>
            <a:r>
              <a:rPr lang="ru-CZ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ою</a:t>
            </a:r>
            <a:r>
              <a:rPr lang="ru-CZ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CZ" sz="24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Каждое слово состоит хотя бы из одного морфа (</a:t>
            </a:r>
            <a:r>
              <a:rPr lang="ru-CZ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вчера, там, где, я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т. п.), обычно 2-3 в РЯ</a:t>
            </a:r>
            <a:endParaRPr lang="ru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анализе слова мы делим его на морфы (</a:t>
            </a:r>
            <a:r>
              <a:rPr lang="ru-CZ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ленинградец: ец 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морф, в целом речь идет о суффиксальной морфеме)</a:t>
            </a:r>
            <a:endParaRPr lang="ru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CZ" sz="2800" dirty="0"/>
          </a:p>
        </p:txBody>
      </p:sp>
    </p:spTree>
    <p:extLst>
      <p:ext uri="{BB962C8B-B14F-4D97-AF65-F5344CB8AC3E}">
        <p14:creationId xmlns:p14="http://schemas.microsoft.com/office/powerpoint/2010/main" val="2381549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95ABB-01D8-F40B-E0FC-ABA89ACC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разборов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FDE448-C623-FEB4-1831-F7DF6E223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CZ" sz="2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Морфемный</a:t>
            </a:r>
            <a:r>
              <a:rPr lang="ru-CZ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по составу, выделение частей, из которого состоит слово </a:t>
            </a:r>
            <a:endParaRPr lang="cs-CZ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CZ" sz="2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Морфологический</a:t>
            </a:r>
            <a:r>
              <a:rPr lang="ru-CZ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определение части речи, морфологических признаков (постоянных и непостоянных), а также синтаксической роли</a:t>
            </a:r>
            <a:endParaRPr lang="ru-CZ" sz="2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CZ" sz="2200" dirty="0"/>
          </a:p>
        </p:txBody>
      </p:sp>
    </p:spTree>
    <p:extLst>
      <p:ext uri="{BB962C8B-B14F-4D97-AF65-F5344CB8AC3E}">
        <p14:creationId xmlns:p14="http://schemas.microsoft.com/office/powerpoint/2010/main" val="4247048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3C661-E7DE-E6F9-3D20-138FFA8BE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56920"/>
          </a:xfrm>
        </p:spPr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Морфемный анализ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7381EF-CC5F-42AC-0B44-940BEA54D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42720"/>
            <a:ext cx="9601200" cy="48564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морфемном анализе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выделяем: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окончание, основу, суффиксы, приставки, корень.</a:t>
            </a:r>
          </a:p>
          <a:p>
            <a:pPr marL="0" indent="0">
              <a:buNone/>
            </a:pPr>
            <a:endParaRPr lang="ru-RU" sz="2000" b="1" i="0" dirty="0">
              <a:solidFill>
                <a:srgbClr val="635274"/>
              </a:solidFill>
              <a:effectLst/>
              <a:latin typeface="Lato" panose="020F0502020204030203" pitchFamily="34" charset="0"/>
            </a:endParaRPr>
          </a:p>
          <a:p>
            <a:pPr marL="0" indent="0">
              <a:buNone/>
            </a:pPr>
            <a:r>
              <a:rPr lang="ru-RU" sz="2000" b="1" i="0" dirty="0">
                <a:solidFill>
                  <a:srgbClr val="63527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Морфемный разбор: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sz="2000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парикмахер-</a:t>
            </a:r>
            <a:r>
              <a:rPr lang="ru-RU" sz="2000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(имя существительное).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Окончание – -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Оно выражает значения мн. ч., Р. п., ср.: </a:t>
            </a:r>
            <a:r>
              <a:rPr lang="ru-RU" sz="2000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парикмахерск</a:t>
            </a:r>
            <a:r>
              <a:rPr lang="cs-CZ" sz="2000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парикмахерск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Основа формы – </a:t>
            </a:r>
            <a:r>
              <a:rPr lang="ru-RU" sz="2000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парикмахер-</a:t>
            </a:r>
            <a:r>
              <a:rPr lang="ru-RU" sz="2000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r>
              <a:rPr lang="ru-RU" sz="2000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Корень – 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парикмахер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-. Однокоренные слова: </a:t>
            </a:r>
            <a:r>
              <a:rPr lang="ru-RU" sz="2000" b="1" i="1" u="sng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парикмахер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□, </a:t>
            </a:r>
            <a:r>
              <a:rPr lang="ru-RU" sz="2000" b="1" i="1" u="sng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парикмахер</a:t>
            </a:r>
            <a:r>
              <a:rPr lang="ru-RU" sz="2000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-ш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-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– суффикс. Это суффикс прилагательного, ср.: </a:t>
            </a:r>
            <a:r>
              <a:rPr lang="ru-RU" sz="2000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матрос-</a:t>
            </a:r>
            <a:r>
              <a:rPr lang="ru-RU" sz="2000" b="1" i="1" u="sng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жен-</a:t>
            </a:r>
            <a:r>
              <a:rPr lang="ru-RU" sz="2000" b="1" i="1" u="sng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100" b="1" dirty="0">
                <a:solidFill>
                  <a:srgbClr val="635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Morfematický rozbor:</a:t>
            </a:r>
          </a:p>
          <a:p>
            <a:pPr marL="0" indent="0">
              <a:buNone/>
            </a:pPr>
            <a:r>
              <a:rPr lang="cs-CZ" sz="1800" i="1" noProof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trh-á-me</a:t>
            </a:r>
            <a:r>
              <a:rPr lang="cs-CZ" sz="1800" noProof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kořen</a:t>
            </a:r>
            <a:r>
              <a:rPr lang="cs-CZ" sz="1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cs-CZ" sz="1800" noProof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kmenotv</a:t>
            </a:r>
            <a:r>
              <a:rPr lang="cs-CZ" sz="1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. s</a:t>
            </a:r>
            <a:r>
              <a:rPr lang="cs-CZ" sz="1800" noProof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ufix</a:t>
            </a:r>
            <a:r>
              <a:rPr lang="cs-CZ" sz="1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cs-CZ" sz="1800" noProof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osobní koncovka</a:t>
            </a:r>
            <a:endParaRPr lang="cs-CZ" sz="16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i="1" noProof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těl-o-cvič-n-a</a:t>
            </a:r>
            <a:r>
              <a:rPr lang="cs-CZ" sz="1800" noProof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kořen – interfix – kořen – slov. suf. – pádová konc. </a:t>
            </a:r>
          </a:p>
          <a:p>
            <a:pPr marL="0" indent="0">
              <a:buNone/>
            </a:pPr>
            <a:r>
              <a:rPr lang="cs-CZ" sz="1800" i="1" noProof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vy-řeš-i-l-a</a:t>
            </a:r>
            <a:r>
              <a:rPr lang="cs-CZ" sz="1800" noProof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slov. pref</a:t>
            </a:r>
            <a:r>
              <a:rPr lang="cs-CZ" sz="1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cs-CZ" sz="1800" noProof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kořen – kmen. suf. – suf. příč. čin. – rodová konc.</a:t>
            </a:r>
            <a:endParaRPr lang="ru-RU" sz="2000" b="0" i="0" noProof="1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3194776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9EB47-FF4B-1974-3626-CBA5F673B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6440"/>
          </a:xfrm>
        </p:spPr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Морфемный анализ – упражнения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A617FC-12F0-11F2-BF5B-D0909FDA5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50720"/>
            <a:ext cx="9601200" cy="3916680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Произведите морфемный анализ следующих слов: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жители, рождаются, побриться, освежить, голову, (в) уездном (городе)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В уездном городе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было так много парикмахерских и бюро похоронных процессий, что казалось, жители города рождаются лишь затем, чтобы побриться, остричься, освежить голову вежеталем и сразу же умереть. </a:t>
            </a:r>
            <a:endParaRPr lang="cs-C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175519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FC0D2-E930-242E-E743-B461FC66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грамматики как науки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16B1A3-30D3-5672-620D-758932462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CZ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Грамматика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раздел языкознания, изучающий строение и изменение слов, словосочетаний и предложений со стороны формы и содержания.</a:t>
            </a:r>
            <a:endParaRPr lang="ru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Грамматика делится на морфологию и синтаксис.</a:t>
            </a:r>
            <a:endParaRPr lang="ru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CZ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морфологии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центральные единицы – </a:t>
            </a:r>
            <a:r>
              <a:rPr lang="ru-CZ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 и морфема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изучаются слова как части речи, учение о структуре слова и его форм.</a:t>
            </a:r>
            <a:endParaRPr lang="ru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CZ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синтаксисе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центральные единицы – </a:t>
            </a:r>
            <a:r>
              <a:rPr lang="ru-CZ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словосочетание и предложение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изучается строй связанной речи, учение о словосочетании и предложении.</a:t>
            </a:r>
            <a:endParaRPr lang="ru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388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25E9F2F-D4FA-4068-DF0B-19B2F0182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40" y="386080"/>
            <a:ext cx="9601200" cy="58216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b="1" i="1" u="sng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</a:t>
            </a:r>
            <a:r>
              <a:rPr lang="ru-RU" b="1" i="1" u="sng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-тел</a:t>
            </a:r>
            <a:r>
              <a:rPr lang="ru-RU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Окончание – -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Оно выражает значения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мн.ч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ср.: 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житель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□, 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жител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Основа формы – 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-тел-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Корень -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-. Однокоренные слова: </a:t>
            </a:r>
            <a:r>
              <a:rPr lang="ru-RU" b="1" i="1" u="sng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i="1" u="sng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-л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-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тель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суффикс. Это суффикс существительного, ср.: 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-а-</a:t>
            </a:r>
            <a:r>
              <a:rPr lang="ru-RU" b="1" i="1" u="sng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тель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□, 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вод-и-</a:t>
            </a:r>
            <a:r>
              <a:rPr lang="ru-RU" b="1" i="1" u="sng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тель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□.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b="1" i="1" u="sng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рожд</a:t>
            </a:r>
            <a:r>
              <a:rPr lang="ru-RU" b="1" i="1" u="sng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-а</a:t>
            </a:r>
            <a:r>
              <a:rPr lang="ru-RU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ют-</a:t>
            </a:r>
            <a:r>
              <a:rPr lang="ru-RU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(глагол).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Окончание – -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ют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Оно выражает значения 3-го л.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мн.ч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ср.: 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рожд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-а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рожд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-а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-ем-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Основа формы – 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рожд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-а-…-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Корень – 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рожд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-. Однокоренные слова: </a:t>
            </a:r>
            <a:r>
              <a:rPr lang="ru-RU" b="1" i="1" u="sng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рожд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-а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рожд-ённ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-ый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-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– суффикс. Это суффикс глагола, ср.: 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u="sng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реш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u="sng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-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постфикс возвратного глагола, ср.: 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куп-а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по-бри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(глагол в неопределённой форме).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Окончание – -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Оно выражает значение неопределённой формы, ср.: 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по-бре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-ет-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по-бре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-ем-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Основа формы – 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по-бри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-…-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Корень – 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-. Однокоренные слова: </a:t>
            </a:r>
            <a:r>
              <a:rPr lang="ru-RU" b="1" i="1" u="sng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бри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-а, 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вы-</a:t>
            </a:r>
            <a:r>
              <a:rPr lang="ru-RU" b="1" i="1" u="sng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бри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5. 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– приставка, ср.: </a:t>
            </a:r>
            <a:r>
              <a:rPr lang="ru-RU" b="1" i="1" u="sng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-сл-а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i="1" u="sng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-сад-и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-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постфикс возвратного глагола, ср.: 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u="sng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куп-а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u="sng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108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28825D1-F4B6-7392-91A9-20971C263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40080"/>
            <a:ext cx="9601200" cy="52273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b="1" i="1" u="sng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о-свеж-и</a:t>
            </a:r>
            <a:r>
              <a:rPr lang="ru-RU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(глагол в неопределённой форме).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Окончание – -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Оно выражает значение неопределённой формы, ср.: 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о-свеж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о-свеж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-им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Основа формы – 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о-свеж-и-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Корень – 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свеж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-. Однокоренные слова: </a:t>
            </a:r>
            <a:r>
              <a:rPr lang="ru-RU" b="1" i="1" u="sng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свеж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i="1" u="sng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свеж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5. 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– приставка, ср.: </a:t>
            </a:r>
            <a:r>
              <a:rPr lang="ru-RU" b="1" i="1" u="sng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-бел-и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i="1" u="sng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светл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-и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-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– суффикс глагола, ср.: 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о-бел-</a:t>
            </a:r>
            <a:r>
              <a:rPr lang="ru-RU" b="1" i="1" u="sng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о-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светл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u="sng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(имя существительное).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Окончание – -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Оно выражает значение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ж.р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ед.ч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В.п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ср.: 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Основа формы – 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голов-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Корень – 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-. Однокоренные слова: </a:t>
            </a:r>
            <a:r>
              <a:rPr lang="ru-RU" b="1" i="1" u="sng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-н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-ой, </a:t>
            </a:r>
            <a:r>
              <a:rPr lang="ru-RU" b="1" i="1" u="sng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аст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Приставок и суффиксов нет.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уездном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(городе)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уезд-н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ru-RU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(имя прилагательное).</a:t>
            </a:r>
            <a:b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Окончание – -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Оно выражает значения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ед.ч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ср.: 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уезд-н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уезд-н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-ого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Основа формы – 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уезд-н-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Корень – 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уезд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-. Однокоренные слова: </a:t>
            </a:r>
            <a:r>
              <a:rPr lang="ru-RU" b="1" i="1" u="sng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уезд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□, 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по-</a:t>
            </a:r>
            <a:r>
              <a:rPr lang="ru-RU" b="1" i="1" u="sng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уезд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-н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-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– суффикс. Это суффикс прилагательного, ср.: 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волост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u="sng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подъ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 err="1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езд</a:t>
            </a:r>
            <a:r>
              <a:rPr lang="ru-RU" b="1" i="1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u="sng" dirty="0">
                <a:solidFill>
                  <a:srgbClr val="CC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77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9A65F-10A3-F242-D8B2-1F7B84264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97560"/>
          </a:xfrm>
        </p:spPr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Морфологический разбор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26DA7F-0D9F-F455-0D3B-DAE4CCFF7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3360"/>
            <a:ext cx="9601200" cy="4907280"/>
          </a:xfrm>
        </p:spPr>
        <p:txBody>
          <a:bodyPr>
            <a:normAutofit lnSpcReduction="10000"/>
          </a:bodyPr>
          <a:lstStyle/>
          <a:p>
            <a:pPr marL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Морфологический разбор</a:t>
            </a:r>
            <a: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подробный разбор слова как части речи с указанием его полной грамматической характеристики, а также описание его функции как члена предложения.</a:t>
            </a:r>
          </a:p>
          <a:p>
            <a:pPr marL="0" indent="0" algn="l" fontAlgn="base">
              <a:spcBef>
                <a:spcPts val="0"/>
              </a:spcBef>
              <a:spcAft>
                <a:spcPts val="0"/>
              </a:spcAft>
              <a:buNone/>
            </a:pPr>
            <a:endParaRPr lang="ru-RU" sz="1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Морфологический разбор :</a:t>
            </a:r>
          </a:p>
          <a:p>
            <a:pPr algn="l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Часть речи, общее значение.</a:t>
            </a:r>
          </a:p>
          <a:p>
            <a:pPr algn="l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Морфологические признаки.</a:t>
            </a:r>
          </a:p>
          <a:p>
            <a:pPr marL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2.1. Начальная форма слова.</a:t>
            </a:r>
          </a:p>
          <a:p>
            <a:pPr marL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2.2. Постоянные признаки.</a:t>
            </a:r>
          </a:p>
          <a:p>
            <a:pPr marL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2.3. Непостоянные признаки.</a:t>
            </a:r>
          </a:p>
          <a:p>
            <a:pPr marL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Синтаксическая роль в предложении.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fontAlgn="base"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</a:p>
          <a:p>
            <a:pPr algn="l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(Что сделал?) </a:t>
            </a:r>
            <a:r>
              <a:rPr lang="ru-RU" sz="1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зашел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глагол.</a:t>
            </a:r>
          </a:p>
          <a:p>
            <a:pPr algn="l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Морфологические признаки.</a:t>
            </a:r>
          </a:p>
          <a:p>
            <a:pPr marL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2.1. 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ачальная форма – </a:t>
            </a:r>
            <a:r>
              <a:rPr lang="ru-RU" sz="1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зайти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2.2. Постоянные признаки (совершенный вид, непереходный, 1 спряжение).</a:t>
            </a:r>
          </a:p>
          <a:p>
            <a:pPr marL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2.3. Непостоянные признаки (изъявительное наклонение, единственное число, 3 лицо, прошедшее время, мужской род).</a:t>
            </a:r>
          </a:p>
          <a:p>
            <a:pPr marL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Синтаксическая роль в предложении: мальчик (что сделал) зашел – сказуемое.</a:t>
            </a:r>
          </a:p>
        </p:txBody>
      </p:sp>
    </p:spTree>
    <p:extLst>
      <p:ext uri="{BB962C8B-B14F-4D97-AF65-F5344CB8AC3E}">
        <p14:creationId xmlns:p14="http://schemas.microsoft.com/office/powerpoint/2010/main" val="223903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56CC4-344F-8894-87A2-01F869E8C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Морфологический разбор – упражнения</a:t>
            </a:r>
            <a:endParaRPr lang="ru-C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78C8EE-62C7-9A5B-06FC-DBDBD667B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l" fontAlgn="base">
              <a:buFont typeface="Courier New" panose="02070309020205020404" pitchFamily="49" charset="0"/>
              <a:buChar char="o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Произведите морфологический разбор следующих слов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l" fontAlgn="base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русский, езды, хорошо, лунным</a:t>
            </a:r>
          </a:p>
          <a:p>
            <a:pPr algn="l" fontAlgn="base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fontAlgn="base"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И какой же русский не любит быстрой езды?</a:t>
            </a:r>
          </a:p>
          <a:p>
            <a:pPr marL="0" indent="0" algn="l" fontAlgn="base"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Все хорошо под сиянием лунным!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l" fontAlgn="base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1843618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B0C64DF-0E8B-F28B-5091-3CDD03419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38480"/>
            <a:ext cx="4795520" cy="5328920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I. Часть речи – имя существительное; обозначает предмет.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Морфологические признаки: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Начальная форма – </a:t>
            </a:r>
            <a:r>
              <a:rPr lang="ru-RU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Постоянные признаки: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нарицательное;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конкретно-предметное;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одушевленное;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мужской род;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адъективное склонение.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Непостоянные признаки: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единственное число;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именительный падеж; значение субъекта действия.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Синтаксическая роль – подлежащее.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B3AB15-CC39-18AE-0514-EC3842FF1C3B}"/>
              </a:ext>
            </a:extLst>
          </p:cNvPr>
          <p:cNvSpPr txBox="1"/>
          <p:nvPr/>
        </p:nvSpPr>
        <p:spPr>
          <a:xfrm>
            <a:off x="6868160" y="573643"/>
            <a:ext cx="4572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Езды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I. Часть речи – имя существительное; обозначает предмет.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Морфологические признаки: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Начальная форма – 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езда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Постоянные признаки: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нарицательное;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абстрактное;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женский род;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1-е склонение.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Непостоянные признаки: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единственное число;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родительный падеж; значение прямого объекта.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Синтаксическая роль – прямое дополнение.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609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9FD2FFF-498E-216B-4F4D-BDF3FB37C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18160"/>
            <a:ext cx="4958080" cy="5349240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(все) </a:t>
            </a:r>
            <a:r>
              <a:rPr lang="ru-RU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хорошо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I. Часть речи – прилагательное; обозначает признак предмета.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Морфологические признаки: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Начальная форма – </a:t>
            </a:r>
            <a:r>
              <a:rPr lang="ru-RU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Постоянные признаки: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качественное;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− словоформа </a:t>
            </a:r>
            <a:r>
              <a:rPr lang="ru-RU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хорошо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склоняется, т. к. краткая форма.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Непостоянные признаки: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− краткая форма;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− положительная степень сравнения;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− средний род;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− единственное число.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Синтаксическая роль – именная часть составного сказуемого.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32CAFB-5978-27FB-77C0-D93DC0F75882}"/>
              </a:ext>
            </a:extLst>
          </p:cNvPr>
          <p:cNvSpPr txBox="1"/>
          <p:nvPr/>
        </p:nvSpPr>
        <p:spPr>
          <a:xfrm>
            <a:off x="6695440" y="721361"/>
            <a:ext cx="529159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(под сиянием) </a:t>
            </a:r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лунным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I. Часть речи – прилагательное; обозначает признак предмета.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Морфологические признаки: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Начальная форма – 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лунный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Постоянные признаки: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относительное;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склонение по твердому варианту (основа на твердый согласный: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лунн-ый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Непостоянные признаки: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средний род;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единственное число;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творительный падеж.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Синтаксическая роль – определение.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385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BC86D-1D71-7EAD-7759-90F4CAAAC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1514134"/>
            <a:ext cx="8361229" cy="2098226"/>
          </a:xfrm>
        </p:spPr>
        <p:txBody>
          <a:bodyPr/>
          <a:lstStyle/>
          <a:p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словообразование</a:t>
            </a:r>
            <a:endParaRPr lang="ru-CZ" sz="239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952B50-B90D-2272-E489-87770A026B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 1</a:t>
            </a:r>
          </a:p>
        </p:txBody>
      </p:sp>
    </p:spTree>
    <p:extLst>
      <p:ext uri="{BB962C8B-B14F-4D97-AF65-F5344CB8AC3E}">
        <p14:creationId xmlns:p14="http://schemas.microsoft.com/office/powerpoint/2010/main" val="635911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DD72B-63C6-B862-5F27-DFE923B7E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26505-9AB9-70E9-3CA9-4B96792F7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4427220"/>
          </a:xfrm>
        </p:spPr>
        <p:txBody>
          <a:bodyPr>
            <a:normAutofit lnSpcReduction="10000"/>
          </a:bodyPr>
          <a:lstStyle/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это: </a:t>
            </a:r>
          </a:p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endParaRPr lang="ru-RU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 процесс образования новых слов (или деривация)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науки о языке, в котором изучается словообразовательная система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Словообразовательная система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элементы, из которых состоят слова (корни, суффиксы…), структура слов (производные, непроизводные), а также законы словообразования</a:t>
            </a:r>
          </a:p>
          <a:p>
            <a:pPr marL="0" indent="0">
              <a:buNone/>
            </a:pP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Деривация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бывает двух типов:</a:t>
            </a:r>
          </a:p>
          <a:p>
            <a:pPr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лексическая (разное лексическое значение производного и производящего –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камень х каменщик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синтаксическая (иная часть речи, но лексическое значение совпадает –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камень х каменный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1104707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04282-5F9C-6C3C-85B4-900F4EB8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обогащения словарного запаса</a:t>
            </a:r>
            <a:endParaRPr lang="ru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D71774-DF2F-A98C-16BF-B5BAF5A2C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Семантический</a:t>
            </a:r>
          </a:p>
          <a:p>
            <a:pPr marL="800100" lvl="1" indent="-342900" font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новых слов</a:t>
            </a:r>
          </a:p>
          <a:p>
            <a:pPr marL="800100" lvl="1" indent="-342900" font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новых значений (лексико-семантический способ)</a:t>
            </a:r>
          </a:p>
          <a:p>
            <a:pPr marL="1257300" lvl="2" indent="-342900" rtl="0" font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значение</a:t>
            </a:r>
          </a:p>
          <a:p>
            <a:pPr marL="1257300" lvl="2" indent="-342900" rtl="0" font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сужение значения</a:t>
            </a:r>
          </a:p>
          <a:p>
            <a:pPr marL="1257300" lvl="2" indent="-342900" font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значения </a:t>
            </a:r>
          </a:p>
          <a:p>
            <a:pPr marL="1714500" lvl="3" indent="-34290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метафорический – сходство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(высокий дом – высокое чувство)</a:t>
            </a:r>
          </a:p>
          <a:p>
            <a:pPr marL="1714500" lvl="3" indent="-34290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метонимический – смежность понятий 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Толстого Х Толстой</a:t>
            </a:r>
            <a:r>
              <a:rPr lang="ru-RU" sz="2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0" lvl="3" indent="-34290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функциональный – близость функций 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института Х сердце как орган)</a:t>
            </a:r>
          </a:p>
          <a:p>
            <a:pPr marL="1257300" lvl="2" indent="-342900" rtl="0" font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одной единицей разных значений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Заимствование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Морфологический</a:t>
            </a:r>
          </a:p>
          <a:p>
            <a:endParaRPr lang="ru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75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9117A-6E8A-FCCF-D334-D6C2FA485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Словообразовательная производность (синхронный подход)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7DD98-5DE0-1188-8844-B2CEDE2CE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Словообразовательная производность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такое соотношение между однокоренными словами, когда форма и значение одного слова непосредственно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предопределены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(мотивированы) формой и значением другого слова 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речной ← река, ЧГПУ ← Челябинский государственный педагогический университет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слова делятся </a:t>
            </a:r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на: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роизводные (или дериваты) – образованы от других (производящих) слов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епроизводные – не образованы от других слов</a:t>
            </a:r>
          </a:p>
          <a:p>
            <a:pPr lvl="1">
              <a:spcBef>
                <a:spcPts val="0"/>
              </a:spcBef>
            </a:pPr>
            <a:r>
              <a:rPr lang="ru-R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CZ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зменяемые </a:t>
            </a:r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весна, ручей, солнце</a:t>
            </a:r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ru-R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CZ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еизменяемые </a:t>
            </a:r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бра, пальто, там, брысь</a:t>
            </a:r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spcBef>
                <a:spcPts val="0"/>
              </a:spcBef>
            </a:pPr>
            <a:endParaRPr lang="ru-CZ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166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E38C7-BD98-B880-D5B8-DAC90C24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предмет и понятия морфологии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CAD706-3F6F-0EDF-FF61-BD813D250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Две области морфологии: </a:t>
            </a:r>
          </a:p>
          <a:p>
            <a:pPr marL="457200" indent="-457200">
              <a:buAutoNum type="arabicParenR"/>
            </a:pP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собственно морфология / словоизменение (образование грамматических форм слова), </a:t>
            </a:r>
          </a:p>
          <a:p>
            <a:pPr marL="457200" indent="-457200">
              <a:buAutoNum type="arabicParenR"/>
            </a:pP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словообразование (дериватология – образование слов)</a:t>
            </a:r>
            <a:endParaRPr lang="ru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CZ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 морфологии</a:t>
            </a:r>
            <a:r>
              <a:rPr lang="ru-CZ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грамматические классы слов (части речи), их грамматические категории, системы форм слов и правила их словоизменения.</a:t>
            </a:r>
            <a:endParaRPr lang="ru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CZ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понятия морфологии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грамматическое значение, грамматическая форма слова, словоизменительная парадигма, словоизменение, формообразование, грамматическая категория, часть речи.</a:t>
            </a:r>
            <a:endParaRPr lang="ru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1788628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2766E-4F9B-F163-079A-E81B14936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Словообразовательная мотивация (диахронный подход)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C9B079-4FF3-E4E7-0810-4BE1ABD61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720" y="2275840"/>
            <a:ext cx="9601200" cy="416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Словообразовательная мотивация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отношение между двумя однокоренными словами, значение одного из которых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значение другого 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– домик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0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Мотивирующее слово: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производящее слово, от которого реально образовано разбираемое слово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слово, которое реально, с исторической точки зрения, не выступало в качестве производящего, но воспринимается таким сейчас.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i="0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Мотивированное слово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производное слово, значение которого можно объяснить (мотивировать) с помощью однокоренного слова, более простого по составу.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21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BFB5F-7721-466C-7BC6-3A3FEAAD5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67DD16-FFC7-45DF-6737-8C6BD5495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Словообразовательная пара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мотивирующее/производящее слово + мотивированное/производное слово</a:t>
            </a:r>
            <a:endParaRPr lang="ru-CZ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CZ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CZ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Словообразовательная цепочка </a:t>
            </a:r>
            <a:r>
              <a:rPr lang="ru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последовательность таких пар </a:t>
            </a:r>
            <a:r>
              <a:rPr lang="ru-CZ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1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(непроизводное)</a:t>
            </a:r>
            <a:r>
              <a:rPr lang="ru-RU" sz="21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стареть – устареть – устарелый – устарелость</a:t>
            </a:r>
            <a:r>
              <a:rPr lang="ru-CZ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ru-CZ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CZ" sz="21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Словообразовательное гнездо</a:t>
            </a:r>
            <a:r>
              <a:rPr lang="ru-CZ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производные слова, образованные от одного корня</a:t>
            </a:r>
          </a:p>
          <a:p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1666961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47A43-470E-F5DA-11C0-AC40DE487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80440"/>
          </a:xfrm>
        </p:spPr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деривата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7D7BF1-BFFE-43F3-6296-171EA7FB8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66240"/>
            <a:ext cx="9601200" cy="4201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(Производящая/мотивирующая) основа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смел-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слове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смелость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(также используется более широкий термин «производящая/мотивирующая база», так как в ряде случаев производящими/мотивирующими могут быть и словосочетания, например,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вышеуказанный, дорогостоящий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Словообразовательный формант (дериватор)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-ость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слове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смелость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ru-RU" sz="2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аффиксальный</a:t>
            </a:r>
          </a:p>
          <a:p>
            <a:pPr lvl="1"/>
            <a:r>
              <a:rPr lang="ru-RU" sz="2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безаффиксальный</a:t>
            </a:r>
          </a:p>
          <a:p>
            <a:pPr lvl="2"/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(усечение) производящей основы 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(маг., зав.)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2"/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устойчивый порядок компонентов и возможность единого ударения (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нижеподписавшийся ,вагон-ресторан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lvl="2"/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переоформление морфологической парадигмы (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учительская, будущее)</a:t>
            </a:r>
            <a:endParaRPr lang="ru-RU" sz="22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930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B6B3C-BDB3-DF98-6C1F-D3F46E706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словообразования (деривации)</a:t>
            </a:r>
            <a:br>
              <a:rPr lang="ru-RU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C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8BC7F2-4A7B-7727-3043-B5AF1E2AE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rtl="0" fontAlgn="ctr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Аффиксация – суффиксация, префиксация,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постфиксация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смешанный</a:t>
            </a:r>
          </a:p>
          <a:p>
            <a:pPr marL="342900" rtl="0" fontAlgn="ctr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Словосложение – сложение, сращение, аббревиация</a:t>
            </a:r>
          </a:p>
          <a:p>
            <a:pPr marL="342900" rtl="0" fontAlgn="ctr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Конверсия (транспозиция, переход слова из одной части речи в другую) 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методы</a:t>
            </a:r>
          </a:p>
          <a:p>
            <a:pPr marL="342900" rtl="0" fontAlgn="ctr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Значащее чередование фонем (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везу – воз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rtl="0" fontAlgn="ctr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Значащее изменение ударения</a:t>
            </a:r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2247161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A29B5-A705-CE10-B016-7B9835A76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ЧЯ и РЯ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824BDF-2D7B-532B-59CA-9C5E1EC1C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86560"/>
            <a:ext cx="9601200" cy="4180840"/>
          </a:xfrm>
        </p:spPr>
        <p:txBody>
          <a:bodyPr>
            <a:normAutofit/>
          </a:bodyPr>
          <a:lstStyle/>
          <a:p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Базисное единство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корпуса словообразовательных средств, но их различное функционирование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инвентаре обоих языков одинаковых структурных словообразовательных моделей, а также семантическое и морфологическое сходство аффиксов, 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всегда приводит к межъязыковой симметрии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(неодинаковая деривационная потенция обоих языков)</a:t>
            </a:r>
            <a:endParaRPr lang="ru-RU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396210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CFFDE-71D4-1032-4389-D4183E8DC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9000"/>
          </a:xfrm>
        </p:spPr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ЧЯ и РЯ – сходства</a:t>
            </a:r>
            <a:endParaRPr lang="ru-C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708A23-CA87-C905-6541-4135DBF56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3040"/>
            <a:ext cx="9601200" cy="440436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 языка имеют в своем распоряжении следующие основные способы словообразования: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Чистые (некомбинированные) способы словообразования</a:t>
            </a: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C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081DF4-D042-4661-7A5E-62DFC97EC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320" y="2588439"/>
            <a:ext cx="10233543" cy="39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83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27360-21AC-0C18-CDDE-1DBE77124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ЧЯ и РЯ – сходства</a:t>
            </a:r>
            <a:endParaRPr lang="ru-C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E21E57-6058-385B-2738-C17F8FD4C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52880"/>
            <a:ext cx="9601200" cy="4414520"/>
          </a:xfrm>
        </p:spPr>
        <p:txBody>
          <a:bodyPr/>
          <a:lstStyle/>
          <a:p>
            <a:pPr marL="0" indent="0">
              <a:buNone/>
            </a:pPr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Комбинированные (смешанные) способы словообразования</a:t>
            </a: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C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AFBBF8-E41F-623E-4217-BED5EC1A2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18326"/>
            <a:ext cx="9448800" cy="471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1CC01-0BF3-1009-37A5-84A5491AD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ЧЯ и РЯ – отличия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1A6B7C-9D32-DBB6-EDCE-34BBDB8BC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4704134"/>
          </a:xfrm>
        </p:spPr>
        <p:txBody>
          <a:bodyPr>
            <a:normAutofit lnSpcReduction="10000"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Несовпадение в реализации подобных деривационных возможностей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(разное оформление некоторых слов суффиксально или префиксально (напр.: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stoleček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куница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kuna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 в инвентаре аффиксов, обслуживающих отдельные значения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(суффикс коллективности: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чешские суффиксы менее узко специализированы и более продуктивны. РЯ располагает более широким арсеналом менее продуктивных суффиксов. Примеры: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stvo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oví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х 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ье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-ура;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mužstvo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братство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Предпочтение различных моделей в сходном случае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(напр., для наименования места в РЯ чаще используется субстантивация, в то время как ЧЯ предпочитает суффиксацию 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бойлерная, операционная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sesterna, sborovna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еодинаковая активность использования структурно сходных словообразовательных моделей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обоих языках. Этот факт можно проиллюстрировать на примере сложносокращенных образований и аббревиатур (в РЯ они используются гораздо чаще, чем в ЧЯ)</a:t>
            </a:r>
          </a:p>
          <a:p>
            <a:pPr marL="0" indent="0">
              <a:buNone/>
            </a:pPr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27151937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09659-0B31-9F1B-C326-A312EF9F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ЧЯ и РЯ – отличия</a:t>
            </a:r>
            <a:endParaRPr lang="ru-C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235441-F8C9-A785-41E8-A5FBE77E2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15440"/>
            <a:ext cx="9601200" cy="42519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принципиальные и заметные расхождения между чешским и русским языками наблюдаются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различной функциональной нагрузке отдельных элементов системы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словообразовательных морфем и моделей.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Фундаментальное отличие уходит корнями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неодинаковую деривационную потенцию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русского и чешского языков.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Деривационные процессы в ЧЯ имеют более стандартизованные системообразующие связи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сравнению с РЯ, и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словообразовательная система в целом характеризуется высокой степенью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грамматикализации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стандартизованная деривация в РЯ в сравнении с ЧЯ ведет к большей «атомарности» словарного состава РЯ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чем это наблюдается в ЧЯ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неодинаковое соотношение мотивированных и немотивированных номинаций в РЯ и ЧЯ; РЯ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восполняет недостаточность в области деривации с помощью заимствований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1388275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F8918-3F1D-2C1D-6141-3FCFF2ADE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неодинаковой деривационной потенции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E7C4781-B325-FA47-B9C9-5DC08C06C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3604" y="2171700"/>
            <a:ext cx="8165435" cy="4345486"/>
          </a:xfrm>
        </p:spPr>
      </p:pic>
    </p:spTree>
    <p:extLst>
      <p:ext uri="{BB962C8B-B14F-4D97-AF65-F5344CB8AC3E}">
        <p14:creationId xmlns:p14="http://schemas.microsoft.com/office/powerpoint/2010/main" val="3170118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14712-2D83-914C-EDA8-27F7D4B75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Словоизменение и формообразование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5EF93-FBB7-E49C-B0E2-0279D6693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CZ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Словоформы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отдельно взятые формы конкретного слова (стол, стола, столу и т. д.).</a:t>
            </a:r>
            <a:endParaRPr lang="ru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CZ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Словоизменение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способность слова </a:t>
            </a:r>
            <a:r>
              <a:rPr lang="ru-CZ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образовывать парадигму 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минимум из двух слов.</a:t>
            </a:r>
            <a:endParaRPr lang="ru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Системы словоизменения в РЯ: по падежам, лицам, числам, родам, наклонениям, временам.</a:t>
            </a:r>
            <a:endParaRPr lang="ru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CZ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Формообразование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способность слова </a:t>
            </a:r>
            <a:r>
              <a:rPr lang="ru-CZ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образовывать особые формы 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(например, краткая форма и степени сравнения прилагательных, инфинитив, причастие и деепричастие у глаголов и др.)</a:t>
            </a:r>
            <a:endParaRPr lang="ru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CZ" sz="2800" dirty="0"/>
          </a:p>
        </p:txBody>
      </p:sp>
    </p:spTree>
    <p:extLst>
      <p:ext uri="{BB962C8B-B14F-4D97-AF65-F5344CB8AC3E}">
        <p14:creationId xmlns:p14="http://schemas.microsoft.com/office/powerpoint/2010/main" val="30425118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1B57E-AEB2-A4CE-33C6-DAB62E12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Ограниченные деривационные возможности РЯ</a:t>
            </a:r>
            <a:endParaRPr lang="ru-C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1C3521-76C5-8DC6-D97C-ADFA5CED0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едут к: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 лакун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русском словарном запасе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ru-RU" i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полных</a:t>
            </a:r>
            <a:r>
              <a:rPr lang="ru-R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русский эквивалент полностью отсутствует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dnešnost, milostivost, českost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0, 0, 0)</a:t>
            </a:r>
          </a:p>
          <a:p>
            <a:pPr lvl="1"/>
            <a:r>
              <a:rPr lang="ru-RU" sz="2000" i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частичных, когда РЯ способен передать смысл, не достигая полного соответствия</a:t>
            </a:r>
            <a:r>
              <a:rPr lang="ru-RU" sz="20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помощью уже существующих наименований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stromoví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деревья;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šatstvo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одежда;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svalstvo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мускулы/мускулатура)</a:t>
            </a:r>
          </a:p>
          <a:p>
            <a:pPr lvl="1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роли</a:t>
            </a:r>
          </a:p>
          <a:p>
            <a:pPr lvl="1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аналитических процессов</a:t>
            </a:r>
          </a:p>
          <a:p>
            <a:pPr lvl="1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универбизации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13028504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0B142-AE47-1161-CE3B-FDBFAE6A6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80440"/>
          </a:xfrm>
        </p:spPr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Аналитизм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9C8F42-D6BA-52E1-C15D-1F368851F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67840"/>
            <a:ext cx="9601200" cy="4099560"/>
          </a:xfrm>
        </p:spPr>
        <p:txBody>
          <a:bodyPr/>
          <a:lstStyle/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ЧЯ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 РЯ возможно создание устойчивых сочетаний – коллокаций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обещание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dát slib,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в замешательство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uvést do rozpaků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русским устойчивым сочетаниям в подавляющем большинстве случаев в чешском языке соответствуют однословные эквиваленты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C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D10817-0FAE-8C90-9CBC-5602E1C00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683501"/>
            <a:ext cx="7772400" cy="248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80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A56C3-D787-D8E2-4BE9-324AB887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31240"/>
          </a:xfrm>
        </p:spPr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Универбизация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86F438-535B-28F8-0301-AA362502B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44320"/>
            <a:ext cx="9601200" cy="4323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наиболее распространенных средств конденсации в РЯ является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сложносокращенных образований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которому в ЧЯ соответствует стандартная деривация производных слов 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сберкасса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spořitelna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роддом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porodnice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новых слов путем сложения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продуктивной как в русском, так и в чешском языке. Но ее реализация в РЯ отличается намного большим масштабом. </a:t>
            </a: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топливно-энергетический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palivoenergetický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звездолет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raketoplán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светобоязнь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světloplachost;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электробритва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holicí strojek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товарополучатель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příjemce zboží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вагон-ресторан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jídelní vůz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сердечно-сосудистые заболевания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srdeční a cévní choroby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38441160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ABC5C-5A95-89EC-CB72-424962BB0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19480"/>
          </a:xfrm>
        </p:spPr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Словообразовательный анализ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0FB720-DE95-67DA-E73D-4DC2A607B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05280"/>
            <a:ext cx="9601200" cy="456692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Словообразовательный анализ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 установить, от какой производящей основы, с помощью каких средств и каким способом образовано данное слово.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производящей базы (форма слова или сочетание слов)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Выделение производящей основы и словообразовательного форманта (префиксы, суффиксы, постфиксы, комплексная морфема – конфикс (префикс + суффикс, префикс + постфикс, префикс + суффикс + постфикс и т.п.))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ОБРАЗЕЦ РАЗБОРА: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СЕНОКОСИЛК[А] – имя существительное.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ПРОИЗВОДЯЩЕЙ БАЗОЙ для существительного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сенокосилка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являются существительное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глагол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косить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значение существительного – ‘машина для кошения травы’;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СПОСОБ ОБРАЗОВАНИЯ – сложение с помощью трансфикса (интерфикс + суффикс); производная основа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сенокосилк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включает две производящие основы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коси-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словообразовательный формант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–о- + -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лк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31224366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D4E89-FEEA-75D2-FA32-076CB72FA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словообразовательного анализа</a:t>
            </a:r>
          </a:p>
        </p:txBody>
      </p:sp>
      <p:pic>
        <p:nvPicPr>
          <p:cNvPr id="4" name="Obrázek 6">
            <a:extLst>
              <a:ext uri="{FF2B5EF4-FFF2-40B4-BE49-F238E27FC236}">
                <a16:creationId xmlns:a16="http://schemas.microsoft.com/office/drawing/2014/main" id="{44063752-C58D-6882-1814-713D074A1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432" t="28791" r="41893" b="38497"/>
          <a:stretch/>
        </p:blipFill>
        <p:spPr>
          <a:xfrm>
            <a:off x="2940014" y="2286000"/>
            <a:ext cx="646437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81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B76E1-AAFE-1B4C-2587-27C9F4F1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Морфемный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словообразовательный разбор</a:t>
            </a:r>
            <a:endParaRPr lang="ru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5D0F30DD-D914-5713-4B95-58E53FA5A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431" t="24177" r="25365" b="44740"/>
          <a:stretch/>
        </p:blipFill>
        <p:spPr>
          <a:xfrm>
            <a:off x="1371600" y="2416076"/>
            <a:ext cx="9601200" cy="332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9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3B6B9-4E5C-0D84-5BD0-12F08C4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214120"/>
          </a:xfrm>
        </p:spPr>
        <p:txBody>
          <a:bodyPr/>
          <a:lstStyle/>
          <a:p>
            <a:r>
              <a:rPr lang="ru-CZ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Грамматическая категория</a:t>
            </a:r>
            <a:endParaRPr lang="ru-C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CC6519-C3A3-9BF9-46DF-9104441C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96720"/>
            <a:ext cx="9601200" cy="44754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CZ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Грамматическая категория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(ГК) – абстр. понятие, обобщение целого ряда (минимум двух) соотносительных между собой и противопоставленных друг другу грамматических значений, находящих выражение в определенных грамматических формах. Например, грамматические формы существительных со значением </a:t>
            </a:r>
            <a:r>
              <a:rPr lang="ru-CZ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мужского, женского и среднего рода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образуют </a:t>
            </a:r>
            <a:r>
              <a:rPr lang="ru-CZ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грамматическую категорию рода существительных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CZ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ГК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Словоизменительные (объединяют формы одного и того же слова: </a:t>
            </a:r>
            <a:r>
              <a:rPr lang="ru-CZ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 – столы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выражают значения ед. и мн. ч. сущ-х)</a:t>
            </a:r>
            <a:endParaRPr lang="ru-CZ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Классифицирующие (объединяют формы разных слов с общим категориальным значением: </a:t>
            </a:r>
            <a:r>
              <a:rPr lang="ru-CZ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 – стена – окно 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выражают значения м., ж. и ср. р. сущ-х)</a:t>
            </a:r>
            <a:endParaRPr lang="ru-CZ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ГК в современном РЯ: категории рода, числа, падежа, вида, наклонения, времени, лица, залога.</a:t>
            </a:r>
            <a:endParaRPr lang="ru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66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7907A-7A93-A2EB-E27E-4FCA71E4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21080"/>
          </a:xfrm>
        </p:spPr>
        <p:txBody>
          <a:bodyPr/>
          <a:lstStyle/>
          <a:p>
            <a:r>
              <a:rPr lang="ru-CZ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Грамматическое значение</a:t>
            </a:r>
            <a:endParaRPr lang="ru-C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0AAF9C-607B-F5EE-74DB-3664981B2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06880"/>
            <a:ext cx="9601200" cy="45618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CZ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Грамматическое значение 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(ГЗ) – абстр. понятие, которое сопутствует лексическому значению слова и определяет его место и роль в грамматической структуре предложения.</a:t>
            </a:r>
            <a:endParaRPr lang="ru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ГЗ выражают различные отношения, например, отношение к лицу, совершающему действие (</a:t>
            </a:r>
            <a:r>
              <a:rPr lang="ru-CZ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говорящий совершает действие – значение 1-го лица, собеседник – значение 2-го лица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отношение действия к моменту речи (значение прошедшего, настоящего или будущего времени).</a:t>
            </a:r>
            <a:endParaRPr lang="ru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ГЗ делятся на </a:t>
            </a:r>
            <a:r>
              <a:rPr lang="ru-CZ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 и частные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 характеризуют части речи (например, предметность, действие, признак и др.)</a:t>
            </a:r>
            <a:endParaRPr lang="ru-CZ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частные свойственны отдельным формам слова (значение числа, падежа, времени и др.)</a:t>
            </a:r>
            <a:endParaRPr lang="ru-CZ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 обычно имеют несколько ГЗ!</a:t>
            </a:r>
            <a:endParaRPr lang="ru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Носитель грамматического значения на уровне слова – словоформа.</a:t>
            </a:r>
            <a:endParaRPr lang="ru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CZ" sz="2400" dirty="0"/>
          </a:p>
        </p:txBody>
      </p:sp>
    </p:spTree>
    <p:extLst>
      <p:ext uri="{BB962C8B-B14F-4D97-AF65-F5344CB8AC3E}">
        <p14:creationId xmlns:p14="http://schemas.microsoft.com/office/powerpoint/2010/main" val="310913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AA326-521C-32F6-9410-E150D89EC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CZ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способы и средства выражения ГЗ</a:t>
            </a:r>
            <a:endParaRPr lang="ru-C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5301B6-BEDA-CE7C-6862-51FB7E543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Синтетический способ</a:t>
            </a:r>
            <a:endParaRPr lang="ru-CZ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CZ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Аффиксы (ГЗ 1 л. гл. – флексия «у» – 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приведу, режу</a:t>
            </a:r>
            <a:r>
              <a:rPr lang="ru-CZ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CZ" sz="240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CZ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Супплетивизм (суппл. корни 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– мне, человек – люди</a:t>
            </a:r>
            <a:r>
              <a:rPr lang="ru-CZ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CZ" sz="240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CZ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Чередование (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выкормить – выкармливать</a:t>
            </a:r>
            <a:r>
              <a:rPr lang="ru-CZ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CZ" sz="240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CZ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Ударение (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разрезАть - разрЕзать</a:t>
            </a:r>
            <a:r>
              <a:rPr lang="ru-CZ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CZ" sz="240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Аналитический способ</a:t>
            </a:r>
            <a:endParaRPr lang="ru-CZ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CZ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Служебные слова – предлоги, вспомогат. гл., частицы (буд. вр. – 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</a:t>
            </a:r>
            <a:r>
              <a:rPr lang="ru-CZ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делать)</a:t>
            </a:r>
            <a:endParaRPr lang="ru-CZ" sz="240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CZ" sz="4000" dirty="0"/>
          </a:p>
        </p:txBody>
      </p:sp>
    </p:spTree>
    <p:extLst>
      <p:ext uri="{BB962C8B-B14F-4D97-AF65-F5344CB8AC3E}">
        <p14:creationId xmlns:p14="http://schemas.microsoft.com/office/powerpoint/2010/main" val="3859136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435AF-143A-B578-1C83-854C9E0AA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CZ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Грамматическая форма</a:t>
            </a:r>
            <a:endParaRPr lang="ru-C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D60F5-D8D5-DCD9-9D22-C834D7797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CZ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Грамматическая форма 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(ГФ) – языковое выражение ГЗ (</a:t>
            </a:r>
            <a:r>
              <a:rPr lang="ru-CZ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окно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флексия </a:t>
            </a:r>
            <a:r>
              <a:rPr lang="ru-C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«о»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выражает ср. род; </a:t>
            </a:r>
            <a:r>
              <a:rPr lang="ru-CZ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нулевая флексия выражает м. р.)</a:t>
            </a:r>
            <a:endParaRPr lang="ru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словоизменения (</a:t>
            </a:r>
            <a:r>
              <a:rPr lang="ru-CZ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дуб – дуба – дубу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...)</a:t>
            </a:r>
            <a:endParaRPr lang="ru-CZ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словообразования (</a:t>
            </a:r>
            <a:r>
              <a:rPr lang="ru-CZ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дуб – дубовый – дубняк</a:t>
            </a:r>
            <a:r>
              <a:rPr lang="ru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...)</a:t>
            </a:r>
            <a:endParaRPr lang="ru-CZ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CZ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B4BCD2-F782-8421-E3B2-B77A4660E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240" y="4511040"/>
            <a:ext cx="7772400" cy="126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75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113A7-9D71-63C2-1EC7-0E02FF1D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Парадигма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C0AF98-11A7-0152-A119-1A6A90B78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5760"/>
            <a:ext cx="9601200" cy="4536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CZ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Парадигма</a:t>
            </a:r>
            <a:r>
              <a:rPr lang="ru-CZ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совокупность грамматических форм слова. В парадигму объединяются слова, сходные по своему основному лексическому значению, но противопоставленные по одному или нескольким грамматическим значениям.</a:t>
            </a:r>
            <a:endParaRPr lang="ru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CZ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Типы грамматических парадигм:</a:t>
            </a:r>
            <a:endParaRPr lang="ru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CZ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словоформ </a:t>
            </a:r>
            <a:r>
              <a:rPr lang="ru-CZ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конкретного изменяемого слова</a:t>
            </a:r>
            <a:r>
              <a:rPr lang="ru-CZ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например: словоизменительная парадигма существительного </a:t>
            </a:r>
            <a:r>
              <a:rPr lang="ru-CZ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мать</a:t>
            </a:r>
            <a:r>
              <a:rPr lang="ru-CZ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CZ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CZ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Модель образования форм тех или иных </a:t>
            </a:r>
            <a:r>
              <a:rPr lang="ru-CZ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классов слов</a:t>
            </a:r>
            <a:r>
              <a:rPr lang="ru-CZ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например: парадигма первого спряжения глагола или парадигма третьего склонения существительных.</a:t>
            </a:r>
            <a:endParaRPr lang="ru-CZ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CZ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Парадигмы бывают:</a:t>
            </a:r>
            <a:endParaRPr lang="ru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CZ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полные</a:t>
            </a:r>
            <a:endParaRPr lang="ru-CZ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CZ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неполные (</a:t>
            </a:r>
            <a:r>
              <a:rPr lang="ru-CZ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победить</a:t>
            </a:r>
            <a:r>
              <a:rPr lang="ru-CZ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отсутствует форма 1-го л. ед. ч.)</a:t>
            </a:r>
            <a:endParaRPr lang="ru-CZ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CZ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избыточные (</a:t>
            </a:r>
            <a:r>
              <a:rPr lang="ru-CZ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брызгаешь/брызжешь</a:t>
            </a:r>
            <a:r>
              <a:rPr lang="ru-CZ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CZ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1967593107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3822</Words>
  <Application>Microsoft Macintosh PowerPoint</Application>
  <PresentationFormat>Широкоэкранный</PresentationFormat>
  <Paragraphs>323</Paragraphs>
  <Slides>45</Slides>
  <Notes>45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4" baseType="lpstr">
      <vt:lpstr>Arial</vt:lpstr>
      <vt:lpstr>Calibri</vt:lpstr>
      <vt:lpstr>Courier New</vt:lpstr>
      <vt:lpstr>Franklin Gothic Book</vt:lpstr>
      <vt:lpstr>Lato</vt:lpstr>
      <vt:lpstr>Symbol</vt:lpstr>
      <vt:lpstr>Times New Roman</vt:lpstr>
      <vt:lpstr>Wingdings</vt:lpstr>
      <vt:lpstr>Уголки</vt:lpstr>
      <vt:lpstr>МОРФОЛОГИЯ. ВВЕДЕНИЕ И ОСНОВНЫЕ ПОНЯТИЯ.</vt:lpstr>
      <vt:lpstr>Разделы грамматики как науки</vt:lpstr>
      <vt:lpstr>Области, предмет и понятия морфологии</vt:lpstr>
      <vt:lpstr>Словоизменение и формообразование</vt:lpstr>
      <vt:lpstr>Грамматическая категория</vt:lpstr>
      <vt:lpstr>Грамматическое значение</vt:lpstr>
      <vt:lpstr>Основные способы и средства выражения ГЗ</vt:lpstr>
      <vt:lpstr>Грамматическая форма</vt:lpstr>
      <vt:lpstr>Парадигма</vt:lpstr>
      <vt:lpstr>Части речи</vt:lpstr>
      <vt:lpstr>Части речи в РЯ</vt:lpstr>
      <vt:lpstr>Транспозиция</vt:lpstr>
      <vt:lpstr>Примеры транспозиций</vt:lpstr>
      <vt:lpstr>Морфема</vt:lpstr>
      <vt:lpstr>Морфемы и морфы</vt:lpstr>
      <vt:lpstr>Морфы</vt:lpstr>
      <vt:lpstr>Виды разборов</vt:lpstr>
      <vt:lpstr>Морфемный анализ</vt:lpstr>
      <vt:lpstr>Морфемный анализ – упражнения</vt:lpstr>
      <vt:lpstr>Презентация PowerPoint</vt:lpstr>
      <vt:lpstr>Презентация PowerPoint</vt:lpstr>
      <vt:lpstr>Морфологический разбор</vt:lpstr>
      <vt:lpstr>Морфологический разбор – упражнения</vt:lpstr>
      <vt:lpstr>Презентация PowerPoint</vt:lpstr>
      <vt:lpstr>Презентация PowerPoint</vt:lpstr>
      <vt:lpstr>словообразование</vt:lpstr>
      <vt:lpstr>Основные понятия</vt:lpstr>
      <vt:lpstr>Способы обогащения словарного запаса</vt:lpstr>
      <vt:lpstr>Словообразовательная производность (синхронный подход)</vt:lpstr>
      <vt:lpstr>Словообразовательная мотивация (диахронный подход)</vt:lpstr>
      <vt:lpstr>Основные понятия</vt:lpstr>
      <vt:lpstr>Состав деривата</vt:lpstr>
      <vt:lpstr>Способы словообразования (деривации) </vt:lpstr>
      <vt:lpstr>Сравнение ЧЯ и РЯ</vt:lpstr>
      <vt:lpstr>Сравнение ЧЯ и РЯ – сходства</vt:lpstr>
      <vt:lpstr>Сравнение ЧЯ и РЯ – сходства</vt:lpstr>
      <vt:lpstr>Сравнение ЧЯ и РЯ – отличия</vt:lpstr>
      <vt:lpstr>Сравнение ЧЯ и РЯ – отличия</vt:lpstr>
      <vt:lpstr>Пример неодинаковой деривационной потенции</vt:lpstr>
      <vt:lpstr>Ограниченные деривационные возможности РЯ</vt:lpstr>
      <vt:lpstr>1) Аналитизм</vt:lpstr>
      <vt:lpstr>2) Универбизация</vt:lpstr>
      <vt:lpstr>Словообразовательный анализ</vt:lpstr>
      <vt:lpstr>Пример словообразовательного анализа</vt:lpstr>
      <vt:lpstr>Морфемный vs словообразовательный разбор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МОРФОЛОГИЯ. ВВЕДЕНИЕ И ОСНОВНЫЕ ПОНЯТИЯ.</dc:title>
  <dc:creator>MM</dc:creator>
  <cp:lastModifiedBy>MM</cp:lastModifiedBy>
  <cp:revision>12</cp:revision>
  <cp:lastPrinted>2025-09-29T11:48:04Z</cp:lastPrinted>
  <dcterms:created xsi:type="dcterms:W3CDTF">2025-09-28T23:07:21Z</dcterms:created>
  <dcterms:modified xsi:type="dcterms:W3CDTF">2025-10-01T14:58:09Z</dcterms:modified>
</cp:coreProperties>
</file>