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63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AC54C-442E-496F-8E25-CD457237C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9D3CE5-FF24-4B5E-BC33-BFEA1679B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0D687E-3103-4D3C-A674-06AF74BC6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F0B2-C9E6-4200-8756-06CB7917057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57AAE6-208A-4483-8E9C-216F38BB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C1AA25-D276-4EAD-88BC-E1B899ED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3A6D-C8A5-46E6-803E-C66A7CBDC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9382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88192-C161-43D7-9C1E-E8B5E79A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83DB9C-4874-4712-A203-08C3485E3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58D972-505B-443A-A59A-E2CD62C02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F0B2-C9E6-4200-8756-06CB7917057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695B85B-3272-4763-A0D4-6BCC92B9B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2B6F2B-5A4F-4BB2-B73E-D2BF1C0D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3A6D-C8A5-46E6-803E-C66A7CBDC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76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ACE51FF-8243-4503-968D-F748AE438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A6C20A5-0DB8-4E8C-9426-5B28B6770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BD6B28-0A18-45A3-A224-78DC062D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F0B2-C9E6-4200-8756-06CB7917057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C66C8A-7890-4FA0-AB62-50492FF1B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84E085-C961-430C-A756-DC339323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3A6D-C8A5-46E6-803E-C66A7CBDC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10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9EA247-39AC-4102-BE25-04711E8F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574A4D-9DF1-4074-A380-8EBB5010E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90F5B2-F9FE-4277-BBFF-004813AE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F0B2-C9E6-4200-8756-06CB7917057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E3C81D-4492-4BD4-B097-1FDCF026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078CE9-EC40-4DE4-85CA-84AE9C23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3A6D-C8A5-46E6-803E-C66A7CBDC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07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EF047-FA87-45CF-B5A3-CF52079B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A1EF2B6-E34F-4C1B-AE34-B99B787FC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DD2E33-768E-46FC-8CA1-E6F890981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F0B2-C9E6-4200-8756-06CB7917057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5F8329-C84E-47B1-898A-55C9B13C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E162577-5978-483B-85B1-2EFF182BA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3A6D-C8A5-46E6-803E-C66A7CBDC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38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BF607B-5519-4217-98BC-5041E462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AD17D4-4CC8-4724-B6C4-3530D729B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801EE59-862E-4E92-A208-0317B0A5F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ECC769D-4664-4017-8DFC-D2E5D905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F0B2-C9E6-4200-8756-06CB7917057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DD9462-09C0-43BD-A7E1-279FA50C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D161D1-0CF2-46FB-8306-6378DA1A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3A6D-C8A5-46E6-803E-C66A7CBDC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23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570E91-FB53-4C98-ACA8-9F5B6FF88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4CDB43F-87F1-4591-897F-ABB2FAC7B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CB36254-810E-4E60-BBF1-521A7EDB7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1F911C1-BE8A-4FFB-A009-14F91C2DE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09C39E0-0B2E-4580-A28F-8B1CDB2FD9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3B5BC99-E5E9-4C3E-A2D6-22A05CECF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F0B2-C9E6-4200-8756-06CB7917057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DD7162B-E9BD-4E7E-ABD6-F4A8712E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CF3941D-3853-44D3-B7AA-F234B42C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3A6D-C8A5-46E6-803E-C66A7CBDC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704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77133B-B223-44C1-9168-2C11DA88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A25E32-8B66-498E-8B3C-C8C087088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F0B2-C9E6-4200-8756-06CB7917057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3642F63-20BB-403D-B932-D4C11AC7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85C35CE-AE04-46CB-B84D-6CAC0F9B9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3A6D-C8A5-46E6-803E-C66A7CBDC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250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576DE5D-3784-476C-A07D-135442F3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F0B2-C9E6-4200-8756-06CB7917057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7B7C4AB-B4A0-454B-B23F-88D5B8CE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D97E06-5020-4DF0-8F82-35FF90E2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3A6D-C8A5-46E6-803E-C66A7CBDC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288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A08561-5274-4A8E-9EC8-0519D374B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F97363-841B-48AD-8817-6AB777E6A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4DD7D78-B2DD-4CF4-9653-7077F5E60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664873B-EAB6-4510-84AE-1B329443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F0B2-C9E6-4200-8756-06CB7917057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329A947-4859-4A45-B717-9ECCD534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2C3076-AC95-42B1-BF59-413024A1B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3A6D-C8A5-46E6-803E-C66A7CBDC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29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096049-E78B-4C8B-9A03-F58254AD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49B0F29-7AE9-46ED-8569-B7A85F36FE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7625AFD-5F82-442C-84D8-C09EE2E3F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1A87C9-AF11-40AA-9616-0B7898D52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AF0B2-C9E6-4200-8756-06CB7917057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4821318-40F4-42DA-A14B-99F53DA8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1BF3AA-DAC8-45A3-877E-D0C200248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A3A6D-C8A5-46E6-803E-C66A7CBDC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27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FA3888C-D6FA-4D81-8326-502EF626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20358F4-26F1-45EB-88E9-8B6EC0D683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7324EEF-E390-429A-8DF0-F73E88D18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AF0B2-C9E6-4200-8756-06CB7917057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163908-2EEF-4EFE-897F-0B6F3BAABB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26D09F-E928-47E1-8D3D-B5D3379F4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A3A6D-C8A5-46E6-803E-C66A7CBDC1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057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breastdoctor.co.uk/breast-reconstructive-surgery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44715-B4F5-412F-AE8B-2EC05FFF4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SVALY KRKU A ZAD</a:t>
            </a:r>
            <a:br>
              <a:rPr lang="cs-CZ" dirty="0"/>
            </a:br>
            <a:r>
              <a:rPr lang="cs-CZ" dirty="0"/>
              <a:t>FEL ČVUT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B0643EE-E3EF-4254-92BE-E9941C0282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Jana Vaněčková</a:t>
            </a:r>
          </a:p>
        </p:txBody>
      </p:sp>
    </p:spTree>
    <p:extLst>
      <p:ext uri="{BB962C8B-B14F-4D97-AF65-F5344CB8AC3E}">
        <p14:creationId xmlns:p14="http://schemas.microsoft.com/office/powerpoint/2010/main" val="305531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701C6-160B-4046-8CCF-87528642E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MYLOHYOIDEUS</a:t>
            </a:r>
          </a:p>
        </p:txBody>
      </p:sp>
      <p:pic>
        <p:nvPicPr>
          <p:cNvPr id="7170" name="Picture 2" descr="VÃ½sledek obrÃ¡zku pro musculus mylohyoideus">
            <a:extLst>
              <a:ext uri="{FF2B5EF4-FFF2-40B4-BE49-F238E27FC236}">
                <a16:creationId xmlns:a16="http://schemas.microsoft.com/office/drawing/2014/main" id="{23BC20F7-94D6-4490-93DF-A1152F89B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87" y="1461043"/>
            <a:ext cx="4762500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Ã½sledek obrÃ¡zku pro musculus mylohyoideus">
            <a:extLst>
              <a:ext uri="{FF2B5EF4-FFF2-40B4-BE49-F238E27FC236}">
                <a16:creationId xmlns:a16="http://schemas.microsoft.com/office/drawing/2014/main" id="{1D0534A0-5A87-4BC9-A3D4-8EC01A84A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74" y="0"/>
            <a:ext cx="5599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9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VÃ½sledek obrÃ¡zku pro musculus mylohyoideus">
            <a:extLst>
              <a:ext uri="{FF2B5EF4-FFF2-40B4-BE49-F238E27FC236}">
                <a16:creationId xmlns:a16="http://schemas.microsoft.com/office/drawing/2014/main" id="{C64B9B10-CB67-48A7-A9BD-51A7B5149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63"/>
            <a:ext cx="97536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845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3E47B9-5B93-4AC4-AE95-D465C0BD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2598738" cy="3757696"/>
          </a:xfrm>
        </p:spPr>
        <p:txBody>
          <a:bodyPr>
            <a:normAutofit/>
          </a:bodyPr>
          <a:lstStyle/>
          <a:p>
            <a:r>
              <a:rPr lang="cs-CZ" dirty="0"/>
              <a:t>M. GENIOHYOIDEUS</a:t>
            </a:r>
          </a:p>
        </p:txBody>
      </p:sp>
      <p:pic>
        <p:nvPicPr>
          <p:cNvPr id="10244" name="Picture 4" descr="SouvisejÃ­cÃ­ obrÃ¡zek">
            <a:extLst>
              <a:ext uri="{FF2B5EF4-FFF2-40B4-BE49-F238E27FC236}">
                <a16:creationId xmlns:a16="http://schemas.microsoft.com/office/drawing/2014/main" id="{D1FAF99E-F5F9-4F1F-9D8B-33A8D0A05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738" y="0"/>
            <a:ext cx="9593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03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Ã½sledek obrÃ¡zku pro musculus geniohyoideus">
            <a:extLst>
              <a:ext uri="{FF2B5EF4-FFF2-40B4-BE49-F238E27FC236}">
                <a16:creationId xmlns:a16="http://schemas.microsoft.com/office/drawing/2014/main" id="{BD0EBB0A-1F24-4F4B-AFB2-DB2DA75AA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989" y="-6016"/>
            <a:ext cx="9152021" cy="68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97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ek obrÃ¡zku pro musculus digastricus">
            <a:extLst>
              <a:ext uri="{FF2B5EF4-FFF2-40B4-BE49-F238E27FC236}">
                <a16:creationId xmlns:a16="http://schemas.microsoft.com/office/drawing/2014/main" id="{6E3107FF-9625-49CC-8A6F-BF60AAD1E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0"/>
            <a:ext cx="527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519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679A6A-C05B-45A9-8D2F-7AB80428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Podjazylkové svaly krku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718627-3EE6-4E33-845C-58ACE6056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MUSCULUS STERNOHYOIDEUS</a:t>
            </a:r>
          </a:p>
          <a:p>
            <a:r>
              <a:rPr lang="cs-CZ" dirty="0"/>
              <a:t>MUSCULUS STERNOTHYROIDEUS</a:t>
            </a:r>
          </a:p>
          <a:p>
            <a:r>
              <a:rPr lang="cs-CZ" dirty="0"/>
              <a:t>MUSCULUS THYROHYOIDEUS</a:t>
            </a:r>
          </a:p>
          <a:p>
            <a:r>
              <a:rPr lang="cs-CZ" dirty="0"/>
              <a:t>MUSCULUS OMOHYOIDEUS</a:t>
            </a:r>
          </a:p>
        </p:txBody>
      </p:sp>
    </p:spTree>
    <p:extLst>
      <p:ext uri="{BB962C8B-B14F-4D97-AF65-F5344CB8AC3E}">
        <p14:creationId xmlns:p14="http://schemas.microsoft.com/office/powerpoint/2010/main" val="937756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D8AC69-585A-4192-8A97-CAD8C860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66937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MUSCULUS STERNOHYOIDEUS</a:t>
            </a:r>
          </a:p>
        </p:txBody>
      </p:sp>
      <p:pic>
        <p:nvPicPr>
          <p:cNvPr id="13314" name="Picture 2" descr="VÃ½sledek obrÃ¡zku pro musculus sternohyoideus">
            <a:extLst>
              <a:ext uri="{FF2B5EF4-FFF2-40B4-BE49-F238E27FC236}">
                <a16:creationId xmlns:a16="http://schemas.microsoft.com/office/drawing/2014/main" id="{3DB73185-892A-4701-99F8-55FAC44D8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52" y="365125"/>
            <a:ext cx="6838950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82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24BF69-48E7-463B-8C64-ED6C1878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365125"/>
            <a:ext cx="4796589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MUSCULUS STERNOTHYROIDEUS</a:t>
            </a:r>
          </a:p>
        </p:txBody>
      </p:sp>
      <p:pic>
        <p:nvPicPr>
          <p:cNvPr id="14340" name="Picture 4" descr="VÃ½sledek obrÃ¡zku pro musculus sternothyroideus">
            <a:extLst>
              <a:ext uri="{FF2B5EF4-FFF2-40B4-BE49-F238E27FC236}">
                <a16:creationId xmlns:a16="http://schemas.microsoft.com/office/drawing/2014/main" id="{567A19D3-14F6-40A8-BDB3-29FA360FB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8125"/>
            <a:ext cx="762000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7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ECE7B-60AA-4B17-B2F5-82967BC5F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54642" cy="1325563"/>
          </a:xfrm>
        </p:spPr>
        <p:txBody>
          <a:bodyPr/>
          <a:lstStyle/>
          <a:p>
            <a:r>
              <a:rPr lang="cs-CZ" dirty="0"/>
              <a:t>MUSCULUS THYROHYOIDEUS</a:t>
            </a:r>
          </a:p>
        </p:txBody>
      </p:sp>
      <p:pic>
        <p:nvPicPr>
          <p:cNvPr id="15362" name="Picture 2" descr="VÃ½sledek obrÃ¡zku pro musculus thyrohyoideus">
            <a:extLst>
              <a:ext uri="{FF2B5EF4-FFF2-40B4-BE49-F238E27FC236}">
                <a16:creationId xmlns:a16="http://schemas.microsoft.com/office/drawing/2014/main" id="{17D4A800-F09D-4790-BE14-5DC460703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0"/>
            <a:ext cx="66675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VÃ½sledek obrÃ¡zku pro musculus thyrohyoideus">
            <a:extLst>
              <a:ext uri="{FF2B5EF4-FFF2-40B4-BE49-F238E27FC236}">
                <a16:creationId xmlns:a16="http://schemas.microsoft.com/office/drawing/2014/main" id="{43E68CE0-9903-4174-B71D-10E8F21A3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15" y="2887579"/>
            <a:ext cx="4743811" cy="360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1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SouvisejÃ­cÃ­ obrÃ¡zek">
            <a:extLst>
              <a:ext uri="{FF2B5EF4-FFF2-40B4-BE49-F238E27FC236}">
                <a16:creationId xmlns:a16="http://schemas.microsoft.com/office/drawing/2014/main" id="{C645D44C-70F4-4AB6-BA74-40C412E4D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249" y="45512"/>
            <a:ext cx="4763502" cy="67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9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ACE50A-F9EA-4B26-A5FA-479544FB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SVALY KRKU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B5F58B-B770-483E-AE61-2B51FF9B5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5 skupin:</a:t>
            </a:r>
          </a:p>
          <a:p>
            <a:r>
              <a:rPr lang="cs-CZ" dirty="0"/>
              <a:t>POVRCHOVÉ SVALY KRKU (MUSCULI COLLI SUPERFICIALES)</a:t>
            </a:r>
          </a:p>
          <a:p>
            <a:r>
              <a:rPr lang="cs-CZ" dirty="0"/>
              <a:t>SVALY NADJAZYLKOVÉ (MUSCULI SUPRAHYOIDEI)</a:t>
            </a:r>
          </a:p>
          <a:p>
            <a:r>
              <a:rPr lang="cs-CZ" dirty="0"/>
              <a:t>SVALY PODJAZYLKOVÉ (MUSCULI INFRAHYOIDEI)</a:t>
            </a:r>
          </a:p>
          <a:p>
            <a:r>
              <a:rPr lang="cs-CZ" dirty="0"/>
              <a:t>SVALY KLONĚNÉ (MUSCULI SCALENI)</a:t>
            </a:r>
          </a:p>
          <a:p>
            <a:r>
              <a:rPr lang="cs-CZ" dirty="0"/>
              <a:t>HLUBOKÉ KRČNÍ SVALY (MUSCULI COLLI PROFUNDI)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529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FEDD4-77F7-49DC-B14B-94F946518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038600" cy="1325563"/>
          </a:xfrm>
        </p:spPr>
        <p:txBody>
          <a:bodyPr/>
          <a:lstStyle/>
          <a:p>
            <a:r>
              <a:rPr lang="cs-CZ" dirty="0"/>
              <a:t>MUSCULUS OMOHYOIDEUS</a:t>
            </a:r>
          </a:p>
        </p:txBody>
      </p:sp>
      <p:pic>
        <p:nvPicPr>
          <p:cNvPr id="17410" name="Picture 2" descr="VÃ½sledek obrÃ¡zku pro musculus omohyoideus">
            <a:extLst>
              <a:ext uri="{FF2B5EF4-FFF2-40B4-BE49-F238E27FC236}">
                <a16:creationId xmlns:a16="http://schemas.microsoft.com/office/drawing/2014/main" id="{1CDDAC5A-F6B2-44FC-8E81-0932A45C4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74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15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ek obrÃ¡zku pro musculus omohyoideus">
            <a:extLst>
              <a:ext uri="{FF2B5EF4-FFF2-40B4-BE49-F238E27FC236}">
                <a16:creationId xmlns:a16="http://schemas.microsoft.com/office/drawing/2014/main" id="{FD8A12B9-1F34-4CF2-8B65-3A3E9A1DD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0"/>
            <a:ext cx="7277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139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D955EC-C93D-4467-A0A2-139EB82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19863" cy="1325563"/>
          </a:xfrm>
        </p:spPr>
        <p:txBody>
          <a:bodyPr/>
          <a:lstStyle/>
          <a:p>
            <a:r>
              <a:rPr lang="cs-CZ" dirty="0"/>
              <a:t>KLONĚNÉ SVALY = MUSCULI SCALENI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8750A6-7340-4B21-97E0-16B9DB210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/>
              <a:t>Musculus </a:t>
            </a:r>
            <a:r>
              <a:rPr lang="cs-CZ" dirty="0" err="1"/>
              <a:t>scalenus</a:t>
            </a:r>
            <a:r>
              <a:rPr lang="cs-CZ" dirty="0"/>
              <a:t> </a:t>
            </a:r>
            <a:r>
              <a:rPr lang="cs-CZ" dirty="0" err="1"/>
              <a:t>anterior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Musculus </a:t>
            </a:r>
            <a:r>
              <a:rPr lang="cs-CZ" dirty="0" err="1"/>
              <a:t>scalenus</a:t>
            </a:r>
            <a:r>
              <a:rPr lang="cs-CZ" dirty="0"/>
              <a:t> </a:t>
            </a:r>
            <a:r>
              <a:rPr lang="cs-CZ" dirty="0" err="1"/>
              <a:t>medius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Musculus </a:t>
            </a:r>
            <a:r>
              <a:rPr lang="cs-CZ" dirty="0" err="1"/>
              <a:t>scalenus</a:t>
            </a:r>
            <a:r>
              <a:rPr lang="cs-CZ" dirty="0"/>
              <a:t> </a:t>
            </a:r>
            <a:r>
              <a:rPr lang="cs-CZ" dirty="0" err="1"/>
              <a:t>posterior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Musculus </a:t>
            </a:r>
            <a:r>
              <a:rPr lang="cs-CZ" dirty="0" err="1"/>
              <a:t>scalenus</a:t>
            </a:r>
            <a:r>
              <a:rPr lang="cs-CZ" dirty="0"/>
              <a:t> </a:t>
            </a:r>
            <a:r>
              <a:rPr lang="cs-CZ" dirty="0" err="1"/>
              <a:t>minimus</a:t>
            </a:r>
            <a:endParaRPr lang="cs-CZ" dirty="0"/>
          </a:p>
        </p:txBody>
      </p:sp>
      <p:pic>
        <p:nvPicPr>
          <p:cNvPr id="21506" name="Picture 2" descr="VÃ½sledek obrÃ¡zku pro musculi scaleni">
            <a:extLst>
              <a:ext uri="{FF2B5EF4-FFF2-40B4-BE49-F238E27FC236}">
                <a16:creationId xmlns:a16="http://schemas.microsoft.com/office/drawing/2014/main" id="{C1233DD2-916A-4D25-8AB5-712E238F2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32" y="365125"/>
            <a:ext cx="5245768" cy="633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75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Ã½sledek obrÃ¡zku pro musculi scaleni">
            <a:extLst>
              <a:ext uri="{FF2B5EF4-FFF2-40B4-BE49-F238E27FC236}">
                <a16:creationId xmlns:a16="http://schemas.microsoft.com/office/drawing/2014/main" id="{20CF8817-07D9-4694-92EF-CADF5C21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23" y="275723"/>
            <a:ext cx="6306553" cy="630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4672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613C52-8450-42F4-8730-FBDDF3600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50432" cy="4351338"/>
          </a:xfrm>
        </p:spPr>
        <p:txBody>
          <a:bodyPr/>
          <a:lstStyle/>
          <a:p>
            <a:r>
              <a:rPr lang="cs-CZ" dirty="0" err="1"/>
              <a:t>Fissura</a:t>
            </a:r>
            <a:r>
              <a:rPr lang="cs-CZ" dirty="0"/>
              <a:t> </a:t>
            </a:r>
            <a:r>
              <a:rPr lang="cs-CZ" dirty="0" err="1"/>
              <a:t>scalenorum</a:t>
            </a:r>
            <a:endParaRPr lang="cs-CZ" dirty="0"/>
          </a:p>
        </p:txBody>
      </p:sp>
      <p:pic>
        <p:nvPicPr>
          <p:cNvPr id="19460" name="Picture 4" descr="VÃ½sledek obrÃ¡zku pro fissura scalenorum">
            <a:extLst>
              <a:ext uri="{FF2B5EF4-FFF2-40B4-BE49-F238E27FC236}">
                <a16:creationId xmlns:a16="http://schemas.microsoft.com/office/drawing/2014/main" id="{F85FDA8D-531C-4F86-A0A6-6CAC36A59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271" y="274804"/>
            <a:ext cx="7443529" cy="630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63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C5A9124-805C-4E3C-9C0F-9DA737CDD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49" y="212181"/>
            <a:ext cx="9285301" cy="6433637"/>
          </a:xfrm>
        </p:spPr>
      </p:pic>
    </p:spTree>
    <p:extLst>
      <p:ext uri="{BB962C8B-B14F-4D97-AF65-F5344CB8AC3E}">
        <p14:creationId xmlns:p14="http://schemas.microsoft.com/office/powerpoint/2010/main" val="4185216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CC518-42D7-473B-9C58-B3E58C987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HLUBOKÉ KRČNÍ SVALY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ACC3B9-26FD-4251-BBF5-A8AA2C575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 SVALY</a:t>
            </a:r>
          </a:p>
          <a:p>
            <a:r>
              <a:rPr lang="cs-CZ" dirty="0"/>
              <a:t>Předklon páteře</a:t>
            </a:r>
          </a:p>
          <a:p>
            <a:r>
              <a:rPr lang="cs-CZ" dirty="0"/>
              <a:t>Úklon páteře do strany</a:t>
            </a:r>
          </a:p>
          <a:p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2523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Ã½sledek obrÃ¡zku pro musculus longus capitis">
            <a:extLst>
              <a:ext uri="{FF2B5EF4-FFF2-40B4-BE49-F238E27FC236}">
                <a16:creationId xmlns:a16="http://schemas.microsoft.com/office/drawing/2014/main" id="{49FF8B4D-FD53-4563-A57C-58A51E02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402" y="148389"/>
            <a:ext cx="8483195" cy="65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13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42311-C708-4B22-91AE-6432109C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SVALY ZAD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C7D61B-7E7F-446F-A627-D6C349AD0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VRSTVY</a:t>
            </a:r>
          </a:p>
          <a:p>
            <a:r>
              <a:rPr lang="cs-CZ" dirty="0"/>
              <a:t>POVRCHOVÁ VRSTVA = 1. VRSTVA – </a:t>
            </a:r>
            <a:r>
              <a:rPr lang="cs-CZ" b="1" dirty="0"/>
              <a:t>SPINOHUMERÁLNÍ SVALY</a:t>
            </a:r>
            <a:endParaRPr lang="cs-CZ" dirty="0"/>
          </a:p>
          <a:p>
            <a:pPr lvl="1"/>
            <a:r>
              <a:rPr lang="cs-CZ" dirty="0"/>
              <a:t>M. TRAPEZIUS, M. LATISSIMUS DORZI</a:t>
            </a:r>
          </a:p>
          <a:p>
            <a:r>
              <a:rPr lang="cs-CZ" dirty="0"/>
              <a:t>2. VRSTVA – </a:t>
            </a:r>
            <a:r>
              <a:rPr lang="cs-CZ" b="1" dirty="0"/>
              <a:t>SPINOSKAPULÁRNÍ SVALY</a:t>
            </a:r>
            <a:endParaRPr lang="cs-CZ" dirty="0"/>
          </a:p>
          <a:p>
            <a:pPr lvl="1"/>
            <a:r>
              <a:rPr lang="cs-CZ" dirty="0"/>
              <a:t>MM. RHOMBOIDEI, M. LEVATOR SCAPULAE</a:t>
            </a:r>
          </a:p>
          <a:p>
            <a:r>
              <a:rPr lang="cs-CZ" dirty="0"/>
              <a:t>3. VRSTVA – </a:t>
            </a:r>
            <a:r>
              <a:rPr lang="cs-CZ" b="1" dirty="0"/>
              <a:t>SPINOKOSTÁLNÍ SVALY</a:t>
            </a:r>
            <a:endParaRPr lang="cs-CZ" dirty="0"/>
          </a:p>
          <a:p>
            <a:pPr lvl="1"/>
            <a:r>
              <a:rPr lang="cs-CZ" dirty="0"/>
              <a:t>M. SERRATUS POSTERIOR (SUP + INF)</a:t>
            </a:r>
          </a:p>
          <a:p>
            <a:r>
              <a:rPr lang="cs-CZ" dirty="0"/>
              <a:t>4. VRSTVA = HLUBOKÉ SVALY ZÁDOVÉ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1393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4F793-E481-4DE9-92C8-DAF728BC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31" y="681037"/>
            <a:ext cx="5113421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1. VRSTVA - </a:t>
            </a:r>
            <a:r>
              <a:rPr lang="cs-CZ" b="1" dirty="0"/>
              <a:t>SPINOHUMERÁLNÍ SVALY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04B083-7821-4AED-9EC4-4F7906BA6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31" y="2170906"/>
            <a:ext cx="2257926" cy="4351338"/>
          </a:xfrm>
        </p:spPr>
        <p:txBody>
          <a:bodyPr/>
          <a:lstStyle/>
          <a:p>
            <a:r>
              <a:rPr lang="cs-CZ" dirty="0"/>
              <a:t>MUSCULUS TRAPEZIUS</a:t>
            </a:r>
          </a:p>
          <a:p>
            <a:endParaRPr lang="cs-CZ" dirty="0"/>
          </a:p>
        </p:txBody>
      </p:sp>
      <p:pic>
        <p:nvPicPr>
          <p:cNvPr id="25602" name="Picture 2" descr="VÃ½sledek obrÃ¡zku pro musculus trapezius">
            <a:extLst>
              <a:ext uri="{FF2B5EF4-FFF2-40B4-BE49-F238E27FC236}">
                <a16:creationId xmlns:a16="http://schemas.microsoft.com/office/drawing/2014/main" id="{5F1B3FCD-5113-4200-9815-1AF636AC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569" y="171450"/>
            <a:ext cx="76200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2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EE4E8F-5094-4A6F-AFC6-587E753A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Povrchové svaly krku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7B262-6372-411C-85AC-29A5980A2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58979" cy="4351338"/>
          </a:xfrm>
        </p:spPr>
        <p:txBody>
          <a:bodyPr/>
          <a:lstStyle/>
          <a:p>
            <a:r>
              <a:rPr lang="cs-CZ" dirty="0"/>
              <a:t>PLATYSMA</a:t>
            </a:r>
          </a:p>
          <a:p>
            <a:r>
              <a:rPr lang="cs-CZ" dirty="0"/>
              <a:t>MUSCULUS STERNOCLEIDOMASTOIDEUS</a:t>
            </a:r>
          </a:p>
        </p:txBody>
      </p:sp>
      <p:pic>
        <p:nvPicPr>
          <p:cNvPr id="1026" name="Picture 2" descr="VÃ½sledek obrÃ¡zku pro platysma">
            <a:extLst>
              <a:ext uri="{FF2B5EF4-FFF2-40B4-BE49-F238E27FC236}">
                <a16:creationId xmlns:a16="http://schemas.microsoft.com/office/drawing/2014/main" id="{9DE14D53-F9F3-442D-82B1-0888FD5AE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906"/>
            <a:ext cx="5359066" cy="535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084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ouvisejÃ­cÃ­ obrÃ¡zek">
            <a:extLst>
              <a:ext uri="{FF2B5EF4-FFF2-40B4-BE49-F238E27FC236}">
                <a16:creationId xmlns:a16="http://schemas.microsoft.com/office/drawing/2014/main" id="{8BA25DB3-6B49-411F-BFCD-33F95ED5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0"/>
            <a:ext cx="60277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220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BE8084C-3D57-49AF-A88D-AA70A51B2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466474" cy="4351338"/>
          </a:xfrm>
        </p:spPr>
        <p:txBody>
          <a:bodyPr/>
          <a:lstStyle/>
          <a:p>
            <a:r>
              <a:rPr lang="cs-CZ" dirty="0"/>
              <a:t>M. LATISSIMUS DORSI</a:t>
            </a:r>
          </a:p>
          <a:p>
            <a:pPr lvl="1"/>
            <a:r>
              <a:rPr lang="cs-CZ" dirty="0"/>
              <a:t>T7 – S5</a:t>
            </a:r>
          </a:p>
          <a:p>
            <a:r>
              <a:rPr lang="cs-CZ" dirty="0">
                <a:hlinkClick r:id="rId2"/>
              </a:rPr>
              <a:t>https://www.breastdoctor.co.uk/breast-reconstructive-surgery/</a:t>
            </a:r>
            <a:endParaRPr lang="cs-CZ" dirty="0"/>
          </a:p>
          <a:p>
            <a:endParaRPr lang="cs-CZ" dirty="0"/>
          </a:p>
        </p:txBody>
      </p:sp>
      <p:pic>
        <p:nvPicPr>
          <p:cNvPr id="27650" name="Picture 2" descr="VÃ½sledek obrÃ¡zku pro musculus latissimus dorsi">
            <a:extLst>
              <a:ext uri="{FF2B5EF4-FFF2-40B4-BE49-F238E27FC236}">
                <a16:creationId xmlns:a16="http://schemas.microsoft.com/office/drawing/2014/main" id="{E14A31F7-79CB-4B0F-8BFB-75A070CE8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58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913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ouvisejÃ­cÃ­ obrÃ¡zek">
            <a:extLst>
              <a:ext uri="{FF2B5EF4-FFF2-40B4-BE49-F238E27FC236}">
                <a16:creationId xmlns:a16="http://schemas.microsoft.com/office/drawing/2014/main" id="{2F66DCA8-F7B1-4CAA-B986-15B5623D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0"/>
            <a:ext cx="6153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33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2B93A-20C8-49AA-955B-FFCA1D319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10726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2. VRSTVA – </a:t>
            </a:r>
            <a:r>
              <a:rPr lang="cs-CZ" b="1" dirty="0"/>
              <a:t>SPINOSKAPULÁRNÍ SVALY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3D2AC9-177A-45C8-9662-31E178677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8762"/>
            <a:ext cx="3396916" cy="4351338"/>
          </a:xfrm>
        </p:spPr>
        <p:txBody>
          <a:bodyPr/>
          <a:lstStyle/>
          <a:p>
            <a:r>
              <a:rPr lang="cs-CZ" dirty="0"/>
              <a:t>M. RHOMBOIDEUS MAJOR</a:t>
            </a:r>
          </a:p>
          <a:p>
            <a:pPr lvl="1"/>
            <a:r>
              <a:rPr lang="cs-CZ" dirty="0"/>
              <a:t>T1-T4</a:t>
            </a:r>
          </a:p>
          <a:p>
            <a:r>
              <a:rPr lang="cs-CZ" dirty="0"/>
              <a:t>M. RHOMBOIDEUS MINOR</a:t>
            </a:r>
          </a:p>
          <a:p>
            <a:pPr lvl="1"/>
            <a:r>
              <a:rPr lang="cs-CZ" dirty="0"/>
              <a:t>C6-C7</a:t>
            </a:r>
          </a:p>
          <a:p>
            <a:r>
              <a:rPr lang="cs-CZ" dirty="0"/>
              <a:t>M. LEVATOR SCAPULAE</a:t>
            </a:r>
          </a:p>
          <a:p>
            <a:pPr lvl="1"/>
            <a:r>
              <a:rPr lang="cs-CZ" dirty="0"/>
              <a:t>C1 – C4</a:t>
            </a:r>
          </a:p>
        </p:txBody>
      </p:sp>
      <p:pic>
        <p:nvPicPr>
          <p:cNvPr id="29698" name="Picture 2" descr="VÃ½sledek obrÃ¡zku pro musculus rhomboideus major">
            <a:extLst>
              <a:ext uri="{FF2B5EF4-FFF2-40B4-BE49-F238E27FC236}">
                <a16:creationId xmlns:a16="http://schemas.microsoft.com/office/drawing/2014/main" id="{BA760312-8420-46BD-AD17-1E348DA68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95250"/>
            <a:ext cx="4762500" cy="676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755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Ã½sledek obrÃ¡zku pro musculus rhomboideus major">
            <a:extLst>
              <a:ext uri="{FF2B5EF4-FFF2-40B4-BE49-F238E27FC236}">
                <a16:creationId xmlns:a16="http://schemas.microsoft.com/office/drawing/2014/main" id="{04706272-AC99-4E89-882B-5641D928D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0"/>
            <a:ext cx="5664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456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DE828-1834-4554-AC2F-CEF46846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2789" cy="1325563"/>
          </a:xfrm>
        </p:spPr>
        <p:txBody>
          <a:bodyPr/>
          <a:lstStyle/>
          <a:p>
            <a:r>
              <a:rPr lang="cs-CZ" dirty="0"/>
              <a:t>3. VRSTVA = </a:t>
            </a:r>
            <a:r>
              <a:rPr lang="cs-CZ" b="1" dirty="0"/>
              <a:t>SVALY SPINOKOSTÁLNÍ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5DAAB7-C145-40F3-BD7A-01A8BC46A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74432" cy="4351338"/>
          </a:xfrm>
        </p:spPr>
        <p:txBody>
          <a:bodyPr/>
          <a:lstStyle/>
          <a:p>
            <a:r>
              <a:rPr lang="cs-CZ" dirty="0"/>
              <a:t>MUSCULUS SERRATUS POSTERIOR SUPERIOR</a:t>
            </a:r>
          </a:p>
          <a:p>
            <a:pPr lvl="1"/>
            <a:r>
              <a:rPr lang="cs-CZ" dirty="0"/>
              <a:t>C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→ T</a:t>
            </a:r>
            <a:endParaRPr lang="cs-CZ" dirty="0"/>
          </a:p>
          <a:p>
            <a:r>
              <a:rPr lang="cs-CZ" dirty="0"/>
              <a:t>MUSCULUS SERRATUS POSTERIOR INFERIOR</a:t>
            </a:r>
          </a:p>
          <a:p>
            <a:pPr lvl="1"/>
            <a:r>
              <a:rPr lang="cs-CZ" dirty="0"/>
              <a:t>T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→ L</a:t>
            </a:r>
            <a:endParaRPr lang="cs-CZ" dirty="0"/>
          </a:p>
        </p:txBody>
      </p:sp>
      <p:pic>
        <p:nvPicPr>
          <p:cNvPr id="31746" name="Picture 2" descr="VÃ½sledek obrÃ¡zku pro musculus serratus posterior">
            <a:extLst>
              <a:ext uri="{FF2B5EF4-FFF2-40B4-BE49-F238E27FC236}">
                <a16:creationId xmlns:a16="http://schemas.microsoft.com/office/drawing/2014/main" id="{3AF0DAC9-71DB-4F57-90FA-61EA2DCC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556" y="0"/>
            <a:ext cx="4125328" cy="685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7953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63D799-D0BA-41CD-812C-805CAF5A8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12368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4. VRSTVA = </a:t>
            </a:r>
            <a:r>
              <a:rPr lang="cs-CZ" b="1" dirty="0"/>
              <a:t>HLUBOKÉ ZÁDOVÉ SVALY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CA03CF-3923-4826-8AFA-4F196EAE5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634"/>
            <a:ext cx="3461084" cy="4351338"/>
          </a:xfrm>
        </p:spPr>
        <p:txBody>
          <a:bodyPr/>
          <a:lstStyle/>
          <a:p>
            <a:r>
              <a:rPr lang="cs-CZ" dirty="0"/>
              <a:t>Jdou v podstatě od obratlů k obratlům</a:t>
            </a:r>
          </a:p>
        </p:txBody>
      </p:sp>
      <p:pic>
        <p:nvPicPr>
          <p:cNvPr id="32770" name="Picture 2" descr="VÃ½sledek obrÃ¡zku pro deep back muscles">
            <a:extLst>
              <a:ext uri="{FF2B5EF4-FFF2-40B4-BE49-F238E27FC236}">
                <a16:creationId xmlns:a16="http://schemas.microsoft.com/office/drawing/2014/main" id="{21936C7E-E8D0-48F5-B967-16AFBD276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533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Ã½sledek obrÃ¡zku pro deep back muscles">
            <a:extLst>
              <a:ext uri="{FF2B5EF4-FFF2-40B4-BE49-F238E27FC236}">
                <a16:creationId xmlns:a16="http://schemas.microsoft.com/office/drawing/2014/main" id="{3DFFA06E-9695-45C1-8251-2925AB8CC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54" y="53567"/>
            <a:ext cx="5006892" cy="675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96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7930E4-7D0B-498D-BFCB-0C897F13B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8211"/>
            <a:ext cx="10515600" cy="3048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401522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musculus sternocleidomastoideus">
            <a:extLst>
              <a:ext uri="{FF2B5EF4-FFF2-40B4-BE49-F238E27FC236}">
                <a16:creationId xmlns:a16="http://schemas.microsoft.com/office/drawing/2014/main" id="{67EBE4FB-FE3B-4076-A91B-2F9E14ACB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4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visejÃ­cÃ­ obrÃ¡zek">
            <a:extLst>
              <a:ext uri="{FF2B5EF4-FFF2-40B4-BE49-F238E27FC236}">
                <a16:creationId xmlns:a16="http://schemas.microsoft.com/office/drawing/2014/main" id="{60F29733-19DB-463D-8C65-7F835E07B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9753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43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6BF134-D637-491A-A27F-64489EF4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Nadjazylkové</a:t>
            </a:r>
            <a:r>
              <a:rPr lang="cs-CZ" dirty="0"/>
              <a:t> svaly krku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7356FE-8A5A-476F-8286-EEF6FAF92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30053" cy="4351338"/>
          </a:xfrm>
        </p:spPr>
        <p:txBody>
          <a:bodyPr/>
          <a:lstStyle/>
          <a:p>
            <a:r>
              <a:rPr lang="cs-CZ" dirty="0"/>
              <a:t>M. DIGASTRICUS</a:t>
            </a:r>
          </a:p>
          <a:p>
            <a:r>
              <a:rPr lang="cs-CZ" dirty="0"/>
              <a:t>M. STYLOHYOIDEUS</a:t>
            </a:r>
          </a:p>
          <a:p>
            <a:r>
              <a:rPr lang="cs-CZ" dirty="0"/>
              <a:t>M. MYLOHYOIDEUS</a:t>
            </a:r>
          </a:p>
          <a:p>
            <a:r>
              <a:rPr lang="cs-CZ" dirty="0"/>
              <a:t>M. GENIOHYOIDEUS</a:t>
            </a:r>
          </a:p>
        </p:txBody>
      </p:sp>
    </p:spTree>
    <p:extLst>
      <p:ext uri="{BB962C8B-B14F-4D97-AF65-F5344CB8AC3E}">
        <p14:creationId xmlns:p14="http://schemas.microsoft.com/office/powerpoint/2010/main" val="233354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E90140-443E-4D97-9F49-4AFDC2EB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M. DIGASTRICUS</a:t>
            </a:r>
          </a:p>
        </p:txBody>
      </p:sp>
      <p:pic>
        <p:nvPicPr>
          <p:cNvPr id="4098" name="Picture 2" descr="VÃ½sledek obrÃ¡zku pro musculus digastricus">
            <a:extLst>
              <a:ext uri="{FF2B5EF4-FFF2-40B4-BE49-F238E27FC236}">
                <a16:creationId xmlns:a16="http://schemas.microsoft.com/office/drawing/2014/main" id="{A0546609-2A59-4BB6-B605-529707B3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62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19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869117-BF70-44D9-BA12-5D87B7AD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589" y="429293"/>
            <a:ext cx="3818022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M. STYLOHYOIDEUS</a:t>
            </a:r>
          </a:p>
        </p:txBody>
      </p:sp>
      <p:pic>
        <p:nvPicPr>
          <p:cNvPr id="6148" name="Picture 4" descr="VÃ½sledek obrÃ¡zku pro musculus stylohyoideus">
            <a:extLst>
              <a:ext uri="{FF2B5EF4-FFF2-40B4-BE49-F238E27FC236}">
                <a16:creationId xmlns:a16="http://schemas.microsoft.com/office/drawing/2014/main" id="{9950ECA2-8CC6-4EC6-98E5-E70854DA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11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1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Ã½sledek obrÃ¡zku pro musculus stylohyoideus">
            <a:extLst>
              <a:ext uri="{FF2B5EF4-FFF2-40B4-BE49-F238E27FC236}">
                <a16:creationId xmlns:a16="http://schemas.microsoft.com/office/drawing/2014/main" id="{C7F8E88F-6542-4F62-8058-7104AE7B2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0"/>
            <a:ext cx="7454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592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273</Words>
  <Application>Microsoft Office PowerPoint</Application>
  <PresentationFormat>Širokoúhlá obrazovka</PresentationFormat>
  <Paragraphs>70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SVALY KRKU A ZAD FEL ČVUT</vt:lpstr>
      <vt:lpstr>SVALY KRKU</vt:lpstr>
      <vt:lpstr>Povrchové svaly krku</vt:lpstr>
      <vt:lpstr>Prezentace aplikace PowerPoint</vt:lpstr>
      <vt:lpstr>Prezentace aplikace PowerPoint</vt:lpstr>
      <vt:lpstr>Nadjazylkové svaly krku </vt:lpstr>
      <vt:lpstr>M. DIGASTRICUS</vt:lpstr>
      <vt:lpstr>M. STYLOHYOIDEUS</vt:lpstr>
      <vt:lpstr>Prezentace aplikace PowerPoint</vt:lpstr>
      <vt:lpstr>M. MYLOHYOIDEUS</vt:lpstr>
      <vt:lpstr>Prezentace aplikace PowerPoint</vt:lpstr>
      <vt:lpstr>M. GENIOHYOIDEUS</vt:lpstr>
      <vt:lpstr>Prezentace aplikace PowerPoint</vt:lpstr>
      <vt:lpstr>Prezentace aplikace PowerPoint</vt:lpstr>
      <vt:lpstr>Podjazylkové svaly krku</vt:lpstr>
      <vt:lpstr>MUSCULUS STERNOHYOIDEUS</vt:lpstr>
      <vt:lpstr>MUSCULUS STERNOTHYROIDEUS</vt:lpstr>
      <vt:lpstr>MUSCULUS THYROHYOIDEUS</vt:lpstr>
      <vt:lpstr>Prezentace aplikace PowerPoint</vt:lpstr>
      <vt:lpstr>MUSCULUS OMOHYOIDEUS</vt:lpstr>
      <vt:lpstr>Prezentace aplikace PowerPoint</vt:lpstr>
      <vt:lpstr>KLONĚNÉ SVALY = MUSCULI SCALENI</vt:lpstr>
      <vt:lpstr>Prezentace aplikace PowerPoint</vt:lpstr>
      <vt:lpstr>Prezentace aplikace PowerPoint</vt:lpstr>
      <vt:lpstr>Prezentace aplikace PowerPoint</vt:lpstr>
      <vt:lpstr>HLUBOKÉ KRČNÍ SVALY</vt:lpstr>
      <vt:lpstr>Prezentace aplikace PowerPoint</vt:lpstr>
      <vt:lpstr>SVALY ZAD</vt:lpstr>
      <vt:lpstr>1. VRSTVA - SPINOHUMERÁLNÍ SVALY</vt:lpstr>
      <vt:lpstr>Prezentace aplikace PowerPoint</vt:lpstr>
      <vt:lpstr>Prezentace aplikace PowerPoint</vt:lpstr>
      <vt:lpstr>Prezentace aplikace PowerPoint</vt:lpstr>
      <vt:lpstr>2. VRSTVA – SPINOSKAPULÁRNÍ SVALY</vt:lpstr>
      <vt:lpstr>Prezentace aplikace PowerPoint</vt:lpstr>
      <vt:lpstr>3. VRSTVA = SVALY SPINOKOSTÁLNÍ</vt:lpstr>
      <vt:lpstr>4. VRSTVA = HLUBOKÉ ZÁDOVÉ SVALY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SVALY KRKU A ZAD FEL ČVUT</dc:title>
  <dc:creator>Jana Vaněčková</dc:creator>
  <cp:lastModifiedBy>Jana Vaněčková</cp:lastModifiedBy>
  <cp:revision>19</cp:revision>
  <dcterms:created xsi:type="dcterms:W3CDTF">2018-12-18T16:18:55Z</dcterms:created>
  <dcterms:modified xsi:type="dcterms:W3CDTF">2018-12-18T20:17:30Z</dcterms:modified>
</cp:coreProperties>
</file>