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480" r:id="rId3"/>
    <p:sldId id="484" r:id="rId4"/>
    <p:sldId id="485" r:id="rId5"/>
    <p:sldId id="468" r:id="rId6"/>
    <p:sldId id="478" r:id="rId7"/>
    <p:sldId id="470" r:id="rId8"/>
    <p:sldId id="279" r:id="rId9"/>
    <p:sldId id="338" r:id="rId10"/>
    <p:sldId id="340" r:id="rId11"/>
    <p:sldId id="341" r:id="rId12"/>
    <p:sldId id="324" r:id="rId13"/>
    <p:sldId id="342" r:id="rId14"/>
    <p:sldId id="262" r:id="rId15"/>
    <p:sldId id="266" r:id="rId16"/>
    <p:sldId id="490" r:id="rId17"/>
    <p:sldId id="264" r:id="rId18"/>
    <p:sldId id="265" r:id="rId19"/>
    <p:sldId id="263" r:id="rId20"/>
    <p:sldId id="491" r:id="rId21"/>
    <p:sldId id="492" r:id="rId22"/>
    <p:sldId id="273" r:id="rId23"/>
    <p:sldId id="269" r:id="rId24"/>
    <p:sldId id="271" r:id="rId25"/>
    <p:sldId id="272" r:id="rId26"/>
    <p:sldId id="493" r:id="rId27"/>
    <p:sldId id="299" r:id="rId28"/>
    <p:sldId id="319" r:id="rId29"/>
    <p:sldId id="494" r:id="rId30"/>
    <p:sldId id="495"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28"/>
  </p:normalViewPr>
  <p:slideViewPr>
    <p:cSldViewPr snapToGrid="0" snapToObjects="1">
      <p:cViewPr varScale="1">
        <p:scale>
          <a:sx n="108" d="100"/>
          <a:sy n="108"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71A81-28A7-47E7-A378-E68568D4A362}"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D289D952-4117-451A-9247-717900881BCC}">
      <dgm:prSet/>
      <dgm:spPr/>
      <dgm:t>
        <a:bodyPr/>
        <a:lstStyle/>
        <a:p>
          <a:r>
            <a:rPr lang="cs-CZ"/>
            <a:t>meanings are explicitly stated through language; messages are expressed and understood at face value</a:t>
          </a:r>
          <a:endParaRPr lang="en-US"/>
        </a:p>
      </dgm:t>
    </dgm:pt>
    <dgm:pt modelId="{86B75C25-D988-4C84-9961-852FA0240F0F}" type="parTrans" cxnId="{B95DD883-D24F-4FBC-A2DA-69FEC14FDB84}">
      <dgm:prSet/>
      <dgm:spPr/>
      <dgm:t>
        <a:bodyPr/>
        <a:lstStyle/>
        <a:p>
          <a:endParaRPr lang="en-US"/>
        </a:p>
      </dgm:t>
    </dgm:pt>
    <dgm:pt modelId="{C35DBB34-908B-42D7-9778-9E73222CE3EF}" type="sibTrans" cxnId="{B95DD883-D24F-4FBC-A2DA-69FEC14FDB84}">
      <dgm:prSet/>
      <dgm:spPr/>
      <dgm:t>
        <a:bodyPr/>
        <a:lstStyle/>
        <a:p>
          <a:endParaRPr lang="en-US"/>
        </a:p>
      </dgm:t>
    </dgm:pt>
    <dgm:pt modelId="{F6BB7884-CFD0-4873-B921-137373FA5A9E}">
      <dgm:prSet/>
      <dgm:spPr/>
      <dgm:t>
        <a:bodyPr/>
        <a:lstStyle/>
        <a:p>
          <a:r>
            <a:rPr lang="cs-CZ" dirty="0" err="1"/>
            <a:t>people</a:t>
          </a:r>
          <a:r>
            <a:rPr lang="cs-CZ" dirty="0"/>
            <a:t> </a:t>
          </a:r>
          <a:r>
            <a:rPr lang="cs-CZ" dirty="0" err="1"/>
            <a:t>expect</a:t>
          </a:r>
          <a:r>
            <a:rPr lang="cs-CZ" dirty="0"/>
            <a:t> </a:t>
          </a:r>
          <a:r>
            <a:rPr lang="cs-CZ" dirty="0" err="1"/>
            <a:t>explanations</a:t>
          </a:r>
          <a:endParaRPr lang="en-US" dirty="0"/>
        </a:p>
      </dgm:t>
    </dgm:pt>
    <dgm:pt modelId="{586738C0-723B-4453-B140-FDBCD7DE565C}" type="parTrans" cxnId="{F10755C3-644F-483B-A470-11A0698243D9}">
      <dgm:prSet/>
      <dgm:spPr/>
      <dgm:t>
        <a:bodyPr/>
        <a:lstStyle/>
        <a:p>
          <a:endParaRPr lang="en-US"/>
        </a:p>
      </dgm:t>
    </dgm:pt>
    <dgm:pt modelId="{87F7C7F9-71C3-490F-A9B5-A2BF9C5B7611}" type="sibTrans" cxnId="{F10755C3-644F-483B-A470-11A0698243D9}">
      <dgm:prSet/>
      <dgm:spPr/>
      <dgm:t>
        <a:bodyPr/>
        <a:lstStyle/>
        <a:p>
          <a:endParaRPr lang="en-US"/>
        </a:p>
      </dgm:t>
    </dgm:pt>
    <dgm:pt modelId="{0CE857AC-43F6-6142-AFA3-8FF67A2826EE}">
      <dgm:prSet/>
      <dgm:spPr/>
      <dgm:t>
        <a:bodyPr/>
        <a:lstStyle/>
        <a:p>
          <a:r>
            <a:rPr lang="cs-CZ" dirty="0" err="1"/>
            <a:t>communication</a:t>
          </a:r>
          <a:r>
            <a:rPr lang="cs-CZ" dirty="0"/>
            <a:t> </a:t>
          </a:r>
          <a:r>
            <a:rPr lang="cs-CZ" dirty="0" err="1"/>
            <a:t>is</a:t>
          </a:r>
          <a:r>
            <a:rPr lang="cs-CZ" dirty="0"/>
            <a:t> direct, </a:t>
          </a:r>
          <a:r>
            <a:rPr lang="cs-CZ" dirty="0" err="1"/>
            <a:t>precise</a:t>
          </a:r>
          <a:r>
            <a:rPr lang="cs-CZ" dirty="0"/>
            <a:t>, </a:t>
          </a:r>
          <a:r>
            <a:rPr lang="cs-CZ" dirty="0" err="1"/>
            <a:t>simple</a:t>
          </a:r>
          <a:r>
            <a:rPr lang="cs-CZ" dirty="0"/>
            <a:t>, </a:t>
          </a:r>
          <a:r>
            <a:rPr lang="cs-CZ" dirty="0" err="1"/>
            <a:t>clear</a:t>
          </a:r>
          <a:r>
            <a:rPr lang="cs-CZ" dirty="0"/>
            <a:t>, </a:t>
          </a:r>
          <a:r>
            <a:rPr lang="cs-CZ" dirty="0" err="1"/>
            <a:t>dramatic</a:t>
          </a:r>
          <a:r>
            <a:rPr lang="cs-CZ" dirty="0"/>
            <a:t>, open</a:t>
          </a:r>
          <a:endParaRPr lang="en-US" dirty="0"/>
        </a:p>
      </dgm:t>
    </dgm:pt>
    <dgm:pt modelId="{B1BC50AA-F01B-0241-80C3-435448833139}" type="parTrans" cxnId="{1B076FC9-40A6-D34B-BBD3-3E9A294D59E0}">
      <dgm:prSet/>
      <dgm:spPr/>
      <dgm:t>
        <a:bodyPr/>
        <a:lstStyle/>
        <a:p>
          <a:endParaRPr lang="cs-CZ"/>
        </a:p>
      </dgm:t>
    </dgm:pt>
    <dgm:pt modelId="{D575DEBB-BF41-3542-9B04-7DCD48BFDD7F}" type="sibTrans" cxnId="{1B076FC9-40A6-D34B-BBD3-3E9A294D59E0}">
      <dgm:prSet/>
      <dgm:spPr/>
      <dgm:t>
        <a:bodyPr/>
        <a:lstStyle/>
        <a:p>
          <a:endParaRPr lang="cs-CZ"/>
        </a:p>
      </dgm:t>
    </dgm:pt>
    <dgm:pt modelId="{4B28C9C2-BD2F-7D4F-BD23-8B93D082E82D}" type="pres">
      <dgm:prSet presAssocID="{C8471A81-28A7-47E7-A378-E68568D4A362}" presName="vert0" presStyleCnt="0">
        <dgm:presLayoutVars>
          <dgm:dir/>
          <dgm:animOne val="branch"/>
          <dgm:animLvl val="lvl"/>
        </dgm:presLayoutVars>
      </dgm:prSet>
      <dgm:spPr/>
    </dgm:pt>
    <dgm:pt modelId="{26781DAD-DA49-4C49-9117-A4DA068A37B1}" type="pres">
      <dgm:prSet presAssocID="{D289D952-4117-451A-9247-717900881BCC}" presName="thickLine" presStyleLbl="alignNode1" presStyleIdx="0" presStyleCnt="3"/>
      <dgm:spPr/>
    </dgm:pt>
    <dgm:pt modelId="{9ED90960-FC6B-D34E-8FFB-3DFB5E4B705E}" type="pres">
      <dgm:prSet presAssocID="{D289D952-4117-451A-9247-717900881BCC}" presName="horz1" presStyleCnt="0"/>
      <dgm:spPr/>
    </dgm:pt>
    <dgm:pt modelId="{F521CAA4-51E7-2A42-A0D4-72FB14C34C76}" type="pres">
      <dgm:prSet presAssocID="{D289D952-4117-451A-9247-717900881BCC}" presName="tx1" presStyleLbl="revTx" presStyleIdx="0" presStyleCnt="3"/>
      <dgm:spPr/>
    </dgm:pt>
    <dgm:pt modelId="{AD6FB5C6-B373-774A-9751-59F698763DE4}" type="pres">
      <dgm:prSet presAssocID="{D289D952-4117-451A-9247-717900881BCC}" presName="vert1" presStyleCnt="0"/>
      <dgm:spPr/>
    </dgm:pt>
    <dgm:pt modelId="{884812AB-F8F1-9347-A15F-E0078B79F5D5}" type="pres">
      <dgm:prSet presAssocID="{F6BB7884-CFD0-4873-B921-137373FA5A9E}" presName="thickLine" presStyleLbl="alignNode1" presStyleIdx="1" presStyleCnt="3"/>
      <dgm:spPr/>
    </dgm:pt>
    <dgm:pt modelId="{24118148-5925-474D-A7E0-7C9AD9C68031}" type="pres">
      <dgm:prSet presAssocID="{F6BB7884-CFD0-4873-B921-137373FA5A9E}" presName="horz1" presStyleCnt="0"/>
      <dgm:spPr/>
    </dgm:pt>
    <dgm:pt modelId="{AF9012CB-85CF-014F-8BE8-5B1892B9CB66}" type="pres">
      <dgm:prSet presAssocID="{F6BB7884-CFD0-4873-B921-137373FA5A9E}" presName="tx1" presStyleLbl="revTx" presStyleIdx="1" presStyleCnt="3"/>
      <dgm:spPr/>
    </dgm:pt>
    <dgm:pt modelId="{6B1CBB09-66CF-3C45-B260-571B35EED874}" type="pres">
      <dgm:prSet presAssocID="{F6BB7884-CFD0-4873-B921-137373FA5A9E}" presName="vert1" presStyleCnt="0"/>
      <dgm:spPr/>
    </dgm:pt>
    <dgm:pt modelId="{27BB7BC6-8674-9844-85C6-42B26443039C}" type="pres">
      <dgm:prSet presAssocID="{0CE857AC-43F6-6142-AFA3-8FF67A2826EE}" presName="thickLine" presStyleLbl="alignNode1" presStyleIdx="2" presStyleCnt="3"/>
      <dgm:spPr/>
    </dgm:pt>
    <dgm:pt modelId="{CEAFF108-6318-1F4F-9EB7-A259ADBFC6B6}" type="pres">
      <dgm:prSet presAssocID="{0CE857AC-43F6-6142-AFA3-8FF67A2826EE}" presName="horz1" presStyleCnt="0"/>
      <dgm:spPr/>
    </dgm:pt>
    <dgm:pt modelId="{0468D3BE-C73C-304A-857A-405528537A52}" type="pres">
      <dgm:prSet presAssocID="{0CE857AC-43F6-6142-AFA3-8FF67A2826EE}" presName="tx1" presStyleLbl="revTx" presStyleIdx="2" presStyleCnt="3"/>
      <dgm:spPr/>
    </dgm:pt>
    <dgm:pt modelId="{B40EECF3-370F-FA4B-9625-7082990539DF}" type="pres">
      <dgm:prSet presAssocID="{0CE857AC-43F6-6142-AFA3-8FF67A2826EE}" presName="vert1" presStyleCnt="0"/>
      <dgm:spPr/>
    </dgm:pt>
  </dgm:ptLst>
  <dgm:cxnLst>
    <dgm:cxn modelId="{23ABA770-642A-9E4A-9E63-C28219B896E5}" type="presOf" srcId="{0CE857AC-43F6-6142-AFA3-8FF67A2826EE}" destId="{0468D3BE-C73C-304A-857A-405528537A52}" srcOrd="0" destOrd="0" presId="urn:microsoft.com/office/officeart/2008/layout/LinedList"/>
    <dgm:cxn modelId="{B95DD883-D24F-4FBC-A2DA-69FEC14FDB84}" srcId="{C8471A81-28A7-47E7-A378-E68568D4A362}" destId="{D289D952-4117-451A-9247-717900881BCC}" srcOrd="0" destOrd="0" parTransId="{86B75C25-D988-4C84-9961-852FA0240F0F}" sibTransId="{C35DBB34-908B-42D7-9778-9E73222CE3EF}"/>
    <dgm:cxn modelId="{4CD90A8E-5E5A-E342-8821-E1C7D5C477EE}" type="presOf" srcId="{C8471A81-28A7-47E7-A378-E68568D4A362}" destId="{4B28C9C2-BD2F-7D4F-BD23-8B93D082E82D}" srcOrd="0" destOrd="0" presId="urn:microsoft.com/office/officeart/2008/layout/LinedList"/>
    <dgm:cxn modelId="{B723B090-8B39-294C-984A-C0D70678F120}" type="presOf" srcId="{F6BB7884-CFD0-4873-B921-137373FA5A9E}" destId="{AF9012CB-85CF-014F-8BE8-5B1892B9CB66}" srcOrd="0" destOrd="0" presId="urn:microsoft.com/office/officeart/2008/layout/LinedList"/>
    <dgm:cxn modelId="{F10755C3-644F-483B-A470-11A0698243D9}" srcId="{C8471A81-28A7-47E7-A378-E68568D4A362}" destId="{F6BB7884-CFD0-4873-B921-137373FA5A9E}" srcOrd="1" destOrd="0" parTransId="{586738C0-723B-4453-B140-FDBCD7DE565C}" sibTransId="{87F7C7F9-71C3-490F-A9B5-A2BF9C5B7611}"/>
    <dgm:cxn modelId="{1B076FC9-40A6-D34B-BBD3-3E9A294D59E0}" srcId="{C8471A81-28A7-47E7-A378-E68568D4A362}" destId="{0CE857AC-43F6-6142-AFA3-8FF67A2826EE}" srcOrd="2" destOrd="0" parTransId="{B1BC50AA-F01B-0241-80C3-435448833139}" sibTransId="{D575DEBB-BF41-3542-9B04-7DCD48BFDD7F}"/>
    <dgm:cxn modelId="{8E285ADA-213F-B142-8E74-F2CC2AE82276}" type="presOf" srcId="{D289D952-4117-451A-9247-717900881BCC}" destId="{F521CAA4-51E7-2A42-A0D4-72FB14C34C76}" srcOrd="0" destOrd="0" presId="urn:microsoft.com/office/officeart/2008/layout/LinedList"/>
    <dgm:cxn modelId="{258111BD-012D-D944-AB8A-3D9A50955957}" type="presParOf" srcId="{4B28C9C2-BD2F-7D4F-BD23-8B93D082E82D}" destId="{26781DAD-DA49-4C49-9117-A4DA068A37B1}" srcOrd="0" destOrd="0" presId="urn:microsoft.com/office/officeart/2008/layout/LinedList"/>
    <dgm:cxn modelId="{B6DA3FF1-9EE4-024C-8965-9B6EFFD01777}" type="presParOf" srcId="{4B28C9C2-BD2F-7D4F-BD23-8B93D082E82D}" destId="{9ED90960-FC6B-D34E-8FFB-3DFB5E4B705E}" srcOrd="1" destOrd="0" presId="urn:microsoft.com/office/officeart/2008/layout/LinedList"/>
    <dgm:cxn modelId="{D9EF1BAD-807F-1643-B92B-F490034E9D00}" type="presParOf" srcId="{9ED90960-FC6B-D34E-8FFB-3DFB5E4B705E}" destId="{F521CAA4-51E7-2A42-A0D4-72FB14C34C76}" srcOrd="0" destOrd="0" presId="urn:microsoft.com/office/officeart/2008/layout/LinedList"/>
    <dgm:cxn modelId="{4CF2FE24-7771-1E49-9022-A03D06011E1D}" type="presParOf" srcId="{9ED90960-FC6B-D34E-8FFB-3DFB5E4B705E}" destId="{AD6FB5C6-B373-774A-9751-59F698763DE4}" srcOrd="1" destOrd="0" presId="urn:microsoft.com/office/officeart/2008/layout/LinedList"/>
    <dgm:cxn modelId="{12E1797C-5E86-8140-BAFA-00403DD1D1EF}" type="presParOf" srcId="{4B28C9C2-BD2F-7D4F-BD23-8B93D082E82D}" destId="{884812AB-F8F1-9347-A15F-E0078B79F5D5}" srcOrd="2" destOrd="0" presId="urn:microsoft.com/office/officeart/2008/layout/LinedList"/>
    <dgm:cxn modelId="{F67C89CD-68E3-5641-A040-C6F4A21E7A0E}" type="presParOf" srcId="{4B28C9C2-BD2F-7D4F-BD23-8B93D082E82D}" destId="{24118148-5925-474D-A7E0-7C9AD9C68031}" srcOrd="3" destOrd="0" presId="urn:microsoft.com/office/officeart/2008/layout/LinedList"/>
    <dgm:cxn modelId="{174E8C9C-4A55-564E-B76E-D8FC87891AE7}" type="presParOf" srcId="{24118148-5925-474D-A7E0-7C9AD9C68031}" destId="{AF9012CB-85CF-014F-8BE8-5B1892B9CB66}" srcOrd="0" destOrd="0" presId="urn:microsoft.com/office/officeart/2008/layout/LinedList"/>
    <dgm:cxn modelId="{288B3E83-6197-7543-9B4F-D3C69FB8D8FE}" type="presParOf" srcId="{24118148-5925-474D-A7E0-7C9AD9C68031}" destId="{6B1CBB09-66CF-3C45-B260-571B35EED874}" srcOrd="1" destOrd="0" presId="urn:microsoft.com/office/officeart/2008/layout/LinedList"/>
    <dgm:cxn modelId="{30A0A646-947A-134D-82F0-609BA539228F}" type="presParOf" srcId="{4B28C9C2-BD2F-7D4F-BD23-8B93D082E82D}" destId="{27BB7BC6-8674-9844-85C6-42B26443039C}" srcOrd="4" destOrd="0" presId="urn:microsoft.com/office/officeart/2008/layout/LinedList"/>
    <dgm:cxn modelId="{4FB7247E-E88B-E149-A5DD-92EC95E0FBD6}" type="presParOf" srcId="{4B28C9C2-BD2F-7D4F-BD23-8B93D082E82D}" destId="{CEAFF108-6318-1F4F-9EB7-A259ADBFC6B6}" srcOrd="5" destOrd="0" presId="urn:microsoft.com/office/officeart/2008/layout/LinedList"/>
    <dgm:cxn modelId="{179874BE-2B77-FD40-8BF8-F694BF83DA39}" type="presParOf" srcId="{CEAFF108-6318-1F4F-9EB7-A259ADBFC6B6}" destId="{0468D3BE-C73C-304A-857A-405528537A52}" srcOrd="0" destOrd="0" presId="urn:microsoft.com/office/officeart/2008/layout/LinedList"/>
    <dgm:cxn modelId="{1E68BA88-6A0B-DA49-B778-E2538D71F979}" type="presParOf" srcId="{CEAFF108-6318-1F4F-9EB7-A259ADBFC6B6}" destId="{B40EECF3-370F-FA4B-9625-7082990539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44188-EE84-4009-A866-7E06A6D99B8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CD70B67-53A7-4F23-B110-797077D31252}">
      <dgm:prSet/>
      <dgm:spPr/>
      <dgm:t>
        <a:bodyPr/>
        <a:lstStyle/>
        <a:p>
          <a:r>
            <a:rPr lang="cs-CZ"/>
            <a:t>proliferation of signs and written instructions in LC cultures</a:t>
          </a:r>
          <a:endParaRPr lang="en-US"/>
        </a:p>
      </dgm:t>
    </dgm:pt>
    <dgm:pt modelId="{30982B8B-50EB-45CE-A9E1-8AB61C7E7517}" type="parTrans" cxnId="{DA16E456-6C87-4476-89F5-8C14A6B222BD}">
      <dgm:prSet/>
      <dgm:spPr/>
      <dgm:t>
        <a:bodyPr/>
        <a:lstStyle/>
        <a:p>
          <a:endParaRPr lang="en-US"/>
        </a:p>
      </dgm:t>
    </dgm:pt>
    <dgm:pt modelId="{6627A4DC-568F-4ABF-A05F-205DD497DE7B}" type="sibTrans" cxnId="{DA16E456-6C87-4476-89F5-8C14A6B222BD}">
      <dgm:prSet/>
      <dgm:spPr/>
      <dgm:t>
        <a:bodyPr/>
        <a:lstStyle/>
        <a:p>
          <a:endParaRPr lang="en-US"/>
        </a:p>
      </dgm:t>
    </dgm:pt>
    <dgm:pt modelId="{D8DB4F55-A2E9-4E21-BD14-22BCCD175A3F}">
      <dgm:prSet/>
      <dgm:spPr/>
      <dgm:t>
        <a:bodyPr/>
        <a:lstStyle/>
        <a:p>
          <a:r>
            <a:rPr lang="cs-CZ"/>
            <a:t>different approaches to regulating behavior – Westerners live in a world of rules and instructions and are lost without them, but many other nations live in a social context </a:t>
          </a:r>
          <a:endParaRPr lang="en-US"/>
        </a:p>
      </dgm:t>
    </dgm:pt>
    <dgm:pt modelId="{2A682A78-9EB4-4CC5-906E-121B5A94F3BB}" type="parTrans" cxnId="{2A3BADEB-E55B-4EC8-B5E0-778DE9F75B66}">
      <dgm:prSet/>
      <dgm:spPr/>
      <dgm:t>
        <a:bodyPr/>
        <a:lstStyle/>
        <a:p>
          <a:endParaRPr lang="en-US"/>
        </a:p>
      </dgm:t>
    </dgm:pt>
    <dgm:pt modelId="{6679F914-6B66-4171-B0D0-3678D6264E21}" type="sibTrans" cxnId="{2A3BADEB-E55B-4EC8-B5E0-778DE9F75B66}">
      <dgm:prSet/>
      <dgm:spPr/>
      <dgm:t>
        <a:bodyPr/>
        <a:lstStyle/>
        <a:p>
          <a:endParaRPr lang="en-US"/>
        </a:p>
      </dgm:t>
    </dgm:pt>
    <dgm:pt modelId="{23C49AC6-E319-AF4E-B306-207F5377D974}" type="pres">
      <dgm:prSet presAssocID="{CCB44188-EE84-4009-A866-7E06A6D99B81}" presName="linear" presStyleCnt="0">
        <dgm:presLayoutVars>
          <dgm:animLvl val="lvl"/>
          <dgm:resizeHandles val="exact"/>
        </dgm:presLayoutVars>
      </dgm:prSet>
      <dgm:spPr/>
    </dgm:pt>
    <dgm:pt modelId="{8F76C524-36D1-9744-AD20-95BC8E62F90C}" type="pres">
      <dgm:prSet presAssocID="{0CD70B67-53A7-4F23-B110-797077D31252}" presName="parentText" presStyleLbl="node1" presStyleIdx="0" presStyleCnt="2">
        <dgm:presLayoutVars>
          <dgm:chMax val="0"/>
          <dgm:bulletEnabled val="1"/>
        </dgm:presLayoutVars>
      </dgm:prSet>
      <dgm:spPr/>
    </dgm:pt>
    <dgm:pt modelId="{01B4CB90-EECF-C74D-ACA6-EDA6B5A9EC19}" type="pres">
      <dgm:prSet presAssocID="{6627A4DC-568F-4ABF-A05F-205DD497DE7B}" presName="spacer" presStyleCnt="0"/>
      <dgm:spPr/>
    </dgm:pt>
    <dgm:pt modelId="{306374C8-7928-7D40-87BD-CF6FE420E9B5}" type="pres">
      <dgm:prSet presAssocID="{D8DB4F55-A2E9-4E21-BD14-22BCCD175A3F}" presName="parentText" presStyleLbl="node1" presStyleIdx="1" presStyleCnt="2">
        <dgm:presLayoutVars>
          <dgm:chMax val="0"/>
          <dgm:bulletEnabled val="1"/>
        </dgm:presLayoutVars>
      </dgm:prSet>
      <dgm:spPr/>
    </dgm:pt>
  </dgm:ptLst>
  <dgm:cxnLst>
    <dgm:cxn modelId="{DA16E456-6C87-4476-89F5-8C14A6B222BD}" srcId="{CCB44188-EE84-4009-A866-7E06A6D99B81}" destId="{0CD70B67-53A7-4F23-B110-797077D31252}" srcOrd="0" destOrd="0" parTransId="{30982B8B-50EB-45CE-A9E1-8AB61C7E7517}" sibTransId="{6627A4DC-568F-4ABF-A05F-205DD497DE7B}"/>
    <dgm:cxn modelId="{AE65EB5B-079D-7D42-8D4C-DBB9F28F718F}" type="presOf" srcId="{D8DB4F55-A2E9-4E21-BD14-22BCCD175A3F}" destId="{306374C8-7928-7D40-87BD-CF6FE420E9B5}" srcOrd="0" destOrd="0" presId="urn:microsoft.com/office/officeart/2005/8/layout/vList2"/>
    <dgm:cxn modelId="{4783D571-FC30-124F-A022-F6F777B51E43}" type="presOf" srcId="{CCB44188-EE84-4009-A866-7E06A6D99B81}" destId="{23C49AC6-E319-AF4E-B306-207F5377D974}" srcOrd="0" destOrd="0" presId="urn:microsoft.com/office/officeart/2005/8/layout/vList2"/>
    <dgm:cxn modelId="{16E51699-61B0-4449-AAE2-7CCB980312DC}" type="presOf" srcId="{0CD70B67-53A7-4F23-B110-797077D31252}" destId="{8F76C524-36D1-9744-AD20-95BC8E62F90C}" srcOrd="0" destOrd="0" presId="urn:microsoft.com/office/officeart/2005/8/layout/vList2"/>
    <dgm:cxn modelId="{2A3BADEB-E55B-4EC8-B5E0-778DE9F75B66}" srcId="{CCB44188-EE84-4009-A866-7E06A6D99B81}" destId="{D8DB4F55-A2E9-4E21-BD14-22BCCD175A3F}" srcOrd="1" destOrd="0" parTransId="{2A682A78-9EB4-4CC5-906E-121B5A94F3BB}" sibTransId="{6679F914-6B66-4171-B0D0-3678D6264E21}"/>
    <dgm:cxn modelId="{4BE8F249-EE67-8843-A86D-00730616D9EB}" type="presParOf" srcId="{23C49AC6-E319-AF4E-B306-207F5377D974}" destId="{8F76C524-36D1-9744-AD20-95BC8E62F90C}" srcOrd="0" destOrd="0" presId="urn:microsoft.com/office/officeart/2005/8/layout/vList2"/>
    <dgm:cxn modelId="{A1CDF65B-BFC5-7743-B121-778C851D75C4}" type="presParOf" srcId="{23C49AC6-E319-AF4E-B306-207F5377D974}" destId="{01B4CB90-EECF-C74D-ACA6-EDA6B5A9EC19}" srcOrd="1" destOrd="0" presId="urn:microsoft.com/office/officeart/2005/8/layout/vList2"/>
    <dgm:cxn modelId="{98D71C7F-7B01-BB47-BCD5-DEB3A4C7941F}" type="presParOf" srcId="{23C49AC6-E319-AF4E-B306-207F5377D974}" destId="{306374C8-7928-7D40-87BD-CF6FE420E9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81DAD-DA49-4C49-9117-A4DA068A37B1}">
      <dsp:nvSpPr>
        <dsp:cNvPr id="0" name=""/>
        <dsp:cNvSpPr/>
      </dsp:nvSpPr>
      <dsp:spPr>
        <a:xfrm>
          <a:off x="0" y="212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1CAA4-51E7-2A42-A0D4-72FB14C34C7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cs-CZ" sz="3700" kern="1200"/>
            <a:t>meanings are explicitly stated through language; messages are expressed and understood at face value</a:t>
          </a:r>
          <a:endParaRPr lang="en-US" sz="3700" kern="1200"/>
        </a:p>
      </dsp:txBody>
      <dsp:txXfrm>
        <a:off x="0" y="2124"/>
        <a:ext cx="10515600" cy="1449029"/>
      </dsp:txXfrm>
    </dsp:sp>
    <dsp:sp modelId="{884812AB-F8F1-9347-A15F-E0078B79F5D5}">
      <dsp:nvSpPr>
        <dsp:cNvPr id="0" name=""/>
        <dsp:cNvSpPr/>
      </dsp:nvSpPr>
      <dsp:spPr>
        <a:xfrm>
          <a:off x="0" y="145115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012CB-85CF-014F-8BE8-5B1892B9CB6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cs-CZ" sz="3700" kern="1200" dirty="0" err="1"/>
            <a:t>people</a:t>
          </a:r>
          <a:r>
            <a:rPr lang="cs-CZ" sz="3700" kern="1200" dirty="0"/>
            <a:t> </a:t>
          </a:r>
          <a:r>
            <a:rPr lang="cs-CZ" sz="3700" kern="1200" dirty="0" err="1"/>
            <a:t>expect</a:t>
          </a:r>
          <a:r>
            <a:rPr lang="cs-CZ" sz="3700" kern="1200" dirty="0"/>
            <a:t> </a:t>
          </a:r>
          <a:r>
            <a:rPr lang="cs-CZ" sz="3700" kern="1200" dirty="0" err="1"/>
            <a:t>explanations</a:t>
          </a:r>
          <a:endParaRPr lang="en-US" sz="3700" kern="1200" dirty="0"/>
        </a:p>
      </dsp:txBody>
      <dsp:txXfrm>
        <a:off x="0" y="1451154"/>
        <a:ext cx="10515600" cy="1449029"/>
      </dsp:txXfrm>
    </dsp:sp>
    <dsp:sp modelId="{27BB7BC6-8674-9844-85C6-42B26443039C}">
      <dsp:nvSpPr>
        <dsp:cNvPr id="0" name=""/>
        <dsp:cNvSpPr/>
      </dsp:nvSpPr>
      <dsp:spPr>
        <a:xfrm>
          <a:off x="0" y="290018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8D3BE-C73C-304A-857A-405528537A5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cs-CZ" sz="3700" kern="1200" dirty="0" err="1"/>
            <a:t>communication</a:t>
          </a:r>
          <a:r>
            <a:rPr lang="cs-CZ" sz="3700" kern="1200" dirty="0"/>
            <a:t> </a:t>
          </a:r>
          <a:r>
            <a:rPr lang="cs-CZ" sz="3700" kern="1200" dirty="0" err="1"/>
            <a:t>is</a:t>
          </a:r>
          <a:r>
            <a:rPr lang="cs-CZ" sz="3700" kern="1200" dirty="0"/>
            <a:t> direct, </a:t>
          </a:r>
          <a:r>
            <a:rPr lang="cs-CZ" sz="3700" kern="1200" dirty="0" err="1"/>
            <a:t>precise</a:t>
          </a:r>
          <a:r>
            <a:rPr lang="cs-CZ" sz="3700" kern="1200" dirty="0"/>
            <a:t>, </a:t>
          </a:r>
          <a:r>
            <a:rPr lang="cs-CZ" sz="3700" kern="1200" dirty="0" err="1"/>
            <a:t>simple</a:t>
          </a:r>
          <a:r>
            <a:rPr lang="cs-CZ" sz="3700" kern="1200" dirty="0"/>
            <a:t>, </a:t>
          </a:r>
          <a:r>
            <a:rPr lang="cs-CZ" sz="3700" kern="1200" dirty="0" err="1"/>
            <a:t>clear</a:t>
          </a:r>
          <a:r>
            <a:rPr lang="cs-CZ" sz="3700" kern="1200" dirty="0"/>
            <a:t>, </a:t>
          </a:r>
          <a:r>
            <a:rPr lang="cs-CZ" sz="3700" kern="1200" dirty="0" err="1"/>
            <a:t>dramatic</a:t>
          </a:r>
          <a:r>
            <a:rPr lang="cs-CZ" sz="3700" kern="1200" dirty="0"/>
            <a:t>, open</a:t>
          </a:r>
          <a:endParaRPr lang="en-US" sz="37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C524-36D1-9744-AD20-95BC8E62F90C}">
      <dsp:nvSpPr>
        <dsp:cNvPr id="0" name=""/>
        <dsp:cNvSpPr/>
      </dsp:nvSpPr>
      <dsp:spPr>
        <a:xfrm>
          <a:off x="0" y="66577"/>
          <a:ext cx="6830568" cy="2610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proliferation of signs and written instructions in LC cultures</a:t>
          </a:r>
          <a:endParaRPr lang="en-US" sz="3000" kern="1200"/>
        </a:p>
      </dsp:txBody>
      <dsp:txXfrm>
        <a:off x="127437" y="194014"/>
        <a:ext cx="6575694" cy="2355688"/>
      </dsp:txXfrm>
    </dsp:sp>
    <dsp:sp modelId="{306374C8-7928-7D40-87BD-CF6FE420E9B5}">
      <dsp:nvSpPr>
        <dsp:cNvPr id="0" name=""/>
        <dsp:cNvSpPr/>
      </dsp:nvSpPr>
      <dsp:spPr>
        <a:xfrm>
          <a:off x="0" y="2763540"/>
          <a:ext cx="6830568" cy="26105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different approaches to regulating behavior – Westerners live in a world of rules and instructions and are lost without them, but many other nations live in a social context </a:t>
          </a:r>
          <a:endParaRPr lang="en-US" sz="3000" kern="1200"/>
        </a:p>
      </dsp:txBody>
      <dsp:txXfrm>
        <a:off x="127437" y="2890977"/>
        <a:ext cx="6575694" cy="23556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11C66-C9C5-2814-4597-C4D35ABE7ED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2C77191-0140-975B-EB82-A9BBCDAF0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A6409F6-05EE-EEA5-994B-6306F012F7E8}"/>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F0BA8566-D849-D8A1-5F3B-3508D6A3773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EC71ECD-5BD7-4615-E9B1-741495E81ECA}"/>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734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349A4-FCA2-15F4-96CF-A6365EC0309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B5B96BD-D302-510E-73C2-74C6825F1F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95AF5D-92F9-71FD-2018-A12254D9B3A3}"/>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993F3448-686A-4B58-A2FE-18B60BA9C664}"/>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5DF6B66-AD79-92E8-72E0-C275656E298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169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1B02ADB-717A-6F21-84F8-DA4B6074D10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0C037CD-6B3D-1021-B104-8AF798BBE7B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735477-55B0-6CB7-9C0D-A706F728E74C}"/>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A28FED17-59A6-24A2-F06D-BFE454EB8D3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ED3E3B7-69FA-B7E5-89EF-EB3ACA45B3F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467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DF80F-A720-7C81-D886-923E5A0A28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FF275AB-5EE0-7EB4-E3C6-A8F54CEBB8D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4ED7D1B-895A-7BF5-A8A5-1B792FE2FD94}"/>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1CF2B448-9A68-8BBC-9A4B-9DD9CCD6895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03332E5-030C-4A36-4BD4-63361F2D48D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231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D4984-43F3-710C-BF39-D314D6B89E3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35793D9-A833-D740-88FB-5FA0F715D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6F39F1B-8EED-991F-B0F6-56F9C0FF32F9}"/>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9955209D-5C47-14A8-C597-C0A3B2C2932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33C25048-83C3-E94E-D1D8-F56DDB11DE4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49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6FBD5-1C7C-B1A6-F7DD-CD3E1FDEEE3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7B6F63-2902-80EC-BD49-23CCDBEB345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E0DF2A5-D3CC-D6A7-D2C0-89C78F18756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AE81163-700E-52ED-5835-0220C39D13E2}"/>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6" name="Zástupný symbol pro zápatí 5">
            <a:extLst>
              <a:ext uri="{FF2B5EF4-FFF2-40B4-BE49-F238E27FC236}">
                <a16:creationId xmlns:a16="http://schemas.microsoft.com/office/drawing/2014/main" id="{ED8349A5-376A-E5E7-E679-3BD7E684EE3A}"/>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1F9EBC47-432D-D655-3EBA-F51D7D4E36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218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A10F0-B11D-506E-DE9D-98A1648AD48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08F9B68-5F08-31CA-8614-9B738C4AF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310A921-1231-4B03-1CF8-3014E5A4BED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6F638F1-3B29-0F07-4F5F-6B92C98A4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F412F58-F1E0-4C41-F27E-724AEDFF451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4058060-0F87-6544-7640-F47FDC52F614}"/>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8" name="Zástupný symbol pro zápatí 7">
            <a:extLst>
              <a:ext uri="{FF2B5EF4-FFF2-40B4-BE49-F238E27FC236}">
                <a16:creationId xmlns:a16="http://schemas.microsoft.com/office/drawing/2014/main" id="{46AC2EA3-8096-1D73-1720-02D90A871304}"/>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208AA7ED-A20C-BCBC-594D-A7E429144D6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38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166F68-3891-1214-35A9-C8439DEC9F2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A9E6D0C-5869-CC61-6490-CCDF83F1B797}"/>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4" name="Zástupný symbol pro zápatí 3">
            <a:extLst>
              <a:ext uri="{FF2B5EF4-FFF2-40B4-BE49-F238E27FC236}">
                <a16:creationId xmlns:a16="http://schemas.microsoft.com/office/drawing/2014/main" id="{DB943A33-E633-93EC-0E2E-B80B65A27E80}"/>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BB026DA-578A-676E-3735-60DE924E6F6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03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7DF8784-DCBB-33FE-D463-76FC4E12FE9B}"/>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3" name="Zástupný symbol pro zápatí 2">
            <a:extLst>
              <a:ext uri="{FF2B5EF4-FFF2-40B4-BE49-F238E27FC236}">
                <a16:creationId xmlns:a16="http://schemas.microsoft.com/office/drawing/2014/main" id="{FD0220A5-BBFE-840E-9A28-E490D421690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E55DA5F8-11F9-651A-93B2-02194AA1E2D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2818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BEEB6-BAF0-FD53-8C92-8542DD3871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5DD6862-5B25-C248-4121-B5D31428D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A20C41A-26F5-05BE-D93F-5899B952D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0B9F00A-CDA6-1E74-EE6D-2A11DC00CCDC}"/>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6" name="Zástupný symbol pro zápatí 5">
            <a:extLst>
              <a:ext uri="{FF2B5EF4-FFF2-40B4-BE49-F238E27FC236}">
                <a16:creationId xmlns:a16="http://schemas.microsoft.com/office/drawing/2014/main" id="{A7A6BA40-B8B2-162B-9B5A-DA16BD0C4A30}"/>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32ABAABE-F07C-EC5E-D8E7-4FF121DA210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750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8A4CB-9340-0144-F0FE-964342C82A4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7488A43-3465-611F-911F-CA8208C27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12D442E-60D7-AD5A-59B7-04BAB4835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82D89C8-5599-BAD6-ACE2-76BA152ECBD8}"/>
              </a:ext>
            </a:extLst>
          </p:cNvPr>
          <p:cNvSpPr>
            <a:spLocks noGrp="1"/>
          </p:cNvSpPr>
          <p:nvPr>
            <p:ph type="dt" sz="half" idx="10"/>
          </p:nvPr>
        </p:nvSpPr>
        <p:spPr/>
        <p:txBody>
          <a:bodyPr/>
          <a:lstStyle/>
          <a:p>
            <a:fld id="{02AC24A9-CCB6-4F8D-B8DB-C2F3692CFA5A}" type="datetimeFigureOut">
              <a:rPr lang="en-US" smtClean="0"/>
              <a:t>10/26/24</a:t>
            </a:fld>
            <a:endParaRPr lang="en-US"/>
          </a:p>
        </p:txBody>
      </p:sp>
      <p:sp>
        <p:nvSpPr>
          <p:cNvPr id="6" name="Zástupný symbol pro zápatí 5">
            <a:extLst>
              <a:ext uri="{FF2B5EF4-FFF2-40B4-BE49-F238E27FC236}">
                <a16:creationId xmlns:a16="http://schemas.microsoft.com/office/drawing/2014/main" id="{7139A4DF-0357-5B73-C282-4140732F8410}"/>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340E2F5-4ED0-B619-2BF3-A4BD32484E3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825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3E2EC45-4068-45D8-AA93-545AF054A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40AD831-7F2D-5BF7-0753-F97D0EA48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8CF66C-C8AA-28DB-6FF5-A4DEDB2634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10/26/24</a:t>
            </a:fld>
            <a:endParaRPr lang="en-US"/>
          </a:p>
        </p:txBody>
      </p:sp>
      <p:sp>
        <p:nvSpPr>
          <p:cNvPr id="5" name="Zástupný symbol pro zápatí 4">
            <a:extLst>
              <a:ext uri="{FF2B5EF4-FFF2-40B4-BE49-F238E27FC236}">
                <a16:creationId xmlns:a16="http://schemas.microsoft.com/office/drawing/2014/main" id="{F69BFA44-8375-FF18-C9DA-A3948CDFD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DA204661-BE91-EB41-1301-AF1A97F46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558802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1vgRBENL5e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82C86D-AE3E-AF45-9A45-ACB6376FAD5E}"/>
              </a:ext>
            </a:extLst>
          </p:cNvPr>
          <p:cNvSpPr>
            <a:spLocks noGrp="1"/>
          </p:cNvSpPr>
          <p:nvPr>
            <p:ph type="ctrTitle"/>
          </p:nvPr>
        </p:nvSpPr>
        <p:spPr>
          <a:xfrm>
            <a:off x="838199" y="1093788"/>
            <a:ext cx="10506455" cy="2967208"/>
          </a:xfrm>
        </p:spPr>
        <p:txBody>
          <a:bodyPr>
            <a:normAutofit/>
          </a:bodyPr>
          <a:lstStyle/>
          <a:p>
            <a:pPr algn="l"/>
            <a:r>
              <a:rPr lang="cs-CZ" sz="8000"/>
              <a:t>Interkulturní marketing</a:t>
            </a:r>
          </a:p>
        </p:txBody>
      </p:sp>
      <p:sp>
        <p:nvSpPr>
          <p:cNvPr id="3" name="Podnadpis 2">
            <a:extLst>
              <a:ext uri="{FF2B5EF4-FFF2-40B4-BE49-F238E27FC236}">
                <a16:creationId xmlns:a16="http://schemas.microsoft.com/office/drawing/2014/main" id="{CB67008A-0034-2244-AAA3-E779B5721C42}"/>
              </a:ext>
            </a:extLst>
          </p:cNvPr>
          <p:cNvSpPr>
            <a:spLocks noGrp="1"/>
          </p:cNvSpPr>
          <p:nvPr>
            <p:ph type="subTitle" idx="1"/>
          </p:nvPr>
        </p:nvSpPr>
        <p:spPr>
          <a:xfrm>
            <a:off x="7400924" y="4619624"/>
            <a:ext cx="3946779" cy="1038225"/>
          </a:xfrm>
        </p:spPr>
        <p:txBody>
          <a:bodyPr>
            <a:normAutofit/>
          </a:bodyPr>
          <a:lstStyle/>
          <a:p>
            <a:pPr algn="r"/>
            <a:r>
              <a:rPr lang="cs-CZ" dirty="0"/>
              <a:t>18. říjen 2024</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69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a:solidFill>
                  <a:schemeClr val="tx1"/>
                </a:solidFill>
                <a:latin typeface="+mj-lt"/>
                <a:ea typeface="+mj-ea"/>
                <a:cs typeface="+mj-cs"/>
              </a:rPr>
              <a:t>Communication</a:t>
            </a:r>
          </a:p>
        </p:txBody>
      </p:sp>
      <p:pic>
        <p:nvPicPr>
          <p:cNvPr id="35" name="Picture 3" descr="lasswell.jpg">
            <a:extLst>
              <a:ext uri="{FF2B5EF4-FFF2-40B4-BE49-F238E27FC236}">
                <a16:creationId xmlns:a16="http://schemas.microsoft.com/office/drawing/2014/main" id="{069218CB-A233-4441-8E67-0258444C4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9" y="1206186"/>
            <a:ext cx="10901471" cy="2713255"/>
          </a:xfrm>
          <a:prstGeom prst="rect">
            <a:avLst/>
          </a:prstGeom>
        </p:spPr>
      </p:pic>
    </p:spTree>
    <p:extLst>
      <p:ext uri="{BB962C8B-B14F-4D97-AF65-F5344CB8AC3E}">
        <p14:creationId xmlns:p14="http://schemas.microsoft.com/office/powerpoint/2010/main" val="273155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Communication</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115568" y="2481943"/>
            <a:ext cx="10168128" cy="3695020"/>
          </a:xfrm>
        </p:spPr>
        <p:txBody>
          <a:bodyPr>
            <a:normAutofit/>
          </a:bodyPr>
          <a:lstStyle/>
          <a:p>
            <a:pPr marL="0" indent="0">
              <a:buNone/>
            </a:pPr>
            <a:endParaRPr lang="en-US" sz="2200"/>
          </a:p>
          <a:p>
            <a:r>
              <a:rPr lang="en-US" sz="2200" u="sng"/>
              <a:t>Coding and decoding</a:t>
            </a:r>
            <a:endParaRPr lang="en-US" sz="2200"/>
          </a:p>
          <a:p>
            <a:r>
              <a:rPr lang="en-US" sz="2200"/>
              <a:t>The communication process is affected by the </a:t>
            </a:r>
            <a:r>
              <a:rPr lang="en-US" sz="2200" u="sng"/>
              <a:t>communication noise and the context.</a:t>
            </a:r>
            <a:r>
              <a:rPr lang="en-US" sz="2200"/>
              <a:t> </a:t>
            </a:r>
          </a:p>
          <a:p>
            <a:r>
              <a:rPr lang="en-US" sz="2200"/>
              <a:t>4 types of </a:t>
            </a:r>
            <a:r>
              <a:rPr lang="en-US" sz="2200" u="sng"/>
              <a:t>communication context </a:t>
            </a:r>
            <a:r>
              <a:rPr lang="en-US" sz="2200"/>
              <a:t>- physical, cultural, socio-psychological and temporal. The cultural context includes the lifestyle, beliefs, values, behaviors </a:t>
            </a:r>
          </a:p>
        </p:txBody>
      </p:sp>
    </p:spTree>
    <p:extLst>
      <p:ext uri="{BB962C8B-B14F-4D97-AF65-F5344CB8AC3E}">
        <p14:creationId xmlns:p14="http://schemas.microsoft.com/office/powerpoint/2010/main" val="164151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Intercultural communication</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115568" y="2481943"/>
            <a:ext cx="10168128" cy="3695020"/>
          </a:xfrm>
        </p:spPr>
        <p:txBody>
          <a:bodyPr>
            <a:normAutofit/>
          </a:bodyPr>
          <a:lstStyle/>
          <a:p>
            <a:pPr marL="0" indent="0">
              <a:buNone/>
            </a:pPr>
            <a:endParaRPr lang="en-US" sz="2200"/>
          </a:p>
          <a:p>
            <a:r>
              <a:rPr lang="cs-CZ" sz="2200">
                <a:effectLst/>
              </a:rPr>
              <a:t>Intercultural communication refers to the communication between people from two different cultures</a:t>
            </a:r>
            <a:r>
              <a:rPr lang="cs-CZ" sz="2200"/>
              <a:t> </a:t>
            </a:r>
            <a:r>
              <a:rPr lang="cs-CZ" sz="2200">
                <a:effectLst/>
              </a:rPr>
              <a:t>(Chen &amp; Starosta, 1998:28)</a:t>
            </a:r>
          </a:p>
          <a:p>
            <a:r>
              <a:rPr lang="cs-CZ" sz="2200">
                <a:effectLst/>
              </a:rPr>
              <a:t>Intercultural communication is a symbolic, interpretive, transactional, contextual process, in which people from different cultures create shared meanings (Lustig &amp; Koester, 2007:46)</a:t>
            </a:r>
          </a:p>
          <a:p>
            <a:r>
              <a:rPr lang="cs-CZ" sz="2200">
                <a:effectLst/>
              </a:rPr>
              <a:t>Intercultural communication refers to the effects on communication behavior, when different cultures interact together. Hence, one way of viewing intercultural communication is as communication that unfolds in symbolic intercultural spaces (Arasaratnam, 2013:48)</a:t>
            </a:r>
            <a:endParaRPr lang="cs-CZ" sz="2200"/>
          </a:p>
          <a:p>
            <a:endParaRPr lang="en-US" sz="2200" b="1"/>
          </a:p>
        </p:txBody>
      </p:sp>
    </p:spTree>
    <p:extLst>
      <p:ext uri="{BB962C8B-B14F-4D97-AF65-F5344CB8AC3E}">
        <p14:creationId xmlns:p14="http://schemas.microsoft.com/office/powerpoint/2010/main" val="86051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Intercultural communication</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115568" y="2481943"/>
            <a:ext cx="10168128" cy="3695020"/>
          </a:xfrm>
        </p:spPr>
        <p:txBody>
          <a:bodyPr>
            <a:normAutofit/>
          </a:bodyPr>
          <a:lstStyle/>
          <a:p>
            <a:pPr marL="0" indent="0">
              <a:buNone/>
            </a:pPr>
            <a:br>
              <a:rPr lang="cs-CZ" sz="2200"/>
            </a:br>
            <a:endParaRPr lang="en-US" sz="2200"/>
          </a:p>
          <a:p>
            <a:r>
              <a:rPr lang="en-US" sz="2200"/>
              <a:t>verbal/nonverbal</a:t>
            </a:r>
          </a:p>
          <a:p>
            <a:r>
              <a:rPr lang="en-US" sz="2200"/>
              <a:t>direct/indirect</a:t>
            </a:r>
          </a:p>
          <a:p>
            <a:r>
              <a:rPr lang="en-US" sz="2200"/>
              <a:t>formal/informal</a:t>
            </a:r>
            <a:br>
              <a:rPr lang="en-US" sz="2200"/>
            </a:br>
            <a:endParaRPr lang="en-US" sz="2200"/>
          </a:p>
          <a:p>
            <a:r>
              <a:rPr lang="cs-CZ" sz="2200" u="sng"/>
              <a:t>While we communicate our thoughts primarily through verbal symbols, body language often unconsciously expresses our emotions and feelings. This is a very universal cultural means of communication.</a:t>
            </a:r>
          </a:p>
          <a:p>
            <a:endParaRPr lang="en-US" sz="2200" b="1"/>
          </a:p>
        </p:txBody>
      </p:sp>
    </p:spTree>
    <p:extLst>
      <p:ext uri="{BB962C8B-B14F-4D97-AF65-F5344CB8AC3E}">
        <p14:creationId xmlns:p14="http://schemas.microsoft.com/office/powerpoint/2010/main" val="190427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3FC10-D283-BC47-B022-7DDB77A05706}"/>
              </a:ext>
            </a:extLst>
          </p:cNvPr>
          <p:cNvSpPr>
            <a:spLocks noGrp="1"/>
          </p:cNvSpPr>
          <p:nvPr>
            <p:ph type="title"/>
          </p:nvPr>
        </p:nvSpPr>
        <p:spPr>
          <a:xfrm>
            <a:off x="4965430" y="629268"/>
            <a:ext cx="6586491" cy="1286160"/>
          </a:xfrm>
        </p:spPr>
        <p:txBody>
          <a:bodyPr anchor="b">
            <a:normAutofit/>
          </a:bodyPr>
          <a:lstStyle/>
          <a:p>
            <a:r>
              <a:rPr lang="cs-CZ" sz="4100"/>
              <a:t>Low- vs high-context cultures</a:t>
            </a:r>
          </a:p>
        </p:txBody>
      </p:sp>
      <p:sp>
        <p:nvSpPr>
          <p:cNvPr id="3" name="Zástupný obsah 2">
            <a:extLst>
              <a:ext uri="{FF2B5EF4-FFF2-40B4-BE49-F238E27FC236}">
                <a16:creationId xmlns:a16="http://schemas.microsoft.com/office/drawing/2014/main" id="{F14A2C85-4290-BB4E-B928-4EDC4C12E970}"/>
              </a:ext>
            </a:extLst>
          </p:cNvPr>
          <p:cNvSpPr>
            <a:spLocks noGrp="1"/>
          </p:cNvSpPr>
          <p:nvPr>
            <p:ph idx="1"/>
          </p:nvPr>
        </p:nvSpPr>
        <p:spPr>
          <a:xfrm>
            <a:off x="4965431" y="2438400"/>
            <a:ext cx="6586489" cy="3785419"/>
          </a:xfrm>
        </p:spPr>
        <p:txBody>
          <a:bodyPr>
            <a:normAutofit/>
          </a:bodyPr>
          <a:lstStyle/>
          <a:p>
            <a:r>
              <a:rPr lang="cs-CZ" sz="2000" dirty="0"/>
              <a:t>Edward </a:t>
            </a:r>
            <a:r>
              <a:rPr lang="cs-CZ" sz="2000" dirty="0" err="1"/>
              <a:t>Hall</a:t>
            </a:r>
            <a:r>
              <a:rPr lang="cs-CZ" sz="2000" dirty="0"/>
              <a:t> (1976)</a:t>
            </a:r>
          </a:p>
          <a:p>
            <a:r>
              <a:rPr lang="cs-CZ" sz="2000" dirty="0"/>
              <a:t>His </a:t>
            </a:r>
            <a:r>
              <a:rPr lang="cs-CZ" sz="2000" dirty="0" err="1"/>
              <a:t>distinction</a:t>
            </a:r>
            <a:r>
              <a:rPr lang="cs-CZ" sz="2000" dirty="0"/>
              <a:t> </a:t>
            </a:r>
            <a:r>
              <a:rPr lang="cs-CZ" sz="2000" dirty="0" err="1"/>
              <a:t>of</a:t>
            </a:r>
            <a:r>
              <a:rPr lang="cs-CZ" sz="2000" dirty="0"/>
              <a:t> </a:t>
            </a:r>
            <a:r>
              <a:rPr lang="cs-CZ" sz="2000" dirty="0" err="1"/>
              <a:t>low-context</a:t>
            </a:r>
            <a:r>
              <a:rPr lang="cs-CZ" sz="2000" dirty="0"/>
              <a:t> and </a:t>
            </a:r>
            <a:r>
              <a:rPr lang="cs-CZ" sz="2000" dirty="0" err="1"/>
              <a:t>high-context</a:t>
            </a:r>
            <a:r>
              <a:rPr lang="cs-CZ" sz="2000" dirty="0"/>
              <a:t> </a:t>
            </a:r>
            <a:r>
              <a:rPr lang="cs-CZ" sz="2000" dirty="0" err="1"/>
              <a:t>cultures</a:t>
            </a:r>
            <a:r>
              <a:rPr lang="cs-CZ" sz="2000" dirty="0"/>
              <a:t> </a:t>
            </a:r>
            <a:r>
              <a:rPr lang="cs-CZ" sz="2000" dirty="0" err="1"/>
              <a:t>is</a:t>
            </a:r>
            <a:r>
              <a:rPr lang="cs-CZ" sz="2000" dirty="0"/>
              <a:t> </a:t>
            </a:r>
            <a:r>
              <a:rPr lang="cs-CZ" sz="2000" dirty="0" err="1"/>
              <a:t>probably</a:t>
            </a:r>
            <a:r>
              <a:rPr lang="cs-CZ" sz="2000" dirty="0"/>
              <a:t> </a:t>
            </a:r>
            <a:r>
              <a:rPr lang="cs-CZ" sz="2000" dirty="0" err="1"/>
              <a:t>the</a:t>
            </a:r>
            <a:r>
              <a:rPr lang="cs-CZ" sz="2000" dirty="0"/>
              <a:t> most </a:t>
            </a:r>
            <a:r>
              <a:rPr lang="cs-CZ" sz="2000" dirty="0" err="1"/>
              <a:t>useful</a:t>
            </a:r>
            <a:r>
              <a:rPr lang="cs-CZ" sz="2000" dirty="0"/>
              <a:t> </a:t>
            </a:r>
            <a:r>
              <a:rPr lang="cs-CZ" sz="2000" dirty="0" err="1"/>
              <a:t>concept</a:t>
            </a:r>
            <a:r>
              <a:rPr lang="cs-CZ" sz="2000" dirty="0"/>
              <a:t> </a:t>
            </a:r>
            <a:r>
              <a:rPr lang="cs-CZ" sz="2000" dirty="0" err="1"/>
              <a:t>for</a:t>
            </a:r>
            <a:r>
              <a:rPr lang="cs-CZ" sz="2000" dirty="0"/>
              <a:t> </a:t>
            </a:r>
            <a:r>
              <a:rPr lang="cs-CZ" sz="2000" dirty="0" err="1"/>
              <a:t>understanding</a:t>
            </a:r>
            <a:r>
              <a:rPr lang="cs-CZ" sz="2000" dirty="0"/>
              <a:t> </a:t>
            </a:r>
            <a:r>
              <a:rPr lang="cs-CZ" sz="2000" dirty="0" err="1"/>
              <a:t>cultural</a:t>
            </a:r>
            <a:r>
              <a:rPr lang="cs-CZ" sz="2000" dirty="0"/>
              <a:t> </a:t>
            </a:r>
            <a:r>
              <a:rPr lang="cs-CZ" sz="2000" dirty="0" err="1"/>
              <a:t>differences</a:t>
            </a:r>
            <a:r>
              <a:rPr lang="cs-CZ" sz="2000" dirty="0"/>
              <a:t> in (business) </a:t>
            </a:r>
            <a:r>
              <a:rPr lang="cs-CZ" sz="2000" dirty="0" err="1"/>
              <a:t>communication</a:t>
            </a:r>
            <a:r>
              <a:rPr lang="cs-CZ" sz="2000" dirty="0"/>
              <a:t> </a:t>
            </a:r>
          </a:p>
          <a:p>
            <a:r>
              <a:rPr lang="cs-CZ" sz="2000" dirty="0" err="1"/>
              <a:t>differences</a:t>
            </a:r>
            <a:r>
              <a:rPr lang="cs-CZ" sz="2000" dirty="0"/>
              <a:t> in </a:t>
            </a:r>
            <a:r>
              <a:rPr lang="cs-CZ" sz="2000" b="1" dirty="0" err="1"/>
              <a:t>communication</a:t>
            </a:r>
            <a:r>
              <a:rPr lang="cs-CZ" sz="2000" b="1" dirty="0"/>
              <a:t> </a:t>
            </a:r>
            <a:r>
              <a:rPr lang="cs-CZ" sz="2000" b="1" dirty="0" err="1"/>
              <a:t>styles</a:t>
            </a:r>
            <a:endParaRPr lang="cs-CZ" sz="2000" b="1" dirty="0"/>
          </a:p>
          <a:p>
            <a:pPr marL="0" indent="0">
              <a:buNone/>
            </a:pPr>
            <a:endParaRPr lang="cs-CZ" sz="2000" dirty="0"/>
          </a:p>
        </p:txBody>
      </p:sp>
      <p:pic>
        <p:nvPicPr>
          <p:cNvPr id="5" name="Obrázek 4" descr="Obsah obrázku text, osoba, muž, pózování&#10;&#10;Popis byl vytvořen automaticky">
            <a:extLst>
              <a:ext uri="{FF2B5EF4-FFF2-40B4-BE49-F238E27FC236}">
                <a16:creationId xmlns:a16="http://schemas.microsoft.com/office/drawing/2014/main" id="{CD1E1094-C837-D847-BA0C-2B959656EA9D}"/>
              </a:ext>
            </a:extLst>
          </p:cNvPr>
          <p:cNvPicPr>
            <a:picLocks noChangeAspect="1"/>
          </p:cNvPicPr>
          <p:nvPr/>
        </p:nvPicPr>
        <p:blipFill rotWithShape="1">
          <a:blip r:embed="rId2"/>
          <a:srcRect r="10237" b="2"/>
          <a:stretch/>
        </p:blipFill>
        <p:spPr>
          <a:xfrm>
            <a:off x="20" y="10"/>
            <a:ext cx="4635571" cy="6857990"/>
          </a:xfrm>
          <a:prstGeom prst="rect">
            <a:avLst/>
          </a:prstGeom>
          <a:effectLst/>
        </p:spPr>
      </p:pic>
    </p:spTree>
    <p:extLst>
      <p:ext uri="{BB962C8B-B14F-4D97-AF65-F5344CB8AC3E}">
        <p14:creationId xmlns:p14="http://schemas.microsoft.com/office/powerpoint/2010/main" val="19208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C9858BB-662F-2A43-91B2-F57962BEB1FB}"/>
              </a:ext>
            </a:extLst>
          </p:cNvPr>
          <p:cNvSpPr>
            <a:spLocks noGrp="1"/>
          </p:cNvSpPr>
          <p:nvPr>
            <p:ph type="title"/>
          </p:nvPr>
        </p:nvSpPr>
        <p:spPr>
          <a:xfrm>
            <a:off x="838200" y="253397"/>
            <a:ext cx="10515600" cy="1273233"/>
          </a:xfrm>
        </p:spPr>
        <p:txBody>
          <a:bodyPr>
            <a:normAutofit/>
          </a:bodyPr>
          <a:lstStyle/>
          <a:p>
            <a:r>
              <a:rPr lang="cs-CZ" sz="4000" dirty="0"/>
              <a:t>Case 1:</a:t>
            </a:r>
          </a:p>
        </p:txBody>
      </p:sp>
      <p:sp>
        <p:nvSpPr>
          <p:cNvPr id="19"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7DDF591B-FA93-EB49-9F6F-87822C762E12}"/>
              </a:ext>
            </a:extLst>
          </p:cNvPr>
          <p:cNvSpPr>
            <a:spLocks noGrp="1"/>
          </p:cNvSpPr>
          <p:nvPr>
            <p:ph idx="1"/>
          </p:nvPr>
        </p:nvSpPr>
        <p:spPr>
          <a:xfrm>
            <a:off x="838200" y="2478024"/>
            <a:ext cx="10515600" cy="3694176"/>
          </a:xfrm>
        </p:spPr>
        <p:txBody>
          <a:bodyPr>
            <a:normAutofit/>
          </a:bodyPr>
          <a:lstStyle/>
          <a:p>
            <a:pPr marL="514350" indent="-514350">
              <a:buAutoNum type="arabicParenBoth"/>
            </a:pPr>
            <a:r>
              <a:rPr lang="cs-CZ" sz="1500" dirty="0"/>
              <a:t>Mr. Browning: </a:t>
            </a:r>
            <a:r>
              <a:rPr lang="cs-CZ" sz="1500" dirty="0" err="1"/>
              <a:t>Since</a:t>
            </a:r>
            <a:r>
              <a:rPr lang="cs-CZ" sz="1500" dirty="0"/>
              <a:t> </a:t>
            </a:r>
            <a:r>
              <a:rPr lang="cs-CZ" sz="1500" dirty="0" err="1"/>
              <a:t>we</a:t>
            </a:r>
            <a:r>
              <a:rPr lang="cs-CZ" sz="1500" dirty="0"/>
              <a:t> </a:t>
            </a:r>
            <a:r>
              <a:rPr lang="cs-CZ" sz="1500" dirty="0" err="1"/>
              <a:t>have</a:t>
            </a:r>
            <a:r>
              <a:rPr lang="cs-CZ" sz="1500" dirty="0"/>
              <a:t> a </a:t>
            </a:r>
            <a:r>
              <a:rPr lang="cs-CZ" sz="1500" dirty="0" err="1"/>
              <a:t>few</a:t>
            </a:r>
            <a:r>
              <a:rPr lang="cs-CZ" sz="1500" dirty="0"/>
              <a:t> </a:t>
            </a:r>
            <a:r>
              <a:rPr lang="cs-CZ" sz="1500" dirty="0" err="1"/>
              <a:t>minutes</a:t>
            </a:r>
            <a:r>
              <a:rPr lang="cs-CZ" sz="1500" dirty="0"/>
              <a:t> </a:t>
            </a:r>
            <a:r>
              <a:rPr lang="cs-CZ" sz="1500" dirty="0" err="1"/>
              <a:t>left</a:t>
            </a:r>
            <a:r>
              <a:rPr lang="cs-CZ" sz="1500" dirty="0"/>
              <a:t> in </a:t>
            </a:r>
            <a:r>
              <a:rPr lang="cs-CZ" sz="1500" dirty="0" err="1"/>
              <a:t>our</a:t>
            </a:r>
            <a:r>
              <a:rPr lang="cs-CZ" sz="1500" dirty="0"/>
              <a:t> meeting, </a:t>
            </a:r>
            <a:r>
              <a:rPr lang="cs-CZ" sz="1500" dirty="0" err="1"/>
              <a:t>I’d</a:t>
            </a:r>
            <a:r>
              <a:rPr lang="cs-CZ" sz="1500" dirty="0"/>
              <a:t> </a:t>
            </a:r>
            <a:r>
              <a:rPr lang="cs-CZ" sz="1500" dirty="0" err="1"/>
              <a:t>like</a:t>
            </a:r>
            <a:r>
              <a:rPr lang="cs-CZ" sz="1500" dirty="0"/>
              <a:t> to </a:t>
            </a:r>
            <a:r>
              <a:rPr lang="cs-CZ" sz="1500" dirty="0" err="1"/>
              <a:t>bring</a:t>
            </a:r>
            <a:r>
              <a:rPr lang="cs-CZ" sz="1500" dirty="0"/>
              <a:t> up </a:t>
            </a:r>
            <a:r>
              <a:rPr lang="cs-CZ" sz="1500" dirty="0" err="1"/>
              <a:t>the</a:t>
            </a:r>
            <a:r>
              <a:rPr lang="cs-CZ" sz="1500" dirty="0"/>
              <a:t> </a:t>
            </a:r>
            <a:r>
              <a:rPr lang="cs-CZ" sz="1500" dirty="0" err="1"/>
              <a:t>subject</a:t>
            </a:r>
            <a:r>
              <a:rPr lang="cs-CZ" sz="1500" dirty="0"/>
              <a:t> </a:t>
            </a:r>
            <a:r>
              <a:rPr lang="cs-CZ" sz="1500" dirty="0" err="1"/>
              <a:t>of</a:t>
            </a:r>
            <a:r>
              <a:rPr lang="cs-CZ" sz="1500" dirty="0"/>
              <a:t> </a:t>
            </a:r>
            <a:r>
              <a:rPr lang="cs-CZ" sz="1500" dirty="0" err="1"/>
              <a:t>Yamada</a:t>
            </a:r>
            <a:r>
              <a:rPr lang="cs-CZ" sz="1500" dirty="0"/>
              <a:t> </a:t>
            </a:r>
            <a:r>
              <a:rPr lang="cs-CZ" sz="1500" dirty="0" err="1"/>
              <a:t>distributors</a:t>
            </a:r>
            <a:r>
              <a:rPr lang="cs-CZ" sz="1500" dirty="0"/>
              <a:t>.</a:t>
            </a:r>
          </a:p>
          <a:p>
            <a:pPr marL="514350" indent="-514350">
              <a:buFont typeface="Arial" panose="020B0604020202020204" pitchFamily="34" charset="0"/>
              <a:buAutoNum type="arabicParenBoth"/>
            </a:pPr>
            <a:r>
              <a:rPr lang="cs-CZ" sz="1500" dirty="0"/>
              <a:t>Mr. </a:t>
            </a:r>
            <a:r>
              <a:rPr lang="cs-CZ" sz="1500" dirty="0" err="1"/>
              <a:t>Otomo</a:t>
            </a:r>
            <a:r>
              <a:rPr lang="cs-CZ" sz="1500" dirty="0"/>
              <a:t>: </a:t>
            </a:r>
            <a:r>
              <a:rPr lang="cs-CZ" sz="1500" dirty="0" err="1"/>
              <a:t>Yamada</a:t>
            </a:r>
            <a:r>
              <a:rPr lang="cs-CZ" sz="1500" dirty="0"/>
              <a:t>? </a:t>
            </a:r>
            <a:r>
              <a:rPr lang="cs-CZ" sz="1500" dirty="0" err="1"/>
              <a:t>What</a:t>
            </a:r>
            <a:r>
              <a:rPr lang="cs-CZ" sz="1500" dirty="0"/>
              <a:t> </a:t>
            </a:r>
            <a:r>
              <a:rPr lang="cs-CZ" sz="1500" dirty="0" err="1"/>
              <a:t>about</a:t>
            </a:r>
            <a:r>
              <a:rPr lang="cs-CZ" sz="1500" dirty="0"/>
              <a:t> </a:t>
            </a:r>
            <a:r>
              <a:rPr lang="cs-CZ" sz="1500" dirty="0" err="1"/>
              <a:t>them</a:t>
            </a:r>
            <a:r>
              <a:rPr lang="cs-CZ" sz="1500" dirty="0"/>
              <a:t>?</a:t>
            </a:r>
          </a:p>
          <a:p>
            <a:pPr marL="514350" indent="-514350">
              <a:buFont typeface="Arial" panose="020B0604020202020204" pitchFamily="34" charset="0"/>
              <a:buAutoNum type="arabicParenBoth"/>
            </a:pPr>
            <a:r>
              <a:rPr lang="cs-CZ" sz="1500" dirty="0"/>
              <a:t>Mr. Browning: </a:t>
            </a:r>
            <a:r>
              <a:rPr lang="cs-CZ" sz="1500" dirty="0" err="1"/>
              <a:t>Well</a:t>
            </a:r>
            <a:r>
              <a:rPr lang="cs-CZ" sz="1500" dirty="0"/>
              <a:t>, I </a:t>
            </a:r>
            <a:r>
              <a:rPr lang="cs-CZ" sz="1500" dirty="0" err="1"/>
              <a:t>don’t</a:t>
            </a:r>
            <a:r>
              <a:rPr lang="cs-CZ" sz="1500" dirty="0"/>
              <a:t> </a:t>
            </a:r>
            <a:r>
              <a:rPr lang="cs-CZ" sz="1500" dirty="0" err="1"/>
              <a:t>think</a:t>
            </a:r>
            <a:r>
              <a:rPr lang="cs-CZ" sz="1500" dirty="0"/>
              <a:t> any </a:t>
            </a:r>
            <a:r>
              <a:rPr lang="cs-CZ" sz="1500" dirty="0" err="1"/>
              <a:t>of</a:t>
            </a:r>
            <a:r>
              <a:rPr lang="cs-CZ" sz="1500" dirty="0"/>
              <a:t> </a:t>
            </a:r>
            <a:r>
              <a:rPr lang="cs-CZ" sz="1500" dirty="0" err="1"/>
              <a:t>us</a:t>
            </a:r>
            <a:r>
              <a:rPr lang="cs-CZ" sz="1500" dirty="0"/>
              <a:t> are </a:t>
            </a:r>
            <a:r>
              <a:rPr lang="cs-CZ" sz="1500" dirty="0" err="1"/>
              <a:t>that</a:t>
            </a:r>
            <a:r>
              <a:rPr lang="cs-CZ" sz="1500" dirty="0"/>
              <a:t> </a:t>
            </a:r>
            <a:r>
              <a:rPr lang="cs-CZ" sz="1500" dirty="0" err="1"/>
              <a:t>pleased</a:t>
            </a:r>
            <a:r>
              <a:rPr lang="cs-CZ" sz="1500" dirty="0"/>
              <a:t> </a:t>
            </a:r>
            <a:r>
              <a:rPr lang="cs-CZ" sz="1500" dirty="0" err="1"/>
              <a:t>with</a:t>
            </a:r>
            <a:r>
              <a:rPr lang="cs-CZ" sz="1500" dirty="0"/>
              <a:t> </a:t>
            </a:r>
            <a:r>
              <a:rPr lang="cs-CZ" sz="1500" dirty="0" err="1"/>
              <a:t>their</a:t>
            </a:r>
            <a:r>
              <a:rPr lang="cs-CZ" sz="1500" dirty="0"/>
              <a:t> </a:t>
            </a:r>
            <a:r>
              <a:rPr lang="cs-CZ" sz="1500" dirty="0" err="1"/>
              <a:t>services</a:t>
            </a:r>
            <a:r>
              <a:rPr lang="cs-CZ" sz="1500" dirty="0"/>
              <a:t>. I </a:t>
            </a:r>
            <a:r>
              <a:rPr lang="cs-CZ" sz="1500" dirty="0" err="1"/>
              <a:t>think</a:t>
            </a:r>
            <a:r>
              <a:rPr lang="cs-CZ" sz="1500" dirty="0"/>
              <a:t> </a:t>
            </a:r>
            <a:r>
              <a:rPr lang="cs-CZ" sz="1500" dirty="0" err="1"/>
              <a:t>we</a:t>
            </a:r>
            <a:r>
              <a:rPr lang="cs-CZ" sz="1500" dirty="0"/>
              <a:t> </a:t>
            </a:r>
            <a:r>
              <a:rPr lang="cs-CZ" sz="1500" dirty="0" err="1"/>
              <a:t>should</a:t>
            </a:r>
            <a:r>
              <a:rPr lang="cs-CZ" sz="1500" dirty="0"/>
              <a:t> </a:t>
            </a:r>
            <a:r>
              <a:rPr lang="cs-CZ" sz="1500" dirty="0" err="1"/>
              <a:t>find</a:t>
            </a:r>
            <a:r>
              <a:rPr lang="cs-CZ" sz="1500" dirty="0"/>
              <a:t> a </a:t>
            </a:r>
            <a:r>
              <a:rPr lang="cs-CZ" sz="1500" dirty="0" err="1"/>
              <a:t>new</a:t>
            </a:r>
            <a:r>
              <a:rPr lang="cs-CZ" sz="1500" dirty="0"/>
              <a:t> distributor. </a:t>
            </a:r>
            <a:r>
              <a:rPr lang="cs-CZ" sz="1500" dirty="0" err="1"/>
              <a:t>I’ve</a:t>
            </a:r>
            <a:r>
              <a:rPr lang="cs-CZ" sz="1500" dirty="0"/>
              <a:t> </a:t>
            </a:r>
            <a:r>
              <a:rPr lang="cs-CZ" sz="1500" dirty="0" err="1"/>
              <a:t>heard</a:t>
            </a:r>
            <a:r>
              <a:rPr lang="cs-CZ" sz="1500" dirty="0"/>
              <a:t> </a:t>
            </a:r>
            <a:r>
              <a:rPr lang="cs-CZ" sz="1500" dirty="0" err="1"/>
              <a:t>that</a:t>
            </a:r>
            <a:r>
              <a:rPr lang="cs-CZ" sz="1500" dirty="0"/>
              <a:t> </a:t>
            </a:r>
            <a:r>
              <a:rPr lang="cs-CZ" sz="1500" dirty="0" err="1"/>
              <a:t>Inoue</a:t>
            </a:r>
            <a:r>
              <a:rPr lang="cs-CZ" sz="1500" dirty="0"/>
              <a:t> </a:t>
            </a:r>
            <a:r>
              <a:rPr lang="cs-CZ" sz="1500" dirty="0" err="1"/>
              <a:t>Company</a:t>
            </a:r>
            <a:r>
              <a:rPr lang="cs-CZ" sz="1500" dirty="0"/>
              <a:t> </a:t>
            </a:r>
            <a:r>
              <a:rPr lang="cs-CZ" sz="1500" dirty="0" err="1"/>
              <a:t>is</a:t>
            </a:r>
            <a:r>
              <a:rPr lang="cs-CZ" sz="1500" dirty="0"/>
              <a:t> </a:t>
            </a:r>
            <a:r>
              <a:rPr lang="cs-CZ" sz="1500" dirty="0" err="1"/>
              <a:t>quite</a:t>
            </a:r>
            <a:r>
              <a:rPr lang="cs-CZ" sz="1500" dirty="0"/>
              <a:t> </a:t>
            </a:r>
            <a:r>
              <a:rPr lang="cs-CZ" sz="1500" dirty="0" err="1"/>
              <a:t>good</a:t>
            </a:r>
            <a:r>
              <a:rPr lang="cs-CZ" sz="1500" dirty="0"/>
              <a:t>. </a:t>
            </a:r>
          </a:p>
          <a:p>
            <a:pPr marL="514350" indent="-514350">
              <a:buFont typeface="Arial" panose="020B0604020202020204" pitchFamily="34" charset="0"/>
              <a:buAutoNum type="arabicParenBoth"/>
            </a:pPr>
            <a:r>
              <a:rPr lang="cs-CZ" sz="1500" dirty="0"/>
              <a:t>Mr. </a:t>
            </a:r>
            <a:r>
              <a:rPr lang="cs-CZ" sz="1500" dirty="0" err="1"/>
              <a:t>Otomo</a:t>
            </a:r>
            <a:r>
              <a:rPr lang="cs-CZ" sz="1500" dirty="0"/>
              <a:t>: I </a:t>
            </a:r>
            <a:r>
              <a:rPr lang="cs-CZ" sz="1500" dirty="0" err="1"/>
              <a:t>wonder</a:t>
            </a:r>
            <a:r>
              <a:rPr lang="cs-CZ" sz="1500" dirty="0"/>
              <a:t> </a:t>
            </a:r>
            <a:r>
              <a:rPr lang="cs-CZ" sz="1500" dirty="0" err="1"/>
              <a:t>what</a:t>
            </a:r>
            <a:r>
              <a:rPr lang="cs-CZ" sz="1500" dirty="0"/>
              <a:t> </a:t>
            </a:r>
            <a:r>
              <a:rPr lang="cs-CZ" sz="1500" dirty="0" err="1"/>
              <a:t>others</a:t>
            </a:r>
            <a:r>
              <a:rPr lang="cs-CZ" sz="1500" dirty="0"/>
              <a:t> </a:t>
            </a:r>
            <a:r>
              <a:rPr lang="cs-CZ" sz="1500" dirty="0" err="1"/>
              <a:t>think</a:t>
            </a:r>
            <a:r>
              <a:rPr lang="cs-CZ" sz="1500" dirty="0"/>
              <a:t>. </a:t>
            </a:r>
            <a:r>
              <a:rPr lang="cs-CZ" sz="1500" dirty="0" err="1"/>
              <a:t>Have</a:t>
            </a:r>
            <a:r>
              <a:rPr lang="cs-CZ" sz="1500" dirty="0"/>
              <a:t> </a:t>
            </a:r>
            <a:r>
              <a:rPr lang="cs-CZ" sz="1500" dirty="0" err="1"/>
              <a:t>you</a:t>
            </a:r>
            <a:r>
              <a:rPr lang="cs-CZ" sz="1500" dirty="0"/>
              <a:t> </a:t>
            </a:r>
            <a:r>
              <a:rPr lang="cs-CZ" sz="1500" dirty="0" err="1"/>
              <a:t>discussed</a:t>
            </a:r>
            <a:r>
              <a:rPr lang="cs-CZ" sz="1500" dirty="0"/>
              <a:t> </a:t>
            </a:r>
            <a:r>
              <a:rPr lang="cs-CZ" sz="1500" dirty="0" err="1"/>
              <a:t>this</a:t>
            </a:r>
            <a:r>
              <a:rPr lang="cs-CZ" sz="1500" dirty="0"/>
              <a:t> </a:t>
            </a:r>
            <a:r>
              <a:rPr lang="cs-CZ" sz="1500" dirty="0" err="1"/>
              <a:t>with</a:t>
            </a:r>
            <a:r>
              <a:rPr lang="cs-CZ" sz="1500" dirty="0"/>
              <a:t> </a:t>
            </a:r>
            <a:r>
              <a:rPr lang="cs-CZ" sz="1500" dirty="0" err="1"/>
              <a:t>anyone</a:t>
            </a:r>
            <a:r>
              <a:rPr lang="cs-CZ" sz="1500" dirty="0"/>
              <a:t> </a:t>
            </a:r>
            <a:r>
              <a:rPr lang="cs-CZ" sz="1500" dirty="0" err="1"/>
              <a:t>else</a:t>
            </a:r>
            <a:r>
              <a:rPr lang="cs-CZ" sz="1500" dirty="0"/>
              <a:t>? </a:t>
            </a:r>
          </a:p>
          <a:p>
            <a:pPr marL="514350" indent="-514350">
              <a:buFont typeface="Arial" panose="020B0604020202020204" pitchFamily="34" charset="0"/>
              <a:buAutoNum type="arabicParenBoth"/>
            </a:pPr>
            <a:r>
              <a:rPr lang="cs-CZ" sz="1500" dirty="0"/>
              <a:t>Mr. Browning: Not </a:t>
            </a:r>
            <a:r>
              <a:rPr lang="cs-CZ" sz="1500" dirty="0" err="1"/>
              <a:t>really</a:t>
            </a:r>
            <a:r>
              <a:rPr lang="cs-CZ" sz="1500" dirty="0"/>
              <a:t>. </a:t>
            </a:r>
            <a:r>
              <a:rPr lang="cs-CZ" sz="1500" dirty="0" err="1"/>
              <a:t>That’s</a:t>
            </a:r>
            <a:r>
              <a:rPr lang="cs-CZ" sz="1500" dirty="0"/>
              <a:t> </a:t>
            </a:r>
            <a:r>
              <a:rPr lang="cs-CZ" sz="1500" dirty="0" err="1"/>
              <a:t>why</a:t>
            </a:r>
            <a:r>
              <a:rPr lang="cs-CZ" sz="1500" dirty="0"/>
              <a:t> </a:t>
            </a:r>
            <a:r>
              <a:rPr lang="cs-CZ" sz="1500" dirty="0" err="1"/>
              <a:t>I’m</a:t>
            </a:r>
            <a:r>
              <a:rPr lang="cs-CZ" sz="1500" dirty="0"/>
              <a:t> </a:t>
            </a:r>
            <a:r>
              <a:rPr lang="cs-CZ" sz="1500" dirty="0" err="1"/>
              <a:t>bringing</a:t>
            </a:r>
            <a:r>
              <a:rPr lang="cs-CZ" sz="1500" dirty="0"/>
              <a:t> </a:t>
            </a:r>
            <a:r>
              <a:rPr lang="cs-CZ" sz="1500" dirty="0" err="1"/>
              <a:t>it</a:t>
            </a:r>
            <a:r>
              <a:rPr lang="cs-CZ" sz="1500" dirty="0"/>
              <a:t> up </a:t>
            </a:r>
            <a:r>
              <a:rPr lang="cs-CZ" sz="1500" dirty="0" err="1"/>
              <a:t>now</a:t>
            </a:r>
            <a:r>
              <a:rPr lang="cs-CZ" sz="1500" dirty="0"/>
              <a:t>, to </a:t>
            </a:r>
            <a:r>
              <a:rPr lang="cs-CZ" sz="1500" dirty="0" err="1"/>
              <a:t>get</a:t>
            </a:r>
            <a:r>
              <a:rPr lang="cs-CZ" sz="1500" dirty="0"/>
              <a:t> </a:t>
            </a:r>
            <a:r>
              <a:rPr lang="cs-CZ" sz="1500" dirty="0" err="1"/>
              <a:t>your</a:t>
            </a:r>
            <a:r>
              <a:rPr lang="cs-CZ" sz="1500" dirty="0"/>
              <a:t> </a:t>
            </a:r>
            <a:r>
              <a:rPr lang="cs-CZ" sz="1500" dirty="0" err="1"/>
              <a:t>opinions</a:t>
            </a:r>
            <a:r>
              <a:rPr lang="cs-CZ" sz="1500" dirty="0"/>
              <a:t>. </a:t>
            </a:r>
          </a:p>
          <a:p>
            <a:pPr marL="514350" indent="-514350">
              <a:buFont typeface="Arial" panose="020B0604020202020204" pitchFamily="34" charset="0"/>
              <a:buAutoNum type="arabicParenBoth"/>
            </a:pPr>
            <a:r>
              <a:rPr lang="cs-CZ" sz="1500" dirty="0"/>
              <a:t>Mr. </a:t>
            </a:r>
            <a:r>
              <a:rPr lang="cs-CZ" sz="1500" dirty="0" err="1"/>
              <a:t>Otomo</a:t>
            </a:r>
            <a:r>
              <a:rPr lang="cs-CZ" sz="1500" dirty="0"/>
              <a:t>: </a:t>
            </a:r>
            <a:r>
              <a:rPr lang="cs-CZ" sz="1500" dirty="0" err="1"/>
              <a:t>Yes</a:t>
            </a:r>
            <a:r>
              <a:rPr lang="cs-CZ" sz="1500" dirty="0"/>
              <a:t>, </a:t>
            </a:r>
            <a:r>
              <a:rPr lang="cs-CZ" sz="1500" dirty="0" err="1"/>
              <a:t>we</a:t>
            </a:r>
            <a:r>
              <a:rPr lang="cs-CZ" sz="1500" dirty="0"/>
              <a:t> </a:t>
            </a:r>
            <a:r>
              <a:rPr lang="cs-CZ" sz="1500" dirty="0" err="1"/>
              <a:t>should</a:t>
            </a:r>
            <a:r>
              <a:rPr lang="cs-CZ" sz="1500" dirty="0"/>
              <a:t> </a:t>
            </a:r>
            <a:r>
              <a:rPr lang="cs-CZ" sz="1500" dirty="0" err="1"/>
              <a:t>get</a:t>
            </a:r>
            <a:r>
              <a:rPr lang="cs-CZ" sz="1500" dirty="0"/>
              <a:t> </a:t>
            </a:r>
            <a:r>
              <a:rPr lang="cs-CZ" sz="1500" dirty="0" err="1"/>
              <a:t>other</a:t>
            </a:r>
            <a:r>
              <a:rPr lang="cs-CZ" sz="1500" dirty="0"/>
              <a:t> </a:t>
            </a:r>
            <a:r>
              <a:rPr lang="cs-CZ" sz="1500" dirty="0" err="1"/>
              <a:t>people’s</a:t>
            </a:r>
            <a:r>
              <a:rPr lang="cs-CZ" sz="1500" dirty="0"/>
              <a:t> </a:t>
            </a:r>
            <a:r>
              <a:rPr lang="cs-CZ" sz="1500" dirty="0" err="1"/>
              <a:t>opinions</a:t>
            </a:r>
            <a:r>
              <a:rPr lang="cs-CZ" sz="1500" dirty="0"/>
              <a:t> </a:t>
            </a:r>
            <a:r>
              <a:rPr lang="cs-CZ" sz="1500" dirty="0" err="1"/>
              <a:t>before</a:t>
            </a:r>
            <a:r>
              <a:rPr lang="cs-CZ" sz="1500" dirty="0"/>
              <a:t> </a:t>
            </a:r>
            <a:r>
              <a:rPr lang="cs-CZ" sz="1500" dirty="0" err="1"/>
              <a:t>we</a:t>
            </a:r>
            <a:r>
              <a:rPr lang="cs-CZ" sz="1500" dirty="0"/>
              <a:t> </a:t>
            </a:r>
            <a:r>
              <a:rPr lang="cs-CZ" sz="1500" dirty="0" err="1"/>
              <a:t>decide</a:t>
            </a:r>
            <a:r>
              <a:rPr lang="cs-CZ" sz="1500" dirty="0"/>
              <a:t>.</a:t>
            </a:r>
          </a:p>
          <a:p>
            <a:pPr marL="514350" indent="-514350">
              <a:buFont typeface="Arial" panose="020B0604020202020204" pitchFamily="34" charset="0"/>
              <a:buAutoNum type="arabicParenBoth"/>
            </a:pPr>
            <a:r>
              <a:rPr lang="cs-CZ" sz="1500" dirty="0"/>
              <a:t>Mr. Browning: </a:t>
            </a:r>
            <a:r>
              <a:rPr lang="cs-CZ" sz="1500" dirty="0" err="1"/>
              <a:t>Good</a:t>
            </a:r>
            <a:r>
              <a:rPr lang="cs-CZ" sz="1500" dirty="0"/>
              <a:t>. So </a:t>
            </a:r>
            <a:r>
              <a:rPr lang="cs-CZ" sz="1500" dirty="0" err="1"/>
              <a:t>what</a:t>
            </a:r>
            <a:r>
              <a:rPr lang="cs-CZ" sz="1500" dirty="0"/>
              <a:t> do </a:t>
            </a:r>
            <a:r>
              <a:rPr lang="cs-CZ" sz="1500" dirty="0" err="1"/>
              <a:t>you</a:t>
            </a:r>
            <a:r>
              <a:rPr lang="cs-CZ" sz="1500" dirty="0"/>
              <a:t> </a:t>
            </a:r>
            <a:r>
              <a:rPr lang="cs-CZ" sz="1500" dirty="0" err="1"/>
              <a:t>think</a:t>
            </a:r>
            <a:r>
              <a:rPr lang="cs-CZ" sz="1500" dirty="0"/>
              <a:t>, </a:t>
            </a:r>
            <a:r>
              <a:rPr lang="cs-CZ" sz="1500" dirty="0" err="1"/>
              <a:t>Otomo-san</a:t>
            </a:r>
            <a:r>
              <a:rPr lang="cs-CZ" sz="1500" dirty="0"/>
              <a:t>? </a:t>
            </a:r>
          </a:p>
          <a:p>
            <a:pPr marL="514350" indent="-514350">
              <a:buFont typeface="Arial" panose="020B0604020202020204" pitchFamily="34" charset="0"/>
              <a:buAutoNum type="arabicParenBoth"/>
            </a:pPr>
            <a:r>
              <a:rPr lang="cs-CZ" sz="1500" dirty="0"/>
              <a:t>Mr. </a:t>
            </a:r>
            <a:r>
              <a:rPr lang="cs-CZ" sz="1500" dirty="0" err="1"/>
              <a:t>Otomo</a:t>
            </a:r>
            <a:r>
              <a:rPr lang="cs-CZ" sz="1500" dirty="0"/>
              <a:t>: I </a:t>
            </a:r>
            <a:r>
              <a:rPr lang="cs-CZ" sz="1500" dirty="0" err="1"/>
              <a:t>couldn’t</a:t>
            </a:r>
            <a:r>
              <a:rPr lang="cs-CZ" sz="1500" dirty="0"/>
              <a:t> </a:t>
            </a:r>
            <a:r>
              <a:rPr lang="cs-CZ" sz="1500" dirty="0" err="1"/>
              <a:t>really</a:t>
            </a:r>
            <a:r>
              <a:rPr lang="cs-CZ" sz="1500" dirty="0"/>
              <a:t> </a:t>
            </a:r>
            <a:r>
              <a:rPr lang="cs-CZ" sz="1500" dirty="0" err="1"/>
              <a:t>say</a:t>
            </a:r>
            <a:r>
              <a:rPr lang="cs-CZ" sz="1500" dirty="0"/>
              <a:t>. </a:t>
            </a:r>
            <a:br>
              <a:rPr lang="cs-CZ" sz="1500" dirty="0"/>
            </a:br>
            <a:br>
              <a:rPr lang="cs-CZ" sz="1500" dirty="0"/>
            </a:br>
            <a:br>
              <a:rPr lang="cs-CZ" sz="1500" dirty="0"/>
            </a:br>
            <a:endParaRPr lang="cs-CZ" sz="1500" dirty="0"/>
          </a:p>
          <a:p>
            <a:pPr marL="0" indent="0">
              <a:buNone/>
            </a:pPr>
            <a:endParaRPr lang="cs-CZ" sz="1500" dirty="0"/>
          </a:p>
          <a:p>
            <a:endParaRPr lang="cs-CZ" sz="1500" dirty="0"/>
          </a:p>
        </p:txBody>
      </p:sp>
    </p:spTree>
    <p:extLst>
      <p:ext uri="{BB962C8B-B14F-4D97-AF65-F5344CB8AC3E}">
        <p14:creationId xmlns:p14="http://schemas.microsoft.com/office/powerpoint/2010/main" val="417184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3FC10-D283-BC47-B022-7DDB77A05706}"/>
              </a:ext>
            </a:extLst>
          </p:cNvPr>
          <p:cNvSpPr>
            <a:spLocks noGrp="1"/>
          </p:cNvSpPr>
          <p:nvPr>
            <p:ph type="title"/>
          </p:nvPr>
        </p:nvSpPr>
        <p:spPr>
          <a:xfrm>
            <a:off x="4965430" y="629268"/>
            <a:ext cx="6586491" cy="1286160"/>
          </a:xfrm>
        </p:spPr>
        <p:txBody>
          <a:bodyPr anchor="b">
            <a:normAutofit/>
          </a:bodyPr>
          <a:lstStyle/>
          <a:p>
            <a:r>
              <a:rPr lang="cs-CZ" sz="4100" dirty="0" err="1"/>
              <a:t>Low</a:t>
            </a:r>
            <a:r>
              <a:rPr lang="cs-CZ" sz="4100" dirty="0"/>
              <a:t>- vs </a:t>
            </a:r>
            <a:r>
              <a:rPr lang="cs-CZ" sz="4100" dirty="0" err="1"/>
              <a:t>high-context</a:t>
            </a:r>
            <a:r>
              <a:rPr lang="cs-CZ" sz="4100" dirty="0"/>
              <a:t> </a:t>
            </a:r>
            <a:r>
              <a:rPr lang="cs-CZ" sz="4100" dirty="0" err="1"/>
              <a:t>cultures</a:t>
            </a:r>
            <a:endParaRPr lang="cs-CZ" sz="4100" dirty="0"/>
          </a:p>
        </p:txBody>
      </p:sp>
      <p:sp>
        <p:nvSpPr>
          <p:cNvPr id="3" name="Zástupný obsah 2">
            <a:extLst>
              <a:ext uri="{FF2B5EF4-FFF2-40B4-BE49-F238E27FC236}">
                <a16:creationId xmlns:a16="http://schemas.microsoft.com/office/drawing/2014/main" id="{F14A2C85-4290-BB4E-B928-4EDC4C12E970}"/>
              </a:ext>
            </a:extLst>
          </p:cNvPr>
          <p:cNvSpPr>
            <a:spLocks noGrp="1"/>
          </p:cNvSpPr>
          <p:nvPr>
            <p:ph idx="1"/>
          </p:nvPr>
        </p:nvSpPr>
        <p:spPr>
          <a:xfrm>
            <a:off x="4965431" y="2438400"/>
            <a:ext cx="6586489" cy="3785419"/>
          </a:xfrm>
        </p:spPr>
        <p:txBody>
          <a:bodyPr>
            <a:normAutofit/>
          </a:bodyPr>
          <a:lstStyle/>
          <a:p>
            <a:r>
              <a:rPr lang="cs-CZ" sz="2000" b="1" dirty="0" err="1"/>
              <a:t>importance</a:t>
            </a:r>
            <a:r>
              <a:rPr lang="cs-CZ" sz="2000" b="1" dirty="0"/>
              <a:t> </a:t>
            </a:r>
            <a:r>
              <a:rPr lang="cs-CZ" sz="2000" b="1" dirty="0" err="1"/>
              <a:t>of</a:t>
            </a:r>
            <a:r>
              <a:rPr lang="cs-CZ" sz="2000" b="1" dirty="0"/>
              <a:t> </a:t>
            </a:r>
            <a:r>
              <a:rPr lang="cs-CZ" sz="2000" b="1" dirty="0" err="1"/>
              <a:t>context</a:t>
            </a:r>
            <a:r>
              <a:rPr lang="cs-CZ" sz="2000" dirty="0"/>
              <a:t> – </a:t>
            </a:r>
            <a:r>
              <a:rPr lang="cs-CZ" sz="2000" dirty="0" err="1"/>
              <a:t>different</a:t>
            </a:r>
            <a:r>
              <a:rPr lang="cs-CZ" sz="2000" dirty="0"/>
              <a:t> </a:t>
            </a:r>
            <a:r>
              <a:rPr lang="cs-CZ" sz="2000" dirty="0" err="1"/>
              <a:t>cultures</a:t>
            </a:r>
            <a:r>
              <a:rPr lang="cs-CZ" sz="2000" dirty="0"/>
              <a:t> use </a:t>
            </a:r>
            <a:r>
              <a:rPr lang="cs-CZ" sz="2000" dirty="0" err="1"/>
              <a:t>different</a:t>
            </a:r>
            <a:r>
              <a:rPr lang="cs-CZ" sz="2000" dirty="0"/>
              <a:t> ‘</a:t>
            </a:r>
            <a:r>
              <a:rPr lang="cs-CZ" sz="2000" dirty="0" err="1"/>
              <a:t>amounts</a:t>
            </a:r>
            <a:r>
              <a:rPr lang="cs-CZ" sz="2000" dirty="0"/>
              <a:t>’ </a:t>
            </a:r>
            <a:r>
              <a:rPr lang="cs-CZ" sz="2000" dirty="0" err="1"/>
              <a:t>of</a:t>
            </a:r>
            <a:r>
              <a:rPr lang="cs-CZ" sz="2000" dirty="0"/>
              <a:t> </a:t>
            </a:r>
            <a:r>
              <a:rPr lang="cs-CZ" sz="2000" dirty="0" err="1"/>
              <a:t>context</a:t>
            </a:r>
            <a:r>
              <a:rPr lang="cs-CZ" sz="2000" dirty="0"/>
              <a:t> (</a:t>
            </a:r>
            <a:r>
              <a:rPr lang="cs-CZ" sz="2000" dirty="0" err="1"/>
              <a:t>information</a:t>
            </a:r>
            <a:r>
              <a:rPr lang="cs-CZ" sz="2000" dirty="0"/>
              <a:t> </a:t>
            </a:r>
            <a:r>
              <a:rPr lang="cs-CZ" sz="2000" dirty="0" err="1"/>
              <a:t>that</a:t>
            </a:r>
            <a:r>
              <a:rPr lang="cs-CZ" sz="2000" dirty="0"/>
              <a:t> </a:t>
            </a:r>
            <a:r>
              <a:rPr lang="cs-CZ" sz="2000" dirty="0" err="1"/>
              <a:t>surrounds</a:t>
            </a:r>
            <a:r>
              <a:rPr lang="cs-CZ" sz="2000" dirty="0"/>
              <a:t> </a:t>
            </a:r>
            <a:r>
              <a:rPr lang="cs-CZ" sz="2000" dirty="0" err="1"/>
              <a:t>an</a:t>
            </a:r>
            <a:r>
              <a:rPr lang="cs-CZ" sz="2000" dirty="0"/>
              <a:t> </a:t>
            </a:r>
            <a:r>
              <a:rPr lang="cs-CZ" sz="2000" dirty="0" err="1"/>
              <a:t>event</a:t>
            </a:r>
            <a:r>
              <a:rPr lang="cs-CZ" sz="2000" dirty="0"/>
              <a:t>; </a:t>
            </a:r>
            <a:r>
              <a:rPr lang="cs-CZ" sz="2000" dirty="0" err="1"/>
              <a:t>it</a:t>
            </a:r>
            <a:r>
              <a:rPr lang="cs-CZ" sz="2000" dirty="0"/>
              <a:t> </a:t>
            </a:r>
            <a:r>
              <a:rPr lang="cs-CZ" sz="2000" dirty="0" err="1"/>
              <a:t>is</a:t>
            </a:r>
            <a:r>
              <a:rPr lang="cs-CZ" sz="2000" dirty="0"/>
              <a:t> </a:t>
            </a:r>
            <a:r>
              <a:rPr lang="cs-CZ" sz="2000" dirty="0" err="1"/>
              <a:t>connected</a:t>
            </a:r>
            <a:r>
              <a:rPr lang="cs-CZ" sz="2000" dirty="0"/>
              <a:t> </a:t>
            </a:r>
            <a:r>
              <a:rPr lang="cs-CZ" sz="2000" dirty="0" err="1"/>
              <a:t>with</a:t>
            </a:r>
            <a:r>
              <a:rPr lang="cs-CZ" sz="2000" dirty="0"/>
              <a:t> </a:t>
            </a:r>
            <a:r>
              <a:rPr lang="cs-CZ" sz="2000" dirty="0" err="1"/>
              <a:t>the</a:t>
            </a:r>
            <a:r>
              <a:rPr lang="cs-CZ" sz="2000" dirty="0"/>
              <a:t> </a:t>
            </a:r>
            <a:r>
              <a:rPr lang="cs-CZ" sz="2000" dirty="0" err="1"/>
              <a:t>meaning</a:t>
            </a:r>
            <a:r>
              <a:rPr lang="cs-CZ" sz="2000" dirty="0"/>
              <a:t> </a:t>
            </a:r>
            <a:r>
              <a:rPr lang="cs-CZ" sz="2000" dirty="0" err="1"/>
              <a:t>of</a:t>
            </a:r>
            <a:r>
              <a:rPr lang="cs-CZ" sz="2000" dirty="0"/>
              <a:t> </a:t>
            </a:r>
            <a:r>
              <a:rPr lang="cs-CZ" sz="2000" dirty="0" err="1"/>
              <a:t>that</a:t>
            </a:r>
            <a:r>
              <a:rPr lang="cs-CZ" sz="2000" dirty="0"/>
              <a:t> </a:t>
            </a:r>
            <a:r>
              <a:rPr lang="cs-CZ" sz="2000" dirty="0" err="1"/>
              <a:t>event</a:t>
            </a:r>
            <a:r>
              <a:rPr lang="cs-CZ" sz="2000" dirty="0"/>
              <a:t>)</a:t>
            </a:r>
            <a:br>
              <a:rPr lang="cs-CZ" sz="2000" dirty="0"/>
            </a:br>
            <a:endParaRPr lang="cs-CZ" sz="2000" dirty="0"/>
          </a:p>
          <a:p>
            <a:r>
              <a:rPr lang="cs-CZ" sz="2000" dirty="0"/>
              <a:t>In </a:t>
            </a:r>
            <a:r>
              <a:rPr lang="cs-CZ" sz="2000" dirty="0" err="1"/>
              <a:t>high-context</a:t>
            </a:r>
            <a:r>
              <a:rPr lang="cs-CZ" sz="2000" dirty="0"/>
              <a:t> </a:t>
            </a:r>
            <a:r>
              <a:rPr lang="cs-CZ" sz="2000" dirty="0" err="1"/>
              <a:t>communication</a:t>
            </a:r>
            <a:r>
              <a:rPr lang="cs-CZ" sz="2000" dirty="0"/>
              <a:t>, </a:t>
            </a:r>
            <a:r>
              <a:rPr lang="cs-CZ" sz="2000" dirty="0" err="1"/>
              <a:t>the</a:t>
            </a:r>
            <a:r>
              <a:rPr lang="cs-CZ" sz="2000" dirty="0"/>
              <a:t> </a:t>
            </a:r>
            <a:r>
              <a:rPr lang="cs-CZ" sz="2000" dirty="0" err="1"/>
              <a:t>message</a:t>
            </a:r>
            <a:r>
              <a:rPr lang="cs-CZ" sz="2000" dirty="0"/>
              <a:t> </a:t>
            </a:r>
            <a:r>
              <a:rPr lang="cs-CZ" sz="2000" dirty="0" err="1"/>
              <a:t>cannot</a:t>
            </a:r>
            <a:r>
              <a:rPr lang="cs-CZ" sz="2000" dirty="0"/>
              <a:t> </a:t>
            </a:r>
            <a:r>
              <a:rPr lang="cs-CZ" sz="2000" dirty="0" err="1"/>
              <a:t>be</a:t>
            </a:r>
            <a:r>
              <a:rPr lang="cs-CZ" sz="2000" dirty="0"/>
              <a:t> </a:t>
            </a:r>
            <a:r>
              <a:rPr lang="cs-CZ" sz="2000" dirty="0" err="1"/>
              <a:t>understood</a:t>
            </a:r>
            <a:r>
              <a:rPr lang="cs-CZ" sz="2000" dirty="0"/>
              <a:t> </a:t>
            </a:r>
            <a:r>
              <a:rPr lang="cs-CZ" sz="2000" dirty="0" err="1"/>
              <a:t>without</a:t>
            </a:r>
            <a:r>
              <a:rPr lang="cs-CZ" sz="2000" dirty="0"/>
              <a:t> a </a:t>
            </a:r>
            <a:r>
              <a:rPr lang="cs-CZ" sz="2000" dirty="0" err="1"/>
              <a:t>great</a:t>
            </a:r>
            <a:r>
              <a:rPr lang="cs-CZ" sz="2000" dirty="0"/>
              <a:t> </a:t>
            </a:r>
            <a:r>
              <a:rPr lang="cs-CZ" sz="2000" dirty="0" err="1"/>
              <a:t>amount</a:t>
            </a:r>
            <a:r>
              <a:rPr lang="cs-CZ" sz="2000" dirty="0"/>
              <a:t> </a:t>
            </a:r>
            <a:r>
              <a:rPr lang="cs-CZ" sz="2000" dirty="0" err="1"/>
              <a:t>of</a:t>
            </a:r>
            <a:r>
              <a:rPr lang="cs-CZ" sz="2000" dirty="0"/>
              <a:t> background </a:t>
            </a:r>
            <a:r>
              <a:rPr lang="cs-CZ" sz="2000" dirty="0" err="1"/>
              <a:t>information</a:t>
            </a:r>
            <a:r>
              <a:rPr lang="cs-CZ" sz="2000" dirty="0"/>
              <a:t>. </a:t>
            </a:r>
            <a:r>
              <a:rPr lang="cs-CZ" sz="2000" dirty="0" err="1"/>
              <a:t>Low-context</a:t>
            </a:r>
            <a:r>
              <a:rPr lang="cs-CZ" sz="2000" dirty="0"/>
              <a:t> </a:t>
            </a:r>
            <a:r>
              <a:rPr lang="cs-CZ" sz="2000" dirty="0" err="1"/>
              <a:t>communication</a:t>
            </a:r>
            <a:r>
              <a:rPr lang="cs-CZ" sz="2000" dirty="0"/>
              <a:t> </a:t>
            </a:r>
            <a:r>
              <a:rPr lang="cs-CZ" sz="2000" dirty="0" err="1"/>
              <a:t>clarify</a:t>
            </a:r>
            <a:r>
              <a:rPr lang="cs-CZ" sz="2000" dirty="0"/>
              <a:t> more </a:t>
            </a:r>
            <a:r>
              <a:rPr lang="cs-CZ" sz="2000" dirty="0" err="1"/>
              <a:t>of</a:t>
            </a:r>
            <a:r>
              <a:rPr lang="cs-CZ" sz="2000" dirty="0"/>
              <a:t> </a:t>
            </a:r>
            <a:r>
              <a:rPr lang="cs-CZ" sz="2000" dirty="0" err="1"/>
              <a:t>the</a:t>
            </a:r>
            <a:r>
              <a:rPr lang="cs-CZ" sz="2000" dirty="0"/>
              <a:t> </a:t>
            </a:r>
            <a:r>
              <a:rPr lang="cs-CZ" sz="2000" dirty="0" err="1"/>
              <a:t>information</a:t>
            </a:r>
            <a:r>
              <a:rPr lang="cs-CZ" sz="2000" dirty="0"/>
              <a:t> </a:t>
            </a:r>
            <a:r>
              <a:rPr lang="cs-CZ" sz="2000" dirty="0" err="1"/>
              <a:t>explicitly</a:t>
            </a:r>
            <a:r>
              <a:rPr lang="cs-CZ" sz="2000" dirty="0"/>
              <a:t> in </a:t>
            </a:r>
            <a:r>
              <a:rPr lang="cs-CZ" sz="2000" dirty="0" err="1"/>
              <a:t>the</a:t>
            </a:r>
            <a:r>
              <a:rPr lang="cs-CZ" sz="2000" dirty="0"/>
              <a:t> </a:t>
            </a:r>
            <a:r>
              <a:rPr lang="cs-CZ" sz="2000" dirty="0" err="1"/>
              <a:t>message</a:t>
            </a:r>
            <a:r>
              <a:rPr lang="cs-CZ" sz="2000" dirty="0"/>
              <a:t> </a:t>
            </a:r>
          </a:p>
        </p:txBody>
      </p:sp>
      <p:pic>
        <p:nvPicPr>
          <p:cNvPr id="5" name="Obrázek 4" descr="Obsah obrázku text, osoba, muž, pózování&#10;&#10;Popis byl vytvořen automaticky">
            <a:extLst>
              <a:ext uri="{FF2B5EF4-FFF2-40B4-BE49-F238E27FC236}">
                <a16:creationId xmlns:a16="http://schemas.microsoft.com/office/drawing/2014/main" id="{CD1E1094-C837-D847-BA0C-2B959656EA9D}"/>
              </a:ext>
            </a:extLst>
          </p:cNvPr>
          <p:cNvPicPr>
            <a:picLocks noChangeAspect="1"/>
          </p:cNvPicPr>
          <p:nvPr/>
        </p:nvPicPr>
        <p:blipFill rotWithShape="1">
          <a:blip r:embed="rId2"/>
          <a:srcRect r="10237" b="2"/>
          <a:stretch/>
        </p:blipFill>
        <p:spPr>
          <a:xfrm>
            <a:off x="20" y="10"/>
            <a:ext cx="4635571" cy="6857990"/>
          </a:xfrm>
          <a:prstGeom prst="rect">
            <a:avLst/>
          </a:prstGeom>
          <a:effectLst/>
        </p:spPr>
      </p:pic>
    </p:spTree>
    <p:extLst>
      <p:ext uri="{BB962C8B-B14F-4D97-AF65-F5344CB8AC3E}">
        <p14:creationId xmlns:p14="http://schemas.microsoft.com/office/powerpoint/2010/main" val="333383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2DA27A4A-BE19-E44E-8383-534ED081FD2C}"/>
              </a:ext>
            </a:extLst>
          </p:cNvPr>
          <p:cNvSpPr>
            <a:spLocks noGrp="1"/>
          </p:cNvSpPr>
          <p:nvPr>
            <p:ph type="title"/>
          </p:nvPr>
        </p:nvSpPr>
        <p:spPr>
          <a:xfrm>
            <a:off x="838200" y="253397"/>
            <a:ext cx="10515600" cy="1273233"/>
          </a:xfrm>
        </p:spPr>
        <p:txBody>
          <a:bodyPr>
            <a:normAutofit/>
          </a:bodyPr>
          <a:lstStyle/>
          <a:p>
            <a:r>
              <a:rPr lang="cs-CZ" sz="4000"/>
              <a:t>High context cultures</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BDEFBA97-C2D8-4A40-9183-73E0B37A9B66}"/>
              </a:ext>
            </a:extLst>
          </p:cNvPr>
          <p:cNvSpPr>
            <a:spLocks noGrp="1"/>
          </p:cNvSpPr>
          <p:nvPr>
            <p:ph idx="1"/>
          </p:nvPr>
        </p:nvSpPr>
        <p:spPr>
          <a:xfrm>
            <a:off x="838200" y="2478024"/>
            <a:ext cx="10515600" cy="3694176"/>
          </a:xfrm>
        </p:spPr>
        <p:txBody>
          <a:bodyPr>
            <a:normAutofit/>
          </a:bodyPr>
          <a:lstStyle/>
          <a:p>
            <a:r>
              <a:rPr lang="cs-CZ" sz="2200" dirty="0" err="1"/>
              <a:t>high-context</a:t>
            </a:r>
            <a:r>
              <a:rPr lang="cs-CZ" sz="2200" dirty="0"/>
              <a:t> </a:t>
            </a:r>
            <a:r>
              <a:rPr lang="cs-CZ" sz="2200" dirty="0" err="1"/>
              <a:t>communication</a:t>
            </a:r>
            <a:r>
              <a:rPr lang="cs-CZ" sz="2200" dirty="0"/>
              <a:t> </a:t>
            </a:r>
            <a:r>
              <a:rPr lang="cs-CZ" sz="2200" dirty="0" err="1"/>
              <a:t>or</a:t>
            </a:r>
            <a:r>
              <a:rPr lang="cs-CZ" sz="2200" dirty="0"/>
              <a:t> </a:t>
            </a:r>
            <a:r>
              <a:rPr lang="cs-CZ" sz="2200" dirty="0" err="1"/>
              <a:t>message</a:t>
            </a:r>
            <a:r>
              <a:rPr lang="cs-CZ" sz="2200" dirty="0"/>
              <a:t> </a:t>
            </a:r>
            <a:r>
              <a:rPr lang="cs-CZ" sz="2200" dirty="0" err="1"/>
              <a:t>is</a:t>
            </a:r>
            <a:r>
              <a:rPr lang="cs-CZ" sz="2200" dirty="0"/>
              <a:t> </a:t>
            </a:r>
            <a:r>
              <a:rPr lang="cs-CZ" sz="2200" dirty="0" err="1"/>
              <a:t>one</a:t>
            </a:r>
            <a:r>
              <a:rPr lang="cs-CZ" sz="2200" dirty="0"/>
              <a:t> in </a:t>
            </a:r>
            <a:r>
              <a:rPr lang="cs-CZ" sz="2200" dirty="0" err="1"/>
              <a:t>which</a:t>
            </a:r>
            <a:r>
              <a:rPr lang="cs-CZ" sz="2200" dirty="0"/>
              <a:t> most </a:t>
            </a:r>
            <a:r>
              <a:rPr lang="cs-CZ" sz="2200" dirty="0" err="1"/>
              <a:t>of</a:t>
            </a:r>
            <a:r>
              <a:rPr lang="cs-CZ" sz="2200" dirty="0"/>
              <a:t> </a:t>
            </a:r>
            <a:r>
              <a:rPr lang="cs-CZ" sz="2200" dirty="0" err="1"/>
              <a:t>the</a:t>
            </a:r>
            <a:r>
              <a:rPr lang="cs-CZ" sz="2200" dirty="0"/>
              <a:t> </a:t>
            </a:r>
            <a:r>
              <a:rPr lang="cs-CZ" sz="2200" dirty="0" err="1"/>
              <a:t>information</a:t>
            </a:r>
            <a:r>
              <a:rPr lang="cs-CZ" sz="2200" dirty="0"/>
              <a:t> </a:t>
            </a:r>
            <a:r>
              <a:rPr lang="cs-CZ" sz="2200" dirty="0" err="1"/>
              <a:t>is</a:t>
            </a:r>
            <a:r>
              <a:rPr lang="cs-CZ" sz="2200" dirty="0"/>
              <a:t> </a:t>
            </a:r>
            <a:r>
              <a:rPr lang="cs-CZ" sz="2200" dirty="0" err="1"/>
              <a:t>either</a:t>
            </a:r>
            <a:r>
              <a:rPr lang="cs-CZ" sz="2200" dirty="0"/>
              <a:t> in </a:t>
            </a:r>
            <a:r>
              <a:rPr lang="cs-CZ" sz="2200" dirty="0" err="1"/>
              <a:t>the</a:t>
            </a:r>
            <a:r>
              <a:rPr lang="cs-CZ" sz="2200" dirty="0"/>
              <a:t> </a:t>
            </a:r>
            <a:r>
              <a:rPr lang="cs-CZ" sz="2200" dirty="0" err="1"/>
              <a:t>physical</a:t>
            </a:r>
            <a:r>
              <a:rPr lang="cs-CZ" sz="2200" dirty="0"/>
              <a:t> </a:t>
            </a:r>
            <a:r>
              <a:rPr lang="cs-CZ" sz="2200" dirty="0" err="1"/>
              <a:t>context</a:t>
            </a:r>
            <a:r>
              <a:rPr lang="cs-CZ" sz="2200" dirty="0"/>
              <a:t> </a:t>
            </a:r>
            <a:r>
              <a:rPr lang="cs-CZ" sz="2200" dirty="0" err="1"/>
              <a:t>or</a:t>
            </a:r>
            <a:r>
              <a:rPr lang="cs-CZ" sz="2200" dirty="0"/>
              <a:t> </a:t>
            </a:r>
            <a:r>
              <a:rPr lang="cs-CZ" sz="2200" dirty="0" err="1"/>
              <a:t>internalised</a:t>
            </a:r>
            <a:r>
              <a:rPr lang="cs-CZ" sz="2200" dirty="0"/>
              <a:t> in </a:t>
            </a:r>
            <a:r>
              <a:rPr lang="cs-CZ" sz="2200" dirty="0" err="1"/>
              <a:t>the</a:t>
            </a:r>
            <a:r>
              <a:rPr lang="cs-CZ" sz="2200" dirty="0"/>
              <a:t> person, </a:t>
            </a:r>
            <a:r>
              <a:rPr lang="cs-CZ" sz="2200" dirty="0" err="1"/>
              <a:t>while</a:t>
            </a:r>
            <a:r>
              <a:rPr lang="cs-CZ" sz="2200" dirty="0"/>
              <a:t> very </a:t>
            </a:r>
            <a:r>
              <a:rPr lang="cs-CZ" sz="2200" dirty="0" err="1"/>
              <a:t>little</a:t>
            </a:r>
            <a:r>
              <a:rPr lang="cs-CZ" sz="2200" dirty="0"/>
              <a:t> </a:t>
            </a:r>
            <a:r>
              <a:rPr lang="cs-CZ" sz="2200" dirty="0" err="1"/>
              <a:t>is</a:t>
            </a:r>
            <a:r>
              <a:rPr lang="cs-CZ" sz="2200" dirty="0"/>
              <a:t> in </a:t>
            </a:r>
            <a:r>
              <a:rPr lang="cs-CZ" sz="2200" dirty="0" err="1"/>
              <a:t>the</a:t>
            </a:r>
            <a:r>
              <a:rPr lang="cs-CZ" sz="2200" dirty="0"/>
              <a:t> </a:t>
            </a:r>
            <a:r>
              <a:rPr lang="cs-CZ" sz="2200" dirty="0" err="1"/>
              <a:t>coded</a:t>
            </a:r>
            <a:r>
              <a:rPr lang="cs-CZ" sz="2200" dirty="0"/>
              <a:t>, explicit, </a:t>
            </a:r>
            <a:r>
              <a:rPr lang="cs-CZ" sz="2200" dirty="0" err="1"/>
              <a:t>or</a:t>
            </a:r>
            <a:r>
              <a:rPr lang="cs-CZ" sz="2200" dirty="0"/>
              <a:t> </a:t>
            </a:r>
            <a:r>
              <a:rPr lang="cs-CZ" sz="2200" dirty="0" err="1"/>
              <a:t>transmitted</a:t>
            </a:r>
            <a:r>
              <a:rPr lang="cs-CZ" sz="2200" dirty="0"/>
              <a:t> part </a:t>
            </a:r>
            <a:r>
              <a:rPr lang="cs-CZ" sz="2200" dirty="0" err="1"/>
              <a:t>of</a:t>
            </a:r>
            <a:r>
              <a:rPr lang="cs-CZ" sz="2200" dirty="0"/>
              <a:t> </a:t>
            </a:r>
            <a:r>
              <a:rPr lang="cs-CZ" sz="2200" dirty="0" err="1"/>
              <a:t>the</a:t>
            </a:r>
            <a:r>
              <a:rPr lang="cs-CZ" sz="2200" dirty="0"/>
              <a:t> </a:t>
            </a:r>
            <a:r>
              <a:rPr lang="cs-CZ" sz="2200" dirty="0" err="1"/>
              <a:t>message</a:t>
            </a:r>
            <a:r>
              <a:rPr lang="cs-CZ" sz="2200" dirty="0"/>
              <a:t> (</a:t>
            </a:r>
            <a:r>
              <a:rPr lang="cs-CZ" sz="2200" dirty="0" err="1"/>
              <a:t>Hall</a:t>
            </a:r>
            <a:r>
              <a:rPr lang="cs-CZ" sz="2200" dirty="0"/>
              <a:t> 1976)</a:t>
            </a:r>
          </a:p>
          <a:p>
            <a:r>
              <a:rPr lang="cs-CZ" sz="2200" dirty="0" err="1"/>
              <a:t>messages</a:t>
            </a:r>
            <a:r>
              <a:rPr lang="cs-CZ" sz="2200" dirty="0"/>
              <a:t> are </a:t>
            </a:r>
            <a:r>
              <a:rPr lang="cs-CZ" sz="2200" dirty="0" err="1"/>
              <a:t>both</a:t>
            </a:r>
            <a:r>
              <a:rPr lang="cs-CZ" sz="2200" dirty="0"/>
              <a:t> </a:t>
            </a:r>
            <a:r>
              <a:rPr lang="cs-CZ" sz="2200" dirty="0" err="1"/>
              <a:t>spoken</a:t>
            </a:r>
            <a:r>
              <a:rPr lang="cs-CZ" sz="2200" dirty="0"/>
              <a:t> and </a:t>
            </a:r>
            <a:r>
              <a:rPr lang="cs-CZ" sz="2200" dirty="0" err="1"/>
              <a:t>read</a:t>
            </a:r>
            <a:r>
              <a:rPr lang="cs-CZ" sz="2200" dirty="0"/>
              <a:t> </a:t>
            </a:r>
            <a:r>
              <a:rPr lang="cs-CZ" sz="2200" dirty="0" err="1"/>
              <a:t>between</a:t>
            </a:r>
            <a:r>
              <a:rPr lang="cs-CZ" sz="2200" dirty="0"/>
              <a:t> </a:t>
            </a:r>
            <a:r>
              <a:rPr lang="cs-CZ" sz="2200" dirty="0" err="1"/>
              <a:t>the</a:t>
            </a:r>
            <a:r>
              <a:rPr lang="cs-CZ" sz="2200" dirty="0"/>
              <a:t> lines. </a:t>
            </a:r>
            <a:r>
              <a:rPr lang="cs-CZ" sz="2200" dirty="0" err="1"/>
              <a:t>Messages</a:t>
            </a:r>
            <a:r>
              <a:rPr lang="cs-CZ" sz="2200" dirty="0"/>
              <a:t> are </a:t>
            </a:r>
            <a:r>
              <a:rPr lang="cs-CZ" sz="2200" dirty="0" err="1"/>
              <a:t>often</a:t>
            </a:r>
            <a:r>
              <a:rPr lang="cs-CZ" sz="2200" dirty="0"/>
              <a:t> </a:t>
            </a:r>
            <a:r>
              <a:rPr lang="cs-CZ" sz="2200" dirty="0" err="1"/>
              <a:t>implied</a:t>
            </a:r>
            <a:r>
              <a:rPr lang="cs-CZ" sz="2200" dirty="0"/>
              <a:t> but not </a:t>
            </a:r>
            <a:r>
              <a:rPr lang="cs-CZ" sz="2200" dirty="0" err="1"/>
              <a:t>plainly</a:t>
            </a:r>
            <a:r>
              <a:rPr lang="cs-CZ" sz="2200" dirty="0"/>
              <a:t> </a:t>
            </a:r>
            <a:r>
              <a:rPr lang="cs-CZ" sz="2200" dirty="0" err="1"/>
              <a:t>expressed</a:t>
            </a:r>
            <a:r>
              <a:rPr lang="cs-CZ" sz="2200" dirty="0"/>
              <a:t>.</a:t>
            </a:r>
          </a:p>
          <a:p>
            <a:r>
              <a:rPr lang="cs-CZ" sz="2200" dirty="0" err="1"/>
              <a:t>communication</a:t>
            </a:r>
            <a:r>
              <a:rPr lang="cs-CZ" sz="2200" dirty="0"/>
              <a:t> </a:t>
            </a:r>
            <a:r>
              <a:rPr lang="cs-CZ" sz="2200" dirty="0" err="1"/>
              <a:t>is</a:t>
            </a:r>
            <a:r>
              <a:rPr lang="cs-CZ" sz="2200" dirty="0"/>
              <a:t> </a:t>
            </a:r>
            <a:r>
              <a:rPr lang="cs-CZ" sz="2200" dirty="0" err="1"/>
              <a:t>indirect</a:t>
            </a:r>
            <a:r>
              <a:rPr lang="cs-CZ" sz="2200" dirty="0"/>
              <a:t>, </a:t>
            </a:r>
            <a:r>
              <a:rPr lang="cs-CZ" sz="2200" dirty="0" err="1"/>
              <a:t>ambiguous</a:t>
            </a:r>
            <a:r>
              <a:rPr lang="cs-CZ" sz="2200" dirty="0"/>
              <a:t>, </a:t>
            </a:r>
            <a:r>
              <a:rPr lang="cs-CZ" sz="2200" dirty="0" err="1"/>
              <a:t>reserved</a:t>
            </a:r>
            <a:r>
              <a:rPr lang="cs-CZ" sz="2200" dirty="0"/>
              <a:t>, </a:t>
            </a:r>
            <a:r>
              <a:rPr lang="cs-CZ" sz="2200" dirty="0" err="1"/>
              <a:t>layered</a:t>
            </a:r>
            <a:r>
              <a:rPr lang="cs-CZ" sz="2200" dirty="0"/>
              <a:t> and </a:t>
            </a:r>
            <a:r>
              <a:rPr lang="cs-CZ" sz="2200" dirty="0" err="1"/>
              <a:t>understated</a:t>
            </a:r>
            <a:endParaRPr lang="cs-CZ" sz="2200" dirty="0"/>
          </a:p>
          <a:p>
            <a:r>
              <a:rPr lang="cs-CZ" sz="2200" dirty="0"/>
              <a:t>non-</a:t>
            </a:r>
            <a:r>
              <a:rPr lang="cs-CZ" sz="2200" dirty="0" err="1"/>
              <a:t>verbal</a:t>
            </a:r>
            <a:r>
              <a:rPr lang="cs-CZ" sz="2200" dirty="0"/>
              <a:t> </a:t>
            </a:r>
            <a:r>
              <a:rPr lang="cs-CZ" sz="2200" dirty="0" err="1"/>
              <a:t>aspects</a:t>
            </a:r>
            <a:r>
              <a:rPr lang="cs-CZ" sz="2200" dirty="0"/>
              <a:t> </a:t>
            </a:r>
            <a:r>
              <a:rPr lang="cs-CZ" sz="2200" dirty="0" err="1"/>
              <a:t>of</a:t>
            </a:r>
            <a:r>
              <a:rPr lang="cs-CZ" sz="2200" dirty="0"/>
              <a:t> </a:t>
            </a:r>
            <a:r>
              <a:rPr lang="cs-CZ" sz="2200" dirty="0" err="1"/>
              <a:t>communication</a:t>
            </a:r>
            <a:r>
              <a:rPr lang="cs-CZ" sz="2200" dirty="0"/>
              <a:t> are </a:t>
            </a:r>
            <a:r>
              <a:rPr lang="cs-CZ" sz="2200" dirty="0" err="1"/>
              <a:t>of</a:t>
            </a:r>
            <a:r>
              <a:rPr lang="cs-CZ" sz="2200" dirty="0"/>
              <a:t> a </a:t>
            </a:r>
            <a:r>
              <a:rPr lang="cs-CZ" sz="2200" dirty="0" err="1"/>
              <a:t>greater</a:t>
            </a:r>
            <a:r>
              <a:rPr lang="cs-CZ" sz="2200" dirty="0"/>
              <a:t> </a:t>
            </a:r>
            <a:r>
              <a:rPr lang="cs-CZ" sz="2200" dirty="0" err="1"/>
              <a:t>importance</a:t>
            </a:r>
            <a:r>
              <a:rPr lang="cs-CZ" sz="2200" dirty="0"/>
              <a:t> </a:t>
            </a:r>
            <a:r>
              <a:rPr lang="cs-CZ" sz="2200" dirty="0" err="1"/>
              <a:t>than</a:t>
            </a:r>
            <a:r>
              <a:rPr lang="cs-CZ" sz="2200" dirty="0"/>
              <a:t> </a:t>
            </a:r>
            <a:r>
              <a:rPr lang="cs-CZ" sz="2200" dirty="0" err="1"/>
              <a:t>the</a:t>
            </a:r>
            <a:r>
              <a:rPr lang="cs-CZ" sz="2200" dirty="0"/>
              <a:t> </a:t>
            </a:r>
            <a:r>
              <a:rPr lang="cs-CZ" sz="2200" dirty="0" err="1"/>
              <a:t>verbal</a:t>
            </a:r>
            <a:r>
              <a:rPr lang="cs-CZ" sz="2200" dirty="0"/>
              <a:t> </a:t>
            </a:r>
            <a:r>
              <a:rPr lang="cs-CZ" sz="2200" dirty="0" err="1"/>
              <a:t>aspects</a:t>
            </a:r>
            <a:r>
              <a:rPr lang="cs-CZ" sz="2200" dirty="0"/>
              <a:t>.</a:t>
            </a:r>
          </a:p>
          <a:p>
            <a:endParaRPr lang="cs-CZ" sz="2200" dirty="0"/>
          </a:p>
          <a:p>
            <a:endParaRPr lang="cs-CZ" sz="2200" dirty="0"/>
          </a:p>
          <a:p>
            <a:endParaRPr lang="cs-CZ" sz="2200" dirty="0"/>
          </a:p>
        </p:txBody>
      </p:sp>
    </p:spTree>
    <p:extLst>
      <p:ext uri="{BB962C8B-B14F-4D97-AF65-F5344CB8AC3E}">
        <p14:creationId xmlns:p14="http://schemas.microsoft.com/office/powerpoint/2010/main" val="89317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7D5E41-9074-A44F-9DA4-CAB0B7FA2368}"/>
              </a:ext>
            </a:extLst>
          </p:cNvPr>
          <p:cNvSpPr>
            <a:spLocks noGrp="1"/>
          </p:cNvSpPr>
          <p:nvPr>
            <p:ph type="title"/>
          </p:nvPr>
        </p:nvSpPr>
        <p:spPr>
          <a:xfrm>
            <a:off x="838200" y="556995"/>
            <a:ext cx="10515600" cy="1133693"/>
          </a:xfrm>
        </p:spPr>
        <p:txBody>
          <a:bodyPr>
            <a:normAutofit/>
          </a:bodyPr>
          <a:lstStyle/>
          <a:p>
            <a:r>
              <a:rPr lang="cs-CZ" sz="5200"/>
              <a:t>Law context cultures</a:t>
            </a:r>
          </a:p>
        </p:txBody>
      </p:sp>
      <p:graphicFrame>
        <p:nvGraphicFramePr>
          <p:cNvPr id="5" name="Zástupný obsah 2">
            <a:extLst>
              <a:ext uri="{FF2B5EF4-FFF2-40B4-BE49-F238E27FC236}">
                <a16:creationId xmlns:a16="http://schemas.microsoft.com/office/drawing/2014/main" id="{98D306F3-C460-43E9-AB2D-3DDE1A319B7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délník 2">
            <a:extLst>
              <a:ext uri="{FF2B5EF4-FFF2-40B4-BE49-F238E27FC236}">
                <a16:creationId xmlns:a16="http://schemas.microsoft.com/office/drawing/2014/main" id="{A734B42A-AB74-ACD6-C404-6C81A05FB39E}"/>
              </a:ext>
            </a:extLst>
          </p:cNvPr>
          <p:cNvSpPr/>
          <p:nvPr/>
        </p:nvSpPr>
        <p:spPr>
          <a:xfrm>
            <a:off x="2696670" y="6176963"/>
            <a:ext cx="5465984" cy="646331"/>
          </a:xfrm>
          <a:prstGeom prst="rect">
            <a:avLst/>
          </a:prstGeom>
        </p:spPr>
        <p:txBody>
          <a:bodyPr wrap="none">
            <a:spAutoFit/>
          </a:bodyPr>
          <a:lstStyle/>
          <a:p>
            <a:r>
              <a:rPr lang="cs-CZ" dirty="0">
                <a:hlinkClick r:id="rId7"/>
              </a:rPr>
              <a:t>https://www.youtube.com/watch?v=1vgRBENL5es</a:t>
            </a:r>
            <a:endParaRPr lang="cs-CZ" dirty="0"/>
          </a:p>
          <a:p>
            <a:endParaRPr lang="cs-CZ" dirty="0"/>
          </a:p>
        </p:txBody>
      </p:sp>
    </p:spTree>
    <p:extLst>
      <p:ext uri="{BB962C8B-B14F-4D97-AF65-F5344CB8AC3E}">
        <p14:creationId xmlns:p14="http://schemas.microsoft.com/office/powerpoint/2010/main" val="7146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B13CC-3EFF-8943-AAC4-1235A4C0527A}"/>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Law- vs high-context cultures</a:t>
            </a:r>
          </a:p>
        </p:txBody>
      </p:sp>
      <p:pic>
        <p:nvPicPr>
          <p:cNvPr id="5" name="Zástupný obsah 4">
            <a:extLst>
              <a:ext uri="{FF2B5EF4-FFF2-40B4-BE49-F238E27FC236}">
                <a16:creationId xmlns:a16="http://schemas.microsoft.com/office/drawing/2014/main" id="{4DC597E3-BAA7-5A4C-9511-75A0D2976F29}"/>
              </a:ext>
            </a:extLst>
          </p:cNvPr>
          <p:cNvPicPr>
            <a:picLocks noGrp="1" noChangeAspect="1"/>
          </p:cNvPicPr>
          <p:nvPr>
            <p:ph idx="1"/>
          </p:nvPr>
        </p:nvPicPr>
        <p:blipFill rotWithShape="1">
          <a:blip r:embed="rId2"/>
          <a:srcRect l="7647" t="55111" r="47168" b="20168"/>
          <a:stretch/>
        </p:blipFill>
        <p:spPr>
          <a:xfrm>
            <a:off x="549058" y="2296895"/>
            <a:ext cx="11097349" cy="3794639"/>
          </a:xfrm>
          <a:prstGeom prst="rect">
            <a:avLst/>
          </a:prstGeom>
        </p:spPr>
      </p:pic>
    </p:spTree>
    <p:extLst>
      <p:ext uri="{BB962C8B-B14F-4D97-AF65-F5344CB8AC3E}">
        <p14:creationId xmlns:p14="http://schemas.microsoft.com/office/powerpoint/2010/main" val="190394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D705D1-0FD2-C365-40DC-65EFD273AE09}"/>
              </a:ext>
            </a:extLst>
          </p:cNvPr>
          <p:cNvSpPr>
            <a:spLocks noGrp="1"/>
          </p:cNvSpPr>
          <p:nvPr>
            <p:ph type="title"/>
          </p:nvPr>
        </p:nvSpPr>
        <p:spPr>
          <a:xfrm>
            <a:off x="838198" y="978408"/>
            <a:ext cx="4607052" cy="1106424"/>
          </a:xfrm>
        </p:spPr>
        <p:txBody>
          <a:bodyPr>
            <a:normAutofit/>
          </a:bodyPr>
          <a:lstStyle/>
          <a:p>
            <a:br>
              <a:rPr lang="en-US" altLang="cs-CZ" sz="2900">
                <a:effectLst>
                  <a:outerShdw blurRad="38100" dist="38100" dir="2700000" algn="tl">
                    <a:srgbClr val="C0C0C0"/>
                  </a:outerShdw>
                </a:effectLst>
                <a:ea typeface="ＭＳ Ｐゴシック" panose="020B0600070205080204" pitchFamily="34" charset="-128"/>
              </a:rPr>
            </a:br>
            <a:r>
              <a:rPr lang="en-US" altLang="cs-CZ" sz="2900">
                <a:effectLst>
                  <a:outerShdw blurRad="38100" dist="38100" dir="2700000" algn="tl">
                    <a:srgbClr val="C0C0C0"/>
                  </a:outerShdw>
                </a:effectLst>
                <a:ea typeface="ＭＳ Ｐゴシック" panose="020B0600070205080204" pitchFamily="34" charset="-128"/>
              </a:rPr>
              <a:t>GLOBALIZATION</a:t>
            </a:r>
          </a:p>
        </p:txBody>
      </p:sp>
      <p:sp>
        <p:nvSpPr>
          <p:cNvPr id="32779" name="Rectangle 32778">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81" name="Rectangle 32780">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Content Placeholder 2">
            <a:extLst>
              <a:ext uri="{FF2B5EF4-FFF2-40B4-BE49-F238E27FC236}">
                <a16:creationId xmlns:a16="http://schemas.microsoft.com/office/drawing/2014/main" id="{80649658-F590-4E65-209C-F1C7C7F003AB}"/>
              </a:ext>
            </a:extLst>
          </p:cNvPr>
          <p:cNvSpPr>
            <a:spLocks noGrp="1"/>
          </p:cNvSpPr>
          <p:nvPr>
            <p:ph idx="1"/>
          </p:nvPr>
        </p:nvSpPr>
        <p:spPr>
          <a:xfrm>
            <a:off x="841246" y="2368296"/>
            <a:ext cx="4607052" cy="3502152"/>
          </a:xfrm>
        </p:spPr>
        <p:txBody>
          <a:bodyPr>
            <a:normAutofit/>
          </a:bodyPr>
          <a:lstStyle/>
          <a:p>
            <a:r>
              <a:rPr lang="en-US" altLang="cs-CZ" sz="1800" dirty="0">
                <a:ea typeface="ＭＳ Ｐゴシック" panose="020B0600070205080204" pitchFamily="34" charset="-128"/>
              </a:rPr>
              <a:t>a set of interrelated economic, ideological, technological and cultural changes</a:t>
            </a:r>
            <a:r>
              <a:rPr lang="cs-CZ" altLang="cs-CZ" sz="1800" dirty="0">
                <a:ea typeface="ＭＳ Ｐゴシック" panose="020B0600070205080204" pitchFamily="34" charset="-128"/>
              </a:rPr>
              <a:t> </a:t>
            </a:r>
            <a:br>
              <a:rPr lang="cs-CZ" altLang="cs-CZ" sz="1800" dirty="0">
                <a:ea typeface="ＭＳ Ｐゴシック" panose="020B0600070205080204" pitchFamily="34" charset="-128"/>
              </a:rPr>
            </a:br>
            <a:endParaRPr lang="cs-CZ" altLang="cs-CZ" sz="1800" dirty="0">
              <a:ea typeface="ＭＳ Ｐゴシック" panose="020B0600070205080204" pitchFamily="34" charset="-128"/>
            </a:endParaRPr>
          </a:p>
          <a:p>
            <a:r>
              <a:rPr lang="en-US" altLang="cs-CZ" sz="1800" i="1" dirty="0" err="1">
                <a:ea typeface="ＭＳ Ｐゴシック" panose="020B0600070205080204" pitchFamily="34" charset="-128"/>
              </a:rPr>
              <a:t>Globalisation</a:t>
            </a:r>
            <a:r>
              <a:rPr lang="en-US" altLang="cs-CZ" sz="1800" i="1" dirty="0">
                <a:ea typeface="ＭＳ Ｐゴシック" panose="020B0600070205080204" pitchFamily="34" charset="-128"/>
              </a:rPr>
              <a:t> is the growing interdependence of countries worldwide through the increasing volume and variety of cross-border transactions in goods and services and of international capital flows, and through the more rapid and widespread diffusion of technology. </a:t>
            </a:r>
            <a:r>
              <a:rPr lang="en-US" altLang="cs-CZ" sz="1800" dirty="0">
                <a:ea typeface="ＭＳ Ｐゴシック" panose="020B0600070205080204" pitchFamily="34" charset="-128"/>
              </a:rPr>
              <a:t>(IMF)</a:t>
            </a:r>
            <a:br>
              <a:rPr lang="cs-CZ" altLang="cs-CZ" sz="1800" i="1" dirty="0">
                <a:ea typeface="ＭＳ Ｐゴシック" panose="020B0600070205080204" pitchFamily="34" charset="-128"/>
              </a:rPr>
            </a:br>
            <a:endParaRPr lang="cs-CZ" altLang="cs-CZ" sz="1800" i="1" dirty="0">
              <a:ea typeface="ＭＳ Ｐゴシック" panose="020B0600070205080204" pitchFamily="34" charset="-128"/>
            </a:endParaRPr>
          </a:p>
        </p:txBody>
      </p:sp>
      <p:pic>
        <p:nvPicPr>
          <p:cNvPr id="3" name="Picture 2" descr="tour1.jpg">
            <a:extLst>
              <a:ext uri="{FF2B5EF4-FFF2-40B4-BE49-F238E27FC236}">
                <a16:creationId xmlns:a16="http://schemas.microsoft.com/office/drawing/2014/main" id="{9391EBBB-9BB5-F668-CC3B-CC0359565EC5}"/>
              </a:ext>
            </a:extLst>
          </p:cNvPr>
          <p:cNvPicPr>
            <a:picLocks noChangeAspect="1"/>
          </p:cNvPicPr>
          <p:nvPr/>
        </p:nvPicPr>
        <p:blipFill rotWithShape="1">
          <a:blip r:embed="rId2">
            <a:extLst>
              <a:ext uri="{28A0092B-C50C-407E-A947-70E740481C1C}">
                <a14:useLocalDpi xmlns:a14="http://schemas.microsoft.com/office/drawing/2010/main" val="0"/>
              </a:ext>
            </a:extLst>
          </a:blip>
          <a:srcRect r="7572" b="1"/>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ourism2.jpg">
            <a:extLst>
              <a:ext uri="{FF2B5EF4-FFF2-40B4-BE49-F238E27FC236}">
                <a16:creationId xmlns:a16="http://schemas.microsoft.com/office/drawing/2014/main" id="{79548516-4F4D-F09E-44FA-DE0B45D7F0EA}"/>
              </a:ext>
            </a:extLst>
          </p:cNvPr>
          <p:cNvPicPr>
            <a:picLocks noChangeAspect="1"/>
          </p:cNvPicPr>
          <p:nvPr/>
        </p:nvPicPr>
        <p:blipFill rotWithShape="1">
          <a:blip r:embed="rId3">
            <a:extLst>
              <a:ext uri="{28A0092B-C50C-407E-A947-70E740481C1C}">
                <a14:useLocalDpi xmlns:a14="http://schemas.microsoft.com/office/drawing/2010/main" val="0"/>
              </a:ext>
            </a:extLst>
          </a:blip>
          <a:srcRect t="7607" r="3" b="10859"/>
          <a:stretch/>
        </p:blipFill>
        <p:spPr bwMode="auto">
          <a:xfrm>
            <a:off x="6324590" y="3520439"/>
            <a:ext cx="5457817" cy="3337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5BECA71-6166-7C48-8504-2CE0D56AEA43}"/>
              </a:ext>
            </a:extLst>
          </p:cNvPr>
          <p:cNvSpPr>
            <a:spLocks noGrp="1"/>
          </p:cNvSpPr>
          <p:nvPr>
            <p:ph type="title"/>
          </p:nvPr>
        </p:nvSpPr>
        <p:spPr>
          <a:xfrm>
            <a:off x="838200" y="253397"/>
            <a:ext cx="10515600" cy="1273233"/>
          </a:xfrm>
        </p:spPr>
        <p:txBody>
          <a:bodyPr>
            <a:normAutofit/>
          </a:bodyPr>
          <a:lstStyle/>
          <a:p>
            <a:r>
              <a:rPr lang="cs-CZ" sz="4000"/>
              <a:t>HC vs LC cultures</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26A27346-C1EF-AA40-9AA8-DC676F1DED3F}"/>
              </a:ext>
            </a:extLst>
          </p:cNvPr>
          <p:cNvSpPr>
            <a:spLocks noGrp="1"/>
          </p:cNvSpPr>
          <p:nvPr>
            <p:ph idx="1"/>
          </p:nvPr>
        </p:nvSpPr>
        <p:spPr>
          <a:xfrm>
            <a:off x="838200" y="2478024"/>
            <a:ext cx="10515600" cy="3694176"/>
          </a:xfrm>
        </p:spPr>
        <p:txBody>
          <a:bodyPr>
            <a:normAutofit/>
          </a:bodyPr>
          <a:lstStyle/>
          <a:p>
            <a:r>
              <a:rPr lang="cs-CZ" sz="2200"/>
              <a:t>Relationships - in HC cultures, they depend on trust, build up slowly, and are stable. How things get done, in business as well, depends on relationships with people and attention to group proces. In LC cultures relationships begin and end quickly, and things get done by following procedures and paying attention to the goal.</a:t>
            </a:r>
          </a:p>
          <a:p>
            <a:r>
              <a:rPr lang="cs-CZ" sz="2200"/>
              <a:t>HC cultures are avoiding disagreement (personally threatening) x LC cultures (diagreement is depersonalized)</a:t>
            </a:r>
          </a:p>
          <a:p>
            <a:r>
              <a:rPr lang="cs-CZ" sz="2200"/>
              <a:t>Politeness (asking questions)</a:t>
            </a:r>
          </a:p>
        </p:txBody>
      </p:sp>
    </p:spTree>
    <p:extLst>
      <p:ext uri="{BB962C8B-B14F-4D97-AF65-F5344CB8AC3E}">
        <p14:creationId xmlns:p14="http://schemas.microsoft.com/office/powerpoint/2010/main" val="252810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06BCA-0F13-3F4C-A292-5E2C12F58C2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CULTURES ACCORDING TO HALL</a:t>
            </a:r>
          </a:p>
        </p:txBody>
      </p:sp>
      <p:pic>
        <p:nvPicPr>
          <p:cNvPr id="1026" name="Picture 2" descr="High and low context cultures (Samovar &amp; Porter, 1997, p. 24; Sueda &amp; Fukuda, 2011, p. 132).">
            <a:extLst>
              <a:ext uri="{FF2B5EF4-FFF2-40B4-BE49-F238E27FC236}">
                <a16:creationId xmlns:a16="http://schemas.microsoft.com/office/drawing/2014/main" id="{C627135D-96C3-1542-A6F5-32DAC19762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748407"/>
            <a:ext cx="6408836" cy="520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4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5436C3-BBD4-0B43-9A54-FA3A71BD5E1B}"/>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kern="1200">
                <a:solidFill>
                  <a:schemeClr val="tx1"/>
                </a:solidFill>
                <a:latin typeface="+mj-lt"/>
                <a:ea typeface="+mj-ea"/>
                <a:cs typeface="+mj-cs"/>
              </a:rPr>
              <a:t>High vs law context cultures</a:t>
            </a:r>
          </a:p>
        </p:txBody>
      </p:sp>
      <p:pic>
        <p:nvPicPr>
          <p:cNvPr id="5" name="Obrázek 4">
            <a:extLst>
              <a:ext uri="{FF2B5EF4-FFF2-40B4-BE49-F238E27FC236}">
                <a16:creationId xmlns:a16="http://schemas.microsoft.com/office/drawing/2014/main" id="{E93C4331-38AD-4A4E-94CD-B63FE975C869}"/>
              </a:ext>
            </a:extLst>
          </p:cNvPr>
          <p:cNvPicPr>
            <a:picLocks noChangeAspect="1"/>
          </p:cNvPicPr>
          <p:nvPr/>
        </p:nvPicPr>
        <p:blipFill>
          <a:blip r:embed="rId2"/>
          <a:stretch>
            <a:fillRect/>
          </a:stretch>
        </p:blipFill>
        <p:spPr>
          <a:xfrm>
            <a:off x="2091790" y="2091095"/>
            <a:ext cx="8011885" cy="4206240"/>
          </a:xfrm>
          <a:prstGeom prst="rect">
            <a:avLst/>
          </a:prstGeom>
        </p:spPr>
      </p:pic>
    </p:spTree>
    <p:extLst>
      <p:ext uri="{BB962C8B-B14F-4D97-AF65-F5344CB8AC3E}">
        <p14:creationId xmlns:p14="http://schemas.microsoft.com/office/powerpoint/2010/main" val="373172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A4775-3907-1C4A-9584-6AE393F3934A}"/>
              </a:ext>
            </a:extLst>
          </p:cNvPr>
          <p:cNvSpPr>
            <a:spLocks noGrp="1"/>
          </p:cNvSpPr>
          <p:nvPr>
            <p:ph type="title"/>
          </p:nvPr>
        </p:nvSpPr>
        <p:spPr>
          <a:xfrm>
            <a:off x="1045029" y="507160"/>
            <a:ext cx="2993571" cy="5438730"/>
          </a:xfrm>
        </p:spPr>
        <p:txBody>
          <a:bodyPr>
            <a:normAutofit/>
          </a:bodyPr>
          <a:lstStyle/>
          <a:p>
            <a:r>
              <a:rPr lang="cs-CZ" sz="3200"/>
              <a:t>High vs low context cultures</a:t>
            </a:r>
          </a:p>
        </p:txBody>
      </p:sp>
      <p:graphicFrame>
        <p:nvGraphicFramePr>
          <p:cNvPr id="5" name="Zástupný obsah 2">
            <a:extLst>
              <a:ext uri="{FF2B5EF4-FFF2-40B4-BE49-F238E27FC236}">
                <a16:creationId xmlns:a16="http://schemas.microsoft.com/office/drawing/2014/main" id="{78DDE203-72D7-401D-8FFD-AE80AA3EEF2A}"/>
              </a:ext>
            </a:extLst>
          </p:cNvPr>
          <p:cNvGraphicFramePr>
            <a:graphicFrameLocks noGrp="1"/>
          </p:cNvGraphicFramePr>
          <p:nvPr>
            <p:ph idx="1"/>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48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314E281-4CF0-8242-B3E9-D2B1E9EDE969}"/>
              </a:ext>
            </a:extLst>
          </p:cNvPr>
          <p:cNvSpPr>
            <a:spLocks noGrp="1"/>
          </p:cNvSpPr>
          <p:nvPr>
            <p:ph type="title"/>
          </p:nvPr>
        </p:nvSpPr>
        <p:spPr>
          <a:xfrm>
            <a:off x="838200" y="253397"/>
            <a:ext cx="10515600" cy="1273233"/>
          </a:xfrm>
        </p:spPr>
        <p:txBody>
          <a:bodyPr>
            <a:normAutofit/>
          </a:bodyPr>
          <a:lstStyle/>
          <a:p>
            <a:r>
              <a:rPr lang="cs-CZ" sz="4000"/>
              <a:t>Implications for business communication</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E0E2F68E-2CAD-7E4B-BB21-79766C9C6FDF}"/>
              </a:ext>
            </a:extLst>
          </p:cNvPr>
          <p:cNvSpPr>
            <a:spLocks noGrp="1"/>
          </p:cNvSpPr>
          <p:nvPr>
            <p:ph idx="1"/>
          </p:nvPr>
        </p:nvSpPr>
        <p:spPr>
          <a:xfrm>
            <a:off x="838200" y="2478024"/>
            <a:ext cx="10515600" cy="3694176"/>
          </a:xfrm>
        </p:spPr>
        <p:txBody>
          <a:bodyPr>
            <a:normAutofit/>
          </a:bodyPr>
          <a:lstStyle/>
          <a:p>
            <a:r>
              <a:rPr lang="cs-CZ" sz="1700"/>
              <a:t>LC cultures – written instructions, emoloyee manuals</a:t>
            </a:r>
          </a:p>
          <a:p>
            <a:r>
              <a:rPr lang="cs-CZ" sz="1700"/>
              <a:t>HC cultures - company norms are communicated personally, close personal supervision is essential </a:t>
            </a:r>
          </a:p>
          <a:p>
            <a:r>
              <a:rPr lang="cs-CZ" sz="1700"/>
              <a:t>Western </a:t>
            </a:r>
            <a:r>
              <a:rPr lang="cs-CZ" sz="1700" b="1"/>
              <a:t>contracts</a:t>
            </a:r>
            <a:r>
              <a:rPr lang="cs-CZ" sz="1700"/>
              <a:t> are thorough, once a contract is signed, there is no flexibility in the terms unless both partiers agree to renegotiate </a:t>
            </a:r>
          </a:p>
          <a:p>
            <a:r>
              <a:rPr lang="cs-CZ" sz="1700"/>
              <a:t>In HC countries a written contract may be more a memorandum of understanding than a real legal document; the terms are vague, room for adjustment as the situation develops. People are more likely to rely on a existing trust relationship than a legal system. </a:t>
            </a:r>
          </a:p>
          <a:p>
            <a:r>
              <a:rPr lang="cs-CZ" sz="1700"/>
              <a:t>the idea of a contract itself is central only in certain cultures, especially those historically influenced by the Middle East </a:t>
            </a:r>
          </a:p>
          <a:p>
            <a:r>
              <a:rPr lang="cs-CZ" sz="1700"/>
              <a:t>Confucian culture – doing business is primarily about developing personal relationships. These can be based on family or clan connections, or on relationships of mutual obligation popularly known as </a:t>
            </a:r>
            <a:r>
              <a:rPr lang="cs-CZ" sz="1700" i="1"/>
              <a:t>gu</a:t>
            </a:r>
            <a:r>
              <a:rPr lang="cs-CZ" sz="1700"/>
              <a:t>ā</a:t>
            </a:r>
            <a:r>
              <a:rPr lang="cs-CZ" sz="1700" i="1"/>
              <a:t>nxì </a:t>
            </a:r>
            <a:endParaRPr lang="cs-CZ" sz="1700"/>
          </a:p>
          <a:p>
            <a:endParaRPr lang="cs-CZ" sz="1700"/>
          </a:p>
        </p:txBody>
      </p:sp>
    </p:spTree>
    <p:extLst>
      <p:ext uri="{BB962C8B-B14F-4D97-AF65-F5344CB8AC3E}">
        <p14:creationId xmlns:p14="http://schemas.microsoft.com/office/powerpoint/2010/main" val="70043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314E281-4CF0-8242-B3E9-D2B1E9EDE969}"/>
              </a:ext>
            </a:extLst>
          </p:cNvPr>
          <p:cNvSpPr>
            <a:spLocks noGrp="1"/>
          </p:cNvSpPr>
          <p:nvPr>
            <p:ph type="title"/>
          </p:nvPr>
        </p:nvSpPr>
        <p:spPr>
          <a:xfrm>
            <a:off x="838200" y="253397"/>
            <a:ext cx="10515600" cy="1273233"/>
          </a:xfrm>
        </p:spPr>
        <p:txBody>
          <a:bodyPr>
            <a:normAutofit/>
          </a:bodyPr>
          <a:lstStyle/>
          <a:p>
            <a:r>
              <a:rPr lang="cs-CZ" sz="4000"/>
              <a:t>Implications for business communication</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E0E2F68E-2CAD-7E4B-BB21-79766C9C6FDF}"/>
              </a:ext>
            </a:extLst>
          </p:cNvPr>
          <p:cNvSpPr>
            <a:spLocks noGrp="1"/>
          </p:cNvSpPr>
          <p:nvPr>
            <p:ph idx="1"/>
          </p:nvPr>
        </p:nvSpPr>
        <p:spPr>
          <a:xfrm>
            <a:off x="838200" y="2478024"/>
            <a:ext cx="10515600" cy="3694176"/>
          </a:xfrm>
        </p:spPr>
        <p:txBody>
          <a:bodyPr>
            <a:normAutofit/>
          </a:bodyPr>
          <a:lstStyle/>
          <a:p>
            <a:r>
              <a:rPr lang="cs-CZ" sz="2200"/>
              <a:t>HC cultures negotiations – indirect speech, a desire to save face or otherwise avoid giving offense (meaning of „yes“, „maybe“, „we will think about it“, „silence“, desire to „save face“)</a:t>
            </a:r>
          </a:p>
          <a:p>
            <a:r>
              <a:rPr lang="cs-CZ" sz="2200"/>
              <a:t>business meetings serve different purposes in different parts of the world – in low-context cultures they provide an occasion for the company to consider pros and cons and even arrive at a decision. In high-context cultures, deliberation and decision-making tend to take place behind the scenes and at upper levels. A meeting might be an occasion to announce and explain the decision. </a:t>
            </a:r>
          </a:p>
          <a:p>
            <a:r>
              <a:rPr lang="cs-CZ" sz="2200"/>
              <a:t>the concept of negotiation itself may be problematic in a relationship-based culture (confrontation that undermines harmony)</a:t>
            </a:r>
          </a:p>
          <a:p>
            <a:endParaRPr lang="cs-CZ" sz="2200"/>
          </a:p>
        </p:txBody>
      </p:sp>
    </p:spTree>
    <p:extLst>
      <p:ext uri="{BB962C8B-B14F-4D97-AF65-F5344CB8AC3E}">
        <p14:creationId xmlns:p14="http://schemas.microsoft.com/office/powerpoint/2010/main" val="63497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C9858BB-662F-2A43-91B2-F57962BEB1FB}"/>
              </a:ext>
            </a:extLst>
          </p:cNvPr>
          <p:cNvSpPr>
            <a:spLocks noGrp="1"/>
          </p:cNvSpPr>
          <p:nvPr>
            <p:ph type="title"/>
          </p:nvPr>
        </p:nvSpPr>
        <p:spPr>
          <a:xfrm>
            <a:off x="838200" y="253397"/>
            <a:ext cx="10515600" cy="1273233"/>
          </a:xfrm>
        </p:spPr>
        <p:txBody>
          <a:bodyPr>
            <a:normAutofit/>
          </a:bodyPr>
          <a:lstStyle/>
          <a:p>
            <a:r>
              <a:rPr lang="cs-CZ" sz="4000"/>
              <a:t>Case 1:</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7DDF591B-FA93-EB49-9F6F-87822C762E12}"/>
              </a:ext>
            </a:extLst>
          </p:cNvPr>
          <p:cNvSpPr>
            <a:spLocks noGrp="1"/>
          </p:cNvSpPr>
          <p:nvPr>
            <p:ph idx="1"/>
          </p:nvPr>
        </p:nvSpPr>
        <p:spPr>
          <a:xfrm>
            <a:off x="838200" y="2478024"/>
            <a:ext cx="10515600" cy="3694176"/>
          </a:xfrm>
        </p:spPr>
        <p:txBody>
          <a:bodyPr>
            <a:normAutofit/>
          </a:bodyPr>
          <a:lstStyle/>
          <a:p>
            <a:pPr marL="514350" indent="-514350">
              <a:buAutoNum type="arabicParenBoth"/>
            </a:pPr>
            <a:r>
              <a:rPr lang="cs-CZ" sz="1500"/>
              <a:t>Mr. Browning: Since we have a few minutes left in our meeting, I’d like to bring up the subject of Yamada distributors.</a:t>
            </a:r>
          </a:p>
          <a:p>
            <a:pPr marL="514350" indent="-514350">
              <a:buFont typeface="Arial" panose="020B0604020202020204" pitchFamily="34" charset="0"/>
              <a:buAutoNum type="arabicParenBoth"/>
            </a:pPr>
            <a:r>
              <a:rPr lang="cs-CZ" sz="1500"/>
              <a:t>Mr. Otomo: Yamada? What about them?</a:t>
            </a:r>
          </a:p>
          <a:p>
            <a:pPr marL="514350" indent="-514350">
              <a:buFont typeface="Arial" panose="020B0604020202020204" pitchFamily="34" charset="0"/>
              <a:buAutoNum type="arabicParenBoth"/>
            </a:pPr>
            <a:r>
              <a:rPr lang="cs-CZ" sz="1500"/>
              <a:t>Mr. Browning: Well, I don’t think any of us are that pleased with their services. I think we should find a new distributor. I’ve heard that Inoue Company is quite good. </a:t>
            </a:r>
          </a:p>
          <a:p>
            <a:pPr marL="514350" indent="-514350">
              <a:buFont typeface="Arial" panose="020B0604020202020204" pitchFamily="34" charset="0"/>
              <a:buAutoNum type="arabicParenBoth"/>
            </a:pPr>
            <a:r>
              <a:rPr lang="cs-CZ" sz="1500"/>
              <a:t>Mr. Otomo: I wonder what others think. Have you discussed this with anyone else? </a:t>
            </a:r>
          </a:p>
          <a:p>
            <a:pPr marL="514350" indent="-514350">
              <a:buFont typeface="Arial" panose="020B0604020202020204" pitchFamily="34" charset="0"/>
              <a:buAutoNum type="arabicParenBoth"/>
            </a:pPr>
            <a:r>
              <a:rPr lang="cs-CZ" sz="1500"/>
              <a:t>Mr. Browning: Not really. That’s why I’m bringing it up now, to get your opinions. </a:t>
            </a:r>
          </a:p>
          <a:p>
            <a:pPr marL="514350" indent="-514350">
              <a:buFont typeface="Arial" panose="020B0604020202020204" pitchFamily="34" charset="0"/>
              <a:buAutoNum type="arabicParenBoth"/>
            </a:pPr>
            <a:r>
              <a:rPr lang="cs-CZ" sz="1500"/>
              <a:t>Mr. Otomo: Yes, we should get other people’s opinions before we decide.</a:t>
            </a:r>
          </a:p>
          <a:p>
            <a:pPr marL="514350" indent="-514350">
              <a:buFont typeface="Arial" panose="020B0604020202020204" pitchFamily="34" charset="0"/>
              <a:buAutoNum type="arabicParenBoth"/>
            </a:pPr>
            <a:r>
              <a:rPr lang="cs-CZ" sz="1500"/>
              <a:t>Mr. Browning: Good. So what do you think, Otomo-san? </a:t>
            </a:r>
          </a:p>
          <a:p>
            <a:pPr marL="514350" indent="-514350">
              <a:buFont typeface="Arial" panose="020B0604020202020204" pitchFamily="34" charset="0"/>
              <a:buAutoNum type="arabicParenBoth"/>
            </a:pPr>
            <a:r>
              <a:rPr lang="cs-CZ" sz="1500"/>
              <a:t>Mr. Otomo: I couldn’t really say. </a:t>
            </a:r>
            <a:br>
              <a:rPr lang="cs-CZ" sz="1500"/>
            </a:br>
            <a:br>
              <a:rPr lang="cs-CZ" sz="1500"/>
            </a:br>
            <a:br>
              <a:rPr lang="cs-CZ" sz="1500"/>
            </a:br>
            <a:endParaRPr lang="cs-CZ" sz="1500"/>
          </a:p>
          <a:p>
            <a:pPr marL="0" indent="0">
              <a:buNone/>
            </a:pPr>
            <a:endParaRPr lang="cs-CZ" sz="1500"/>
          </a:p>
          <a:p>
            <a:endParaRPr lang="cs-CZ" sz="1500"/>
          </a:p>
        </p:txBody>
      </p:sp>
    </p:spTree>
    <p:extLst>
      <p:ext uri="{BB962C8B-B14F-4D97-AF65-F5344CB8AC3E}">
        <p14:creationId xmlns:p14="http://schemas.microsoft.com/office/powerpoint/2010/main" val="20713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Nadpis 1">
            <a:extLst>
              <a:ext uri="{FF2B5EF4-FFF2-40B4-BE49-F238E27FC236}">
                <a16:creationId xmlns:a16="http://schemas.microsoft.com/office/drawing/2014/main" id="{484A382D-4B35-1C4B-9CF9-C97331D18DBB}"/>
              </a:ext>
            </a:extLst>
          </p:cNvPr>
          <p:cNvSpPr>
            <a:spLocks noGrp="1"/>
          </p:cNvSpPr>
          <p:nvPr>
            <p:ph type="title"/>
          </p:nvPr>
        </p:nvSpPr>
        <p:spPr>
          <a:xfrm>
            <a:off x="838200" y="253397"/>
            <a:ext cx="10515600" cy="1273233"/>
          </a:xfrm>
        </p:spPr>
        <p:txBody>
          <a:bodyPr>
            <a:normAutofit/>
          </a:bodyPr>
          <a:lstStyle/>
          <a:p>
            <a:r>
              <a:rPr lang="cs-CZ" sz="4000"/>
              <a:t>Implications for business communication</a:t>
            </a:r>
          </a:p>
        </p:txBody>
      </p:sp>
      <p:sp>
        <p:nvSpPr>
          <p:cNvPr id="24" name="Rectangle 2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5569DFE7-2890-004F-8F3C-D6FA54ACF6FE}"/>
              </a:ext>
            </a:extLst>
          </p:cNvPr>
          <p:cNvSpPr>
            <a:spLocks noGrp="1"/>
          </p:cNvSpPr>
          <p:nvPr>
            <p:ph idx="1"/>
          </p:nvPr>
        </p:nvSpPr>
        <p:spPr>
          <a:xfrm>
            <a:off x="838200" y="2478024"/>
            <a:ext cx="10515600" cy="3694176"/>
          </a:xfrm>
        </p:spPr>
        <p:txBody>
          <a:bodyPr>
            <a:normAutofit/>
          </a:bodyPr>
          <a:lstStyle/>
          <a:p>
            <a:pPr fontAlgn="base"/>
            <a:r>
              <a:rPr lang="cs-CZ" sz="1200"/>
              <a:t>MR. DÍAZ: It looks like some of us are going to have to be here on Sunday to host the client visit. </a:t>
            </a:r>
          </a:p>
          <a:p>
            <a:pPr fontAlgn="base"/>
            <a:r>
              <a:rPr lang="cs-CZ" sz="1200"/>
              <a:t>MR. CHEN: I see. </a:t>
            </a:r>
          </a:p>
          <a:p>
            <a:pPr fontAlgn="base"/>
            <a:r>
              <a:rPr lang="cs-CZ" sz="1200"/>
              <a:t>MR. DÍAZ: Can you join us on Sunday?</a:t>
            </a:r>
          </a:p>
          <a:p>
            <a:pPr fontAlgn="base"/>
            <a:r>
              <a:rPr lang="cs-CZ" sz="1200"/>
              <a:t> MR. CHEN: Yes, I think so. </a:t>
            </a:r>
          </a:p>
          <a:p>
            <a:pPr fontAlgn="base"/>
            <a:r>
              <a:rPr lang="cs-CZ" sz="1200"/>
              <a:t>MR. DÍAZ: That would be a great help. </a:t>
            </a:r>
          </a:p>
          <a:p>
            <a:pPr fontAlgn="base"/>
            <a:r>
              <a:rPr lang="cs-CZ" sz="1200"/>
              <a:t>MR. CHEN: Yes, Sunday is an important day. </a:t>
            </a:r>
          </a:p>
          <a:p>
            <a:pPr fontAlgn="base"/>
            <a:r>
              <a:rPr lang="cs-CZ" sz="1200"/>
              <a:t>MR. DÍAZ: In what way? </a:t>
            </a:r>
          </a:p>
          <a:p>
            <a:pPr fontAlgn="base"/>
            <a:r>
              <a:rPr lang="cs-CZ" sz="1200"/>
              <a:t>MR. CHEN: It’s my daughter’s birthday. </a:t>
            </a:r>
          </a:p>
          <a:p>
            <a:pPr fontAlgn="base"/>
            <a:r>
              <a:rPr lang="cs-CZ" sz="1200"/>
              <a:t>MR. DÍAZ: How nice. I hope you all enjoy it. </a:t>
            </a:r>
          </a:p>
          <a:p>
            <a:pPr fontAlgn="base"/>
            <a:r>
              <a:rPr lang="cs-CZ" sz="1200"/>
              <a:t>MR. CHEN: Thank you. I appreciate your understanding.</a:t>
            </a:r>
          </a:p>
          <a:p>
            <a:pPr marL="0" indent="0" fontAlgn="base">
              <a:buNone/>
            </a:pPr>
            <a:endParaRPr lang="cs-CZ" sz="1200"/>
          </a:p>
          <a:p>
            <a:pPr marL="0" indent="0" fontAlgn="base">
              <a:buNone/>
            </a:pPr>
            <a:r>
              <a:rPr lang="cs-CZ" sz="1200"/>
              <a:t>Díaz laughs about the situation now. “I was quite certain he had said he was coming,” Díaz says. “And Mr. Chen was quite certain he had communicated that he absolutely could not come because he was going to be celebrating his daughter’s birthday with his family.” </a:t>
            </a:r>
          </a:p>
          <a:p>
            <a:endParaRPr lang="cs-CZ" sz="1200"/>
          </a:p>
        </p:txBody>
      </p:sp>
    </p:spTree>
    <p:extLst>
      <p:ext uri="{BB962C8B-B14F-4D97-AF65-F5344CB8AC3E}">
        <p14:creationId xmlns:p14="http://schemas.microsoft.com/office/powerpoint/2010/main" val="1108283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6F0FD54-5B84-4041-9184-157C49BBCCFB}"/>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5400"/>
              <a:t>Explicit vs. implicit</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Obrázek 6" descr="Obsah obrázku text&#10;&#10;Popis byl vytvořen automaticky">
            <a:extLst>
              <a:ext uri="{FF2B5EF4-FFF2-40B4-BE49-F238E27FC236}">
                <a16:creationId xmlns:a16="http://schemas.microsoft.com/office/drawing/2014/main" id="{CD410C79-01E3-4B4C-94A2-05D6769FB9F9}"/>
              </a:ext>
            </a:extLst>
          </p:cNvPr>
          <p:cNvPicPr>
            <a:picLocks noChangeAspect="1"/>
          </p:cNvPicPr>
          <p:nvPr/>
        </p:nvPicPr>
        <p:blipFill>
          <a:blip r:embed="rId2"/>
          <a:stretch>
            <a:fillRect/>
          </a:stretch>
        </p:blipFill>
        <p:spPr>
          <a:xfrm>
            <a:off x="7501214" y="625683"/>
            <a:ext cx="3694545" cy="2743200"/>
          </a:xfrm>
          <a:prstGeom prst="rect">
            <a:avLst/>
          </a:prstGeom>
        </p:spPr>
      </p:pic>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descr="Obsah obrázku text, jídlo, dezert, smetana&#10;&#10;Popis byl vytvořen automaticky">
            <a:extLst>
              <a:ext uri="{FF2B5EF4-FFF2-40B4-BE49-F238E27FC236}">
                <a16:creationId xmlns:a16="http://schemas.microsoft.com/office/drawing/2014/main" id="{F1F260AC-4DAE-F341-A11A-F605212FE6D9}"/>
              </a:ext>
            </a:extLst>
          </p:cNvPr>
          <p:cNvPicPr>
            <a:picLocks noChangeAspect="1"/>
          </p:cNvPicPr>
          <p:nvPr/>
        </p:nvPicPr>
        <p:blipFill>
          <a:blip r:embed="rId3"/>
          <a:stretch>
            <a:fillRect/>
          </a:stretch>
        </p:blipFill>
        <p:spPr>
          <a:xfrm>
            <a:off x="7062487" y="3550309"/>
            <a:ext cx="4572000" cy="2743200"/>
          </a:xfrm>
          <a:prstGeom prst="rect">
            <a:avLst/>
          </a:prstGeom>
        </p:spPr>
      </p:pic>
    </p:spTree>
    <p:extLst>
      <p:ext uri="{BB962C8B-B14F-4D97-AF65-F5344CB8AC3E}">
        <p14:creationId xmlns:p14="http://schemas.microsoft.com/office/powerpoint/2010/main" val="39625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of McDonald's Thailand website as an example of Cross-cultural communication">
            <a:extLst>
              <a:ext uri="{FF2B5EF4-FFF2-40B4-BE49-F238E27FC236}">
                <a16:creationId xmlns:a16="http://schemas.microsoft.com/office/drawing/2014/main" id="{B336E615-9392-B24C-BAC4-FCC5D3DD3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3" r="18703" b="2"/>
          <a:stretch/>
        </p:blipFill>
        <p:spPr bwMode="auto">
          <a:xfrm>
            <a:off x="1098550" y="2384425"/>
            <a:ext cx="4965700" cy="3616325"/>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Image of McDonald's USA website as an example of Cross-cultural communication">
            <a:extLst>
              <a:ext uri="{FF2B5EF4-FFF2-40B4-BE49-F238E27FC236}">
                <a16:creationId xmlns:a16="http://schemas.microsoft.com/office/drawing/2014/main" id="{563AD0DC-8C8E-B04B-A35D-AF5206A18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82" r="6594" b="-1"/>
          <a:stretch/>
        </p:blipFill>
        <p:spPr bwMode="auto">
          <a:xfrm>
            <a:off x="6134100" y="2384425"/>
            <a:ext cx="4960938" cy="3616325"/>
          </a:xfrm>
          <a:prstGeom prst="rect">
            <a:avLst/>
          </a:prstGeom>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35F46A2-535B-8B4B-9F86-B783DF7105ED}"/>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a:t>High vs. Low context – online communication</a:t>
            </a:r>
          </a:p>
        </p:txBody>
      </p:sp>
    </p:spTree>
    <p:extLst>
      <p:ext uri="{BB962C8B-B14F-4D97-AF65-F5344CB8AC3E}">
        <p14:creationId xmlns:p14="http://schemas.microsoft.com/office/powerpoint/2010/main" val="18441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825" name="Rectangle 348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827" name="Rectangle 348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680A14-DA03-1C71-2DE9-D1CBF825D910}"/>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GLOBALIZATION</a:t>
            </a:r>
          </a:p>
        </p:txBody>
      </p:sp>
      <p:sp>
        <p:nvSpPr>
          <p:cNvPr id="34829" name="Rectangle 348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818" name="Content Placeholder 2">
            <a:extLst>
              <a:ext uri="{FF2B5EF4-FFF2-40B4-BE49-F238E27FC236}">
                <a16:creationId xmlns:a16="http://schemas.microsoft.com/office/drawing/2014/main" id="{82CEC9C4-FE31-58EF-2606-087963032AA0}"/>
              </a:ext>
            </a:extLst>
          </p:cNvPr>
          <p:cNvSpPr>
            <a:spLocks noGrp="1"/>
          </p:cNvSpPr>
          <p:nvPr>
            <p:ph idx="1"/>
          </p:nvPr>
        </p:nvSpPr>
        <p:spPr>
          <a:xfrm>
            <a:off x="1115568" y="2481943"/>
            <a:ext cx="10168128" cy="3695020"/>
          </a:xfrm>
        </p:spPr>
        <p:txBody>
          <a:bodyPr>
            <a:normAutofit/>
          </a:bodyPr>
          <a:lstStyle/>
          <a:p>
            <a:r>
              <a:rPr lang="en-US" altLang="cs-CZ" sz="2000">
                <a:ea typeface="ＭＳ Ｐゴシック" panose="020B0600070205080204" pitchFamily="34" charset="-128"/>
              </a:rPr>
              <a:t>a set of interrelated economic, ideological, technological and cultural changes</a:t>
            </a:r>
            <a:r>
              <a:rPr lang="cs-CZ" altLang="cs-CZ" sz="2000">
                <a:ea typeface="ＭＳ Ｐゴシック" panose="020B0600070205080204" pitchFamily="34" charset="-128"/>
              </a:rPr>
              <a:t> </a:t>
            </a:r>
            <a:br>
              <a:rPr lang="cs-CZ" altLang="cs-CZ" sz="2000">
                <a:ea typeface="ＭＳ Ｐゴシック" panose="020B0600070205080204" pitchFamily="34" charset="-128"/>
              </a:rPr>
            </a:br>
            <a:endParaRPr lang="cs-CZ" altLang="cs-CZ" sz="2000">
              <a:ea typeface="ＭＳ Ｐゴシック" panose="020B0600070205080204" pitchFamily="34" charset="-128"/>
            </a:endParaRPr>
          </a:p>
          <a:p>
            <a:r>
              <a:rPr lang="en-US" altLang="cs-CZ" sz="2000" i="1">
                <a:ea typeface="ＭＳ Ｐゴシック" panose="020B0600070205080204" pitchFamily="34" charset="-128"/>
              </a:rPr>
              <a:t>Globalisation is the growing interdependence of countries worldwide through the increasing volume and variety of cross-border transactions in goods and services and of international capital flows, and through the more rapid and widespread diffusion of technology. </a:t>
            </a:r>
            <a:r>
              <a:rPr lang="en-US" altLang="cs-CZ" sz="2000">
                <a:ea typeface="ＭＳ Ｐゴシック" panose="020B0600070205080204" pitchFamily="34" charset="-128"/>
              </a:rPr>
              <a:t>(IMF)</a:t>
            </a:r>
            <a:br>
              <a:rPr lang="cs-CZ" altLang="cs-CZ" sz="2000" i="1">
                <a:ea typeface="ＭＳ Ｐゴシック" panose="020B0600070205080204" pitchFamily="34" charset="-128"/>
              </a:rPr>
            </a:br>
            <a:endParaRPr lang="cs-CZ" altLang="cs-CZ" sz="2000" i="1">
              <a:ea typeface="ＭＳ Ｐゴシック" panose="020B0600070205080204" pitchFamily="34" charset="-128"/>
            </a:endParaRPr>
          </a:p>
          <a:p>
            <a:r>
              <a:rPr lang="cs-CZ" altLang="cs-CZ" sz="2000" b="1">
                <a:ea typeface="ＭＳ Ｐゴシック" panose="020B0600070205080204" pitchFamily="34" charset="-128"/>
              </a:rPr>
              <a:t>the alignment of consumer needs worldwide and the idea of a global consumer?</a:t>
            </a:r>
            <a:br>
              <a:rPr lang="cs-CZ" altLang="cs-CZ" sz="2000" b="1">
                <a:ea typeface="ＭＳ Ｐゴシック" panose="020B0600070205080204" pitchFamily="34" charset="-128"/>
              </a:rPr>
            </a:br>
            <a:endParaRPr lang="cs-CZ" altLang="cs-CZ" sz="2000" b="1">
              <a:ea typeface="ＭＳ Ｐゴシック" panose="020B0600070205080204" pitchFamily="34" charset="-128"/>
            </a:endParaRPr>
          </a:p>
          <a:p>
            <a:r>
              <a:rPr lang="cs-CZ" altLang="cs-CZ" sz="2000">
                <a:ea typeface="ＭＳ Ｐゴシック" panose="020B0600070205080204" pitchFamily="34" charset="-128"/>
              </a:rPr>
              <a:t>there is little doubt that the globalization of competition is driven by decreasing trade barriers and increasing global supply or economies of scale, rather than by the homogenization of consumer preferences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A841A-4439-5030-0C80-8AC4280599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0C123DF-FCAD-479C-1856-71B29E41F8E7}"/>
              </a:ext>
            </a:extLst>
          </p:cNvPr>
          <p:cNvSpPr>
            <a:spLocks noGrp="1"/>
          </p:cNvSpPr>
          <p:nvPr>
            <p:ph type="ctrTitle"/>
          </p:nvPr>
        </p:nvSpPr>
        <p:spPr>
          <a:xfrm>
            <a:off x="838199" y="1093788"/>
            <a:ext cx="10506455" cy="2967208"/>
          </a:xfrm>
        </p:spPr>
        <p:txBody>
          <a:bodyPr>
            <a:normAutofit/>
          </a:bodyPr>
          <a:lstStyle/>
          <a:p>
            <a:pPr algn="l"/>
            <a:r>
              <a:rPr lang="cs-CZ" sz="8000"/>
              <a:t>Interkulturní marketing</a:t>
            </a:r>
          </a:p>
        </p:txBody>
      </p:sp>
      <p:sp>
        <p:nvSpPr>
          <p:cNvPr id="3" name="Podnadpis 2">
            <a:extLst>
              <a:ext uri="{FF2B5EF4-FFF2-40B4-BE49-F238E27FC236}">
                <a16:creationId xmlns:a16="http://schemas.microsoft.com/office/drawing/2014/main" id="{79E61DE4-12EA-FA26-E290-C72BE82FB42A}"/>
              </a:ext>
            </a:extLst>
          </p:cNvPr>
          <p:cNvSpPr>
            <a:spLocks noGrp="1"/>
          </p:cNvSpPr>
          <p:nvPr>
            <p:ph type="subTitle" idx="1"/>
          </p:nvPr>
        </p:nvSpPr>
        <p:spPr>
          <a:xfrm>
            <a:off x="7400924" y="4619624"/>
            <a:ext cx="3946779" cy="1038225"/>
          </a:xfrm>
        </p:spPr>
        <p:txBody>
          <a:bodyPr>
            <a:normAutofit/>
          </a:bodyPr>
          <a:lstStyle/>
          <a:p>
            <a:pPr algn="r"/>
            <a:r>
              <a:rPr lang="cs-CZ" dirty="0"/>
              <a:t>18. říjen 2024</a:t>
            </a:r>
          </a:p>
        </p:txBody>
      </p:sp>
    </p:spTree>
    <p:extLst>
      <p:ext uri="{BB962C8B-B14F-4D97-AF65-F5344CB8AC3E}">
        <p14:creationId xmlns:p14="http://schemas.microsoft.com/office/powerpoint/2010/main" val="399804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921" name="Rectangle 389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923" name="Rectangle 389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E83417-67A0-21C2-59C8-EACDB1CD6454}"/>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INTERNATIONAL MARKETING</a:t>
            </a:r>
          </a:p>
        </p:txBody>
      </p:sp>
      <p:sp>
        <p:nvSpPr>
          <p:cNvPr id="38925" name="Rectangle 389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914" name="Content Placeholder 2">
            <a:extLst>
              <a:ext uri="{FF2B5EF4-FFF2-40B4-BE49-F238E27FC236}">
                <a16:creationId xmlns:a16="http://schemas.microsoft.com/office/drawing/2014/main" id="{EBC7C373-695E-C84C-3B23-DD4712414C6A}"/>
              </a:ext>
            </a:extLst>
          </p:cNvPr>
          <p:cNvSpPr>
            <a:spLocks noGrp="1"/>
          </p:cNvSpPr>
          <p:nvPr>
            <p:ph idx="1"/>
          </p:nvPr>
        </p:nvSpPr>
        <p:spPr>
          <a:xfrm>
            <a:off x="1115568" y="2481943"/>
            <a:ext cx="10168128" cy="3695020"/>
          </a:xfrm>
        </p:spPr>
        <p:txBody>
          <a:bodyPr>
            <a:noAutofit/>
          </a:bodyPr>
          <a:lstStyle/>
          <a:p>
            <a:pPr marL="0" indent="0">
              <a:buNone/>
            </a:pPr>
            <a:r>
              <a:rPr lang="cs-CZ" altLang="cs-CZ" sz="1800" dirty="0" err="1">
                <a:ea typeface="ＭＳ Ｐゴシック" panose="020B0600070205080204" pitchFamily="34" charset="-128"/>
              </a:rPr>
              <a:t>Numerous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strategic</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orientations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how</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companies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should</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penetrate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foreign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markets</a:t>
            </a:r>
            <a:r>
              <a:rPr lang="cs-CZ" altLang="cs-CZ" sz="1800" dirty="0">
                <a:ea typeface="ＭＳ Ｐゴシック" panose="020B0600070205080204" pitchFamily="34" charset="-128"/>
              </a:rPr>
              <a:t> </a:t>
            </a:r>
            <a:br>
              <a:rPr lang="cs-CZ" altLang="cs-CZ" sz="1800" dirty="0">
                <a:ea typeface="ＭＳ Ｐゴシック" panose="020B0600070205080204" pitchFamily="34" charset="-128"/>
              </a:rPr>
            </a:br>
            <a:endParaRPr lang="cs-CZ" altLang="cs-CZ" sz="1800" dirty="0">
              <a:ea typeface="ＭＳ Ｐゴシック" panose="020B0600070205080204" pitchFamily="34" charset="-128"/>
            </a:endParaRPr>
          </a:p>
          <a:p>
            <a:r>
              <a:rPr lang="cs-CZ" altLang="cs-CZ" sz="1800" dirty="0" err="1">
                <a:ea typeface="ＭＳ Ｐゴシック" panose="020B0600070205080204" pitchFamily="34" charset="-128"/>
              </a:rPr>
              <a:t>According</a:t>
            </a:r>
            <a:r>
              <a:rPr lang="cs-CZ" altLang="cs-CZ" sz="1800" dirty="0">
                <a:ea typeface="ＭＳ Ｐゴシック" panose="020B0600070205080204" pitchFamily="34" charset="-128"/>
              </a:rPr>
              <a:t> to Kotler et al. (2007), </a:t>
            </a:r>
            <a:r>
              <a:rPr lang="cs-CZ" altLang="cs-CZ" sz="1800" dirty="0" err="1">
                <a:ea typeface="ＭＳ Ｐゴシック" panose="020B0600070205080204" pitchFamily="34" charset="-128"/>
              </a:rPr>
              <a:t>companies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entering</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international</a:t>
            </a:r>
            <a:r>
              <a:rPr lang="cs-CZ" altLang="cs-CZ" sz="1800" dirty="0">
                <a:ea typeface="ＭＳ Ｐゴシック" panose="020B0600070205080204" pitchFamily="34" charset="-128"/>
              </a:rPr>
              <a:t> market </a:t>
            </a:r>
            <a:r>
              <a:rPr lang="cs-CZ" altLang="cs-CZ" sz="1800" dirty="0" err="1">
                <a:ea typeface="ＭＳ Ｐゴシック" panose="020B0600070205080204" pitchFamily="34" charset="-128"/>
              </a:rPr>
              <a:t>can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decide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between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two</a:t>
            </a:r>
            <a:r>
              <a:rPr lang="cs-CZ" altLang="cs-CZ" sz="1800" dirty="0">
                <a:ea typeface="ＭＳ Ｐゴシック" panose="020B0600070205080204" pitchFamily="34" charset="-128"/>
              </a:rPr>
              <a:t> basic </a:t>
            </a:r>
            <a:r>
              <a:rPr lang="cs-CZ" altLang="cs-CZ" sz="1800" dirty="0" err="1">
                <a:ea typeface="ＭＳ Ｐゴシック" panose="020B0600070205080204" pitchFamily="34" charset="-128"/>
              </a:rPr>
              <a:t>strategic</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approaches</a:t>
            </a:r>
            <a:r>
              <a:rPr lang="cs-CZ" altLang="cs-CZ" sz="1800" dirty="0">
                <a:ea typeface="ＭＳ Ｐゴシック" panose="020B0600070205080204" pitchFamily="34" charset="-128"/>
              </a:rPr>
              <a:t>: </a:t>
            </a:r>
            <a:br>
              <a:rPr lang="cs-CZ" altLang="cs-CZ" sz="1800" dirty="0">
                <a:ea typeface="ＭＳ Ｐゴシック" panose="020B0600070205080204" pitchFamily="34" charset="-128"/>
              </a:rPr>
            </a:br>
            <a:br>
              <a:rPr lang="cs-CZ" altLang="cs-CZ" sz="1800" dirty="0">
                <a:ea typeface="ＭＳ Ｐゴシック" panose="020B0600070205080204" pitchFamily="34" charset="-128"/>
              </a:rPr>
            </a:br>
            <a:r>
              <a:rPr lang="cs-CZ" altLang="cs-CZ" sz="1800" dirty="0">
                <a:ea typeface="ＭＳ Ｐゴシック" panose="020B0600070205080204" pitchFamily="34" charset="-128"/>
              </a:rPr>
              <a:t>(a) </a:t>
            </a:r>
            <a:r>
              <a:rPr lang="cs-CZ" altLang="cs-CZ" sz="1800" b="1" dirty="0" err="1">
                <a:ea typeface="ＭＳ Ｐゴシック" panose="020B0600070205080204" pitchFamily="34" charset="-128"/>
              </a:rPr>
              <a:t>standardization</a:t>
            </a:r>
            <a:r>
              <a:rPr lang="cs-CZ" altLang="cs-CZ" sz="1800" b="1" dirty="0">
                <a:ea typeface="ＭＳ Ｐゴシック" panose="020B0600070205080204" pitchFamily="34" charset="-128"/>
              </a:rPr>
              <a:t> </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implementation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of</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domestic</a:t>
            </a:r>
            <a:r>
              <a:rPr lang="cs-CZ" altLang="cs-CZ" sz="1800" dirty="0">
                <a:ea typeface="ＭＳ Ｐゴシック" panose="020B0600070205080204" pitchFamily="34" charset="-128"/>
              </a:rPr>
              <a:t> marketing mix to </a:t>
            </a:r>
            <a:r>
              <a:rPr lang="cs-CZ" altLang="cs-CZ" sz="1800" dirty="0" err="1">
                <a:ea typeface="ＭＳ Ｐゴシック" panose="020B0600070205080204" pitchFamily="34" charset="-128"/>
              </a:rPr>
              <a:t>international</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markets</a:t>
            </a:r>
            <a:r>
              <a:rPr lang="cs-CZ" altLang="cs-CZ" sz="1800" dirty="0">
                <a:ea typeface="ＭＳ Ｐゴシック" panose="020B0600070205080204" pitchFamily="34" charset="-128"/>
              </a:rPr>
              <a:t>; and </a:t>
            </a:r>
            <a:br>
              <a:rPr lang="cs-CZ" altLang="cs-CZ" sz="1800" dirty="0">
                <a:ea typeface="ＭＳ Ｐゴシック" panose="020B0600070205080204" pitchFamily="34" charset="-128"/>
              </a:rPr>
            </a:br>
            <a:r>
              <a:rPr lang="cs-CZ" altLang="cs-CZ" sz="1800" dirty="0">
                <a:ea typeface="ＭＳ Ｐゴシック" panose="020B0600070205080204" pitchFamily="34" charset="-128"/>
              </a:rPr>
              <a:t>(b) </a:t>
            </a:r>
            <a:r>
              <a:rPr lang="cs-CZ" altLang="cs-CZ" sz="1800" b="1" dirty="0" err="1">
                <a:ea typeface="ＭＳ Ｐゴシック" panose="020B0600070205080204" pitchFamily="34" charset="-128"/>
              </a:rPr>
              <a:t>adaptation</a:t>
            </a:r>
            <a:r>
              <a:rPr lang="cs-CZ" altLang="cs-CZ" sz="1800" dirty="0">
                <a:ea typeface="ＭＳ Ｐゴシック" panose="020B0600070205080204" pitchFamily="34" charset="-128"/>
              </a:rPr>
              <a:t> - marketing mix </a:t>
            </a:r>
            <a:r>
              <a:rPr lang="cs-CZ" altLang="cs-CZ" sz="1800" dirty="0" err="1">
                <a:ea typeface="ＭＳ Ｐゴシック" panose="020B0600070205080204" pitchFamily="34" charset="-128"/>
              </a:rPr>
              <a:t>adaptation</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based</a:t>
            </a:r>
            <a:r>
              <a:rPr lang="cs-CZ" altLang="cs-CZ" sz="1800" dirty="0">
                <a:ea typeface="ＭＳ Ｐゴシック" panose="020B0600070205080204" pitchFamily="34" charset="-128"/>
              </a:rPr>
              <a:t> on </a:t>
            </a:r>
            <a:r>
              <a:rPr lang="cs-CZ" altLang="cs-CZ" sz="1800" dirty="0" err="1">
                <a:ea typeface="ＭＳ Ｐゴシック" panose="020B0600070205080204" pitchFamily="34" charset="-128"/>
              </a:rPr>
              <a:t>the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target</a:t>
            </a:r>
            <a:r>
              <a:rPr lang="cs-CZ" altLang="cs-CZ" sz="1800" dirty="0">
                <a:ea typeface="ＭＳ Ｐゴシック" panose="020B0600070205080204" pitchFamily="34" charset="-128"/>
              </a:rPr>
              <a:t> market </a:t>
            </a:r>
            <a:r>
              <a:rPr lang="cs-CZ" altLang="cs-CZ" sz="1800" dirty="0" err="1">
                <a:ea typeface="ＭＳ Ｐゴシック" panose="020B0600070205080204" pitchFamily="34" charset="-128"/>
              </a:rPr>
              <a:t>requirements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under</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its</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cultural</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conditions</a:t>
            </a:r>
            <a:r>
              <a:rPr lang="cs-CZ" altLang="cs-CZ" sz="1800" dirty="0">
                <a:ea typeface="ＭＳ Ｐゴシック" panose="020B0600070205080204" pitchFamily="34" charset="-128"/>
              </a:rPr>
              <a:t> to </a:t>
            </a:r>
            <a:r>
              <a:rPr lang="cs-CZ" altLang="cs-CZ" sz="1800" dirty="0" err="1">
                <a:ea typeface="ＭＳ Ｐゴシック" panose="020B0600070205080204" pitchFamily="34" charset="-128"/>
              </a:rPr>
              <a:t>achieve</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improved</a:t>
            </a:r>
            <a:r>
              <a:rPr lang="cs-CZ" altLang="cs-CZ" sz="1800" dirty="0">
                <a:ea typeface="ＭＳ Ｐゴシック" panose="020B0600070205080204" pitchFamily="34" charset="-128"/>
              </a:rPr>
              <a:t> </a:t>
            </a:r>
            <a:r>
              <a:rPr lang="cs-CZ" altLang="cs-CZ" sz="1800" dirty="0" err="1">
                <a:ea typeface="ＭＳ Ｐゴシック" panose="020B0600070205080204" pitchFamily="34" charset="-128"/>
              </a:rPr>
              <a:t>competitiveness</a:t>
            </a:r>
            <a:r>
              <a:rPr lang="cs-CZ" altLang="cs-CZ" sz="1800" dirty="0">
                <a:ea typeface="ＭＳ Ｐゴシック" panose="020B0600070205080204" pitchFamily="34" charset="-128"/>
              </a:rPr>
              <a:t>.</a:t>
            </a:r>
          </a:p>
          <a:p>
            <a:pPr marL="0" indent="0">
              <a:buNone/>
            </a:pPr>
            <a:endParaRPr lang="cs-CZ" altLang="cs-CZ" sz="1800" dirty="0">
              <a:ea typeface="ＭＳ Ｐゴシック" panose="020B0600070205080204" pitchFamily="34" charset="-128"/>
            </a:endParaRPr>
          </a:p>
          <a:p>
            <a:pPr marL="0" indent="0">
              <a:buNone/>
            </a:pPr>
            <a:r>
              <a:rPr lang="en-US" altLang="cs-CZ" sz="1800" b="1" dirty="0">
                <a:ea typeface="ＭＳ Ｐゴシック" panose="020B0600070205080204" pitchFamily="34" charset="-128"/>
              </a:rPr>
              <a:t>Theoretical approaches that mainly use standardization are global marketing and </a:t>
            </a:r>
            <a:r>
              <a:rPr lang="en-US" altLang="cs-CZ" sz="1800" b="1" dirty="0" err="1">
                <a:ea typeface="ＭＳ Ｐゴシック" panose="020B0600070205080204" pitchFamily="34" charset="-128"/>
              </a:rPr>
              <a:t>euromarketing</a:t>
            </a:r>
            <a:r>
              <a:rPr lang="en-US" altLang="cs-CZ" sz="1800" b="1" dirty="0">
                <a:ea typeface="ＭＳ Ｐゴシック" panose="020B0600070205080204" pitchFamily="34" charset="-128"/>
              </a:rPr>
              <a:t>.</a:t>
            </a:r>
          </a:p>
          <a:p>
            <a:pPr marL="0" indent="0">
              <a:buNone/>
            </a:pPr>
            <a:r>
              <a:rPr lang="en-US" altLang="cs-CZ" sz="1800" b="1" dirty="0">
                <a:ea typeface="ＭＳ Ｐゴシック" panose="020B0600070205080204" pitchFamily="34" charset="-128"/>
              </a:rPr>
              <a:t>Theoretical approaches using adaptation </a:t>
            </a:r>
            <a:r>
              <a:rPr lang="en-US" altLang="cs-CZ" sz="1800" dirty="0">
                <a:ea typeface="ＭＳ Ｐゴシック" panose="020B0600070205080204" pitchFamily="34" charset="-128"/>
              </a:rPr>
              <a:t>are intercultural and local marketing.</a:t>
            </a:r>
            <a:r>
              <a:rPr lang="cs-CZ" altLang="cs-CZ" sz="1800" dirty="0">
                <a:ea typeface="ＭＳ Ｐゴシック" panose="020B0600070205080204" pitchFamily="34" charset="-128"/>
              </a:rPr>
              <a:t> </a:t>
            </a:r>
          </a:p>
          <a:p>
            <a:pPr marL="0" indent="0">
              <a:buNone/>
            </a:pPr>
            <a:br>
              <a:rPr lang="cs-CZ" altLang="cs-CZ" sz="1800" dirty="0">
                <a:ea typeface="ＭＳ Ｐゴシック" panose="020B0600070205080204" pitchFamily="34" charset="-128"/>
              </a:rPr>
            </a:br>
            <a:endParaRPr lang="cs-CZ" altLang="cs-CZ" sz="1800" dirty="0">
              <a:ea typeface="ＭＳ Ｐゴシック" panose="020B0600070205080204" pitchFamily="34" charset="-128"/>
            </a:endParaRPr>
          </a:p>
          <a:p>
            <a:endParaRPr lang="cs-CZ" altLang="cs-CZ" sz="1800" dirty="0">
              <a:ea typeface="ＭＳ Ｐゴシック" panose="020B0600070205080204" pitchFamily="34" charset="-128"/>
            </a:endParaRPr>
          </a:p>
          <a:p>
            <a:endParaRPr lang="cs-CZ" altLang="cs-CZ" sz="1800" dirty="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79" name="Rectangle 3277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DF765D-BDF6-00BE-C617-6D8505CB1905}"/>
              </a:ext>
            </a:extLst>
          </p:cNvPr>
          <p:cNvSpPr>
            <a:spLocks noGrp="1"/>
          </p:cNvSpPr>
          <p:nvPr>
            <p:ph type="title"/>
          </p:nvPr>
        </p:nvSpPr>
        <p:spPr>
          <a:xfrm>
            <a:off x="1115568" y="548640"/>
            <a:ext cx="10168128" cy="1179576"/>
          </a:xfrm>
        </p:spPr>
        <p:txBody>
          <a:bodyPr>
            <a:normAutofit/>
          </a:bodyPr>
          <a:lstStyle/>
          <a:p>
            <a:br>
              <a:rPr lang="en-US" altLang="cs-CZ" sz="3700" dirty="0">
                <a:effectLst>
                  <a:outerShdw blurRad="38100" dist="38100" dir="2700000" algn="tl">
                    <a:srgbClr val="C0C0C0"/>
                  </a:outerShdw>
                </a:effectLst>
                <a:ea typeface="ＭＳ Ｐゴシック" panose="020B0600070205080204" pitchFamily="34" charset="-128"/>
              </a:rPr>
            </a:br>
            <a:r>
              <a:rPr lang="en-US" altLang="cs-CZ" sz="3700" dirty="0">
                <a:effectLst>
                  <a:outerShdw blurRad="38100" dist="38100" dir="2700000" algn="tl">
                    <a:srgbClr val="C0C0C0"/>
                  </a:outerShdw>
                </a:effectLst>
                <a:ea typeface="ＭＳ Ｐゴシック" panose="020B0600070205080204" pitchFamily="34" charset="-128"/>
              </a:rPr>
              <a:t>INTERNATIONAL MARKETING</a:t>
            </a:r>
          </a:p>
        </p:txBody>
      </p:sp>
      <p:sp>
        <p:nvSpPr>
          <p:cNvPr id="32781" name="Rectangle 3278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70" name="Content Placeholder 2">
            <a:extLst>
              <a:ext uri="{FF2B5EF4-FFF2-40B4-BE49-F238E27FC236}">
                <a16:creationId xmlns:a16="http://schemas.microsoft.com/office/drawing/2014/main" id="{9B698DD8-5256-6E9E-2539-7D3922C8ADE0}"/>
              </a:ext>
            </a:extLst>
          </p:cNvPr>
          <p:cNvSpPr>
            <a:spLocks noGrp="1"/>
          </p:cNvSpPr>
          <p:nvPr>
            <p:ph idx="1"/>
          </p:nvPr>
        </p:nvSpPr>
        <p:spPr>
          <a:xfrm>
            <a:off x="1115568" y="2481943"/>
            <a:ext cx="10168128" cy="3695020"/>
          </a:xfrm>
        </p:spPr>
        <p:txBody>
          <a:bodyPr>
            <a:normAutofit/>
          </a:bodyPr>
          <a:lstStyle/>
          <a:p>
            <a:pPr marL="0" indent="0">
              <a:buNone/>
            </a:pPr>
            <a:r>
              <a:rPr lang="cs-CZ" altLang="cs-CZ" sz="2200" dirty="0" err="1">
                <a:ea typeface="ＭＳ Ｐゴシック" panose="020B0600070205080204" pitchFamily="34" charset="-128"/>
              </a:rPr>
              <a:t>Global</a:t>
            </a:r>
            <a:r>
              <a:rPr lang="cs-CZ" altLang="cs-CZ" sz="2200" dirty="0">
                <a:ea typeface="ＭＳ Ｐゴシック" panose="020B0600070205080204" pitchFamily="34" charset="-128"/>
              </a:rPr>
              <a:t> marketing</a:t>
            </a:r>
            <a:br>
              <a:rPr lang="cs-CZ" altLang="cs-CZ" sz="2200" dirty="0">
                <a:ea typeface="ＭＳ Ｐゴシック" panose="020B0600070205080204" pitchFamily="34" charset="-128"/>
              </a:rPr>
            </a:br>
            <a:endParaRPr lang="cs-CZ" altLang="cs-CZ" sz="2200" dirty="0">
              <a:ea typeface="ＭＳ Ｐゴシック" panose="020B0600070205080204" pitchFamily="34" charset="-128"/>
            </a:endParaRPr>
          </a:p>
          <a:p>
            <a:pPr marL="0" indent="0"/>
            <a:r>
              <a:rPr lang="en-US" altLang="cs-CZ" sz="2200" dirty="0">
                <a:ea typeface="ＭＳ Ｐゴシック" panose="020B0600070205080204" pitchFamily="34" charset="-128"/>
              </a:rPr>
              <a:t> the company perceives the world (including its home market) as one market and segmentation is not focused on national borders anymore.</a:t>
            </a:r>
            <a:br>
              <a:rPr lang="en-US" altLang="cs-CZ" sz="2200" dirty="0">
                <a:ea typeface="ＭＳ Ｐゴシック" panose="020B0600070205080204" pitchFamily="34" charset="-128"/>
              </a:rPr>
            </a:br>
            <a:endParaRPr lang="en-US" altLang="cs-CZ" sz="2200" dirty="0">
              <a:ea typeface="ＭＳ Ｐゴシック" panose="020B0600070205080204" pitchFamily="34" charset="-128"/>
            </a:endParaRPr>
          </a:p>
          <a:p>
            <a:pPr marL="0" indent="0"/>
            <a:r>
              <a:rPr lang="en-US" altLang="cs-CZ" sz="2200" dirty="0">
                <a:ea typeface="ＭＳ Ｐゴシック" panose="020B0600070205080204" pitchFamily="34" charset="-128"/>
              </a:rPr>
              <a:t> global marketing does not mean that the company has to enter every market in the world. The decision to enter the foreign market depends on company</a:t>
            </a:r>
            <a:r>
              <a:rPr lang="en-US" altLang="en-US" sz="2200" dirty="0">
                <a:ea typeface="ＭＳ Ｐゴシック" panose="020B0600070205080204" pitchFamily="34" charset="-128"/>
              </a:rPr>
              <a:t>’</a:t>
            </a:r>
            <a:r>
              <a:rPr lang="en-US" altLang="cs-CZ" sz="2200" dirty="0">
                <a:ea typeface="ＭＳ Ｐゴシック" panose="020B0600070205080204" pitchFamily="34" charset="-128"/>
              </a:rPr>
              <a:t>s resources and the nature of threats and opportunities of the respective market. </a:t>
            </a:r>
            <a:br>
              <a:rPr lang="en-US" altLang="cs-CZ" sz="2200" dirty="0">
                <a:ea typeface="ＭＳ Ｐゴシック" panose="020B0600070205080204" pitchFamily="34" charset="-128"/>
              </a:rPr>
            </a:br>
            <a:endParaRPr lang="en-US" altLang="cs-CZ" sz="2200" dirty="0">
              <a:ea typeface="ＭＳ Ｐゴシック" panose="020B0600070205080204" pitchFamily="34" charset="-128"/>
            </a:endParaRPr>
          </a:p>
          <a:p>
            <a:pPr marL="0" indent="0"/>
            <a:r>
              <a:rPr lang="en-US" altLang="cs-CZ" sz="2200" dirty="0">
                <a:ea typeface="ＭＳ Ｐゴシック" panose="020B0600070205080204" pitchFamily="34" charset="-128"/>
              </a:rPr>
              <a:t> </a:t>
            </a:r>
            <a:r>
              <a:rPr lang="en-US" altLang="cs-CZ" sz="2200" b="1" dirty="0">
                <a:ea typeface="ＭＳ Ｐゴシック" panose="020B0600070205080204" pitchFamily="34" charset="-128"/>
              </a:rPr>
              <a:t>which companies are global?</a:t>
            </a:r>
            <a:endParaRPr lang="cs-CZ" altLang="cs-CZ" sz="2200" b="1" dirty="0">
              <a:ea typeface="ＭＳ Ｐゴシック" panose="020B0600070205080204" pitchFamily="34" charset="-128"/>
            </a:endParaRPr>
          </a:p>
          <a:p>
            <a:pPr marL="0" indent="0"/>
            <a:endParaRPr lang="cs-CZ" altLang="cs-CZ" sz="2200"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79" name="Rectangle 3277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982413-281E-6427-66AB-978D9AD3CD53}"/>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INTERCULTURAL MARKETING</a:t>
            </a:r>
          </a:p>
        </p:txBody>
      </p:sp>
      <p:sp>
        <p:nvSpPr>
          <p:cNvPr id="32781" name="Rectangle 3278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70" name="Content Placeholder 2">
            <a:extLst>
              <a:ext uri="{FF2B5EF4-FFF2-40B4-BE49-F238E27FC236}">
                <a16:creationId xmlns:a16="http://schemas.microsoft.com/office/drawing/2014/main" id="{D10A6014-886B-7469-0644-6B60EEC72136}"/>
              </a:ext>
            </a:extLst>
          </p:cNvPr>
          <p:cNvSpPr>
            <a:spLocks noGrp="1"/>
          </p:cNvSpPr>
          <p:nvPr>
            <p:ph idx="1"/>
          </p:nvPr>
        </p:nvSpPr>
        <p:spPr>
          <a:xfrm>
            <a:off x="961189" y="2244439"/>
            <a:ext cx="10168128" cy="3695020"/>
          </a:xfrm>
        </p:spPr>
        <p:txBody>
          <a:bodyPr>
            <a:noAutofit/>
          </a:bodyPr>
          <a:lstStyle/>
          <a:p>
            <a:pPr marL="0" indent="0">
              <a:buNone/>
            </a:pPr>
            <a:endParaRPr lang="cs-CZ" altLang="cs-CZ" sz="2000" dirty="0">
              <a:ea typeface="ＭＳ Ｐゴシック" panose="020B0600070205080204" pitchFamily="34" charset="-128"/>
            </a:endParaRPr>
          </a:p>
          <a:p>
            <a:pPr marL="0" indent="0"/>
            <a:r>
              <a:rPr lang="en-US" altLang="cs-CZ" sz="2000" dirty="0">
                <a:ea typeface="ＭＳ Ｐゴシック" panose="020B0600070205080204" pitchFamily="34" charset="-128"/>
              </a:rPr>
              <a:t> the approach of intercultural marketing is equally based on globalization as well as</a:t>
            </a:r>
            <a:r>
              <a:rPr lang="cs-CZ" altLang="cs-CZ" sz="2000" dirty="0">
                <a:ea typeface="ＭＳ Ｐゴシック" panose="020B0600070205080204" pitchFamily="34" charset="-128"/>
              </a:rPr>
              <a:t> </a:t>
            </a:r>
            <a:r>
              <a:rPr lang="en-US" altLang="cs-CZ" sz="2000" dirty="0">
                <a:ea typeface="ＭＳ Ｐゴシック" panose="020B0600070205080204" pitchFamily="34" charset="-128"/>
              </a:rPr>
              <a:t>localization. </a:t>
            </a:r>
            <a:br>
              <a:rPr lang="en-US" altLang="cs-CZ" sz="2000" dirty="0">
                <a:ea typeface="ＭＳ Ｐゴシック" panose="020B0600070205080204" pitchFamily="34" charset="-128"/>
              </a:rPr>
            </a:br>
            <a:endParaRPr lang="en-US" altLang="cs-CZ" sz="2000" dirty="0">
              <a:ea typeface="ＭＳ Ｐゴシック" panose="020B0600070205080204" pitchFamily="34" charset="-128"/>
            </a:endParaRPr>
          </a:p>
          <a:p>
            <a:pPr marL="0" indent="0"/>
            <a:r>
              <a:rPr lang="en-US" altLang="cs-CZ" sz="2000" dirty="0">
                <a:ea typeface="ＭＳ Ｐゴシック" panose="020B0600070205080204" pitchFamily="34" charset="-128"/>
              </a:rPr>
              <a:t> the basic principle is to adapt the product and the marketing strategy to various local customer needs, but still having the global strategy in mind.</a:t>
            </a:r>
            <a:br>
              <a:rPr lang="en-US" altLang="cs-CZ" sz="2000" dirty="0">
                <a:ea typeface="ＭＳ Ｐゴシック" panose="020B0600070205080204" pitchFamily="34" charset="-128"/>
              </a:rPr>
            </a:br>
            <a:endParaRPr lang="en-US" altLang="cs-CZ" sz="2000" dirty="0">
              <a:ea typeface="ＭＳ Ｐゴシック" panose="020B0600070205080204" pitchFamily="34" charset="-128"/>
            </a:endParaRPr>
          </a:p>
          <a:p>
            <a:pPr marL="0" indent="0"/>
            <a:r>
              <a:rPr lang="en-US" altLang="cs-CZ" sz="2000" u="sng" dirty="0">
                <a:ea typeface="ＭＳ Ｐゴシック" panose="020B0600070205080204" pitchFamily="34" charset="-128"/>
              </a:rPr>
              <a:t> it is trying to find the balance in differences across cultures that require local adaptation and similarities of those cultures which enable the company to have the profit thanks to economy of scale. </a:t>
            </a:r>
            <a:br>
              <a:rPr lang="en-US" altLang="cs-CZ" sz="2000" u="sng" dirty="0">
                <a:ea typeface="ＭＳ Ｐゴシック" panose="020B0600070205080204" pitchFamily="34" charset="-128"/>
              </a:rPr>
            </a:br>
            <a:endParaRPr lang="en-US" altLang="cs-CZ" sz="2000" u="sng" dirty="0">
              <a:ea typeface="ＭＳ Ｐゴシック" panose="020B0600070205080204" pitchFamily="34" charset="-128"/>
            </a:endParaRPr>
          </a:p>
          <a:p>
            <a:pPr marL="0" indent="0"/>
            <a:r>
              <a:rPr lang="en-US" altLang="cs-CZ" sz="2000" i="1" dirty="0">
                <a:ea typeface="ＭＳ Ｐゴシック" panose="020B0600070205080204" pitchFamily="34" charset="-128"/>
              </a:rPr>
              <a:t> Think global, act local</a:t>
            </a:r>
            <a:br>
              <a:rPr lang="en-US" altLang="cs-CZ" sz="2000" i="1" dirty="0">
                <a:ea typeface="ＭＳ Ｐゴシック" panose="020B0600070205080204" pitchFamily="34" charset="-128"/>
              </a:rPr>
            </a:br>
            <a:endParaRPr lang="en-US" altLang="cs-CZ" sz="2000" i="1" dirty="0">
              <a:ea typeface="ＭＳ Ｐゴシック" panose="020B0600070205080204" pitchFamily="34" charset="-128"/>
            </a:endParaRPr>
          </a:p>
          <a:p>
            <a:pPr marL="0" indent="0"/>
            <a:r>
              <a:rPr lang="en-US" altLang="cs-CZ" sz="2000" dirty="0">
                <a:ea typeface="ＭＳ Ｐゴシック" panose="020B0600070205080204" pitchFamily="34" charset="-128"/>
              </a:rPr>
              <a:t> ethno-marketing – focus on cultural differences that appear within a country</a:t>
            </a:r>
            <a:endParaRPr lang="cs-CZ" altLang="cs-CZ" sz="2000" dirty="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55CF1A4-4C72-A1F3-5DA3-2C3926C0587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br>
              <a:rPr lang="en-US" altLang="cs-CZ" sz="3700" kern="1200">
                <a:solidFill>
                  <a:schemeClr val="tx1"/>
                </a:solidFill>
                <a:effectLst>
                  <a:outerShdw blurRad="38100" dist="38100" dir="2700000" algn="tl">
                    <a:srgbClr val="C0C0C0"/>
                  </a:outerShdw>
                </a:effectLst>
                <a:latin typeface="+mj-lt"/>
                <a:ea typeface="+mj-ea"/>
                <a:cs typeface="+mj-cs"/>
              </a:rPr>
            </a:br>
            <a:r>
              <a:rPr lang="en-US" altLang="cs-CZ" sz="3700" kern="1200">
                <a:solidFill>
                  <a:schemeClr val="tx1"/>
                </a:solidFill>
                <a:effectLst>
                  <a:outerShdw blurRad="38100" dist="38100" dir="2700000" algn="tl">
                    <a:srgbClr val="C0C0C0"/>
                  </a:outerShdw>
                </a:effectLst>
                <a:latin typeface="+mj-lt"/>
                <a:ea typeface="+mj-ea"/>
                <a:cs typeface="+mj-cs"/>
              </a:rPr>
              <a:t>INTERCULTURAL MARKETING</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236FB3A-A78E-334C-FF58-5EE06D5D69FD}"/>
              </a:ext>
            </a:extLst>
          </p:cNvPr>
          <p:cNvSpPr txBox="1">
            <a:spLocks/>
          </p:cNvSpPr>
          <p:nvPr/>
        </p:nvSpPr>
        <p:spPr bwMode="auto">
          <a:xfrm>
            <a:off x="1115568" y="2481943"/>
            <a:ext cx="10168128" cy="369502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rgbClr val="9F2E4C"/>
              </a:buClr>
            </a:pPr>
            <a:br>
              <a:rPr lang="en-US" altLang="cs-CZ" sz="2200" dirty="0">
                <a:latin typeface="+mn-lt"/>
                <a:ea typeface="+mn-ea"/>
              </a:rPr>
            </a:br>
            <a:r>
              <a:rPr lang="en-US" altLang="cs-CZ" sz="2200" dirty="0">
                <a:latin typeface="+mn-lt"/>
                <a:ea typeface="+mn-ea"/>
              </a:rPr>
              <a:t>How to adapt particular elements of marketing mix according to local taste: </a:t>
            </a:r>
          </a:p>
          <a:p>
            <a:pPr eaLnBrk="1" hangingPunct="1">
              <a:lnSpc>
                <a:spcPct val="90000"/>
              </a:lnSpc>
              <a:spcBef>
                <a:spcPct val="20000"/>
              </a:spcBef>
              <a:buClr>
                <a:srgbClr val="9F2E4C"/>
              </a:buClr>
            </a:pPr>
            <a:br>
              <a:rPr lang="en-US" altLang="cs-CZ" sz="2200" dirty="0">
                <a:latin typeface="+mn-lt"/>
                <a:ea typeface="+mn-ea"/>
              </a:rPr>
            </a:br>
            <a:br>
              <a:rPr lang="en-US" altLang="cs-CZ" sz="2200" dirty="0">
                <a:latin typeface="+mn-lt"/>
                <a:ea typeface="+mn-ea"/>
              </a:rPr>
            </a:br>
            <a:endParaRPr lang="en-US" altLang="cs-CZ" sz="2200" dirty="0">
              <a:latin typeface="+mn-lt"/>
              <a:ea typeface="+mn-ea"/>
            </a:endParaRP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Product</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Price</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Distribution</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Communication</a:t>
            </a:r>
          </a:p>
          <a:p>
            <a:pPr indent="-228600" eaLnBrk="1" hangingPunct="1">
              <a:lnSpc>
                <a:spcPct val="90000"/>
              </a:lnSpc>
              <a:spcBef>
                <a:spcPct val="20000"/>
              </a:spcBef>
              <a:buClr>
                <a:srgbClr val="9F2E4C"/>
              </a:buClr>
              <a:buFont typeface="Arial" panose="020B0604020202020204" pitchFamily="34" charset="0"/>
              <a:buChar char="•"/>
            </a:pPr>
            <a:endParaRPr lang="en-US" altLang="cs-CZ" sz="2200" dirty="0">
              <a:latin typeface="+mn-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davani ruky.jpg"/>
          <p:cNvPicPr>
            <a:picLocks noChangeAspect="1"/>
          </p:cNvPicPr>
          <p:nvPr/>
        </p:nvPicPr>
        <p:blipFill rotWithShape="1">
          <a:blip r:embed="rId2">
            <a:extLst>
              <a:ext uri="{28A0092B-C50C-407E-A947-70E740481C1C}">
                <a14:useLocalDpi xmlns:a14="http://schemas.microsoft.com/office/drawing/2010/main" val="0"/>
              </a:ext>
            </a:extLst>
          </a:blip>
          <a:srcRect l="18729" r="15509" b="3"/>
          <a:stretch/>
        </p:blipFill>
        <p:spPr>
          <a:xfrm>
            <a:off x="20" y="10"/>
            <a:ext cx="2970445" cy="3383269"/>
          </a:xfrm>
          <a:prstGeom prst="rect">
            <a:avLst/>
          </a:prstGeom>
        </p:spPr>
      </p:pic>
      <p:pic>
        <p:nvPicPr>
          <p:cNvPr id="8" name="Picture 7" descr="ocko.jpg"/>
          <p:cNvPicPr>
            <a:picLocks noChangeAspect="1"/>
          </p:cNvPicPr>
          <p:nvPr/>
        </p:nvPicPr>
        <p:blipFill rotWithShape="1">
          <a:blip r:embed="rId3">
            <a:extLst>
              <a:ext uri="{28A0092B-C50C-407E-A947-70E740481C1C}">
                <a14:useLocalDpi xmlns:a14="http://schemas.microsoft.com/office/drawing/2010/main" val="0"/>
              </a:ext>
            </a:extLst>
          </a:blip>
          <a:srcRect r="12203" b="2"/>
          <a:stretch/>
        </p:blipFill>
        <p:spPr>
          <a:xfrm>
            <a:off x="3072956" y="10"/>
            <a:ext cx="2970465" cy="3383268"/>
          </a:xfrm>
          <a:prstGeom prst="rect">
            <a:avLst/>
          </a:prstGeom>
        </p:spPr>
      </p:pic>
      <p:pic>
        <p:nvPicPr>
          <p:cNvPr id="13" name="Picture 12" descr="komunikce .jpg"/>
          <p:cNvPicPr>
            <a:picLocks noChangeAspect="1"/>
          </p:cNvPicPr>
          <p:nvPr/>
        </p:nvPicPr>
        <p:blipFill rotWithShape="1">
          <a:blip r:embed="rId4">
            <a:extLst>
              <a:ext uri="{28A0092B-C50C-407E-A947-70E740481C1C}">
                <a14:useLocalDpi xmlns:a14="http://schemas.microsoft.com/office/drawing/2010/main" val="0"/>
              </a:ext>
            </a:extLst>
          </a:blip>
          <a:srcRect l="19449" r="44866" b="-1"/>
          <a:stretch/>
        </p:blipFill>
        <p:spPr>
          <a:xfrm>
            <a:off x="6145909" y="10"/>
            <a:ext cx="2971800" cy="3383268"/>
          </a:xfrm>
          <a:prstGeom prst="rect">
            <a:avLst/>
          </a:prstGeom>
        </p:spPr>
      </p:pic>
      <p:pic>
        <p:nvPicPr>
          <p:cNvPr id="9" name="Picture 8" descr="gesta2.jpg"/>
          <p:cNvPicPr>
            <a:picLocks noChangeAspect="1"/>
          </p:cNvPicPr>
          <p:nvPr/>
        </p:nvPicPr>
        <p:blipFill rotWithShape="1">
          <a:blip r:embed="rId5">
            <a:extLst>
              <a:ext uri="{28A0092B-C50C-407E-A947-70E740481C1C}">
                <a14:useLocalDpi xmlns:a14="http://schemas.microsoft.com/office/drawing/2010/main" val="0"/>
              </a:ext>
            </a:extLst>
          </a:blip>
          <a:srcRect l="30278" r="20534" b="2"/>
          <a:stretch/>
        </p:blipFill>
        <p:spPr>
          <a:xfrm>
            <a:off x="9220200" y="10"/>
            <a:ext cx="2971800" cy="3383268"/>
          </a:xfrm>
          <a:prstGeom prst="rect">
            <a:avLst/>
          </a:prstGeom>
        </p:spPr>
      </p:pic>
      <p:pic>
        <p:nvPicPr>
          <p:cNvPr id="10" name="Picture 9" descr="mrkani.jpg"/>
          <p:cNvPicPr>
            <a:picLocks noChangeAspect="1"/>
          </p:cNvPicPr>
          <p:nvPr/>
        </p:nvPicPr>
        <p:blipFill rotWithShape="1">
          <a:blip r:embed="rId6">
            <a:extLst>
              <a:ext uri="{28A0092B-C50C-407E-A947-70E740481C1C}">
                <a14:useLocalDpi xmlns:a14="http://schemas.microsoft.com/office/drawing/2010/main" val="0"/>
              </a:ext>
            </a:extLst>
          </a:blip>
          <a:srcRect r="1" b="15888"/>
          <a:stretch/>
        </p:blipFill>
        <p:spPr>
          <a:xfrm>
            <a:off x="-1018" y="3474720"/>
            <a:ext cx="6044438" cy="3383280"/>
          </a:xfrm>
          <a:prstGeom prst="rect">
            <a:avLst/>
          </a:prstGeom>
        </p:spPr>
      </p:pic>
      <p:sp>
        <p:nvSpPr>
          <p:cNvPr id="3" name="Content Placeholder 2"/>
          <p:cNvSpPr>
            <a:spLocks noGrp="1"/>
          </p:cNvSpPr>
          <p:nvPr>
            <p:ph idx="1"/>
          </p:nvPr>
        </p:nvSpPr>
        <p:spPr>
          <a:xfrm>
            <a:off x="6479648" y="4510585"/>
            <a:ext cx="5366610" cy="1758732"/>
          </a:xfrm>
        </p:spPr>
        <p:txBody>
          <a:bodyPr>
            <a:normAutofit/>
          </a:bodyPr>
          <a:lstStyle/>
          <a:p>
            <a:endParaRPr lang="en-US" sz="1800">
              <a:solidFill>
                <a:srgbClr val="FFFFFF"/>
              </a:solidFill>
            </a:endParaRPr>
          </a:p>
          <a:p>
            <a:endParaRPr lang="en-US" sz="1800">
              <a:solidFill>
                <a:srgbClr val="FFFFFF"/>
              </a:solidFill>
            </a:endParaRPr>
          </a:p>
        </p:txBody>
      </p:sp>
    </p:spTree>
    <p:extLst>
      <p:ext uri="{BB962C8B-B14F-4D97-AF65-F5344CB8AC3E}">
        <p14:creationId xmlns:p14="http://schemas.microsoft.com/office/powerpoint/2010/main" val="56114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Communication</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115568" y="2481943"/>
            <a:ext cx="10168128" cy="3695020"/>
          </a:xfrm>
        </p:spPr>
        <p:txBody>
          <a:bodyPr>
            <a:normAutofit/>
          </a:bodyPr>
          <a:lstStyle/>
          <a:p>
            <a:pPr marL="0" indent="0">
              <a:buNone/>
            </a:pPr>
            <a:endParaRPr lang="en-US" sz="2200"/>
          </a:p>
          <a:p>
            <a:r>
              <a:rPr lang="en-US" sz="2200"/>
              <a:t>From Latin </a:t>
            </a:r>
            <a:r>
              <a:rPr lang="en-US" sz="2200" i="1"/>
              <a:t>communicare</a:t>
            </a:r>
            <a:endParaRPr lang="en-US" sz="2200"/>
          </a:p>
          <a:p>
            <a:r>
              <a:rPr lang="en-US" sz="2200"/>
              <a:t>social (interpersonal) communication is usually described using communication models. Laswell's communication model contains five basic questions and answers: </a:t>
            </a:r>
          </a:p>
        </p:txBody>
      </p:sp>
    </p:spTree>
    <p:extLst>
      <p:ext uri="{BB962C8B-B14F-4D97-AF65-F5344CB8AC3E}">
        <p14:creationId xmlns:p14="http://schemas.microsoft.com/office/powerpoint/2010/main" val="94635199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19289</TotalTime>
  <Words>1846</Words>
  <Application>Microsoft Macintosh PowerPoint</Application>
  <PresentationFormat>Širokoúhlá obrazovka</PresentationFormat>
  <Paragraphs>131</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ＭＳ Ｐゴシック</vt:lpstr>
      <vt:lpstr>Arial</vt:lpstr>
      <vt:lpstr>Calibri</vt:lpstr>
      <vt:lpstr>Calibri Light</vt:lpstr>
      <vt:lpstr>Motiv Office</vt:lpstr>
      <vt:lpstr>Interkulturní marketing</vt:lpstr>
      <vt:lpstr> GLOBALIZATION</vt:lpstr>
      <vt:lpstr> GLOBALIZATION</vt:lpstr>
      <vt:lpstr> INTERNATIONAL MARKETING</vt:lpstr>
      <vt:lpstr> INTERNATIONAL MARKETING</vt:lpstr>
      <vt:lpstr> INTERCULTURAL MARKETING</vt:lpstr>
      <vt:lpstr> INTERCULTURAL MARKETING</vt:lpstr>
      <vt:lpstr>Prezentace aplikace PowerPoint</vt:lpstr>
      <vt:lpstr>Communication</vt:lpstr>
      <vt:lpstr>Communication</vt:lpstr>
      <vt:lpstr>Communication</vt:lpstr>
      <vt:lpstr>Intercultural communication</vt:lpstr>
      <vt:lpstr>Intercultural communication</vt:lpstr>
      <vt:lpstr>Low- vs high-context cultures</vt:lpstr>
      <vt:lpstr>Case 1:</vt:lpstr>
      <vt:lpstr>Low- vs high-context cultures</vt:lpstr>
      <vt:lpstr>High context cultures</vt:lpstr>
      <vt:lpstr>Law context cultures</vt:lpstr>
      <vt:lpstr>Law- vs high-context cultures</vt:lpstr>
      <vt:lpstr>HC vs LC cultures</vt:lpstr>
      <vt:lpstr>CULTURES ACCORDING TO HALL</vt:lpstr>
      <vt:lpstr>High vs law context cultures</vt:lpstr>
      <vt:lpstr>High vs low context cultures</vt:lpstr>
      <vt:lpstr>Implications for business communication</vt:lpstr>
      <vt:lpstr>Implications for business communication</vt:lpstr>
      <vt:lpstr>Case 1:</vt:lpstr>
      <vt:lpstr>Implications for business communication</vt:lpstr>
      <vt:lpstr>Explicit vs. implicit</vt:lpstr>
      <vt:lpstr>High vs. Low context – online communication</vt:lpstr>
      <vt:lpstr>Interkulturní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communication in an Intercultural Context</dc:title>
  <dc:creator>Jana Rosenfeldová</dc:creator>
  <cp:lastModifiedBy>Jana Rosenfeldová</cp:lastModifiedBy>
  <cp:revision>107</cp:revision>
  <dcterms:created xsi:type="dcterms:W3CDTF">2021-02-13T17:58:32Z</dcterms:created>
  <dcterms:modified xsi:type="dcterms:W3CDTF">2024-10-26T10:04:29Z</dcterms:modified>
</cp:coreProperties>
</file>