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4" r:id="rId2"/>
    <p:sldId id="290" r:id="rId3"/>
    <p:sldId id="291" r:id="rId4"/>
    <p:sldId id="292" r:id="rId5"/>
    <p:sldId id="293" r:id="rId6"/>
    <p:sldId id="29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75E85-A6D9-43E0-B644-15AB35524FCF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FEEB2-42E2-43A4-AC54-82D9330B5AD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52AB6-AAE0-4068-9319-0BEC3785675C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45156-FD13-41F4-85A5-6BB2D03DB86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youtube.com/watch?v=KIvGIwLcIuw&amp;feature=relate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63688" y="1916832"/>
            <a:ext cx="586814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 přihlížejícího (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bystander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pic>
        <p:nvPicPr>
          <p:cNvPr id="1026" name="Picture 2" descr="https://31.media.tumblr.com/618c8cf11e5cab61f7d7c494f90ebaa9/tumblr_inline_mvy088V8TF1rckjlj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627784" y="2852936"/>
            <a:ext cx="3810000" cy="2809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Kdy ne/pomáháme?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2008" y="980728"/>
            <a:ext cx="586814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 přihlížejícího (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bystander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1412776"/>
            <a:ext cx="88924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New York, 1964, 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03:00 v noci brutálně zavražděna v New Yorku </a:t>
            </a:r>
            <a:r>
              <a:rPr lang="cs-CZ" sz="2400" dirty="0" err="1" smtClean="0"/>
              <a:t>Kitty</a:t>
            </a:r>
            <a:r>
              <a:rPr lang="cs-CZ" sz="2400" dirty="0" smtClean="0"/>
              <a:t> </a:t>
            </a:r>
            <a:r>
              <a:rPr lang="cs-CZ" sz="2400" dirty="0" err="1" smtClean="0"/>
              <a:t>Genovese</a:t>
            </a:r>
            <a:r>
              <a:rPr lang="cs-CZ" sz="2400" dirty="0" smtClean="0"/>
              <a:t>. 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Osmatřicet sousedů vidělo tuto událost, ale žádný z nich nezavolal policii ani neposkytl pomoc.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Útok trval přes 30 minut, než útočník ženu ubodal 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ani jeden z 38 svědků, kteří koukali z okna nezavolalo policii, nepřišlo na pomoc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jednání je v příkrém rozporu s množstvím důkazů, že v jiných situacích lidé pomáhají a pečují o druhé.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tisk začal psát o národní ostudě, bezcitnosti, apatii,              přesycenosti aglomerací atd.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7504" y="6095037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</a:t>
            </a:r>
            <a:r>
              <a:rPr lang="cs-CZ" dirty="0" err="1" smtClean="0">
                <a:hlinkClick r:id="rId2"/>
              </a:rPr>
              <a:t>KIvGIwLcIuw</a:t>
            </a:r>
            <a:r>
              <a:rPr lang="cs-CZ" dirty="0" smtClean="0">
                <a:hlinkClick r:id="rId2"/>
              </a:rPr>
              <a:t>&amp;feature=</a:t>
            </a:r>
            <a:r>
              <a:rPr lang="cs-CZ" dirty="0" err="1" smtClean="0">
                <a:hlinkClick r:id="rId2"/>
              </a:rPr>
              <a:t>related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5778" name="Picture 2" descr="http://t0.gstatic.com/images?q=tbn:ANd9GcRAqp61tlC_q8LhsJkgkTALietq8Jeo7E6cvEAA9hVqJT_X_nU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438" y="1578099"/>
            <a:ext cx="1619250" cy="2066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5780" name="Picture 4" descr="http://ts1.mm.bing.net/images/thumbnail.aspx?q=676745973052&amp;id=26fa4e663450ab2e7ad1c4b4fc88e76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725144"/>
            <a:ext cx="2028056" cy="174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Kdy ne/pomáháme?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2008" y="980728"/>
            <a:ext cx="586814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 přihlížejícího (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bystander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1412776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dirty="0" err="1" smtClean="0"/>
              <a:t>Darley</a:t>
            </a:r>
            <a:r>
              <a:rPr lang="cs-CZ" sz="2400" dirty="0" smtClean="0"/>
              <a:t> a </a:t>
            </a:r>
            <a:r>
              <a:rPr lang="cs-CZ" sz="2400" dirty="0" err="1" smtClean="0"/>
              <a:t>Latané</a:t>
            </a:r>
            <a:r>
              <a:rPr lang="cs-CZ" sz="2400" dirty="0" smtClean="0"/>
              <a:t> (1968) </a:t>
            </a:r>
            <a:r>
              <a:rPr lang="cs-CZ" sz="2400" b="1" dirty="0" smtClean="0"/>
              <a:t>ochota pomoci přihlížejícího se se vzrůstajícím počtem „</a:t>
            </a:r>
            <a:r>
              <a:rPr lang="cs-CZ" sz="2400" b="1" dirty="0" err="1" smtClean="0"/>
              <a:t>kolemskupiny</a:t>
            </a:r>
            <a:r>
              <a:rPr lang="cs-CZ" sz="2400" b="1" dirty="0" smtClean="0"/>
              <a:t>“ snižuje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mnoho experimentů: kouř a upozornění jedinec (4 sek. x skup. 20 sek.), křik z vedlejší místnosti, pád ze židle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  celkem přes 6000 osob prošlo jejich experimenty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z 90 % jedinec pomůže častěji než skupina</a:t>
            </a:r>
          </a:p>
          <a:p>
            <a:pPr lvl="4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=) </a:t>
            </a:r>
            <a:r>
              <a:rPr lang="cs-CZ" sz="2400" b="1" dirty="0" smtClean="0"/>
              <a:t>efekt přihlížejícího </a:t>
            </a:r>
            <a:endParaRPr lang="cs-CZ" sz="2400" b="1" dirty="0"/>
          </a:p>
        </p:txBody>
      </p:sp>
      <p:pic>
        <p:nvPicPr>
          <p:cNvPr id="76802" name="Picture 2" descr="http://us.123rf.com/400wm/400/400/36clicks/36clicks1002/36clicks100200798/6494298-bystander-discovering-a-murdered-woman-in-a-basement-checking-her-pulse-and-calling-911-on-his-cell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556792"/>
            <a:ext cx="1728192" cy="12241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6804" name="Picture 4" descr="http://us.123rf.com/400wm/400/400/36clicks/36clicks1002/36clicks100200635/6492711-bystander-discovering-a-murdered-woman-in-a-basement-and-calling-9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928" y="2847175"/>
            <a:ext cx="1721768" cy="11578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ovéPole 11"/>
          <p:cNvSpPr txBox="1"/>
          <p:nvPr/>
        </p:nvSpPr>
        <p:spPr>
          <a:xfrm>
            <a:off x="107504" y="4077072"/>
            <a:ext cx="8784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Nejednoznačnost situace  </a:t>
            </a:r>
            <a:r>
              <a:rPr lang="cs-CZ" sz="2400" dirty="0" smtClean="0"/>
              <a:t>–  drogy vs. infarkt, alkohol vs. záchvat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nejsme-li schopni posoudit situaci, nereagujeme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ve skupině  často nereaguje nikdo, hodnocení situace se podmiňuje kolektivnímu „</a:t>
            </a:r>
            <a:r>
              <a:rPr lang="cs-CZ" sz="2400" dirty="0" err="1" smtClean="0"/>
              <a:t>nezásahu</a:t>
            </a:r>
            <a:r>
              <a:rPr lang="cs-CZ" sz="2400" dirty="0" smtClean="0"/>
              <a:t>“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strach z nevhodného zásahu, z toho, že  neumím pomoc, zvažování kompetence, obava z omylu a neadekvátnosti pomoci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Kdy ne/pomáháme?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2008" y="980728"/>
            <a:ext cx="69482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Rozptýlení odpovědnosti (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diffusion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responsibility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2008" y="1412776"/>
            <a:ext cx="89644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7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dirty="0" err="1" smtClean="0"/>
              <a:t>Darley</a:t>
            </a:r>
            <a:r>
              <a:rPr lang="cs-CZ" sz="2400" dirty="0" smtClean="0"/>
              <a:t> a </a:t>
            </a:r>
            <a:r>
              <a:rPr lang="cs-CZ" sz="2400" dirty="0" err="1" smtClean="0"/>
              <a:t>Latané</a:t>
            </a:r>
            <a:r>
              <a:rPr lang="cs-CZ" sz="2400" dirty="0" smtClean="0"/>
              <a:t> (1970) čím více lidí ve skupině, tím více je rozptýlená zodpovědnost za situace (každý čeká, že zasáhne jiný)</a:t>
            </a:r>
          </a:p>
          <a:p>
            <a:pPr lvl="7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Jakmile začne pomáhat jedem, připojí se rychle i další</a:t>
            </a:r>
          </a:p>
          <a:p>
            <a:pPr algn="just">
              <a:buClr>
                <a:schemeClr val="accent2">
                  <a:lumMod val="50000"/>
                </a:schemeClr>
              </a:buClr>
            </a:pPr>
            <a:r>
              <a:rPr lang="cs-CZ" sz="2400" dirty="0" smtClean="0"/>
              <a:t>Jedinci pomohou spíše, pokud</a:t>
            </a:r>
          </a:p>
          <a:p>
            <a:pPr lvl="7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se jako skupina mají potkat znovu</a:t>
            </a:r>
          </a:p>
          <a:p>
            <a:pPr lvl="7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se jako skupina znají, mají navázané vztahy, skupinová koheze</a:t>
            </a:r>
          </a:p>
          <a:p>
            <a:pPr lvl="7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s nimi byl navázán budoucí obětí kontakt (např. žádost o oheň)</a:t>
            </a:r>
            <a:endParaRPr lang="cs-CZ" sz="2400" dirty="0"/>
          </a:p>
        </p:txBody>
      </p:sp>
      <p:pic>
        <p:nvPicPr>
          <p:cNvPr id="77826" name="Picture 2" descr="http://t0.gstatic.com/images?q=tbn:ANd9GcQC3QHxgCY_xyUMaRalnireUQuAEenEIBzhTKubO4_Cy4WC4THG-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17032"/>
            <a:ext cx="3024336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7828" name="Picture 4" descr="http://kalldoro.files.wordpress.com/2010/06/bystandereffec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36" y="1522299"/>
            <a:ext cx="3213820" cy="17626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Kdy ne/pomáháme?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2008" y="980728"/>
            <a:ext cx="356388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Osobnostní determinanty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2008" y="1484784"/>
            <a:ext cx="8964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</a:pPr>
            <a:r>
              <a:rPr lang="cs-CZ" sz="2400" dirty="0" smtClean="0"/>
              <a:t>Pomáhají často osoby, které</a:t>
            </a:r>
          </a:p>
          <a:p>
            <a:pPr lvl="5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jsou na okraji společnosti</a:t>
            </a:r>
          </a:p>
          <a:p>
            <a:pPr lvl="5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jsou nekonformní a nezávislí, vnitřní LOC</a:t>
            </a:r>
          </a:p>
          <a:p>
            <a:pPr lvl="5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sebedůvěra a </a:t>
            </a:r>
            <a:r>
              <a:rPr lang="cs-CZ" sz="2400" dirty="0" err="1" smtClean="0"/>
              <a:t>cílesměrnost</a:t>
            </a:r>
            <a:r>
              <a:rPr lang="cs-CZ" sz="2400" dirty="0" smtClean="0"/>
              <a:t> </a:t>
            </a:r>
          </a:p>
          <a:p>
            <a:pPr lvl="5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soucit a sociální odpovědnost</a:t>
            </a:r>
          </a:p>
          <a:p>
            <a:pPr lvl="5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empatie, citlivost vůči bolesti druhých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vliv situace, kontextu – kde je potřeba síla, pomáhají častěji muži, kde se pomáhá dětem pomáhají častěji ženy…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mýtus spravedlivého světa – vyrovnání nespravedlností vs. devalvace</a:t>
            </a:r>
          </a:p>
        </p:txBody>
      </p:sp>
      <p:pic>
        <p:nvPicPr>
          <p:cNvPr id="78850" name="Picture 2" descr="http://t0.gstatic.com/images?q=tbn:ANd9GcSvmtRcrgZ2bFu0kbAvVF2h7fEBqT7RtYp0UCgB1wovQLNYa8an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16832"/>
            <a:ext cx="2160240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ovéPole 8"/>
          <p:cNvSpPr txBox="1"/>
          <p:nvPr/>
        </p:nvSpPr>
        <p:spPr>
          <a:xfrm>
            <a:off x="251520" y="3429000"/>
            <a:ext cx="2016224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>
                <a:solidFill>
                  <a:schemeClr val="bg1"/>
                </a:solidFill>
              </a:rPr>
              <a:t>Nicholas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Winton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07504" y="4869160"/>
            <a:ext cx="288032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Afektivita a počasí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7504" y="5243716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dirty="0" smtClean="0"/>
              <a:t> Pomáháme spíše v dobré náladě (už malé děti) 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Změněné náladě /leze na nás chřipka/, když jsme šťastní, dostali jsme dobrou zprávu - je to krátkodobé (4 minuty), při sluníčku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 Špatná nálada = různé výsledky – reakce na nebezpečí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err="1" smtClean="0">
                <a:solidFill>
                  <a:schemeClr val="bg1"/>
                </a:solidFill>
              </a:rPr>
              <a:t>Prosociální</a:t>
            </a:r>
            <a:r>
              <a:rPr lang="cs-CZ" sz="2800" b="1" dirty="0" smtClean="0">
                <a:solidFill>
                  <a:schemeClr val="bg1"/>
                </a:solidFill>
              </a:rPr>
              <a:t> chování a altruismus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b="1" dirty="0" smtClean="0"/>
              <a:t>Kdy ne/pomáháme? 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2008" y="980728"/>
            <a:ext cx="630019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Vliv kognitivních struktur a vlastního přihlížení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5496" y="1412776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Brush Script MT" pitchFamily="66" charset="0"/>
              </a:rPr>
              <a:t>Petr mlátí Lucii</a:t>
            </a:r>
          </a:p>
          <a:p>
            <a:r>
              <a:rPr lang="cs-CZ" sz="2800" dirty="0" smtClean="0">
                <a:latin typeface="Brush Script MT" pitchFamily="66" charset="0"/>
              </a:rPr>
              <a:t>Lucie je mlácená Petrem</a:t>
            </a:r>
          </a:p>
          <a:p>
            <a:r>
              <a:rPr lang="cs-CZ" sz="2800" dirty="0" smtClean="0">
                <a:latin typeface="Brush Script MT" pitchFamily="66" charset="0"/>
              </a:rPr>
              <a:t>Lucie byla zbitá.</a:t>
            </a:r>
          </a:p>
          <a:p>
            <a:r>
              <a:rPr lang="cs-CZ" sz="2800" dirty="0" smtClean="0">
                <a:latin typeface="Brush Script MT" pitchFamily="66" charset="0"/>
              </a:rPr>
              <a:t>Lucie je zmlácená pani.</a:t>
            </a:r>
            <a:endParaRPr lang="cs-CZ" sz="2800" dirty="0">
              <a:latin typeface="Brush Script MT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851920" y="1628800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/>
              <a:t> Oběť – soustředíme se mediálně (ale i v rozhovorech mezi sebou) na oběť a ne na násilníka</a:t>
            </a:r>
          </a:p>
          <a:p>
            <a:pPr algn="just"/>
            <a:r>
              <a:rPr lang="cs-CZ" dirty="0" smtClean="0"/>
              <a:t>Co měla na sobě? Proč měla krátké šaty? Proč ten večer pila? Proč od něj neodejde???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923928" y="2924944"/>
            <a:ext cx="5112568" cy="378565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000" dirty="0" smtClean="0"/>
              <a:t>Pachatelé a násilníci nelezou z močálů, jsou v naší přítomnosti, pořád, jsou problémem, který je všude a pořád, napříč zeměmi a stoletími. 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000" dirty="0" smtClean="0"/>
              <a:t>A my jsme přihlížející – kolikrát vám přišel rasistický/sexistický vtip a vy jste se nezvali???!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000" dirty="0" smtClean="0"/>
              <a:t>Hlavně nemlčte…. proti rasismu, násilí, sexismu, diskriminaci apod. Nenechte si posílat vtipy. Neúčastněte se toho tiše – i tady máte hlas.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000" dirty="0" smtClean="0"/>
              <a:t>Pokud se neozvete, jste i vy spoluviníci a přihlížející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000" dirty="0" smtClean="0"/>
              <a:t> i pro vás to platí!!!</a:t>
            </a:r>
            <a:endParaRPr lang="cs-CZ" sz="2000" dirty="0"/>
          </a:p>
        </p:txBody>
      </p:sp>
      <p:pic>
        <p:nvPicPr>
          <p:cNvPr id="46082" name="Picture 2" descr="https://fbcdn-sphotos-d-a.akamaihd.net/hphotos-ak-xfa1/v/t1.0-9/309983_10201092902194517_309620517_n.jpg?oh=588ef5b824a63b6e385ad8415b4520ee&amp;oe=54DA0DD1&amp;__gda__=1427790566_917f326ee6d60990873e21119e4593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84984"/>
            <a:ext cx="3851920" cy="3573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638</Words>
  <Application>Microsoft Office PowerPoint</Application>
  <PresentationFormat>Předvádění na obrazovce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Brush Script MT</vt:lpstr>
      <vt:lpstr>Calibri</vt:lpstr>
      <vt:lpstr>Wingdings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</dc:title>
  <dc:creator>admin</dc:creator>
  <cp:lastModifiedBy>Polackova Iva</cp:lastModifiedBy>
  <cp:revision>16</cp:revision>
  <dcterms:created xsi:type="dcterms:W3CDTF">2014-11-15T17:26:05Z</dcterms:created>
  <dcterms:modified xsi:type="dcterms:W3CDTF">2020-09-24T11:43:32Z</dcterms:modified>
</cp:coreProperties>
</file>