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2" r:id="rId2"/>
    <p:sldId id="517" r:id="rId3"/>
    <p:sldId id="261" r:id="rId4"/>
    <p:sldId id="262" r:id="rId5"/>
    <p:sldId id="263" r:id="rId6"/>
    <p:sldId id="264" r:id="rId7"/>
    <p:sldId id="265" r:id="rId8"/>
    <p:sldId id="266" r:id="rId9"/>
    <p:sldId id="286" r:id="rId10"/>
    <p:sldId id="267" r:id="rId11"/>
    <p:sldId id="513" r:id="rId12"/>
    <p:sldId id="438" r:id="rId13"/>
    <p:sldId id="276" r:id="rId14"/>
    <p:sldId id="516" r:id="rId15"/>
    <p:sldId id="272" r:id="rId16"/>
    <p:sldId id="271" r:id="rId17"/>
    <p:sldId id="269" r:id="rId18"/>
    <p:sldId id="273" r:id="rId19"/>
    <p:sldId id="268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91"/>
    <p:restoredTop sz="94608"/>
  </p:normalViewPr>
  <p:slideViewPr>
    <p:cSldViewPr snapToGrid="0" snapToObjects="1">
      <p:cViewPr varScale="1">
        <p:scale>
          <a:sx n="92" d="100"/>
          <a:sy n="92" d="100"/>
        </p:scale>
        <p:origin x="17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EE9483-2859-6D41-8096-3CC5040E5F74}" type="doc">
      <dgm:prSet loTypeId="urn:microsoft.com/office/officeart/2005/8/layout/gear1" loCatId="" qsTypeId="urn:microsoft.com/office/officeart/2005/8/quickstyle/simple1" qsCatId="simple" csTypeId="urn:microsoft.com/office/officeart/2005/8/colors/colorful1" csCatId="colorful" phldr="1"/>
      <dgm:spPr/>
    </dgm:pt>
    <dgm:pt modelId="{78F3BDFA-5E96-7E40-9F46-50C195B81708}">
      <dgm:prSet phldrT="[Text]" custT="1"/>
      <dgm:spPr/>
      <dgm:t>
        <a:bodyPr/>
        <a:lstStyle/>
        <a:p>
          <a:r>
            <a:rPr lang="cs-CZ" sz="2400" dirty="0" err="1"/>
            <a:t>Environment</a:t>
          </a:r>
          <a:endParaRPr lang="cs-CZ" sz="2400" dirty="0"/>
        </a:p>
      </dgm:t>
    </dgm:pt>
    <dgm:pt modelId="{E54BA33A-B84B-A840-9776-13E6B707CE23}" type="parTrans" cxnId="{4E230D04-FC5B-4C43-98D8-DAA2C519A7BA}">
      <dgm:prSet/>
      <dgm:spPr/>
      <dgm:t>
        <a:bodyPr/>
        <a:lstStyle/>
        <a:p>
          <a:endParaRPr lang="cs-CZ"/>
        </a:p>
      </dgm:t>
    </dgm:pt>
    <dgm:pt modelId="{D0769260-CAE7-FC43-91A9-C40FFF36F672}" type="sibTrans" cxnId="{4E230D04-FC5B-4C43-98D8-DAA2C519A7BA}">
      <dgm:prSet/>
      <dgm:spPr/>
      <dgm:t>
        <a:bodyPr/>
        <a:lstStyle/>
        <a:p>
          <a:endParaRPr lang="cs-CZ"/>
        </a:p>
      </dgm:t>
    </dgm:pt>
    <dgm:pt modelId="{FE06285D-AAC1-E140-B3B8-9CFECCF2E3FC}">
      <dgm:prSet phldrT="[Text]" custT="1"/>
      <dgm:spPr/>
      <dgm:t>
        <a:bodyPr/>
        <a:lstStyle/>
        <a:p>
          <a:r>
            <a:rPr lang="cs-CZ" sz="2000" dirty="0" err="1"/>
            <a:t>Learning</a:t>
          </a:r>
          <a:r>
            <a:rPr lang="cs-CZ" sz="2000" dirty="0"/>
            <a:t> </a:t>
          </a:r>
          <a:r>
            <a:rPr lang="cs-CZ" sz="2000" dirty="0" err="1"/>
            <a:t>opportunities</a:t>
          </a:r>
          <a:endParaRPr lang="cs-CZ" sz="2000" dirty="0"/>
        </a:p>
      </dgm:t>
    </dgm:pt>
    <dgm:pt modelId="{ADB2DF4C-1E4D-B34F-ADD9-BC361EF9F82B}" type="parTrans" cxnId="{79AEA8DD-CC42-4F4A-B35E-8053771A4333}">
      <dgm:prSet/>
      <dgm:spPr/>
      <dgm:t>
        <a:bodyPr/>
        <a:lstStyle/>
        <a:p>
          <a:endParaRPr lang="cs-CZ"/>
        </a:p>
      </dgm:t>
    </dgm:pt>
    <dgm:pt modelId="{E7298209-30E9-F346-891A-A09CF192DE07}" type="sibTrans" cxnId="{79AEA8DD-CC42-4F4A-B35E-8053771A4333}">
      <dgm:prSet/>
      <dgm:spPr/>
      <dgm:t>
        <a:bodyPr/>
        <a:lstStyle/>
        <a:p>
          <a:endParaRPr lang="cs-CZ"/>
        </a:p>
      </dgm:t>
    </dgm:pt>
    <dgm:pt modelId="{54151A89-EAB3-5B46-AF99-5EE3312956CF}">
      <dgm:prSet phldrT="[Text]"/>
      <dgm:spPr/>
      <dgm:t>
        <a:bodyPr/>
        <a:lstStyle/>
        <a:p>
          <a:r>
            <a:rPr lang="cs-CZ" dirty="0" err="1"/>
            <a:t>Interactions</a:t>
          </a:r>
          <a:endParaRPr lang="cs-CZ" dirty="0"/>
        </a:p>
      </dgm:t>
    </dgm:pt>
    <dgm:pt modelId="{42A80A0A-1CE1-274F-9211-A5432FF6A28F}" type="parTrans" cxnId="{CDF3CB5B-A072-A04D-A43D-250F35C6D08D}">
      <dgm:prSet/>
      <dgm:spPr/>
      <dgm:t>
        <a:bodyPr/>
        <a:lstStyle/>
        <a:p>
          <a:endParaRPr lang="cs-CZ"/>
        </a:p>
      </dgm:t>
    </dgm:pt>
    <dgm:pt modelId="{F87CA25B-54ED-244C-84C2-1AF57438CFD4}" type="sibTrans" cxnId="{CDF3CB5B-A072-A04D-A43D-250F35C6D08D}">
      <dgm:prSet/>
      <dgm:spPr/>
      <dgm:t>
        <a:bodyPr/>
        <a:lstStyle/>
        <a:p>
          <a:endParaRPr lang="cs-CZ"/>
        </a:p>
      </dgm:t>
    </dgm:pt>
    <dgm:pt modelId="{C31A5B5B-7C38-334A-BAD4-1BE355B0BFBC}" type="pres">
      <dgm:prSet presAssocID="{10EE9483-2859-6D41-8096-3CC5040E5F7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94235A4-E314-7545-A5D8-1066825892A7}" type="pres">
      <dgm:prSet presAssocID="{78F3BDFA-5E96-7E40-9F46-50C195B81708}" presName="gear1" presStyleLbl="node1" presStyleIdx="0" presStyleCnt="3">
        <dgm:presLayoutVars>
          <dgm:chMax val="1"/>
          <dgm:bulletEnabled val="1"/>
        </dgm:presLayoutVars>
      </dgm:prSet>
      <dgm:spPr/>
    </dgm:pt>
    <dgm:pt modelId="{5AB5A7E2-1350-A54E-8159-B4C2B058C624}" type="pres">
      <dgm:prSet presAssocID="{78F3BDFA-5E96-7E40-9F46-50C195B81708}" presName="gear1srcNode" presStyleLbl="node1" presStyleIdx="0" presStyleCnt="3"/>
      <dgm:spPr/>
    </dgm:pt>
    <dgm:pt modelId="{87D880E8-185C-8B40-B40D-377B233E4240}" type="pres">
      <dgm:prSet presAssocID="{78F3BDFA-5E96-7E40-9F46-50C195B81708}" presName="gear1dstNode" presStyleLbl="node1" presStyleIdx="0" presStyleCnt="3"/>
      <dgm:spPr/>
    </dgm:pt>
    <dgm:pt modelId="{1A3A5AC8-70C7-FF43-B9F7-C689D083E643}" type="pres">
      <dgm:prSet presAssocID="{FE06285D-AAC1-E140-B3B8-9CFECCF2E3FC}" presName="gear2" presStyleLbl="node1" presStyleIdx="1" presStyleCnt="3">
        <dgm:presLayoutVars>
          <dgm:chMax val="1"/>
          <dgm:bulletEnabled val="1"/>
        </dgm:presLayoutVars>
      </dgm:prSet>
      <dgm:spPr/>
    </dgm:pt>
    <dgm:pt modelId="{7C572778-1D3F-2840-BAF4-83C660225C6F}" type="pres">
      <dgm:prSet presAssocID="{FE06285D-AAC1-E140-B3B8-9CFECCF2E3FC}" presName="gear2srcNode" presStyleLbl="node1" presStyleIdx="1" presStyleCnt="3"/>
      <dgm:spPr/>
    </dgm:pt>
    <dgm:pt modelId="{8DA29E65-1960-5B40-885F-5FA93C4154C6}" type="pres">
      <dgm:prSet presAssocID="{FE06285D-AAC1-E140-B3B8-9CFECCF2E3FC}" presName="gear2dstNode" presStyleLbl="node1" presStyleIdx="1" presStyleCnt="3"/>
      <dgm:spPr/>
    </dgm:pt>
    <dgm:pt modelId="{8A1CF6A8-3221-4C4E-9BFE-0B73A9948672}" type="pres">
      <dgm:prSet presAssocID="{54151A89-EAB3-5B46-AF99-5EE3312956CF}" presName="gear3" presStyleLbl="node1" presStyleIdx="2" presStyleCnt="3"/>
      <dgm:spPr/>
    </dgm:pt>
    <dgm:pt modelId="{DB8A28EF-FBE8-0741-8C14-666C52DDCE2E}" type="pres">
      <dgm:prSet presAssocID="{54151A89-EAB3-5B46-AF99-5EE3312956C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42BFD09-49F2-4343-AF9C-75EE208CF8C8}" type="pres">
      <dgm:prSet presAssocID="{54151A89-EAB3-5B46-AF99-5EE3312956CF}" presName="gear3srcNode" presStyleLbl="node1" presStyleIdx="2" presStyleCnt="3"/>
      <dgm:spPr/>
    </dgm:pt>
    <dgm:pt modelId="{5903AAD0-1C5D-D243-AEDC-5FBCE9644969}" type="pres">
      <dgm:prSet presAssocID="{54151A89-EAB3-5B46-AF99-5EE3312956CF}" presName="gear3dstNode" presStyleLbl="node1" presStyleIdx="2" presStyleCnt="3"/>
      <dgm:spPr/>
    </dgm:pt>
    <dgm:pt modelId="{E8FE2747-0B3A-7545-B2A8-0981A1379775}" type="pres">
      <dgm:prSet presAssocID="{D0769260-CAE7-FC43-91A9-C40FFF36F672}" presName="connector1" presStyleLbl="sibTrans2D1" presStyleIdx="0" presStyleCnt="3"/>
      <dgm:spPr/>
    </dgm:pt>
    <dgm:pt modelId="{A373296E-CD17-FF45-BBBF-042C98955BCB}" type="pres">
      <dgm:prSet presAssocID="{E7298209-30E9-F346-891A-A09CF192DE07}" presName="connector2" presStyleLbl="sibTrans2D1" presStyleIdx="1" presStyleCnt="3"/>
      <dgm:spPr/>
    </dgm:pt>
    <dgm:pt modelId="{C43C12E1-E8BA-F240-8E75-1A9AAAF65974}" type="pres">
      <dgm:prSet presAssocID="{F87CA25B-54ED-244C-84C2-1AF57438CFD4}" presName="connector3" presStyleLbl="sibTrans2D1" presStyleIdx="2" presStyleCnt="3"/>
      <dgm:spPr/>
    </dgm:pt>
  </dgm:ptLst>
  <dgm:cxnLst>
    <dgm:cxn modelId="{4E230D04-FC5B-4C43-98D8-DAA2C519A7BA}" srcId="{10EE9483-2859-6D41-8096-3CC5040E5F74}" destId="{78F3BDFA-5E96-7E40-9F46-50C195B81708}" srcOrd="0" destOrd="0" parTransId="{E54BA33A-B84B-A840-9776-13E6B707CE23}" sibTransId="{D0769260-CAE7-FC43-91A9-C40FFF36F672}"/>
    <dgm:cxn modelId="{9AE77C13-4502-E442-9999-FA939806A5F5}" type="presOf" srcId="{F87CA25B-54ED-244C-84C2-1AF57438CFD4}" destId="{C43C12E1-E8BA-F240-8E75-1A9AAAF65974}" srcOrd="0" destOrd="0" presId="urn:microsoft.com/office/officeart/2005/8/layout/gear1"/>
    <dgm:cxn modelId="{C3D7F61D-3EF4-EA45-900D-76DA19AE7B1F}" type="presOf" srcId="{54151A89-EAB3-5B46-AF99-5EE3312956CF}" destId="{8A1CF6A8-3221-4C4E-9BFE-0B73A9948672}" srcOrd="0" destOrd="0" presId="urn:microsoft.com/office/officeart/2005/8/layout/gear1"/>
    <dgm:cxn modelId="{1A0D9C31-32F7-AE40-BFA5-798C1AA5329E}" type="presOf" srcId="{FE06285D-AAC1-E140-B3B8-9CFECCF2E3FC}" destId="{1A3A5AC8-70C7-FF43-B9F7-C689D083E643}" srcOrd="0" destOrd="0" presId="urn:microsoft.com/office/officeart/2005/8/layout/gear1"/>
    <dgm:cxn modelId="{7FB44246-D374-F945-8502-9E496C1D84B4}" type="presOf" srcId="{FE06285D-AAC1-E140-B3B8-9CFECCF2E3FC}" destId="{8DA29E65-1960-5B40-885F-5FA93C4154C6}" srcOrd="2" destOrd="0" presId="urn:microsoft.com/office/officeart/2005/8/layout/gear1"/>
    <dgm:cxn modelId="{ACB98546-6789-C744-A999-0979C1D36EDA}" type="presOf" srcId="{D0769260-CAE7-FC43-91A9-C40FFF36F672}" destId="{E8FE2747-0B3A-7545-B2A8-0981A1379775}" srcOrd="0" destOrd="0" presId="urn:microsoft.com/office/officeart/2005/8/layout/gear1"/>
    <dgm:cxn modelId="{76DCCE46-2146-9748-B697-5CDE1196337E}" type="presOf" srcId="{54151A89-EAB3-5B46-AF99-5EE3312956CF}" destId="{942BFD09-49F2-4343-AF9C-75EE208CF8C8}" srcOrd="2" destOrd="0" presId="urn:microsoft.com/office/officeart/2005/8/layout/gear1"/>
    <dgm:cxn modelId="{CDF3CB5B-A072-A04D-A43D-250F35C6D08D}" srcId="{10EE9483-2859-6D41-8096-3CC5040E5F74}" destId="{54151A89-EAB3-5B46-AF99-5EE3312956CF}" srcOrd="2" destOrd="0" parTransId="{42A80A0A-1CE1-274F-9211-A5432FF6A28F}" sibTransId="{F87CA25B-54ED-244C-84C2-1AF57438CFD4}"/>
    <dgm:cxn modelId="{5E96216D-48E5-0841-AE60-06CC3DD32C50}" type="presOf" srcId="{10EE9483-2859-6D41-8096-3CC5040E5F74}" destId="{C31A5B5B-7C38-334A-BAD4-1BE355B0BFBC}" srcOrd="0" destOrd="0" presId="urn:microsoft.com/office/officeart/2005/8/layout/gear1"/>
    <dgm:cxn modelId="{ED450170-4DCA-2545-BFE8-3AC880B67D73}" type="presOf" srcId="{54151A89-EAB3-5B46-AF99-5EE3312956CF}" destId="{5903AAD0-1C5D-D243-AEDC-5FBCE9644969}" srcOrd="3" destOrd="0" presId="urn:microsoft.com/office/officeart/2005/8/layout/gear1"/>
    <dgm:cxn modelId="{AC30A97C-D09A-034D-A2AD-FCFF301CB76E}" type="presOf" srcId="{E7298209-30E9-F346-891A-A09CF192DE07}" destId="{A373296E-CD17-FF45-BBBF-042C98955BCB}" srcOrd="0" destOrd="0" presId="urn:microsoft.com/office/officeart/2005/8/layout/gear1"/>
    <dgm:cxn modelId="{98978883-EC34-0D42-896F-69B41E669988}" type="presOf" srcId="{54151A89-EAB3-5B46-AF99-5EE3312956CF}" destId="{DB8A28EF-FBE8-0741-8C14-666C52DDCE2E}" srcOrd="1" destOrd="0" presId="urn:microsoft.com/office/officeart/2005/8/layout/gear1"/>
    <dgm:cxn modelId="{B7BADA89-00F5-7741-A0E7-1B23ED9DAEC5}" type="presOf" srcId="{78F3BDFA-5E96-7E40-9F46-50C195B81708}" destId="{5AB5A7E2-1350-A54E-8159-B4C2B058C624}" srcOrd="1" destOrd="0" presId="urn:microsoft.com/office/officeart/2005/8/layout/gear1"/>
    <dgm:cxn modelId="{B6BD2BB5-12AB-AE46-8F45-055C1E4CBBE6}" type="presOf" srcId="{78F3BDFA-5E96-7E40-9F46-50C195B81708}" destId="{87D880E8-185C-8B40-B40D-377B233E4240}" srcOrd="2" destOrd="0" presId="urn:microsoft.com/office/officeart/2005/8/layout/gear1"/>
    <dgm:cxn modelId="{79AEA8DD-CC42-4F4A-B35E-8053771A4333}" srcId="{10EE9483-2859-6D41-8096-3CC5040E5F74}" destId="{FE06285D-AAC1-E140-B3B8-9CFECCF2E3FC}" srcOrd="1" destOrd="0" parTransId="{ADB2DF4C-1E4D-B34F-ADD9-BC361EF9F82B}" sibTransId="{E7298209-30E9-F346-891A-A09CF192DE07}"/>
    <dgm:cxn modelId="{69EC16E1-1396-D547-8C82-F169C3ABE370}" type="presOf" srcId="{FE06285D-AAC1-E140-B3B8-9CFECCF2E3FC}" destId="{7C572778-1D3F-2840-BAF4-83C660225C6F}" srcOrd="1" destOrd="0" presId="urn:microsoft.com/office/officeart/2005/8/layout/gear1"/>
    <dgm:cxn modelId="{80972CF2-8408-E348-A533-EBFE92105676}" type="presOf" srcId="{78F3BDFA-5E96-7E40-9F46-50C195B81708}" destId="{194235A4-E314-7545-A5D8-1066825892A7}" srcOrd="0" destOrd="0" presId="urn:microsoft.com/office/officeart/2005/8/layout/gear1"/>
    <dgm:cxn modelId="{6898899A-AEDF-BA43-A349-4B498FB38B2D}" type="presParOf" srcId="{C31A5B5B-7C38-334A-BAD4-1BE355B0BFBC}" destId="{194235A4-E314-7545-A5D8-1066825892A7}" srcOrd="0" destOrd="0" presId="urn:microsoft.com/office/officeart/2005/8/layout/gear1"/>
    <dgm:cxn modelId="{BB37B518-2DD1-7F45-B7F0-99CA9DEC527C}" type="presParOf" srcId="{C31A5B5B-7C38-334A-BAD4-1BE355B0BFBC}" destId="{5AB5A7E2-1350-A54E-8159-B4C2B058C624}" srcOrd="1" destOrd="0" presId="urn:microsoft.com/office/officeart/2005/8/layout/gear1"/>
    <dgm:cxn modelId="{15BD2602-E731-6640-8E29-AC615D7B9C2E}" type="presParOf" srcId="{C31A5B5B-7C38-334A-BAD4-1BE355B0BFBC}" destId="{87D880E8-185C-8B40-B40D-377B233E4240}" srcOrd="2" destOrd="0" presId="urn:microsoft.com/office/officeart/2005/8/layout/gear1"/>
    <dgm:cxn modelId="{808C5CAB-6C1B-7045-B5FF-D7650618D778}" type="presParOf" srcId="{C31A5B5B-7C38-334A-BAD4-1BE355B0BFBC}" destId="{1A3A5AC8-70C7-FF43-B9F7-C689D083E643}" srcOrd="3" destOrd="0" presId="urn:microsoft.com/office/officeart/2005/8/layout/gear1"/>
    <dgm:cxn modelId="{FB56406B-D18E-C44C-A789-E5A6137093CF}" type="presParOf" srcId="{C31A5B5B-7C38-334A-BAD4-1BE355B0BFBC}" destId="{7C572778-1D3F-2840-BAF4-83C660225C6F}" srcOrd="4" destOrd="0" presId="urn:microsoft.com/office/officeart/2005/8/layout/gear1"/>
    <dgm:cxn modelId="{7C9E1863-A44D-C844-BCD2-64EFF31BEB7A}" type="presParOf" srcId="{C31A5B5B-7C38-334A-BAD4-1BE355B0BFBC}" destId="{8DA29E65-1960-5B40-885F-5FA93C4154C6}" srcOrd="5" destOrd="0" presId="urn:microsoft.com/office/officeart/2005/8/layout/gear1"/>
    <dgm:cxn modelId="{B92C00AF-E810-DE4B-97DE-8A51BE8686F3}" type="presParOf" srcId="{C31A5B5B-7C38-334A-BAD4-1BE355B0BFBC}" destId="{8A1CF6A8-3221-4C4E-9BFE-0B73A9948672}" srcOrd="6" destOrd="0" presId="urn:microsoft.com/office/officeart/2005/8/layout/gear1"/>
    <dgm:cxn modelId="{FF50287A-EB6B-684A-9FD1-1CAFB68A08B5}" type="presParOf" srcId="{C31A5B5B-7C38-334A-BAD4-1BE355B0BFBC}" destId="{DB8A28EF-FBE8-0741-8C14-666C52DDCE2E}" srcOrd="7" destOrd="0" presId="urn:microsoft.com/office/officeart/2005/8/layout/gear1"/>
    <dgm:cxn modelId="{1C139D4A-72DA-3F4B-AE30-97CDB83F5747}" type="presParOf" srcId="{C31A5B5B-7C38-334A-BAD4-1BE355B0BFBC}" destId="{942BFD09-49F2-4343-AF9C-75EE208CF8C8}" srcOrd="8" destOrd="0" presId="urn:microsoft.com/office/officeart/2005/8/layout/gear1"/>
    <dgm:cxn modelId="{13BD3BBD-34F4-CD49-A09E-34154F553765}" type="presParOf" srcId="{C31A5B5B-7C38-334A-BAD4-1BE355B0BFBC}" destId="{5903AAD0-1C5D-D243-AEDC-5FBCE9644969}" srcOrd="9" destOrd="0" presId="urn:microsoft.com/office/officeart/2005/8/layout/gear1"/>
    <dgm:cxn modelId="{36BB1885-0E89-5E42-ADD6-7F5C31798E84}" type="presParOf" srcId="{C31A5B5B-7C38-334A-BAD4-1BE355B0BFBC}" destId="{E8FE2747-0B3A-7545-B2A8-0981A1379775}" srcOrd="10" destOrd="0" presId="urn:microsoft.com/office/officeart/2005/8/layout/gear1"/>
    <dgm:cxn modelId="{B8A0FF77-9372-2F49-95C1-E08023BF9C83}" type="presParOf" srcId="{C31A5B5B-7C38-334A-BAD4-1BE355B0BFBC}" destId="{A373296E-CD17-FF45-BBBF-042C98955BCB}" srcOrd="11" destOrd="0" presId="urn:microsoft.com/office/officeart/2005/8/layout/gear1"/>
    <dgm:cxn modelId="{33C5518A-99A8-A44F-831D-2438F6E3DBD6}" type="presParOf" srcId="{C31A5B5B-7C38-334A-BAD4-1BE355B0BFBC}" destId="{C43C12E1-E8BA-F240-8E75-1A9AAAF6597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235A4-E314-7545-A5D8-1066825892A7}">
      <dsp:nvSpPr>
        <dsp:cNvPr id="0" name=""/>
        <dsp:cNvSpPr/>
      </dsp:nvSpPr>
      <dsp:spPr>
        <a:xfrm>
          <a:off x="5247360" y="2295148"/>
          <a:ext cx="2805182" cy="2805182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Environment</a:t>
          </a:r>
          <a:endParaRPr lang="cs-CZ" sz="2400" kern="1200" dirty="0"/>
        </a:p>
      </dsp:txBody>
      <dsp:txXfrm>
        <a:off x="5811326" y="2952248"/>
        <a:ext cx="1677250" cy="1441922"/>
      </dsp:txXfrm>
    </dsp:sp>
    <dsp:sp modelId="{1A3A5AC8-70C7-FF43-B9F7-C689D083E643}">
      <dsp:nvSpPr>
        <dsp:cNvPr id="0" name=""/>
        <dsp:cNvSpPr/>
      </dsp:nvSpPr>
      <dsp:spPr>
        <a:xfrm>
          <a:off x="3615255" y="1632105"/>
          <a:ext cx="2040132" cy="2040132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Learning</a:t>
          </a:r>
          <a:r>
            <a:rPr lang="cs-CZ" sz="2000" kern="1200" dirty="0"/>
            <a:t> </a:t>
          </a:r>
          <a:r>
            <a:rPr lang="cs-CZ" sz="2000" kern="1200" dirty="0" err="1"/>
            <a:t>opportunities</a:t>
          </a:r>
          <a:endParaRPr lang="cs-CZ" sz="2000" kern="1200" dirty="0"/>
        </a:p>
      </dsp:txBody>
      <dsp:txXfrm>
        <a:off x="4128864" y="2148819"/>
        <a:ext cx="1012914" cy="1006704"/>
      </dsp:txXfrm>
    </dsp:sp>
    <dsp:sp modelId="{8A1CF6A8-3221-4C4E-9BFE-0B73A9948672}">
      <dsp:nvSpPr>
        <dsp:cNvPr id="0" name=""/>
        <dsp:cNvSpPr/>
      </dsp:nvSpPr>
      <dsp:spPr>
        <a:xfrm rot="20700000">
          <a:off x="4757937" y="224622"/>
          <a:ext cx="1998913" cy="1998913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 err="1"/>
            <a:t>Interactions</a:t>
          </a:r>
          <a:endParaRPr lang="cs-CZ" sz="1700" kern="1200" dirty="0"/>
        </a:p>
      </dsp:txBody>
      <dsp:txXfrm rot="-20700000">
        <a:off x="5196357" y="663043"/>
        <a:ext cx="1122072" cy="1122072"/>
      </dsp:txXfrm>
    </dsp:sp>
    <dsp:sp modelId="{E8FE2747-0B3A-7545-B2A8-0981A1379775}">
      <dsp:nvSpPr>
        <dsp:cNvPr id="0" name=""/>
        <dsp:cNvSpPr/>
      </dsp:nvSpPr>
      <dsp:spPr>
        <a:xfrm>
          <a:off x="5041735" y="1866098"/>
          <a:ext cx="3590633" cy="3590633"/>
        </a:xfrm>
        <a:prstGeom prst="circularArrow">
          <a:avLst>
            <a:gd name="adj1" fmla="val 4687"/>
            <a:gd name="adj2" fmla="val 299029"/>
            <a:gd name="adj3" fmla="val 2534251"/>
            <a:gd name="adj4" fmla="val 15822852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3296E-CD17-FF45-BBBF-042C98955BCB}">
      <dsp:nvSpPr>
        <dsp:cNvPr id="0" name=""/>
        <dsp:cNvSpPr/>
      </dsp:nvSpPr>
      <dsp:spPr>
        <a:xfrm>
          <a:off x="3253951" y="1176813"/>
          <a:ext cx="2608819" cy="260881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C12E1-E8BA-F240-8E75-1A9AAAF65974}">
      <dsp:nvSpPr>
        <dsp:cNvPr id="0" name=""/>
        <dsp:cNvSpPr/>
      </dsp:nvSpPr>
      <dsp:spPr>
        <a:xfrm>
          <a:off x="4295568" y="-217102"/>
          <a:ext cx="2812832" cy="281283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43B6F-65A6-974E-86AC-C0B73E2FC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10E297-2116-684E-88E2-9F882806E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F42C83-31BA-384D-8069-07DB05D5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FD3943-FF0E-FC4F-92C5-91E3C407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FAC6C6-477F-BE49-93E4-C1170DED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426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F616A-71C9-1A42-944E-3A10437A4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9AD849-F095-1247-BFA1-5AD243816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C53BF3-846F-0744-A101-073FB9CA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A0ADE8-8489-844A-9AAD-7C02D45D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A1F374-208B-BC42-A5F6-CD1315E3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466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0BE54AE-D687-B346-8E2B-F7BDDC6D2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3F4E2B-89E1-2647-9309-3F420F0E0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E70430-393D-2A44-AE2A-01F534AFD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21FFF1-7186-074F-99E7-A48CDC7E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7AF5E2-D35E-F946-8BE2-923C7FF8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06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F1872-18D9-EF45-8377-6C44FCF5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21BA2F-0A2B-2642-A474-B0683EB16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522D8D-AB4B-F144-9364-0CC0B7C8F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BDA433-AC10-0942-919A-536673FC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855C2D-FB66-C446-88AF-2BA4439A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082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C0F4E-10FC-D243-8D95-791E6B9D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FF12F8-A2F2-C14D-9CD2-F2629A274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553375-2466-1C46-A895-5718FFEC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1EEBDE-270A-DC4C-A896-2704675D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07185C-E077-C34C-B94B-8453D81C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23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D2487-6E86-DA48-AEAF-B546C9C6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D546C0-F0D1-0E44-8C57-AE9C9B388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AE95275-4F6C-534A-9CDD-2C08BFCD1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203A4A-5560-2947-AB7E-C076701C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14B8BB-5BA3-3543-8A26-F93C6E8B9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490B19-335A-5A4B-BCFA-E08A7A99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643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2DCC7-B3B1-054B-9274-D8EF7F0C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203B4D2-25F0-3E4A-BE49-AF9A8C2FE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4FA6063-BA00-A443-9C95-A7EAF6F46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ED7C1EB-78BD-AA4C-8EDE-ABF10FE22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26A2664-96BF-2F48-93B0-5F857B3EB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B7E5B6B-15DE-EB40-9869-6D7EC52B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35B07C-2C20-1E4E-8F3C-E8AB04AD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DDD548D-AEB8-BF45-BA68-08BED4AA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708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98110-F4B5-7140-8C75-88616D00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2ECF9E-DD9B-E540-8DE5-BA42E6A9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79E9F9-F132-B949-A550-72E8A112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4DEFD3-71FF-0C40-AD43-B605F9CB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23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5F3171B-4F2E-474A-8599-73BF8FCAC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3C1B33-9C89-BF40-A4A4-A2F21E20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E15AF4-3EC6-754E-978C-8A2E0958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456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77C12B-E803-414A-B5BC-B5F0AF4E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3580C3-4707-CC43-8BF5-A28A70308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FB43726-A5CF-BB42-8BA9-CCF2914CA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7FC701-F43C-9742-ACB9-2CD696FB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8C0E1E-1236-5643-815D-50A7DD5B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C26C46-E5F5-3A4F-9155-979FB5DC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74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0ED69-ED3A-364A-A2FE-EA5777D77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88AB09-B0D8-0C44-9FEC-5A0A8E360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8DA2491-7136-4E43-8D40-163EE7131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C3D77B-092A-B642-98B5-F1A4842A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FA315E-31FC-8D46-B0EC-6438970F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CDCF33-DC60-6B48-811D-A0F3A5D5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619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0CC35F5-2C55-F34A-82F9-09227710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0E1FDA9-E13A-BB4A-ACB6-7AB89B09B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480CD9-B913-0040-9692-8587B2649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AAD8-D6D5-8744-9772-34E0C457AB06}" type="datetimeFigureOut">
              <a:rPr lang="cs-CZ" smtClean="0"/>
              <a:t>24.11.23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4987C8-4E69-CB4C-BCDD-4FADCC475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7983B7-C2F4-234E-AB6F-581EE18A9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53D7-BA6C-D149-B9F7-2E3EE3F9E6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57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9A905-2C5E-C747-9251-A0542ADB2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2634"/>
            <a:ext cx="9144000" cy="2387600"/>
          </a:xfrm>
        </p:spPr>
        <p:txBody>
          <a:bodyPr>
            <a:normAutofit/>
          </a:bodyPr>
          <a:lstStyle/>
          <a:p>
            <a:r>
              <a:rPr lang="cs-CZ" dirty="0" err="1"/>
              <a:t>Promoting</a:t>
            </a:r>
            <a:r>
              <a:rPr lang="cs-CZ" dirty="0"/>
              <a:t> </a:t>
            </a:r>
            <a:r>
              <a:rPr lang="cs-CZ" dirty="0" err="1"/>
              <a:t>divergent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curriculum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943563-91D0-9A42-871A-2123899EE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3332"/>
            <a:ext cx="9144000" cy="1655762"/>
          </a:xfrm>
        </p:spPr>
        <p:txBody>
          <a:bodyPr/>
          <a:lstStyle/>
          <a:p>
            <a:r>
              <a:rPr lang="cs-CZ" dirty="0"/>
              <a:t>Petra </a:t>
            </a:r>
            <a:r>
              <a:rPr lang="cs-CZ" dirty="0" err="1"/>
              <a:t>Vallin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04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D8DFB-59C1-B044-A2CE-C29AC889F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/>
              <a:t>KWL chart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A639A1FA-B653-BB43-B39E-A4239E20AB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395479"/>
              </p:ext>
            </p:extLst>
          </p:nvPr>
        </p:nvGraphicFramePr>
        <p:xfrm>
          <a:off x="838200" y="1968285"/>
          <a:ext cx="10515600" cy="3518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53349317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0099746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187831661"/>
                    </a:ext>
                  </a:extLst>
                </a:gridCol>
              </a:tblGrid>
              <a:tr h="611845">
                <a:tc>
                  <a:txBody>
                    <a:bodyPr/>
                    <a:lstStyle/>
                    <a:p>
                      <a:r>
                        <a:rPr lang="cs-CZ" dirty="0"/>
                        <a:t>I 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 WOULD LIKE TO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 LEARNT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931194"/>
                  </a:ext>
                </a:extLst>
              </a:tr>
              <a:tr h="290627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264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8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7DC08-B7D1-5F49-B7BE-26D0A340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9113E01-06BC-5F46-BF93-D7BA882F5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134" y="548681"/>
            <a:ext cx="8237733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4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CAAED6C-70B4-E545-ACA5-9CE6269D8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9441" y="2031487"/>
            <a:ext cx="3101975" cy="31019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284536-6AA1-5141-B357-5F9314368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59" y="2818493"/>
            <a:ext cx="2703322" cy="15279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401262-61A2-D143-9623-09A8547B4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54"/>
          <a:stretch/>
        </p:blipFill>
        <p:spPr>
          <a:xfrm>
            <a:off x="8225376" y="2323634"/>
            <a:ext cx="3044317" cy="251767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07D2C0F-96E3-1149-98F1-0A4C40123F7F}"/>
              </a:ext>
            </a:extLst>
          </p:cNvPr>
          <p:cNvSpPr/>
          <p:nvPr/>
        </p:nvSpPr>
        <p:spPr>
          <a:xfrm>
            <a:off x="3072841" y="946531"/>
            <a:ext cx="6015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 err="1"/>
              <a:t>Key</a:t>
            </a:r>
            <a:r>
              <a:rPr lang="cs-CZ" sz="4000" b="1" dirty="0"/>
              <a:t> </a:t>
            </a:r>
            <a:r>
              <a:rPr lang="cs-CZ" sz="4000" b="1" dirty="0" err="1"/>
              <a:t>pictures</a:t>
            </a:r>
            <a:r>
              <a:rPr lang="cs-CZ" sz="4000" b="1" dirty="0"/>
              <a:t> </a:t>
            </a:r>
            <a:r>
              <a:rPr lang="cs-CZ" sz="4000" b="1" dirty="0" err="1"/>
              <a:t>before</a:t>
            </a:r>
            <a:r>
              <a:rPr lang="cs-CZ" sz="4000" b="1" dirty="0"/>
              <a:t> </a:t>
            </a:r>
            <a:r>
              <a:rPr lang="cs-CZ" sz="4000" b="1" dirty="0" err="1"/>
              <a:t>reading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69382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AB746-3835-E143-B9A9-102FE628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READING WITH PREDICTION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F63DC36C-41FB-D148-9D86-E8C5149704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517949"/>
              </p:ext>
            </p:extLst>
          </p:nvPr>
        </p:nvGraphicFramePr>
        <p:xfrm>
          <a:off x="637867" y="1690688"/>
          <a:ext cx="10916265" cy="4516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755">
                  <a:extLst>
                    <a:ext uri="{9D8B030D-6E8A-4147-A177-3AD203B41FA5}">
                      <a16:colId xmlns:a16="http://schemas.microsoft.com/office/drawing/2014/main" val="865455389"/>
                    </a:ext>
                  </a:extLst>
                </a:gridCol>
                <a:gridCol w="3638755">
                  <a:extLst>
                    <a:ext uri="{9D8B030D-6E8A-4147-A177-3AD203B41FA5}">
                      <a16:colId xmlns:a16="http://schemas.microsoft.com/office/drawing/2014/main" val="2227181508"/>
                    </a:ext>
                  </a:extLst>
                </a:gridCol>
                <a:gridCol w="3638755">
                  <a:extLst>
                    <a:ext uri="{9D8B030D-6E8A-4147-A177-3AD203B41FA5}">
                      <a16:colId xmlns:a16="http://schemas.microsoft.com/office/drawing/2014/main" val="2350891140"/>
                    </a:ext>
                  </a:extLst>
                </a:gridCol>
              </a:tblGrid>
              <a:tr h="61670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What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will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happen</a:t>
                      </a:r>
                      <a:r>
                        <a:rPr lang="cs-CZ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What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happened</a:t>
                      </a:r>
                      <a:r>
                        <a:rPr lang="cs-CZ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074939"/>
                  </a:ext>
                </a:extLst>
              </a:tr>
              <a:tr h="1636485">
                <a:tc>
                  <a:txBody>
                    <a:bodyPr/>
                    <a:lstStyle/>
                    <a:p>
                      <a:r>
                        <a:rPr lang="cs-CZ" dirty="0"/>
                        <a:t>FIRST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spider</a:t>
                      </a:r>
                      <a:r>
                        <a:rPr lang="cs-CZ" dirty="0"/>
                        <a:t> and </a:t>
                      </a: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fly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were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friends</a:t>
                      </a:r>
                      <a:endParaRPr lang="cs-CZ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Terrible </a:t>
                      </a:r>
                      <a:r>
                        <a:rPr lang="cs-CZ" dirty="0" err="1"/>
                        <a:t>drought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came</a:t>
                      </a:r>
                      <a:r>
                        <a:rPr lang="cs-CZ" dirty="0"/>
                        <a:t>- no food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spider</a:t>
                      </a:r>
                      <a:r>
                        <a:rPr lang="cs-CZ" dirty="0"/>
                        <a:t> had </a:t>
                      </a:r>
                      <a:r>
                        <a:rPr lang="cs-CZ" dirty="0" err="1"/>
                        <a:t>sweet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potatoes</a:t>
                      </a:r>
                      <a:r>
                        <a:rPr lang="cs-CZ" dirty="0"/>
                        <a:t> and </a:t>
                      </a: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fly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came</a:t>
                      </a:r>
                      <a:r>
                        <a:rPr lang="cs-CZ" dirty="0"/>
                        <a:t> to </a:t>
                      </a:r>
                      <a:r>
                        <a:rPr lang="cs-CZ" dirty="0" err="1"/>
                        <a:t>see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him</a:t>
                      </a:r>
                      <a:r>
                        <a:rPr lang="cs-CZ" dirty="0"/>
                        <a:t> and </a:t>
                      </a:r>
                      <a:r>
                        <a:rPr lang="cs-CZ" dirty="0" err="1"/>
                        <a:t>she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was</a:t>
                      </a:r>
                      <a:r>
                        <a:rPr lang="cs-CZ" dirty="0"/>
                        <a:t> very </a:t>
                      </a:r>
                      <a:r>
                        <a:rPr lang="cs-CZ" dirty="0" err="1"/>
                        <a:t>thin</a:t>
                      </a:r>
                      <a:r>
                        <a:rPr lang="cs-CZ" dirty="0"/>
                        <a:t>..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But </a:t>
                      </a: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spider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did</a:t>
                      </a:r>
                      <a:r>
                        <a:rPr lang="cs-CZ" dirty="0"/>
                        <a:t> not </a:t>
                      </a:r>
                      <a:r>
                        <a:rPr lang="cs-CZ" dirty="0" err="1"/>
                        <a:t>want</a:t>
                      </a:r>
                      <a:r>
                        <a:rPr lang="cs-CZ" dirty="0"/>
                        <a:t> to </a:t>
                      </a:r>
                      <a:r>
                        <a:rPr lang="cs-CZ" dirty="0" err="1"/>
                        <a:t>share</a:t>
                      </a:r>
                      <a:r>
                        <a:rPr lang="cs-CZ" dirty="0"/>
                        <a:t> – HE HAD AN IDEA!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418079"/>
                  </a:ext>
                </a:extLst>
              </a:tr>
              <a:tr h="1614068">
                <a:tc>
                  <a:txBody>
                    <a:bodyPr/>
                    <a:lstStyle/>
                    <a:p>
                      <a:r>
                        <a:rPr lang="cs-CZ" dirty="0"/>
                        <a:t> SECOND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558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857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ED42D-ACA7-BF43-BCB5-6B109884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DIXIT AND A DICE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8508B4-BB4F-2049-9178-34F2E0197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see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picture</a:t>
            </a:r>
            <a:r>
              <a:rPr lang="cs-CZ" dirty="0"/>
              <a:t>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dirty="0" err="1"/>
              <a:t>Say</a:t>
            </a:r>
            <a:r>
              <a:rPr lang="cs-CZ" dirty="0"/>
              <a:t> </a:t>
            </a:r>
            <a:r>
              <a:rPr lang="cs-CZ" b="1" dirty="0"/>
              <a:t>3 </a:t>
            </a:r>
            <a:r>
              <a:rPr lang="cs-CZ" b="1" dirty="0" err="1"/>
              <a:t>adjectives</a:t>
            </a:r>
            <a:r>
              <a:rPr lang="cs-CZ" b="1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come</a:t>
            </a:r>
            <a:r>
              <a:rPr lang="cs-CZ" dirty="0"/>
              <a:t> to </a:t>
            </a:r>
            <a:r>
              <a:rPr lang="cs-CZ" dirty="0" err="1"/>
              <a:t>your</a:t>
            </a:r>
            <a:r>
              <a:rPr lang="cs-CZ" dirty="0"/>
              <a:t> mind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picture</a:t>
            </a:r>
            <a:r>
              <a:rPr lang="cs-CZ" dirty="0"/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a </a:t>
            </a:r>
            <a:r>
              <a:rPr lang="cs-CZ" b="1" dirty="0" err="1"/>
              <a:t>painting</a:t>
            </a:r>
            <a:r>
              <a:rPr lang="cs-CZ" b="1" dirty="0"/>
              <a:t> in a </a:t>
            </a:r>
            <a:r>
              <a:rPr lang="cs-CZ" b="1" dirty="0" err="1"/>
              <a:t>gallery</a:t>
            </a:r>
            <a:r>
              <a:rPr lang="cs-CZ" b="1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b="1" dirty="0" err="1"/>
              <a:t>illustration</a:t>
            </a:r>
            <a:r>
              <a:rPr lang="cs-CZ" b="1" dirty="0"/>
              <a:t> in a </a:t>
            </a:r>
            <a:r>
              <a:rPr lang="cs-CZ" b="1" dirty="0" err="1"/>
              <a:t>book</a:t>
            </a:r>
            <a:r>
              <a:rPr lang="cs-CZ" dirty="0"/>
              <a:t>,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happened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moment?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b="1" dirty="0" err="1"/>
              <a:t>illustration</a:t>
            </a:r>
            <a:r>
              <a:rPr lang="cs-CZ" b="1" dirty="0"/>
              <a:t> in a </a:t>
            </a:r>
            <a:r>
              <a:rPr lang="cs-CZ" b="1" dirty="0" err="1"/>
              <a:t>book</a:t>
            </a:r>
            <a:r>
              <a:rPr lang="cs-CZ" dirty="0"/>
              <a:t>,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happened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moment?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dirty="0" err="1"/>
              <a:t>Does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remind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b="1" dirty="0" err="1"/>
              <a:t>life</a:t>
            </a:r>
            <a:r>
              <a:rPr lang="cs-CZ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061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1ABD4-60E1-074F-9DA7-6191DA1D0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587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 err="1"/>
              <a:t>How</a:t>
            </a:r>
            <a:r>
              <a:rPr lang="cs-CZ" sz="3200" dirty="0"/>
              <a:t> </a:t>
            </a:r>
            <a:r>
              <a:rPr lang="cs-CZ" sz="3200" dirty="0" err="1"/>
              <a:t>is</a:t>
            </a:r>
            <a:r>
              <a:rPr lang="cs-CZ" sz="3200" dirty="0"/>
              <a:t> “</a:t>
            </a:r>
            <a:r>
              <a:rPr lang="cs-CZ" sz="3200" dirty="0" err="1"/>
              <a:t>creative</a:t>
            </a:r>
            <a:r>
              <a:rPr lang="cs-CZ" sz="3200" dirty="0"/>
              <a:t> </a:t>
            </a:r>
            <a:r>
              <a:rPr lang="cs-CZ" sz="3200" dirty="0" err="1"/>
              <a:t>teaching</a:t>
            </a:r>
            <a:r>
              <a:rPr lang="cs-CZ" sz="3200" dirty="0"/>
              <a:t>“ </a:t>
            </a:r>
            <a:r>
              <a:rPr lang="cs-CZ" sz="3200" dirty="0" err="1"/>
              <a:t>visible</a:t>
            </a:r>
            <a:r>
              <a:rPr lang="cs-CZ" sz="3200" dirty="0"/>
              <a:t> in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classroom</a:t>
            </a:r>
            <a:r>
              <a:rPr lang="cs-CZ" sz="3200" dirty="0"/>
              <a:t>?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B69D7D1-0672-4A48-A80C-C50429FDAD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693606"/>
              </p:ext>
            </p:extLst>
          </p:nvPr>
        </p:nvGraphicFramePr>
        <p:xfrm>
          <a:off x="233515" y="1027906"/>
          <a:ext cx="11004755" cy="510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7263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38130-DC4C-9E43-8EAC-99325CE51BB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</p:spPr>
        <p:txBody>
          <a:bodyPr/>
          <a:lstStyle/>
          <a:p>
            <a:r>
              <a:rPr lang="cs-CZ" dirty="0" err="1"/>
              <a:t>Environment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16D942-24C1-C644-ADEF-C2B88290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Open-</a:t>
            </a:r>
            <a:r>
              <a:rPr lang="cs-CZ" dirty="0" err="1"/>
              <a:t>ended</a:t>
            </a:r>
            <a:r>
              <a:rPr lang="cs-CZ" dirty="0"/>
              <a:t> </a:t>
            </a:r>
            <a:r>
              <a:rPr lang="cs-CZ" dirty="0" err="1"/>
              <a:t>materials</a:t>
            </a:r>
            <a:r>
              <a:rPr lang="cs-CZ" dirty="0"/>
              <a:t> </a:t>
            </a:r>
          </a:p>
          <a:p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learning</a:t>
            </a:r>
            <a:r>
              <a:rPr lang="cs-CZ" dirty="0"/>
              <a:t> </a:t>
            </a:r>
            <a:r>
              <a:rPr lang="cs-CZ" dirty="0" err="1"/>
              <a:t>opportunities</a:t>
            </a:r>
            <a:endParaRPr lang="cs-CZ" dirty="0"/>
          </a:p>
          <a:p>
            <a:r>
              <a:rPr lang="cs-CZ" dirty="0" err="1"/>
              <a:t>Flexible</a:t>
            </a:r>
            <a:r>
              <a:rPr lang="cs-CZ" dirty="0"/>
              <a:t> </a:t>
            </a:r>
            <a:r>
              <a:rPr lang="cs-CZ" dirty="0" err="1"/>
              <a:t>seating</a:t>
            </a:r>
            <a:endParaRPr lang="cs-CZ" dirty="0"/>
          </a:p>
          <a:p>
            <a:r>
              <a:rPr lang="cs-CZ" dirty="0" err="1"/>
              <a:t>Children</a:t>
            </a:r>
            <a:r>
              <a:rPr lang="cs-CZ" dirty="0"/>
              <a:t> </a:t>
            </a:r>
            <a:r>
              <a:rPr lang="cs-CZ" dirty="0" err="1"/>
              <a:t>feel</a:t>
            </a:r>
            <a:r>
              <a:rPr lang="cs-CZ" dirty="0"/>
              <a:t> </a:t>
            </a:r>
            <a:r>
              <a:rPr lang="cs-CZ" dirty="0" err="1"/>
              <a:t>ownership</a:t>
            </a:r>
            <a:r>
              <a:rPr lang="cs-CZ" dirty="0"/>
              <a:t> and </a:t>
            </a:r>
            <a:r>
              <a:rPr lang="cs-CZ" dirty="0" err="1"/>
              <a:t>responsibility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r>
              <a:rPr lang="cs-CZ" dirty="0" err="1"/>
              <a:t>Letting</a:t>
            </a:r>
            <a:r>
              <a:rPr lang="cs-CZ" dirty="0"/>
              <a:t> </a:t>
            </a:r>
            <a:r>
              <a:rPr lang="cs-CZ" dirty="0" err="1"/>
              <a:t>children</a:t>
            </a:r>
            <a:r>
              <a:rPr lang="cs-CZ" dirty="0"/>
              <a:t> make </a:t>
            </a:r>
            <a:r>
              <a:rPr lang="cs-CZ" dirty="0" err="1"/>
              <a:t>choices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FBB11-1A40-7C4D-891C-7BBA6724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46" y="155489"/>
            <a:ext cx="105156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interactions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9882A3-4E7E-754D-871B-D782531C1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87"/>
          <a:stretch/>
        </p:blipFill>
        <p:spPr>
          <a:xfrm>
            <a:off x="463446" y="1609815"/>
            <a:ext cx="5997516" cy="3912487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2C817961-66A1-654C-A356-8958306CC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94" r="11307"/>
          <a:stretch/>
        </p:blipFill>
        <p:spPr>
          <a:xfrm>
            <a:off x="6096000" y="1609815"/>
            <a:ext cx="5820697" cy="1666949"/>
          </a:xfrm>
          <a:prstGeom prst="rect">
            <a:avLst/>
          </a:prstGeom>
        </p:spPr>
      </p:pic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34A1F20E-4581-C34F-B057-93B8BD2B8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2051EC-7181-F843-AA7E-69D94D1181D6}"/>
              </a:ext>
            </a:extLst>
          </p:cNvPr>
          <p:cNvSpPr txBox="1"/>
          <p:nvPr/>
        </p:nvSpPr>
        <p:spPr>
          <a:xfrm>
            <a:off x="6460962" y="4732421"/>
            <a:ext cx="5105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Child-Centered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Democratic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Preschool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Classrooms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. Step by Step. Open Society </a:t>
            </a:r>
            <a:r>
              <a:rPr lang="cs-CZ" dirty="0" err="1">
                <a:solidFill>
                  <a:schemeClr val="bg2">
                    <a:lumMod val="25000"/>
                  </a:schemeClr>
                </a:solidFill>
              </a:rPr>
              <a:t>Foundation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 London: 2019, p. 145-146.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5779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7C621-94AF-BF48-9777-CBC59FDAE3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cs-CZ" dirty="0" err="1"/>
              <a:t>Learning</a:t>
            </a:r>
            <a:r>
              <a:rPr lang="cs-CZ" dirty="0"/>
              <a:t> </a:t>
            </a:r>
            <a:r>
              <a:rPr lang="cs-CZ" dirty="0" err="1"/>
              <a:t>opportunities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03E4F5-11F7-9243-81DD-4247B606D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Open-</a:t>
            </a:r>
            <a:r>
              <a:rPr lang="cs-CZ" dirty="0" err="1"/>
              <a:t>ended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r>
              <a:rPr lang="cs-CZ" dirty="0" err="1"/>
              <a:t>Ensuring</a:t>
            </a:r>
            <a:r>
              <a:rPr lang="cs-CZ" dirty="0"/>
              <a:t> sensory </a:t>
            </a:r>
            <a:r>
              <a:rPr lang="cs-CZ" dirty="0" err="1"/>
              <a:t>experience</a:t>
            </a:r>
            <a:endParaRPr lang="cs-CZ" dirty="0"/>
          </a:p>
          <a:p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sources</a:t>
            </a:r>
            <a:endParaRPr lang="cs-CZ" dirty="0"/>
          </a:p>
          <a:p>
            <a:r>
              <a:rPr lang="cs-CZ" dirty="0" err="1"/>
              <a:t>Allowing</a:t>
            </a:r>
            <a:r>
              <a:rPr lang="cs-CZ" dirty="0"/>
              <a:t> </a:t>
            </a:r>
            <a:r>
              <a:rPr lang="cs-CZ" dirty="0" err="1"/>
              <a:t>time</a:t>
            </a:r>
            <a:endParaRPr lang="cs-CZ" dirty="0"/>
          </a:p>
          <a:p>
            <a:r>
              <a:rPr lang="cs-CZ" dirty="0" err="1"/>
              <a:t>Integrating</a:t>
            </a:r>
            <a:r>
              <a:rPr lang="cs-CZ" dirty="0"/>
              <a:t> music, drama </a:t>
            </a:r>
            <a:r>
              <a:rPr lang="cs-CZ" dirty="0" err="1"/>
              <a:t>education</a:t>
            </a:r>
            <a:r>
              <a:rPr lang="cs-CZ" dirty="0"/>
              <a:t> </a:t>
            </a:r>
            <a:r>
              <a:rPr lang="cs-CZ" dirty="0" err="1"/>
              <a:t>techniques</a:t>
            </a:r>
            <a:r>
              <a:rPr lang="cs-CZ" dirty="0"/>
              <a:t> and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  <a:p>
            <a:r>
              <a:rPr lang="cs-CZ" dirty="0" err="1"/>
              <a:t>Collaborative</a:t>
            </a:r>
            <a:r>
              <a:rPr lang="cs-CZ" dirty="0"/>
              <a:t> </a:t>
            </a:r>
            <a:r>
              <a:rPr lang="cs-CZ" dirty="0" err="1"/>
              <a:t>teaching</a:t>
            </a:r>
            <a:endParaRPr lang="cs-CZ" dirty="0"/>
          </a:p>
          <a:p>
            <a:r>
              <a:rPr lang="cs-CZ" dirty="0" err="1"/>
              <a:t>Linking</a:t>
            </a:r>
            <a:r>
              <a:rPr lang="cs-CZ" dirty="0"/>
              <a:t> </a:t>
            </a:r>
            <a:r>
              <a:rPr lang="cs-CZ" dirty="0" err="1"/>
              <a:t>learning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children`s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Project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parc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95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1EBD6-B3C9-9D46-90EC-67AE978F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12CF241-D79E-BA4A-A6F6-7B78A74A8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676"/>
            <a:ext cx="6422122" cy="67213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694DEA-1655-5548-B78D-E2930EA8E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5" r="3873"/>
          <a:stretch/>
        </p:blipFill>
        <p:spPr>
          <a:xfrm>
            <a:off x="5982029" y="136676"/>
            <a:ext cx="5811864" cy="573883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5EB7252-9F86-BA4F-B440-D8BCFF880AE4}"/>
              </a:ext>
            </a:extLst>
          </p:cNvPr>
          <p:cNvSpPr txBox="1"/>
          <p:nvPr/>
        </p:nvSpPr>
        <p:spPr>
          <a:xfrm>
            <a:off x="6192253" y="5875511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Child-Centered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Democratic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Preschool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Classrooms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. Step by Step. Open Society </a:t>
            </a:r>
            <a:r>
              <a:rPr lang="cs-CZ" dirty="0" err="1">
                <a:solidFill>
                  <a:schemeClr val="bg2">
                    <a:lumMod val="25000"/>
                  </a:schemeClr>
                </a:solidFill>
              </a:rPr>
              <a:t>Foundation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 London: 2019, p. 133.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275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8529D-AC2E-D74E-8F7F-B213384A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04961C-ED28-E54B-8F03-D059EAC5F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teacher</a:t>
            </a:r>
            <a:r>
              <a:rPr lang="cs-CZ" dirty="0"/>
              <a:t> and his/her role</a:t>
            </a:r>
          </a:p>
          <a:p>
            <a:r>
              <a:rPr lang="cs-CZ" dirty="0" err="1"/>
              <a:t>Creative</a:t>
            </a:r>
            <a:r>
              <a:rPr lang="cs-CZ" dirty="0"/>
              <a:t> curriculum and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visible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classroom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459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EBADF-D04E-0748-A680-815146CD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Creative</a:t>
            </a:r>
            <a:r>
              <a:rPr lang="cs-CZ" b="1" dirty="0"/>
              <a:t> </a:t>
            </a:r>
            <a:r>
              <a:rPr lang="cs-CZ" b="1" dirty="0" err="1"/>
              <a:t>Teacher</a:t>
            </a:r>
            <a:r>
              <a:rPr lang="cs-CZ" b="1" dirty="0"/>
              <a:t> and his/her </a:t>
            </a:r>
            <a:r>
              <a:rPr lang="cs-CZ" b="1" dirty="0" err="1"/>
              <a:t>roles</a:t>
            </a:r>
            <a:r>
              <a:rPr lang="cs-CZ" b="1" dirty="0"/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157EC5-3A32-FA49-B227-50F9D3333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reflector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carer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communicator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facilitator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observer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assesor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creator</a:t>
            </a:r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(Rose and </a:t>
            </a:r>
            <a:r>
              <a:rPr lang="cs-CZ" sz="1800" dirty="0" err="1"/>
              <a:t>Rogers</a:t>
            </a:r>
            <a:r>
              <a:rPr lang="cs-CZ" sz="1800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val="50087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ADB77F-BC02-DE45-B10A-C9238B6A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teacher</a:t>
            </a:r>
            <a:r>
              <a:rPr lang="cs-CZ" dirty="0"/>
              <a:t> </a:t>
            </a:r>
            <a:r>
              <a:rPr lang="cs-CZ" dirty="0" err="1"/>
              <a:t>needs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creative</a:t>
            </a:r>
            <a:r>
              <a:rPr lang="cs-CZ" dirty="0"/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CA764-78F7-E944-9A10-0E7D923A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combining</a:t>
            </a:r>
            <a:r>
              <a:rPr lang="cs-CZ" dirty="0"/>
              <a:t> </a:t>
            </a:r>
            <a:r>
              <a:rPr lang="cs-CZ" dirty="0" err="1"/>
              <a:t>knowledge</a:t>
            </a:r>
            <a:r>
              <a:rPr lang="cs-CZ" dirty="0"/>
              <a:t>, </a:t>
            </a:r>
            <a:r>
              <a:rPr lang="cs-CZ" dirty="0" err="1"/>
              <a:t>experience</a:t>
            </a:r>
            <a:r>
              <a:rPr lang="cs-CZ" dirty="0"/>
              <a:t> and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tools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planning</a:t>
            </a:r>
            <a:endParaRPr lang="cs-CZ" dirty="0"/>
          </a:p>
          <a:p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involving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children</a:t>
            </a:r>
            <a:r>
              <a:rPr lang="cs-CZ" dirty="0"/>
              <a:t> in </a:t>
            </a:r>
            <a:r>
              <a:rPr lang="cs-CZ" dirty="0" err="1"/>
              <a:t>teaching</a:t>
            </a:r>
            <a:r>
              <a:rPr lang="cs-CZ" dirty="0"/>
              <a:t>, </a:t>
            </a:r>
            <a:r>
              <a:rPr lang="cs-CZ" dirty="0" err="1"/>
              <a:t>thinking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strategies</a:t>
            </a:r>
            <a:r>
              <a:rPr lang="cs-CZ" dirty="0"/>
              <a:t>, </a:t>
            </a:r>
            <a:r>
              <a:rPr lang="cs-CZ" dirty="0" err="1"/>
              <a:t>hypothesing</a:t>
            </a:r>
            <a:r>
              <a:rPr lang="cs-CZ" dirty="0"/>
              <a:t>, </a:t>
            </a:r>
            <a:r>
              <a:rPr lang="cs-CZ" dirty="0" err="1"/>
              <a:t>testing</a:t>
            </a:r>
            <a:r>
              <a:rPr lang="cs-CZ" dirty="0"/>
              <a:t>, </a:t>
            </a:r>
            <a:r>
              <a:rPr lang="cs-CZ" dirty="0" err="1"/>
              <a:t>reflecting</a:t>
            </a:r>
            <a:r>
              <a:rPr lang="cs-CZ" dirty="0"/>
              <a:t>…</a:t>
            </a:r>
          </a:p>
          <a:p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responding</a:t>
            </a:r>
            <a:r>
              <a:rPr lang="cs-CZ" dirty="0"/>
              <a:t> </a:t>
            </a:r>
            <a:r>
              <a:rPr lang="cs-CZ" dirty="0" err="1"/>
              <a:t>children</a:t>
            </a:r>
            <a:r>
              <a:rPr lang="cs-CZ" dirty="0"/>
              <a:t> </a:t>
            </a:r>
            <a:r>
              <a:rPr lang="cs-CZ" dirty="0" err="1"/>
              <a:t>needs</a:t>
            </a:r>
            <a:r>
              <a:rPr lang="cs-CZ" dirty="0"/>
              <a:t> and </a:t>
            </a:r>
            <a:r>
              <a:rPr lang="cs-CZ" dirty="0" err="1"/>
              <a:t>ensuring</a:t>
            </a:r>
            <a:r>
              <a:rPr lang="cs-CZ" dirty="0"/>
              <a:t> </a:t>
            </a:r>
            <a:r>
              <a:rPr lang="cs-CZ" dirty="0" err="1"/>
              <a:t>progression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72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0602D-8862-F349-B466-4CD74582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learn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creative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67736D-0B73-B148-83D9-1A9F13CC8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Be</a:t>
            </a:r>
            <a:r>
              <a:rPr lang="cs-CZ" b="1" dirty="0"/>
              <a:t> </a:t>
            </a:r>
            <a:r>
              <a:rPr lang="cs-CZ" b="1" dirty="0" err="1"/>
              <a:t>creative</a:t>
            </a:r>
            <a:r>
              <a:rPr lang="cs-CZ" b="1" dirty="0"/>
              <a:t> </a:t>
            </a:r>
            <a:r>
              <a:rPr lang="cs-CZ" b="1" dirty="0" err="1"/>
              <a:t>yourself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practicing</a:t>
            </a:r>
            <a:r>
              <a:rPr lang="cs-CZ" dirty="0"/>
              <a:t> „</a:t>
            </a:r>
            <a:r>
              <a:rPr lang="cs-CZ" dirty="0" err="1"/>
              <a:t>being</a:t>
            </a:r>
            <a:r>
              <a:rPr lang="cs-CZ" dirty="0"/>
              <a:t> </a:t>
            </a:r>
            <a:r>
              <a:rPr lang="cs-CZ" dirty="0" err="1"/>
              <a:t>creative</a:t>
            </a:r>
            <a:r>
              <a:rPr lang="cs-CZ" dirty="0"/>
              <a:t>“ </a:t>
            </a:r>
            <a:r>
              <a:rPr lang="cs-CZ" dirty="0" err="1"/>
              <a:t>even</a:t>
            </a:r>
            <a:r>
              <a:rPr lang="cs-CZ" dirty="0"/>
              <a:t> as a hobby,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, </a:t>
            </a:r>
            <a:r>
              <a:rPr lang="cs-CZ" dirty="0" err="1"/>
              <a:t>regular</a:t>
            </a:r>
            <a:r>
              <a:rPr lang="cs-CZ" dirty="0"/>
              <a:t> </a:t>
            </a:r>
            <a:r>
              <a:rPr lang="cs-CZ" dirty="0" err="1"/>
              <a:t>exercises</a:t>
            </a:r>
            <a:r>
              <a:rPr lang="cs-CZ" dirty="0"/>
              <a:t>,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creating</a:t>
            </a:r>
            <a:r>
              <a:rPr lang="cs-CZ" dirty="0"/>
              <a:t> and </a:t>
            </a:r>
            <a:r>
              <a:rPr lang="cs-CZ" dirty="0" err="1"/>
              <a:t>reflect</a:t>
            </a:r>
            <a:r>
              <a:rPr lang="cs-CZ" dirty="0"/>
              <a:t> on </a:t>
            </a:r>
            <a:r>
              <a:rPr lang="cs-CZ" dirty="0" err="1"/>
              <a:t>it</a:t>
            </a:r>
            <a:r>
              <a:rPr lang="cs-CZ" dirty="0"/>
              <a:t>. </a:t>
            </a:r>
            <a:r>
              <a:rPr lang="cs-CZ" dirty="0" err="1"/>
              <a:t>Cooperate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others</a:t>
            </a:r>
            <a:r>
              <a:rPr lang="cs-CZ" dirty="0"/>
              <a:t>, </a:t>
            </a:r>
            <a:r>
              <a:rPr lang="cs-CZ" dirty="0" err="1"/>
              <a:t>share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i="1" dirty="0"/>
              <a:t>„By </a:t>
            </a:r>
            <a:r>
              <a:rPr lang="cs-CZ" i="1" dirty="0" err="1"/>
              <a:t>being</a:t>
            </a:r>
            <a:r>
              <a:rPr lang="cs-CZ" i="1" dirty="0"/>
              <a:t> </a:t>
            </a:r>
            <a:r>
              <a:rPr lang="cs-CZ" i="1" dirty="0" err="1"/>
              <a:t>creative</a:t>
            </a:r>
            <a:r>
              <a:rPr lang="cs-CZ" i="1" dirty="0"/>
              <a:t> </a:t>
            </a:r>
            <a:r>
              <a:rPr lang="cs-CZ" i="1" dirty="0" err="1"/>
              <a:t>outside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your</a:t>
            </a:r>
            <a:r>
              <a:rPr lang="cs-CZ" i="1" dirty="0"/>
              <a:t> role, </a:t>
            </a:r>
          </a:p>
          <a:p>
            <a:pPr marL="0" indent="0" algn="ctr">
              <a:buNone/>
            </a:pPr>
            <a:r>
              <a:rPr lang="cs-CZ" i="1" dirty="0" err="1"/>
              <a:t>you</a:t>
            </a:r>
            <a:r>
              <a:rPr lang="cs-CZ" i="1" dirty="0"/>
              <a:t> </a:t>
            </a:r>
            <a:r>
              <a:rPr lang="cs-CZ" i="1" dirty="0" err="1"/>
              <a:t>will</a:t>
            </a:r>
            <a:r>
              <a:rPr lang="cs-CZ" i="1" dirty="0"/>
              <a:t> </a:t>
            </a:r>
            <a:r>
              <a:rPr lang="cs-CZ" i="1" dirty="0" err="1"/>
              <a:t>remain</a:t>
            </a:r>
            <a:r>
              <a:rPr lang="cs-CZ" i="1" dirty="0"/>
              <a:t> </a:t>
            </a:r>
            <a:r>
              <a:rPr lang="cs-CZ" i="1" dirty="0" err="1"/>
              <a:t>inspired</a:t>
            </a:r>
            <a:r>
              <a:rPr lang="cs-CZ" i="1" dirty="0"/>
              <a:t> and </a:t>
            </a:r>
            <a:r>
              <a:rPr lang="cs-CZ" i="1" dirty="0" err="1"/>
              <a:t>motivated</a:t>
            </a:r>
            <a:r>
              <a:rPr lang="cs-CZ" i="1" dirty="0"/>
              <a:t> </a:t>
            </a:r>
            <a:r>
              <a:rPr lang="cs-CZ" i="1" dirty="0" err="1"/>
              <a:t>within</a:t>
            </a:r>
            <a:r>
              <a:rPr lang="cs-CZ" i="1" dirty="0"/>
              <a:t> </a:t>
            </a:r>
            <a:r>
              <a:rPr lang="cs-CZ" i="1" dirty="0" err="1"/>
              <a:t>it</a:t>
            </a:r>
            <a:r>
              <a:rPr lang="cs-CZ" i="1" dirty="0"/>
              <a:t>.“ </a:t>
            </a:r>
          </a:p>
          <a:p>
            <a:pPr marL="0" indent="0" algn="ctr">
              <a:buNone/>
            </a:pPr>
            <a:r>
              <a:rPr lang="cs-CZ" sz="1600" dirty="0"/>
              <a:t>(Mohammed, R., p. 99)</a:t>
            </a:r>
          </a:p>
        </p:txBody>
      </p:sp>
    </p:spTree>
    <p:extLst>
      <p:ext uri="{BB962C8B-B14F-4D97-AF65-F5344CB8AC3E}">
        <p14:creationId xmlns:p14="http://schemas.microsoft.com/office/powerpoint/2010/main" val="91890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8FDE6-7B52-0A48-AE50-313FA689E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learn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creative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7CA2CD-CEA5-2D41-AB89-B7D64B494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Do not </a:t>
            </a:r>
            <a:r>
              <a:rPr lang="cs-CZ" b="1" dirty="0" err="1"/>
              <a:t>be</a:t>
            </a:r>
            <a:r>
              <a:rPr lang="cs-CZ" b="1" dirty="0"/>
              <a:t> </a:t>
            </a:r>
            <a:r>
              <a:rPr lang="cs-CZ" b="1" dirty="0" err="1"/>
              <a:t>afraid</a:t>
            </a:r>
            <a:r>
              <a:rPr lang="cs-CZ" b="1" dirty="0"/>
              <a:t> to </a:t>
            </a:r>
            <a:r>
              <a:rPr lang="cs-CZ" b="1" dirty="0" err="1"/>
              <a:t>get</a:t>
            </a:r>
            <a:r>
              <a:rPr lang="cs-CZ" b="1" dirty="0"/>
              <a:t> </a:t>
            </a:r>
            <a:r>
              <a:rPr lang="cs-CZ" b="1" dirty="0" err="1"/>
              <a:t>inspiration</a:t>
            </a:r>
            <a:r>
              <a:rPr lang="cs-CZ" b="1" dirty="0"/>
              <a:t> </a:t>
            </a:r>
            <a:r>
              <a:rPr lang="cs-CZ" dirty="0"/>
              <a:t>and copy </a:t>
            </a:r>
            <a:r>
              <a:rPr lang="cs-CZ" dirty="0" err="1"/>
              <a:t>someone</a:t>
            </a:r>
            <a:r>
              <a:rPr lang="cs-CZ" dirty="0"/>
              <a:t> </a:t>
            </a:r>
            <a:r>
              <a:rPr lang="cs-CZ" dirty="0" err="1"/>
              <a:t>else`s</a:t>
            </a:r>
            <a:r>
              <a:rPr lang="cs-CZ" dirty="0"/>
              <a:t> </a:t>
            </a:r>
            <a:r>
              <a:rPr lang="cs-CZ" dirty="0" err="1"/>
              <a:t>ideas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beginning</a:t>
            </a:r>
            <a:endParaRPr lang="cs-CZ" dirty="0"/>
          </a:p>
          <a:p>
            <a:r>
              <a:rPr lang="cs-CZ" b="1" dirty="0" err="1"/>
              <a:t>Become</a:t>
            </a:r>
            <a:r>
              <a:rPr lang="cs-CZ" b="1" dirty="0"/>
              <a:t> a </a:t>
            </a:r>
            <a:r>
              <a:rPr lang="cs-CZ" b="1" dirty="0" err="1"/>
              <a:t>noticer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are „expert </a:t>
            </a:r>
            <a:r>
              <a:rPr lang="cs-CZ" dirty="0" err="1"/>
              <a:t>noticers</a:t>
            </a:r>
            <a:r>
              <a:rPr lang="cs-CZ" dirty="0"/>
              <a:t>“ and </a:t>
            </a:r>
            <a:r>
              <a:rPr lang="cs-CZ" dirty="0" err="1"/>
              <a:t>observers</a:t>
            </a:r>
            <a:endParaRPr lang="cs-CZ" dirty="0"/>
          </a:p>
          <a:p>
            <a:r>
              <a:rPr lang="cs-CZ" b="1" dirty="0" err="1"/>
              <a:t>Practice</a:t>
            </a:r>
            <a:r>
              <a:rPr lang="cs-CZ" b="1" dirty="0"/>
              <a:t> </a:t>
            </a:r>
            <a:r>
              <a:rPr lang="cs-CZ" b="1" dirty="0" err="1"/>
              <a:t>various</a:t>
            </a:r>
            <a:r>
              <a:rPr lang="cs-CZ" b="1" dirty="0"/>
              <a:t> </a:t>
            </a:r>
            <a:r>
              <a:rPr lang="cs-CZ" b="1" dirty="0" err="1"/>
              <a:t>roles</a:t>
            </a:r>
            <a:r>
              <a:rPr lang="cs-CZ" b="1" dirty="0"/>
              <a:t>: </a:t>
            </a:r>
            <a:r>
              <a:rPr lang="cs-CZ" dirty="0" err="1"/>
              <a:t>explorer</a:t>
            </a:r>
            <a:r>
              <a:rPr lang="cs-CZ" dirty="0"/>
              <a:t>, </a:t>
            </a:r>
            <a:r>
              <a:rPr lang="cs-CZ" dirty="0" err="1"/>
              <a:t>artist</a:t>
            </a:r>
            <a:r>
              <a:rPr lang="cs-CZ" dirty="0"/>
              <a:t>, </a:t>
            </a:r>
            <a:r>
              <a:rPr lang="cs-CZ" dirty="0" err="1"/>
              <a:t>judge</a:t>
            </a:r>
            <a:r>
              <a:rPr lang="cs-CZ" dirty="0"/>
              <a:t>, </a:t>
            </a:r>
            <a:r>
              <a:rPr lang="cs-CZ" dirty="0" err="1"/>
              <a:t>warrior</a:t>
            </a:r>
            <a:endParaRPr lang="cs-CZ" dirty="0"/>
          </a:p>
          <a:p>
            <a:r>
              <a:rPr lang="cs-CZ" b="1" dirty="0" err="1"/>
              <a:t>Become</a:t>
            </a:r>
            <a:r>
              <a:rPr lang="cs-CZ" b="1" dirty="0"/>
              <a:t> a </a:t>
            </a:r>
            <a:r>
              <a:rPr lang="cs-CZ" b="1" dirty="0" err="1"/>
              <a:t>researcher</a:t>
            </a:r>
            <a:r>
              <a:rPr lang="cs-CZ" b="1" dirty="0"/>
              <a:t> </a:t>
            </a:r>
            <a:r>
              <a:rPr lang="cs-CZ" dirty="0"/>
              <a:t>and </a:t>
            </a:r>
            <a:r>
              <a:rPr lang="cs-CZ" dirty="0" err="1"/>
              <a:t>collector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teaching</a:t>
            </a:r>
            <a:r>
              <a:rPr lang="cs-CZ" dirty="0"/>
              <a:t> </a:t>
            </a:r>
            <a:r>
              <a:rPr lang="cs-CZ" dirty="0" err="1"/>
              <a:t>ideas</a:t>
            </a:r>
            <a:endParaRPr lang="cs-CZ" dirty="0"/>
          </a:p>
          <a:p>
            <a:r>
              <a:rPr lang="cs-CZ" b="1" dirty="0" err="1"/>
              <a:t>Think</a:t>
            </a:r>
            <a:r>
              <a:rPr lang="cs-CZ" b="1" dirty="0"/>
              <a:t> in many </a:t>
            </a:r>
            <a:r>
              <a:rPr lang="cs-CZ" b="1" dirty="0" err="1"/>
              <a:t>different</a:t>
            </a:r>
            <a:r>
              <a:rPr lang="cs-CZ" b="1" dirty="0"/>
              <a:t> </a:t>
            </a:r>
            <a:r>
              <a:rPr lang="cs-CZ" b="1" dirty="0" err="1"/>
              <a:t>ways</a:t>
            </a:r>
            <a:r>
              <a:rPr lang="cs-CZ" dirty="0"/>
              <a:t> – play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possibilities</a:t>
            </a:r>
            <a:r>
              <a:rPr lang="cs-CZ" dirty="0"/>
              <a:t>, use </a:t>
            </a:r>
            <a:r>
              <a:rPr lang="cs-CZ" dirty="0" err="1"/>
              <a:t>alteration</a:t>
            </a:r>
            <a:r>
              <a:rPr lang="cs-CZ" dirty="0"/>
              <a:t> (</a:t>
            </a:r>
            <a:r>
              <a:rPr lang="cs-CZ" dirty="0" err="1"/>
              <a:t>reveal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possibilities</a:t>
            </a:r>
            <a:r>
              <a:rPr lang="cs-CZ" dirty="0"/>
              <a:t> and </a:t>
            </a:r>
            <a:r>
              <a:rPr lang="cs-CZ" dirty="0" err="1"/>
              <a:t>perspectives</a:t>
            </a:r>
            <a:r>
              <a:rPr lang="cs-CZ" dirty="0"/>
              <a:t>), </a:t>
            </a:r>
            <a:r>
              <a:rPr lang="cs-CZ" dirty="0" err="1"/>
              <a:t>translate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to </a:t>
            </a:r>
            <a:r>
              <a:rPr lang="cs-CZ" dirty="0" err="1"/>
              <a:t>another</a:t>
            </a:r>
            <a:r>
              <a:rPr lang="cs-CZ" dirty="0"/>
              <a:t> – 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Kandinsky</a:t>
            </a:r>
            <a:r>
              <a:rPr lang="cs-CZ" dirty="0"/>
              <a:t> </a:t>
            </a:r>
            <a:r>
              <a:rPr lang="cs-CZ" dirty="0" err="1"/>
              <a:t>translated</a:t>
            </a:r>
            <a:r>
              <a:rPr lang="cs-CZ" dirty="0"/>
              <a:t> </a:t>
            </a:r>
            <a:r>
              <a:rPr lang="cs-CZ" dirty="0" err="1"/>
              <a:t>classical</a:t>
            </a:r>
            <a:r>
              <a:rPr lang="cs-CZ" dirty="0"/>
              <a:t> music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paintings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641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69415-261D-C14E-AC45-EB963BE7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0B71E49-09C9-204D-916F-1913A0A21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987" y="551104"/>
            <a:ext cx="8357423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4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DF128-8516-334C-BFE1-B9913BC1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Creative</a:t>
            </a:r>
            <a:r>
              <a:rPr lang="cs-CZ" b="1" dirty="0"/>
              <a:t> curriculum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CEC77E-1E79-6944-9D8E-B2B569571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09515" cy="4351338"/>
          </a:xfrm>
        </p:spPr>
        <p:txBody>
          <a:bodyPr/>
          <a:lstStyle/>
          <a:p>
            <a:r>
              <a:rPr lang="cs-CZ" b="1" dirty="0" err="1"/>
              <a:t>Recognises</a:t>
            </a:r>
            <a:r>
              <a:rPr lang="cs-CZ" b="1" dirty="0"/>
              <a:t> </a:t>
            </a:r>
            <a:r>
              <a:rPr lang="cs-CZ" b="1" dirty="0" err="1"/>
              <a:t>children`s</a:t>
            </a:r>
            <a:r>
              <a:rPr lang="cs-CZ" b="1" dirty="0"/>
              <a:t> </a:t>
            </a:r>
            <a:r>
              <a:rPr lang="cs-CZ" b="1" dirty="0" err="1"/>
              <a:t>creative</a:t>
            </a:r>
            <a:r>
              <a:rPr lang="cs-CZ" b="1" dirty="0"/>
              <a:t> </a:t>
            </a:r>
            <a:r>
              <a:rPr lang="cs-CZ" b="1" dirty="0" err="1"/>
              <a:t>lives</a:t>
            </a:r>
            <a:endParaRPr lang="cs-CZ" b="1" dirty="0"/>
          </a:p>
          <a:p>
            <a:r>
              <a:rPr lang="cs-CZ" dirty="0" err="1"/>
              <a:t>Embodies</a:t>
            </a:r>
            <a:r>
              <a:rPr lang="cs-CZ" dirty="0"/>
              <a:t> </a:t>
            </a:r>
            <a:r>
              <a:rPr lang="cs-CZ" dirty="0" err="1"/>
              <a:t>children</a:t>
            </a:r>
            <a:r>
              <a:rPr lang="cs-CZ" dirty="0"/>
              <a:t> </a:t>
            </a:r>
            <a:r>
              <a:rPr lang="cs-CZ" dirty="0" err="1"/>
              <a:t>voices</a:t>
            </a:r>
            <a:r>
              <a:rPr lang="cs-CZ" dirty="0"/>
              <a:t> and </a:t>
            </a:r>
            <a:r>
              <a:rPr lang="cs-CZ" b="1" dirty="0" err="1"/>
              <a:t>build</a:t>
            </a:r>
            <a:r>
              <a:rPr lang="cs-CZ" b="1" dirty="0"/>
              <a:t> on </a:t>
            </a:r>
            <a:r>
              <a:rPr lang="cs-CZ" b="1" dirty="0" err="1"/>
              <a:t>their</a:t>
            </a:r>
            <a:r>
              <a:rPr lang="cs-CZ" b="1" dirty="0"/>
              <a:t> </a:t>
            </a:r>
            <a:r>
              <a:rPr lang="cs-CZ" b="1" dirty="0" err="1"/>
              <a:t>experience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e.g</a:t>
            </a:r>
            <a:r>
              <a:rPr lang="cs-CZ" dirty="0"/>
              <a:t>. KWL chart, </a:t>
            </a:r>
            <a:r>
              <a:rPr lang="cs-CZ" dirty="0" err="1"/>
              <a:t>alphabet</a:t>
            </a:r>
            <a:r>
              <a:rPr lang="cs-CZ" dirty="0"/>
              <a:t> box, </a:t>
            </a:r>
            <a:r>
              <a:rPr lang="cs-CZ" dirty="0" err="1"/>
              <a:t>reading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prediction</a:t>
            </a:r>
            <a:r>
              <a:rPr lang="cs-CZ" dirty="0"/>
              <a:t>)</a:t>
            </a:r>
          </a:p>
          <a:p>
            <a:r>
              <a:rPr lang="cs-CZ" dirty="0" err="1"/>
              <a:t>Creates</a:t>
            </a:r>
            <a:r>
              <a:rPr lang="cs-CZ" dirty="0"/>
              <a:t> </a:t>
            </a:r>
            <a:r>
              <a:rPr lang="cs-CZ" b="1" dirty="0"/>
              <a:t>“</a:t>
            </a:r>
            <a:r>
              <a:rPr lang="cs-CZ" b="1" dirty="0" err="1"/>
              <a:t>holistic</a:t>
            </a:r>
            <a:r>
              <a:rPr lang="cs-CZ" b="1" dirty="0"/>
              <a:t>“ </a:t>
            </a:r>
            <a:r>
              <a:rPr lang="cs-CZ" b="1" dirty="0" err="1"/>
              <a:t>experience</a:t>
            </a:r>
            <a:r>
              <a:rPr lang="cs-CZ" b="1" dirty="0"/>
              <a:t> </a:t>
            </a:r>
          </a:p>
          <a:p>
            <a:r>
              <a:rPr lang="cs-CZ" dirty="0" err="1"/>
              <a:t>Create</a:t>
            </a:r>
            <a:r>
              <a:rPr lang="cs-CZ" dirty="0"/>
              <a:t> </a:t>
            </a:r>
            <a:r>
              <a:rPr lang="cs-CZ" b="1" dirty="0" err="1"/>
              <a:t>meaningful</a:t>
            </a:r>
            <a:r>
              <a:rPr lang="cs-CZ" b="1" dirty="0"/>
              <a:t> and open-</a:t>
            </a:r>
            <a:r>
              <a:rPr lang="cs-CZ" b="1" dirty="0" err="1"/>
              <a:t>ended</a:t>
            </a:r>
            <a:r>
              <a:rPr lang="cs-CZ" b="1" dirty="0"/>
              <a:t> </a:t>
            </a:r>
            <a:r>
              <a:rPr lang="cs-CZ" b="1" dirty="0" err="1"/>
              <a:t>opportunities</a:t>
            </a:r>
            <a:r>
              <a:rPr lang="cs-CZ" b="1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foster</a:t>
            </a:r>
            <a:r>
              <a:rPr lang="cs-CZ" dirty="0"/>
              <a:t> </a:t>
            </a:r>
            <a:r>
              <a:rPr lang="cs-CZ" dirty="0" err="1"/>
              <a:t>curiosity</a:t>
            </a:r>
            <a:r>
              <a:rPr lang="cs-CZ" dirty="0"/>
              <a:t>, </a:t>
            </a:r>
            <a:r>
              <a:rPr lang="cs-CZ" dirty="0" err="1"/>
              <a:t>wonder</a:t>
            </a:r>
            <a:r>
              <a:rPr lang="cs-CZ" dirty="0"/>
              <a:t>, </a:t>
            </a:r>
            <a:r>
              <a:rPr lang="cs-CZ" dirty="0" err="1"/>
              <a:t>experimentation</a:t>
            </a:r>
            <a:r>
              <a:rPr lang="cs-CZ" dirty="0"/>
              <a:t>, </a:t>
            </a:r>
            <a:r>
              <a:rPr lang="cs-CZ" dirty="0" err="1"/>
              <a:t>exploration</a:t>
            </a:r>
            <a:r>
              <a:rPr lang="cs-CZ" dirty="0"/>
              <a:t> and </a:t>
            </a:r>
            <a:r>
              <a:rPr lang="cs-CZ" dirty="0" err="1"/>
              <a:t>creativity</a:t>
            </a:r>
            <a:r>
              <a:rPr lang="cs-CZ" dirty="0"/>
              <a:t> (</a:t>
            </a:r>
            <a:r>
              <a:rPr lang="cs-CZ" dirty="0" err="1"/>
              <a:t>dixit</a:t>
            </a:r>
            <a:r>
              <a:rPr lang="cs-CZ" dirty="0"/>
              <a:t> and </a:t>
            </a:r>
            <a:r>
              <a:rPr lang="cs-CZ" dirty="0" err="1"/>
              <a:t>dice</a:t>
            </a:r>
            <a:r>
              <a:rPr lang="cs-CZ" dirty="0"/>
              <a:t>)</a:t>
            </a:r>
          </a:p>
          <a:p>
            <a:r>
              <a:rPr lang="cs-CZ" dirty="0" err="1"/>
              <a:t>Create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b="1" dirty="0" err="1"/>
              <a:t>sustained</a:t>
            </a:r>
            <a:r>
              <a:rPr lang="cs-CZ" b="1" dirty="0"/>
              <a:t> </a:t>
            </a:r>
            <a:r>
              <a:rPr lang="cs-CZ" b="1" dirty="0" err="1"/>
              <a:t>shared</a:t>
            </a:r>
            <a:r>
              <a:rPr lang="cs-CZ" b="1" dirty="0"/>
              <a:t> </a:t>
            </a:r>
            <a:r>
              <a:rPr lang="cs-CZ" b="1" dirty="0" err="1"/>
              <a:t>thinking</a:t>
            </a:r>
            <a:r>
              <a:rPr lang="cs-CZ" b="1" dirty="0"/>
              <a:t> </a:t>
            </a:r>
            <a:r>
              <a:rPr lang="cs-CZ" dirty="0"/>
              <a:t>(SST)</a:t>
            </a:r>
          </a:p>
          <a:p>
            <a:r>
              <a:rPr lang="cs-CZ" b="1" dirty="0" err="1"/>
              <a:t>Engage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families</a:t>
            </a:r>
            <a:r>
              <a:rPr lang="cs-CZ" b="1" dirty="0"/>
              <a:t> </a:t>
            </a:r>
            <a:r>
              <a:rPr lang="cs-CZ" dirty="0"/>
              <a:t>and </a:t>
            </a:r>
            <a:r>
              <a:rPr lang="cs-CZ" dirty="0" err="1"/>
              <a:t>community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101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F0A16-186A-8940-B1DB-42229865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224" y="382385"/>
            <a:ext cx="4880376" cy="1492132"/>
          </a:xfrm>
        </p:spPr>
        <p:txBody>
          <a:bodyPr/>
          <a:lstStyle/>
          <a:p>
            <a:r>
              <a:rPr lang="cs-CZ" dirty="0"/>
              <a:t>  </a:t>
            </a:r>
            <a:r>
              <a:rPr lang="cs-CZ" sz="4000" b="1" dirty="0"/>
              <a:t>ALFABET BOX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DDFECB2-FBE4-7A4B-A197-9E7621210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05225" cy="51905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A56853-45BA-4E47-AF9E-CA3D3ACF15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108" y="1917711"/>
            <a:ext cx="6402892" cy="49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572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618</Words>
  <Application>Microsoft Macintosh PowerPoint</Application>
  <PresentationFormat>Širokoúhlá obrazovka</PresentationFormat>
  <Paragraphs>82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Promoting divergent thinking across the curriculum</vt:lpstr>
      <vt:lpstr>Program:</vt:lpstr>
      <vt:lpstr>Creative Teacher and his/her roles:</vt:lpstr>
      <vt:lpstr>Why teacher needs to be creative:</vt:lpstr>
      <vt:lpstr>How can we learn to be creative</vt:lpstr>
      <vt:lpstr>How can we learn to be creative</vt:lpstr>
      <vt:lpstr>Prezentace aplikace PowerPoint</vt:lpstr>
      <vt:lpstr>Creative curriculum</vt:lpstr>
      <vt:lpstr>  ALFABET BOX</vt:lpstr>
      <vt:lpstr>KWL chart</vt:lpstr>
      <vt:lpstr>Prezentace aplikace PowerPoint</vt:lpstr>
      <vt:lpstr>Prezentace aplikace PowerPoint</vt:lpstr>
      <vt:lpstr>READING WITH PREDICTION</vt:lpstr>
      <vt:lpstr>DIXIT AND A DICE</vt:lpstr>
      <vt:lpstr>How is “creative teaching“ visible in the classroom?</vt:lpstr>
      <vt:lpstr>Environment</vt:lpstr>
      <vt:lpstr>Quality interactions</vt:lpstr>
      <vt:lpstr>Learning opportunities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Encouraging Creative Thinking</dc:title>
  <dc:creator>Petra Koukalová</dc:creator>
  <cp:lastModifiedBy>Petra Koukalová</cp:lastModifiedBy>
  <cp:revision>31</cp:revision>
  <dcterms:created xsi:type="dcterms:W3CDTF">2020-11-30T08:35:57Z</dcterms:created>
  <dcterms:modified xsi:type="dcterms:W3CDTF">2023-11-24T16:41:03Z</dcterms:modified>
</cp:coreProperties>
</file>