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90" r:id="rId6"/>
    <p:sldId id="291" r:id="rId7"/>
    <p:sldId id="292" r:id="rId8"/>
    <p:sldId id="293" r:id="rId9"/>
    <p:sldId id="294" r:id="rId10"/>
    <p:sldId id="261" r:id="rId11"/>
    <p:sldId id="262" r:id="rId12"/>
    <p:sldId id="273" r:id="rId13"/>
    <p:sldId id="274" r:id="rId14"/>
    <p:sldId id="275" r:id="rId15"/>
    <p:sldId id="276" r:id="rId16"/>
    <p:sldId id="277" r:id="rId17"/>
    <p:sldId id="263" r:id="rId18"/>
    <p:sldId id="295" r:id="rId19"/>
    <p:sldId id="296" r:id="rId20"/>
    <p:sldId id="297" r:id="rId21"/>
    <p:sldId id="298" r:id="rId22"/>
    <p:sldId id="299" r:id="rId23"/>
    <p:sldId id="300" r:id="rId24"/>
    <p:sldId id="302" r:id="rId25"/>
    <p:sldId id="303" r:id="rId26"/>
    <p:sldId id="301" r:id="rId27"/>
    <p:sldId id="322" r:id="rId28"/>
    <p:sldId id="323" r:id="rId29"/>
    <p:sldId id="324" r:id="rId30"/>
    <p:sldId id="325" r:id="rId31"/>
    <p:sldId id="327" r:id="rId32"/>
    <p:sldId id="321" r:id="rId33"/>
    <p:sldId id="310" r:id="rId34"/>
    <p:sldId id="326" r:id="rId35"/>
    <p:sldId id="308" r:id="rId36"/>
    <p:sldId id="328" r:id="rId37"/>
    <p:sldId id="329" r:id="rId38"/>
    <p:sldId id="330" r:id="rId39"/>
    <p:sldId id="331" r:id="rId40"/>
    <p:sldId id="320" r:id="rId41"/>
    <p:sldId id="332" r:id="rId42"/>
    <p:sldId id="333" r:id="rId43"/>
    <p:sldId id="319" r:id="rId44"/>
    <p:sldId id="334" r:id="rId45"/>
    <p:sldId id="264" r:id="rId46"/>
    <p:sldId id="265" r:id="rId47"/>
    <p:sldId id="266" r:id="rId48"/>
    <p:sldId id="267" r:id="rId49"/>
    <p:sldId id="268" r:id="rId50"/>
    <p:sldId id="269" r:id="rId5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9"/>
    <p:restoredTop sz="94666"/>
  </p:normalViewPr>
  <p:slideViewPr>
    <p:cSldViewPr snapToGrid="0" snapToObjects="1">
      <p:cViewPr varScale="1">
        <p:scale>
          <a:sx n="102" d="100"/>
          <a:sy n="102" d="100"/>
        </p:scale>
        <p:origin x="124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FDFE927-8B1D-264D-959B-FD72F19251C4}" type="datetimeFigureOut">
              <a:rPr lang="it-IT" smtClean="0"/>
              <a:t>08/05/21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5D5440-B974-DF47-8A2C-234CC5B4BB10}" type="slidenum">
              <a:rPr lang="it-IT" smtClean="0"/>
              <a:t>‹N›</a:t>
            </a:fld>
            <a:endParaRPr lang="it-IT"/>
          </a:p>
        </p:txBody>
      </p:sp>
    </p:spTree>
    <p:extLst>
      <p:ext uri="{BB962C8B-B14F-4D97-AF65-F5344CB8AC3E}">
        <p14:creationId xmlns:p14="http://schemas.microsoft.com/office/powerpoint/2010/main" val="362969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FDFE927-8B1D-264D-959B-FD72F19251C4}" type="datetimeFigureOut">
              <a:rPr lang="it-IT" smtClean="0"/>
              <a:t>08/05/21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5D5440-B974-DF47-8A2C-234CC5B4BB10}" type="slidenum">
              <a:rPr lang="it-IT" smtClean="0"/>
              <a:t>‹N›</a:t>
            </a:fld>
            <a:endParaRPr lang="it-IT"/>
          </a:p>
        </p:txBody>
      </p:sp>
    </p:spTree>
    <p:extLst>
      <p:ext uri="{BB962C8B-B14F-4D97-AF65-F5344CB8AC3E}">
        <p14:creationId xmlns:p14="http://schemas.microsoft.com/office/powerpoint/2010/main" val="173378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FDFE927-8B1D-264D-959B-FD72F19251C4}" type="datetimeFigureOut">
              <a:rPr lang="it-IT" smtClean="0"/>
              <a:t>08/05/21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5D5440-B974-DF47-8A2C-234CC5B4BB10}" type="slidenum">
              <a:rPr lang="it-IT" smtClean="0"/>
              <a:t>‹N›</a:t>
            </a:fld>
            <a:endParaRPr lang="it-IT"/>
          </a:p>
        </p:txBody>
      </p:sp>
    </p:spTree>
    <p:extLst>
      <p:ext uri="{BB962C8B-B14F-4D97-AF65-F5344CB8AC3E}">
        <p14:creationId xmlns:p14="http://schemas.microsoft.com/office/powerpoint/2010/main" val="302565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FDFE927-8B1D-264D-959B-FD72F19251C4}" type="datetimeFigureOut">
              <a:rPr lang="it-IT" smtClean="0"/>
              <a:t>08/05/21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5D5440-B974-DF47-8A2C-234CC5B4BB10}" type="slidenum">
              <a:rPr lang="it-IT" smtClean="0"/>
              <a:t>‹N›</a:t>
            </a:fld>
            <a:endParaRPr lang="it-IT"/>
          </a:p>
        </p:txBody>
      </p:sp>
    </p:spTree>
    <p:extLst>
      <p:ext uri="{BB962C8B-B14F-4D97-AF65-F5344CB8AC3E}">
        <p14:creationId xmlns:p14="http://schemas.microsoft.com/office/powerpoint/2010/main" val="167447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BFDFE927-8B1D-264D-959B-FD72F19251C4}" type="datetimeFigureOut">
              <a:rPr lang="it-IT" smtClean="0"/>
              <a:t>08/05/21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5D5440-B974-DF47-8A2C-234CC5B4BB10}" type="slidenum">
              <a:rPr lang="it-IT" smtClean="0"/>
              <a:t>‹N›</a:t>
            </a:fld>
            <a:endParaRPr lang="it-IT"/>
          </a:p>
        </p:txBody>
      </p:sp>
    </p:spTree>
    <p:extLst>
      <p:ext uri="{BB962C8B-B14F-4D97-AF65-F5344CB8AC3E}">
        <p14:creationId xmlns:p14="http://schemas.microsoft.com/office/powerpoint/2010/main" val="17875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FDFE927-8B1D-264D-959B-FD72F19251C4}" type="datetimeFigureOut">
              <a:rPr lang="it-IT" smtClean="0"/>
              <a:t>08/05/21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5D5440-B974-DF47-8A2C-234CC5B4BB10}" type="slidenum">
              <a:rPr lang="it-IT" smtClean="0"/>
              <a:t>‹N›</a:t>
            </a:fld>
            <a:endParaRPr lang="it-IT"/>
          </a:p>
        </p:txBody>
      </p:sp>
    </p:spTree>
    <p:extLst>
      <p:ext uri="{BB962C8B-B14F-4D97-AF65-F5344CB8AC3E}">
        <p14:creationId xmlns:p14="http://schemas.microsoft.com/office/powerpoint/2010/main" val="112928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FDFE927-8B1D-264D-959B-FD72F19251C4}" type="datetimeFigureOut">
              <a:rPr lang="it-IT" smtClean="0"/>
              <a:t>08/05/21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65D5440-B974-DF47-8A2C-234CC5B4BB10}" type="slidenum">
              <a:rPr lang="it-IT" smtClean="0"/>
              <a:t>‹N›</a:t>
            </a:fld>
            <a:endParaRPr lang="it-IT"/>
          </a:p>
        </p:txBody>
      </p:sp>
    </p:spTree>
    <p:extLst>
      <p:ext uri="{BB962C8B-B14F-4D97-AF65-F5344CB8AC3E}">
        <p14:creationId xmlns:p14="http://schemas.microsoft.com/office/powerpoint/2010/main" val="98823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BFDFE927-8B1D-264D-959B-FD72F19251C4}" type="datetimeFigureOut">
              <a:rPr lang="it-IT" smtClean="0"/>
              <a:t>08/05/21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65D5440-B974-DF47-8A2C-234CC5B4BB10}" type="slidenum">
              <a:rPr lang="it-IT" smtClean="0"/>
              <a:t>‹N›</a:t>
            </a:fld>
            <a:endParaRPr lang="it-IT"/>
          </a:p>
        </p:txBody>
      </p:sp>
    </p:spTree>
    <p:extLst>
      <p:ext uri="{BB962C8B-B14F-4D97-AF65-F5344CB8AC3E}">
        <p14:creationId xmlns:p14="http://schemas.microsoft.com/office/powerpoint/2010/main" val="219479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FDFE927-8B1D-264D-959B-FD72F19251C4}" type="datetimeFigureOut">
              <a:rPr lang="it-IT" smtClean="0"/>
              <a:t>08/05/21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65D5440-B974-DF47-8A2C-234CC5B4BB10}" type="slidenum">
              <a:rPr lang="it-IT" smtClean="0"/>
              <a:t>‹N›</a:t>
            </a:fld>
            <a:endParaRPr lang="it-IT"/>
          </a:p>
        </p:txBody>
      </p:sp>
    </p:spTree>
    <p:extLst>
      <p:ext uri="{BB962C8B-B14F-4D97-AF65-F5344CB8AC3E}">
        <p14:creationId xmlns:p14="http://schemas.microsoft.com/office/powerpoint/2010/main" val="7003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BFDFE927-8B1D-264D-959B-FD72F19251C4}" type="datetimeFigureOut">
              <a:rPr lang="it-IT" smtClean="0"/>
              <a:t>08/05/21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5D5440-B974-DF47-8A2C-234CC5B4BB10}" type="slidenum">
              <a:rPr lang="it-IT" smtClean="0"/>
              <a:t>‹N›</a:t>
            </a:fld>
            <a:endParaRPr lang="it-IT"/>
          </a:p>
        </p:txBody>
      </p:sp>
    </p:spTree>
    <p:extLst>
      <p:ext uri="{BB962C8B-B14F-4D97-AF65-F5344CB8AC3E}">
        <p14:creationId xmlns:p14="http://schemas.microsoft.com/office/powerpoint/2010/main" val="340588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BFDFE927-8B1D-264D-959B-FD72F19251C4}" type="datetimeFigureOut">
              <a:rPr lang="it-IT" smtClean="0"/>
              <a:t>08/05/21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5D5440-B974-DF47-8A2C-234CC5B4BB10}" type="slidenum">
              <a:rPr lang="it-IT" smtClean="0"/>
              <a:t>‹N›</a:t>
            </a:fld>
            <a:endParaRPr lang="it-IT"/>
          </a:p>
        </p:txBody>
      </p:sp>
    </p:spTree>
    <p:extLst>
      <p:ext uri="{BB962C8B-B14F-4D97-AF65-F5344CB8AC3E}">
        <p14:creationId xmlns:p14="http://schemas.microsoft.com/office/powerpoint/2010/main" val="98552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FE927-8B1D-264D-959B-FD72F19251C4}" type="datetimeFigureOut">
              <a:rPr lang="it-IT" smtClean="0"/>
              <a:t>08/05/21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D5440-B974-DF47-8A2C-234CC5B4BB10}" type="slidenum">
              <a:rPr lang="it-IT" smtClean="0"/>
              <a:t>‹N›</a:t>
            </a:fld>
            <a:endParaRPr lang="it-IT"/>
          </a:p>
        </p:txBody>
      </p:sp>
    </p:spTree>
    <p:extLst>
      <p:ext uri="{BB962C8B-B14F-4D97-AF65-F5344CB8AC3E}">
        <p14:creationId xmlns:p14="http://schemas.microsoft.com/office/powerpoint/2010/main" val="1725445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lemonde.fr/livres/article/2007/03/15/des-ecrivains-plaident-pour-un-roman-en-francais-ouvert-sur-le-monde_883572_3260.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66318"/>
            <a:ext cx="7772400" cy="1470025"/>
          </a:xfrm>
        </p:spPr>
        <p:txBody>
          <a:bodyPr>
            <a:normAutofit fontScale="90000"/>
          </a:bodyPr>
          <a:lstStyle/>
          <a:p>
            <a:br>
              <a:rPr lang="fr-FR" b="1" i="1" dirty="0"/>
            </a:br>
            <a:r>
              <a:rPr lang="fr-FR" b="1" i="1" dirty="0" err="1"/>
              <a:t>Worldliterature</a:t>
            </a:r>
            <a:r>
              <a:rPr lang="fr-FR" b="1" i="1" dirty="0"/>
              <a:t>: généalogie, approches, exemples</a:t>
            </a:r>
            <a:br>
              <a:rPr lang="it-IT" dirty="0"/>
            </a:br>
            <a:endParaRPr lang="it-IT" dirty="0"/>
          </a:p>
        </p:txBody>
      </p:sp>
      <p:pic>
        <p:nvPicPr>
          <p:cNvPr id="8" name="Immagine 7">
            <a:extLst>
              <a:ext uri="{FF2B5EF4-FFF2-40B4-BE49-F238E27FC236}">
                <a16:creationId xmlns:a16="http://schemas.microsoft.com/office/drawing/2014/main" id="{68E3C0A8-4FB6-9F46-93AA-435E35B2838D}"/>
              </a:ext>
            </a:extLst>
          </p:cNvPr>
          <p:cNvPicPr>
            <a:picLocks noChangeAspect="1"/>
          </p:cNvPicPr>
          <p:nvPr/>
        </p:nvPicPr>
        <p:blipFill>
          <a:blip r:embed="rId2"/>
          <a:stretch>
            <a:fillRect/>
          </a:stretch>
        </p:blipFill>
        <p:spPr>
          <a:xfrm>
            <a:off x="311150" y="1979353"/>
            <a:ext cx="8521700" cy="4606758"/>
          </a:xfrm>
          <a:prstGeom prst="rect">
            <a:avLst/>
          </a:prstGeom>
        </p:spPr>
      </p:pic>
    </p:spTree>
    <p:extLst>
      <p:ext uri="{BB962C8B-B14F-4D97-AF65-F5344CB8AC3E}">
        <p14:creationId xmlns:p14="http://schemas.microsoft.com/office/powerpoint/2010/main" val="2245721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4 </a:t>
            </a:r>
            <a:r>
              <a:rPr lang="it-IT" b="1" dirty="0" err="1"/>
              <a:t>problèmes</a:t>
            </a:r>
            <a:r>
              <a:rPr lang="it-IT" dirty="0"/>
              <a:t> </a:t>
            </a:r>
          </a:p>
        </p:txBody>
      </p:sp>
      <p:sp>
        <p:nvSpPr>
          <p:cNvPr id="3" name="Segnaposto contenuto 2"/>
          <p:cNvSpPr>
            <a:spLocks noGrp="1"/>
          </p:cNvSpPr>
          <p:nvPr>
            <p:ph idx="1"/>
          </p:nvPr>
        </p:nvSpPr>
        <p:spPr/>
        <p:txBody>
          <a:bodyPr>
            <a:normAutofit fontScale="92500" lnSpcReduction="20000"/>
          </a:bodyPr>
          <a:lstStyle/>
          <a:p>
            <a:r>
              <a:rPr lang="it-IT" dirty="0"/>
              <a:t>1) </a:t>
            </a:r>
            <a:r>
              <a:rPr lang="it-IT" b="1" dirty="0" err="1"/>
              <a:t>Définition</a:t>
            </a:r>
            <a:r>
              <a:rPr lang="it-IT" b="1" dirty="0"/>
              <a:t>: </a:t>
            </a:r>
            <a:r>
              <a:rPr lang="it-IT" dirty="0"/>
              <a:t>corpus </a:t>
            </a:r>
            <a:r>
              <a:rPr lang="it-IT" dirty="0" err="1"/>
              <a:t>ou</a:t>
            </a:r>
            <a:r>
              <a:rPr lang="it-IT" dirty="0"/>
              <a:t> </a:t>
            </a:r>
            <a:r>
              <a:rPr lang="it-IT" dirty="0" err="1"/>
              <a:t>approche</a:t>
            </a:r>
            <a:r>
              <a:rPr lang="it-IT" dirty="0"/>
              <a:t>? </a:t>
            </a:r>
          </a:p>
          <a:p>
            <a:r>
              <a:rPr lang="it-IT" dirty="0"/>
              <a:t>2)</a:t>
            </a:r>
            <a:r>
              <a:rPr lang="fr-FR" dirty="0"/>
              <a:t> </a:t>
            </a:r>
            <a:r>
              <a:rPr lang="fr-FR" b="1" dirty="0"/>
              <a:t>Rapport</a:t>
            </a:r>
            <a:r>
              <a:rPr lang="fr-FR" dirty="0"/>
              <a:t> entre la dimension locale/nationale et globale/transnationale des phénomènes littéraires / configuration centre(s)-périphéries de l’espace littéraire mondial </a:t>
            </a:r>
            <a:r>
              <a:rPr lang="it-IT" dirty="0">
                <a:effectLst/>
              </a:rPr>
              <a:t> </a:t>
            </a:r>
            <a:endParaRPr lang="fr-FR" dirty="0"/>
          </a:p>
          <a:p>
            <a:r>
              <a:rPr lang="fr-FR" dirty="0"/>
              <a:t>« l’interrogation sur les rapports de force entre les littératures nationales et sur le sort des littératures périphériques face aux espaces centraux demeure une question majeure de toute recherche littéraire aujourd’hui »</a:t>
            </a:r>
            <a:r>
              <a:rPr lang="it-IT" dirty="0">
                <a:effectLst/>
              </a:rPr>
              <a:t> (</a:t>
            </a:r>
            <a:r>
              <a:rPr lang="it-IT" dirty="0" err="1">
                <a:effectLst/>
              </a:rPr>
              <a:t>Pascale</a:t>
            </a:r>
            <a:r>
              <a:rPr lang="it-IT" dirty="0">
                <a:effectLst/>
              </a:rPr>
              <a:t> Casanova) </a:t>
            </a:r>
            <a:endParaRPr lang="it-IT" dirty="0"/>
          </a:p>
        </p:txBody>
      </p:sp>
    </p:spTree>
    <p:extLst>
      <p:ext uri="{BB962C8B-B14F-4D97-AF65-F5344CB8AC3E}">
        <p14:creationId xmlns:p14="http://schemas.microsoft.com/office/powerpoint/2010/main" val="193047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dirty="0"/>
              <a:t>3) </a:t>
            </a:r>
            <a:r>
              <a:rPr lang="fr-FR" b="1" dirty="0"/>
              <a:t>échelle: </a:t>
            </a:r>
            <a:r>
              <a:rPr lang="fr-FR" dirty="0"/>
              <a:t>à quelle distance du texte se situer pour étudier la littérature mondiale? </a:t>
            </a:r>
          </a:p>
          <a:p>
            <a:r>
              <a:rPr lang="fr-FR" dirty="0"/>
              <a:t>4) </a:t>
            </a:r>
            <a:r>
              <a:rPr lang="fr-FR" b="1" dirty="0"/>
              <a:t>La place </a:t>
            </a:r>
            <a:r>
              <a:rPr lang="fr-FR" dirty="0"/>
              <a:t>des littératures mineures, des littératures périphériques dans le système mondial et aussi des littératures dites migrantes et postcoloniales</a:t>
            </a:r>
            <a:endParaRPr lang="it-IT" dirty="0"/>
          </a:p>
        </p:txBody>
      </p:sp>
      <p:sp>
        <p:nvSpPr>
          <p:cNvPr id="5" name="Titolo 4">
            <a:extLst>
              <a:ext uri="{FF2B5EF4-FFF2-40B4-BE49-F238E27FC236}">
                <a16:creationId xmlns:a16="http://schemas.microsoft.com/office/drawing/2014/main" id="{12D0265C-0B80-874E-A39E-8D14F337D434}"/>
              </a:ext>
            </a:extLst>
          </p:cNvPr>
          <p:cNvSpPr>
            <a:spLocks noGrp="1"/>
          </p:cNvSpPr>
          <p:nvPr>
            <p:ph type="title"/>
          </p:nvPr>
        </p:nvSpPr>
        <p:spPr/>
        <p:txBody>
          <a:bodyPr/>
          <a:lstStyle/>
          <a:p>
            <a:endParaRPr lang="it-CZ"/>
          </a:p>
        </p:txBody>
      </p:sp>
    </p:spTree>
    <p:extLst>
      <p:ext uri="{BB962C8B-B14F-4D97-AF65-F5344CB8AC3E}">
        <p14:creationId xmlns:p14="http://schemas.microsoft.com/office/powerpoint/2010/main" val="153666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b="1" dirty="0"/>
              <a:t>1</a:t>
            </a:r>
            <a:r>
              <a:rPr lang="fr-FR" b="1" baseline="30000" dirty="0"/>
              <a:t>er</a:t>
            </a:r>
            <a:r>
              <a:rPr lang="fr-FR" b="1" dirty="0"/>
              <a:t> problème:</a:t>
            </a:r>
            <a:br>
              <a:rPr lang="fr-FR" b="1" dirty="0"/>
            </a:br>
            <a:r>
              <a:rPr lang="fr-FR" b="1" dirty="0"/>
              <a:t> La définition </a:t>
            </a:r>
          </a:p>
        </p:txBody>
      </p:sp>
      <p:sp>
        <p:nvSpPr>
          <p:cNvPr id="3" name="Segnaposto contenuto 2"/>
          <p:cNvSpPr>
            <a:spLocks noGrp="1"/>
          </p:cNvSpPr>
          <p:nvPr>
            <p:ph idx="1"/>
          </p:nvPr>
        </p:nvSpPr>
        <p:spPr/>
        <p:txBody>
          <a:bodyPr/>
          <a:lstStyle/>
          <a:p>
            <a:r>
              <a:rPr lang="fr-FR" dirty="0"/>
              <a:t>« </a:t>
            </a:r>
            <a:r>
              <a:rPr lang="fr-FR" i="1" dirty="0"/>
              <a:t>Reading ‘more’ </a:t>
            </a:r>
            <a:r>
              <a:rPr lang="fr-FR" i="1" dirty="0" err="1"/>
              <a:t>is</a:t>
            </a:r>
            <a:r>
              <a:rPr lang="fr-FR" i="1" dirty="0"/>
              <a:t> </a:t>
            </a:r>
            <a:r>
              <a:rPr lang="fr-FR" i="1" dirty="0" err="1"/>
              <a:t>always</a:t>
            </a:r>
            <a:r>
              <a:rPr lang="fr-FR" i="1" dirty="0"/>
              <a:t> a good </a:t>
            </a:r>
            <a:r>
              <a:rPr lang="fr-FR" i="1" dirty="0" err="1"/>
              <a:t>thing</a:t>
            </a:r>
            <a:r>
              <a:rPr lang="fr-FR" i="1" dirty="0"/>
              <a:t>, but not the solution</a:t>
            </a:r>
            <a:r>
              <a:rPr lang="fr-FR" dirty="0"/>
              <a:t> » (Franco Moretti)</a:t>
            </a:r>
          </a:p>
          <a:p>
            <a:r>
              <a:rPr lang="fr-FR" dirty="0"/>
              <a:t>WL n’est pas un objet mais un problème </a:t>
            </a:r>
          </a:p>
          <a:p>
            <a:r>
              <a:rPr lang="fr-FR" dirty="0"/>
              <a:t>La question du corpus resurgit à deux niveaux</a:t>
            </a:r>
          </a:p>
          <a:p>
            <a:r>
              <a:rPr lang="fr-FR"/>
              <a:t>Synchronique </a:t>
            </a:r>
            <a:r>
              <a:rPr lang="fr-FR" dirty="0"/>
              <a:t>et diachronique  </a:t>
            </a:r>
            <a:endParaRPr lang="it-IT" dirty="0"/>
          </a:p>
        </p:txBody>
      </p:sp>
    </p:spTree>
    <p:extLst>
      <p:ext uri="{BB962C8B-B14F-4D97-AF65-F5344CB8AC3E}">
        <p14:creationId xmlns:p14="http://schemas.microsoft.com/office/powerpoint/2010/main" val="428205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t>Synchronique</a:t>
            </a:r>
            <a:r>
              <a:rPr lang="it-IT" b="1" dirty="0"/>
              <a:t> </a:t>
            </a:r>
          </a:p>
        </p:txBody>
      </p:sp>
      <p:sp>
        <p:nvSpPr>
          <p:cNvPr id="3" name="Segnaposto contenuto 2"/>
          <p:cNvSpPr>
            <a:spLocks noGrp="1"/>
          </p:cNvSpPr>
          <p:nvPr>
            <p:ph idx="1"/>
          </p:nvPr>
        </p:nvSpPr>
        <p:spPr/>
        <p:txBody>
          <a:bodyPr>
            <a:normAutofit lnSpcReduction="10000"/>
          </a:bodyPr>
          <a:lstStyle/>
          <a:p>
            <a:r>
              <a:rPr lang="fr-FR" dirty="0"/>
              <a:t>étant donné que la WL </a:t>
            </a:r>
            <a:r>
              <a:rPr lang="fr-FR" u="sng" dirty="0"/>
              <a:t>n’est pas la sommes des littérature du monde </a:t>
            </a:r>
            <a:r>
              <a:rPr lang="fr-FR" dirty="0"/>
              <a:t>et que </a:t>
            </a:r>
            <a:r>
              <a:rPr lang="fr-FR" u="sng" dirty="0"/>
              <a:t>la circulation en dehors du contexte de production des </a:t>
            </a:r>
            <a:r>
              <a:rPr lang="fr-FR" u="sng" dirty="0" err="1"/>
              <a:t>oeuvres</a:t>
            </a:r>
            <a:r>
              <a:rPr lang="fr-FR" u="sng" dirty="0"/>
              <a:t> </a:t>
            </a:r>
            <a:r>
              <a:rPr lang="fr-FR" dirty="0"/>
              <a:t>est une condition </a:t>
            </a:r>
            <a:r>
              <a:rPr lang="fr-FR" i="1" dirty="0"/>
              <a:t>sine qua non </a:t>
            </a:r>
            <a:r>
              <a:rPr lang="fr-FR" dirty="0"/>
              <a:t>de leur mondialité</a:t>
            </a:r>
            <a:endParaRPr lang="fr-FR" i="1" dirty="0"/>
          </a:p>
          <a:p>
            <a:r>
              <a:rPr lang="fr-FR" dirty="0"/>
              <a:t>1) les conditions matérielles et les caractères intrinsèques aux textes qui favorisent ou vice versa freinent leur propagation internationale</a:t>
            </a:r>
          </a:p>
          <a:p>
            <a:r>
              <a:rPr lang="fr-FR" dirty="0"/>
              <a:t>2) comment réintégrer le critère de valeur </a:t>
            </a:r>
          </a:p>
        </p:txBody>
      </p:sp>
    </p:spTree>
    <p:extLst>
      <p:ext uri="{BB962C8B-B14F-4D97-AF65-F5344CB8AC3E}">
        <p14:creationId xmlns:p14="http://schemas.microsoft.com/office/powerpoint/2010/main" val="338409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t>Diachronique</a:t>
            </a:r>
            <a:r>
              <a:rPr lang="it-IT" dirty="0"/>
              <a:t> </a:t>
            </a:r>
          </a:p>
        </p:txBody>
      </p:sp>
      <p:sp>
        <p:nvSpPr>
          <p:cNvPr id="3" name="Segnaposto contenuto 2"/>
          <p:cNvSpPr>
            <a:spLocks noGrp="1"/>
          </p:cNvSpPr>
          <p:nvPr>
            <p:ph idx="1"/>
          </p:nvPr>
        </p:nvSpPr>
        <p:spPr/>
        <p:txBody>
          <a:bodyPr/>
          <a:lstStyle/>
          <a:p>
            <a:r>
              <a:rPr lang="fr-FR" dirty="0"/>
              <a:t>éviter de reproduire tout simplement le canon occidental avec le supplément d’un peu d’Afrique, Asie et Amérique latine  </a:t>
            </a:r>
          </a:p>
          <a:p>
            <a:r>
              <a:rPr lang="fr-FR" dirty="0"/>
              <a:t>mettre en question la notion même de littérature, à savoir l’euro-chronologie et l’euro-généalogie de ce terme</a:t>
            </a:r>
            <a:r>
              <a:rPr lang="it-IT" dirty="0"/>
              <a:t> </a:t>
            </a:r>
            <a:endParaRPr lang="fr-FR" dirty="0"/>
          </a:p>
        </p:txBody>
      </p:sp>
    </p:spTree>
    <p:extLst>
      <p:ext uri="{BB962C8B-B14F-4D97-AF65-F5344CB8AC3E}">
        <p14:creationId xmlns:p14="http://schemas.microsoft.com/office/powerpoint/2010/main" val="251292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2414517"/>
          </a:xfrm>
        </p:spPr>
        <p:txBody>
          <a:bodyPr>
            <a:noAutofit/>
          </a:bodyPr>
          <a:lstStyle/>
          <a:p>
            <a:r>
              <a:rPr lang="fr-FR" sz="2900" b="1" u="sng" dirty="0"/>
              <a:t>2</a:t>
            </a:r>
            <a:r>
              <a:rPr lang="fr-FR" sz="2900" b="1" u="sng" baseline="30000" dirty="0"/>
              <a:t>ème</a:t>
            </a:r>
            <a:r>
              <a:rPr lang="fr-FR" sz="2900" b="1" u="sng" dirty="0"/>
              <a:t>  problème:</a:t>
            </a:r>
            <a:br>
              <a:rPr lang="fr-FR" sz="2900" b="1" u="sng" dirty="0"/>
            </a:br>
            <a:r>
              <a:rPr lang="fr-FR" sz="2900" b="1" dirty="0"/>
              <a:t> Rapport entre </a:t>
            </a:r>
            <a:br>
              <a:rPr lang="fr-FR" sz="2900" b="1" dirty="0"/>
            </a:br>
            <a:r>
              <a:rPr lang="fr-FR" sz="2900" b="1" dirty="0"/>
              <a:t>Local/global</a:t>
            </a:r>
            <a:br>
              <a:rPr lang="fr-FR" sz="2900" b="1" dirty="0"/>
            </a:br>
            <a:r>
              <a:rPr lang="fr-FR" sz="2900" b="1" dirty="0"/>
              <a:t>national/international</a:t>
            </a:r>
            <a:br>
              <a:rPr lang="fr-FR" sz="2900" b="1" dirty="0"/>
            </a:br>
            <a:r>
              <a:rPr lang="fr-FR" sz="2900" b="1" dirty="0"/>
              <a:t>centres/périphéries</a:t>
            </a:r>
          </a:p>
        </p:txBody>
      </p:sp>
      <p:sp>
        <p:nvSpPr>
          <p:cNvPr id="3" name="Segnaposto contenuto 2"/>
          <p:cNvSpPr>
            <a:spLocks noGrp="1"/>
          </p:cNvSpPr>
          <p:nvPr>
            <p:ph idx="1"/>
          </p:nvPr>
        </p:nvSpPr>
        <p:spPr>
          <a:xfrm>
            <a:off x="457200" y="2693654"/>
            <a:ext cx="8229599" cy="3432509"/>
          </a:xfrm>
        </p:spPr>
        <p:txBody>
          <a:bodyPr/>
          <a:lstStyle/>
          <a:p>
            <a:r>
              <a:rPr lang="fr-FR" dirty="0"/>
              <a:t>Pascale Casanova et Franco Moretti </a:t>
            </a:r>
          </a:p>
          <a:p>
            <a:r>
              <a:rPr lang="fr-FR" dirty="0"/>
              <a:t>Relations entre littératures conçues en termes de lutte pour </a:t>
            </a:r>
            <a:r>
              <a:rPr lang="fr-FR" u="sng" dirty="0"/>
              <a:t>l’hégémonie symbolique </a:t>
            </a:r>
            <a:r>
              <a:rPr lang="fr-FR" dirty="0"/>
              <a:t>dans le système mondial de la littérature </a:t>
            </a:r>
          </a:p>
          <a:p>
            <a:r>
              <a:rPr lang="fr-FR" dirty="0"/>
              <a:t>Système mondial de la littérature = </a:t>
            </a:r>
            <a:r>
              <a:rPr lang="fr-FR" u="sng" dirty="0"/>
              <a:t>un et inégal </a:t>
            </a:r>
          </a:p>
        </p:txBody>
      </p:sp>
    </p:spTree>
    <p:extLst>
      <p:ext uri="{BB962C8B-B14F-4D97-AF65-F5344CB8AC3E}">
        <p14:creationId xmlns:p14="http://schemas.microsoft.com/office/powerpoint/2010/main" val="90262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3° </a:t>
            </a:r>
            <a:r>
              <a:rPr lang="it-IT" b="1" dirty="0" err="1"/>
              <a:t>problème</a:t>
            </a:r>
            <a:r>
              <a:rPr lang="it-IT" b="1" dirty="0"/>
              <a:t>:</a:t>
            </a:r>
            <a:br>
              <a:rPr lang="it-IT" b="1" dirty="0"/>
            </a:br>
            <a:r>
              <a:rPr lang="it-IT" b="1" dirty="0"/>
              <a:t>l’</a:t>
            </a:r>
            <a:r>
              <a:rPr lang="it-IT" b="1" dirty="0" err="1"/>
              <a:t>échelle</a:t>
            </a:r>
            <a:r>
              <a:rPr lang="it-IT" b="1" dirty="0"/>
              <a:t> / à quelle </a:t>
            </a:r>
            <a:r>
              <a:rPr lang="it-IT" b="1" dirty="0" err="1"/>
              <a:t>distance</a:t>
            </a:r>
            <a:r>
              <a:rPr lang="it-IT" b="1" dirty="0"/>
              <a:t>?</a:t>
            </a:r>
          </a:p>
        </p:txBody>
      </p:sp>
      <p:sp>
        <p:nvSpPr>
          <p:cNvPr id="3" name="Segnaposto contenuto 2"/>
          <p:cNvSpPr>
            <a:spLocks noGrp="1"/>
          </p:cNvSpPr>
          <p:nvPr>
            <p:ph idx="1"/>
          </p:nvPr>
        </p:nvSpPr>
        <p:spPr/>
        <p:txBody>
          <a:bodyPr/>
          <a:lstStyle/>
          <a:p>
            <a:r>
              <a:rPr lang="it-IT" dirty="0"/>
              <a:t>David </a:t>
            </a:r>
            <a:r>
              <a:rPr lang="it-IT" dirty="0" err="1"/>
              <a:t>Damrosch</a:t>
            </a:r>
            <a:r>
              <a:rPr lang="it-IT" dirty="0"/>
              <a:t> </a:t>
            </a:r>
            <a:r>
              <a:rPr lang="it-IT" i="1" dirty="0" err="1"/>
              <a:t>What</a:t>
            </a:r>
            <a:r>
              <a:rPr lang="it-IT" i="1" dirty="0"/>
              <a:t> </a:t>
            </a:r>
            <a:r>
              <a:rPr lang="it-IT" i="1" dirty="0" err="1"/>
              <a:t>is</a:t>
            </a:r>
            <a:r>
              <a:rPr lang="it-IT" i="1" dirty="0"/>
              <a:t> World </a:t>
            </a:r>
            <a:r>
              <a:rPr lang="it-IT" i="1" dirty="0" err="1"/>
              <a:t>Literature</a:t>
            </a:r>
            <a:r>
              <a:rPr lang="it-IT" i="1" dirty="0"/>
              <a:t>?</a:t>
            </a:r>
          </a:p>
          <a:p>
            <a:r>
              <a:rPr lang="it-IT" dirty="0"/>
              <a:t>Franco Moretti </a:t>
            </a:r>
          </a:p>
          <a:p>
            <a:r>
              <a:rPr lang="it-IT" dirty="0"/>
              <a:t>Pascale Casanova </a:t>
            </a:r>
          </a:p>
        </p:txBody>
      </p:sp>
    </p:spTree>
    <p:extLst>
      <p:ext uri="{BB962C8B-B14F-4D97-AF65-F5344CB8AC3E}">
        <p14:creationId xmlns:p14="http://schemas.microsoft.com/office/powerpoint/2010/main" val="224341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3412"/>
            <a:ext cx="8229600" cy="1986356"/>
          </a:xfrm>
        </p:spPr>
        <p:txBody>
          <a:bodyPr>
            <a:normAutofit/>
          </a:bodyPr>
          <a:lstStyle/>
          <a:p>
            <a:r>
              <a:rPr lang="fr-FR" sz="3000" b="1" dirty="0"/>
              <a:t>4</a:t>
            </a:r>
            <a:r>
              <a:rPr lang="fr-FR" sz="3000" b="1" baseline="30000" dirty="0"/>
              <a:t>ème</a:t>
            </a:r>
            <a:r>
              <a:rPr lang="fr-FR" sz="3000" b="1" dirty="0"/>
              <a:t>  problème:</a:t>
            </a:r>
            <a:br>
              <a:rPr lang="fr-FR" sz="3000" b="1" dirty="0"/>
            </a:br>
            <a:r>
              <a:rPr lang="fr-FR" sz="3000" b="1" dirty="0"/>
              <a:t> la place des littératures dites migrantes et postcoloniales dans le système mondial</a:t>
            </a:r>
            <a:r>
              <a:rPr lang="fr-FR" sz="3000" b="1" dirty="0">
                <a:effectLst/>
              </a:rPr>
              <a:t> </a:t>
            </a:r>
            <a:endParaRPr lang="fr-FR" sz="3000" b="1" dirty="0"/>
          </a:p>
        </p:txBody>
      </p:sp>
      <p:sp>
        <p:nvSpPr>
          <p:cNvPr id="3" name="Segnaposto contenuto 2"/>
          <p:cNvSpPr>
            <a:spLocks noGrp="1"/>
          </p:cNvSpPr>
          <p:nvPr>
            <p:ph idx="1"/>
          </p:nvPr>
        </p:nvSpPr>
        <p:spPr>
          <a:xfrm>
            <a:off x="457200" y="2158480"/>
            <a:ext cx="8229600" cy="4525963"/>
          </a:xfrm>
        </p:spPr>
        <p:txBody>
          <a:bodyPr>
            <a:normAutofit fontScale="92500" lnSpcReduction="10000"/>
          </a:bodyPr>
          <a:lstStyle/>
          <a:p>
            <a:pPr algn="just"/>
            <a:r>
              <a:rPr lang="fr-FR" dirty="0" err="1"/>
              <a:t>Third</a:t>
            </a:r>
            <a:r>
              <a:rPr lang="fr-FR" dirty="0"/>
              <a:t>-World </a:t>
            </a:r>
            <a:r>
              <a:rPr lang="fr-FR" dirty="0" err="1"/>
              <a:t>Literature</a:t>
            </a:r>
            <a:r>
              <a:rPr lang="fr-FR" dirty="0"/>
              <a:t> </a:t>
            </a:r>
            <a:r>
              <a:rPr lang="fr-FR" dirty="0">
                <a:sym typeface="Wingdings"/>
              </a:rPr>
              <a:t> (Postcolonial </a:t>
            </a:r>
            <a:r>
              <a:rPr lang="fr-FR" dirty="0" err="1">
                <a:sym typeface="Wingdings"/>
              </a:rPr>
              <a:t>literature</a:t>
            </a:r>
            <a:r>
              <a:rPr lang="fr-FR" dirty="0">
                <a:sym typeface="Wingdings"/>
              </a:rPr>
              <a:t> (années 1990)</a:t>
            </a:r>
          </a:p>
          <a:p>
            <a:pPr algn="just"/>
            <a:r>
              <a:rPr lang="en-GB" dirty="0"/>
              <a:t>« in our […] context, any conception of world literature necessarily demands some specific engagement with the question of third-world literature […] in all various distinct ways locked in a life-and-death struggle with first-world cultural imperialism » </a:t>
            </a:r>
            <a:r>
              <a:rPr lang="en-GB" b="1" dirty="0"/>
              <a:t>(</a:t>
            </a:r>
            <a:r>
              <a:rPr lang="fr-FR" b="1" dirty="0" err="1"/>
              <a:t>Fredric</a:t>
            </a:r>
            <a:r>
              <a:rPr lang="fr-FR" b="1" dirty="0"/>
              <a:t>, Jameson, « </a:t>
            </a:r>
            <a:r>
              <a:rPr lang="fr-FR" b="1" dirty="0" err="1"/>
              <a:t>Third</a:t>
            </a:r>
            <a:r>
              <a:rPr lang="fr-FR" b="1" dirty="0"/>
              <a:t>-World </a:t>
            </a:r>
            <a:r>
              <a:rPr lang="fr-FR" b="1" dirty="0" err="1"/>
              <a:t>Literature</a:t>
            </a:r>
            <a:r>
              <a:rPr lang="fr-FR" b="1" dirty="0"/>
              <a:t> in the </a:t>
            </a:r>
            <a:r>
              <a:rPr lang="fr-FR" b="1" dirty="0" err="1"/>
              <a:t>Era</a:t>
            </a:r>
            <a:r>
              <a:rPr lang="fr-FR" b="1" dirty="0"/>
              <a:t> of Multinational </a:t>
            </a:r>
            <a:r>
              <a:rPr lang="fr-FR" b="1" dirty="0" err="1"/>
              <a:t>Capitalism</a:t>
            </a:r>
            <a:r>
              <a:rPr lang="fr-FR" b="1" dirty="0"/>
              <a:t> », </a:t>
            </a:r>
            <a:r>
              <a:rPr lang="fr-FR" b="1" i="1" dirty="0"/>
              <a:t>Social </a:t>
            </a:r>
            <a:r>
              <a:rPr lang="fr-FR" b="1" i="1" dirty="0" err="1"/>
              <a:t>Text</a:t>
            </a:r>
            <a:r>
              <a:rPr lang="fr-FR" b="1" dirty="0"/>
              <a:t>,</a:t>
            </a:r>
            <a:r>
              <a:rPr lang="fr-FR" b="1" i="1" dirty="0"/>
              <a:t> </a:t>
            </a:r>
            <a:r>
              <a:rPr lang="fr-FR" b="1" dirty="0"/>
              <a:t>15, 1986)</a:t>
            </a:r>
            <a:r>
              <a:rPr lang="it-IT" b="1" dirty="0">
                <a:effectLst/>
              </a:rPr>
              <a:t> </a:t>
            </a:r>
            <a:endParaRPr lang="it-IT" b="1" dirty="0"/>
          </a:p>
        </p:txBody>
      </p:sp>
    </p:spTree>
    <p:extLst>
      <p:ext uri="{BB962C8B-B14F-4D97-AF65-F5344CB8AC3E}">
        <p14:creationId xmlns:p14="http://schemas.microsoft.com/office/powerpoint/2010/main" val="57137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8D680C-C1B8-044C-BAFD-0DB0C63FD403}"/>
              </a:ext>
            </a:extLst>
          </p:cNvPr>
          <p:cNvSpPr>
            <a:spLocks noGrp="1"/>
          </p:cNvSpPr>
          <p:nvPr>
            <p:ph type="title"/>
          </p:nvPr>
        </p:nvSpPr>
        <p:spPr/>
        <p:txBody>
          <a:bodyPr>
            <a:normAutofit/>
          </a:bodyPr>
          <a:lstStyle/>
          <a:p>
            <a:r>
              <a:rPr lang="fr-FR" sz="2800" b="1" dirty="0"/>
              <a:t>Karel </a:t>
            </a:r>
            <a:r>
              <a:rPr lang="fr-FR" sz="2800" b="1" dirty="0" err="1"/>
              <a:t>Čapek</a:t>
            </a:r>
            <a:r>
              <a:rPr lang="fr-FR" sz="2800" b="1" dirty="0"/>
              <a:t> (1890-1938)</a:t>
            </a:r>
            <a:br>
              <a:rPr lang="fr-FR" sz="2800" dirty="0"/>
            </a:br>
            <a:r>
              <a:rPr lang="fr-FR" sz="2800" b="1" dirty="0"/>
              <a:t>Quatre types de « mondialité » littéraire</a:t>
            </a:r>
            <a:endParaRPr lang="it-CZ" sz="2800" dirty="0"/>
          </a:p>
        </p:txBody>
      </p:sp>
      <p:pic>
        <p:nvPicPr>
          <p:cNvPr id="5" name="Segnaposto contenuto 4" descr="Immagine che contiene testo, parete, persona, interni&#10;&#10;Descrizione generata automaticamente">
            <a:extLst>
              <a:ext uri="{FF2B5EF4-FFF2-40B4-BE49-F238E27FC236}">
                <a16:creationId xmlns:a16="http://schemas.microsoft.com/office/drawing/2014/main" id="{2FF24D88-25B3-1F43-8EF0-5D598565A4B1}"/>
              </a:ext>
            </a:extLst>
          </p:cNvPr>
          <p:cNvPicPr>
            <a:picLocks noGrp="1" noChangeAspect="1"/>
          </p:cNvPicPr>
          <p:nvPr>
            <p:ph idx="1"/>
          </p:nvPr>
        </p:nvPicPr>
        <p:blipFill>
          <a:blip r:embed="rId2"/>
          <a:stretch>
            <a:fillRect/>
          </a:stretch>
        </p:blipFill>
        <p:spPr>
          <a:xfrm>
            <a:off x="2727741" y="1600200"/>
            <a:ext cx="3688518" cy="4525963"/>
          </a:xfrm>
        </p:spPr>
      </p:pic>
    </p:spTree>
    <p:extLst>
      <p:ext uri="{BB962C8B-B14F-4D97-AF65-F5344CB8AC3E}">
        <p14:creationId xmlns:p14="http://schemas.microsoft.com/office/powerpoint/2010/main" val="3213854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5A55F3-CC66-EF42-9099-E32773A6A842}"/>
              </a:ext>
            </a:extLst>
          </p:cNvPr>
          <p:cNvSpPr>
            <a:spLocks noGrp="1"/>
          </p:cNvSpPr>
          <p:nvPr>
            <p:ph type="title"/>
          </p:nvPr>
        </p:nvSpPr>
        <p:spPr/>
        <p:txBody>
          <a:bodyPr>
            <a:normAutofit fontScale="90000"/>
          </a:bodyPr>
          <a:lstStyle/>
          <a:p>
            <a:r>
              <a:rPr lang="fr-FR" sz="2800" b="1" i="1" dirty="0" err="1"/>
              <a:t>Jak</a:t>
            </a:r>
            <a:r>
              <a:rPr lang="fr-FR" sz="2800" b="1" i="1" dirty="0"/>
              <a:t> se </a:t>
            </a:r>
            <a:r>
              <a:rPr lang="cs-CZ" sz="2800" b="1" i="1" dirty="0"/>
              <a:t>dělá světová literatura</a:t>
            </a:r>
            <a:br>
              <a:rPr lang="cs-CZ" sz="2800" b="1" i="1" dirty="0"/>
            </a:br>
            <a:r>
              <a:rPr lang="fr-FR" sz="2800" b="1" i="1" dirty="0"/>
              <a:t>Comment fait-on une littérature mondiale</a:t>
            </a:r>
            <a:br>
              <a:rPr lang="fr-FR" sz="2800" b="1" i="1" dirty="0"/>
            </a:br>
            <a:r>
              <a:rPr lang="fr-FR" sz="2800" b="1" dirty="0"/>
              <a:t>(1936)</a:t>
            </a:r>
            <a:endParaRPr lang="it-CZ" sz="2800" b="1" dirty="0"/>
          </a:p>
        </p:txBody>
      </p:sp>
      <p:sp>
        <p:nvSpPr>
          <p:cNvPr id="3" name="Segnaposto contenuto 2">
            <a:extLst>
              <a:ext uri="{FF2B5EF4-FFF2-40B4-BE49-F238E27FC236}">
                <a16:creationId xmlns:a16="http://schemas.microsoft.com/office/drawing/2014/main" id="{E7FAEB0F-0C0C-084A-AB81-3D53D38690A1}"/>
              </a:ext>
            </a:extLst>
          </p:cNvPr>
          <p:cNvSpPr>
            <a:spLocks noGrp="1"/>
          </p:cNvSpPr>
          <p:nvPr>
            <p:ph idx="1"/>
          </p:nvPr>
        </p:nvSpPr>
        <p:spPr>
          <a:xfrm>
            <a:off x="457200" y="1600200"/>
            <a:ext cx="8229600" cy="4983162"/>
          </a:xfrm>
        </p:spPr>
        <p:txBody>
          <a:bodyPr>
            <a:normAutofit fontScale="70000" lnSpcReduction="20000"/>
          </a:bodyPr>
          <a:lstStyle/>
          <a:p>
            <a:r>
              <a:rPr lang="fr-FR" dirty="0"/>
              <a:t>articles publiés par Karel </a:t>
            </a:r>
            <a:r>
              <a:rPr lang="fr-FR" dirty="0" err="1"/>
              <a:t>Čapek</a:t>
            </a:r>
            <a:r>
              <a:rPr lang="fr-FR" dirty="0"/>
              <a:t> dans des revues et journaux nationaux entre 1907 et 1938 (</a:t>
            </a:r>
            <a:r>
              <a:rPr lang="fr-FR" i="1" dirty="0" err="1"/>
              <a:t>Národní</a:t>
            </a:r>
            <a:r>
              <a:rPr lang="fr-FR" i="1" dirty="0"/>
              <a:t> </a:t>
            </a:r>
            <a:r>
              <a:rPr lang="fr-FR" i="1" dirty="0" err="1"/>
              <a:t>listy</a:t>
            </a:r>
            <a:r>
              <a:rPr lang="fr-FR" dirty="0"/>
              <a:t> et </a:t>
            </a:r>
            <a:r>
              <a:rPr lang="fr-FR" i="1" dirty="0" err="1"/>
              <a:t>Lidové</a:t>
            </a:r>
            <a:r>
              <a:rPr lang="fr-FR" i="1" dirty="0"/>
              <a:t> </a:t>
            </a:r>
            <a:r>
              <a:rPr lang="fr-FR" i="1" dirty="0" err="1"/>
              <a:t>noviny</a:t>
            </a:r>
            <a:r>
              <a:rPr lang="fr-FR" dirty="0"/>
              <a:t>, parmi les plus importants)</a:t>
            </a:r>
          </a:p>
          <a:p>
            <a:r>
              <a:rPr lang="fr-FR" dirty="0"/>
              <a:t>Un certain nombre d’articles sur: la position de la littérature en langue tchèque dans le système littéraire européen /  réfléchit au poids des influences étrangères de même qu’à l’état actuel et au développement futur de la littérature nationale / s’interroge sur la manière de concevoir les rapports entre centres et périphéries / répond aux âpres polémiques soulevées par certains de ses concitoyens qui voient dans son succès à l’étranger une raison pour douter de la qualité de son art. </a:t>
            </a:r>
          </a:p>
          <a:p>
            <a:r>
              <a:rPr lang="fr-FR" dirty="0"/>
              <a:t>paru dans la revue </a:t>
            </a:r>
            <a:r>
              <a:rPr lang="fr-FR" i="1" dirty="0" err="1"/>
              <a:t>Přítomnost</a:t>
            </a:r>
            <a:r>
              <a:rPr lang="fr-FR" i="1" dirty="0"/>
              <a:t> </a:t>
            </a:r>
          </a:p>
          <a:p>
            <a:r>
              <a:rPr lang="fr-FR" dirty="0"/>
              <a:t>Aujourd’hui dans </a:t>
            </a:r>
            <a:r>
              <a:rPr lang="fr-FR" i="1" dirty="0"/>
              <a:t>O </a:t>
            </a:r>
            <a:r>
              <a:rPr lang="fr-FR" i="1" dirty="0" err="1"/>
              <a:t>umění</a:t>
            </a:r>
            <a:r>
              <a:rPr lang="fr-FR" i="1" dirty="0"/>
              <a:t> a </a:t>
            </a:r>
            <a:r>
              <a:rPr lang="fr-FR" i="1" dirty="0" err="1"/>
              <a:t>kultuře</a:t>
            </a:r>
            <a:r>
              <a:rPr lang="fr-FR" dirty="0"/>
              <a:t> (</a:t>
            </a:r>
            <a:r>
              <a:rPr lang="fr-FR" i="1" dirty="0"/>
              <a:t>Sur l’art et la culture) </a:t>
            </a:r>
            <a:r>
              <a:rPr lang="fr-FR" dirty="0"/>
              <a:t>III</a:t>
            </a:r>
          </a:p>
          <a:p>
            <a:r>
              <a:rPr lang="fr-FR" dirty="0"/>
              <a:t>« </a:t>
            </a:r>
            <a:r>
              <a:rPr lang="fr-FR" dirty="0" err="1"/>
              <a:t>Úspěch</a:t>
            </a:r>
            <a:r>
              <a:rPr lang="fr-FR" dirty="0"/>
              <a:t>, export a </a:t>
            </a:r>
            <a:r>
              <a:rPr lang="fr-FR" dirty="0" err="1"/>
              <a:t>jine</a:t>
            </a:r>
            <a:r>
              <a:rPr lang="fr-FR" dirty="0"/>
              <a:t>́ </a:t>
            </a:r>
            <a:r>
              <a:rPr lang="fr-FR" dirty="0" err="1"/>
              <a:t>věci</a:t>
            </a:r>
            <a:r>
              <a:rPr lang="fr-FR" dirty="0"/>
              <a:t> », « O </a:t>
            </a:r>
            <a:r>
              <a:rPr lang="fr-FR" dirty="0" err="1"/>
              <a:t>cizi</a:t>
            </a:r>
            <a:r>
              <a:rPr lang="fr-FR" dirty="0"/>
              <a:t>́ </a:t>
            </a:r>
            <a:r>
              <a:rPr lang="fr-FR" dirty="0" err="1"/>
              <a:t>vlivy</a:t>
            </a:r>
            <a:r>
              <a:rPr lang="fr-FR" dirty="0"/>
              <a:t> » (dans </a:t>
            </a:r>
            <a:r>
              <a:rPr lang="fr-FR" i="1" dirty="0"/>
              <a:t>O </a:t>
            </a:r>
            <a:r>
              <a:rPr lang="fr-FR" i="1" dirty="0" err="1"/>
              <a:t>umění</a:t>
            </a:r>
            <a:r>
              <a:rPr lang="fr-FR" i="1" dirty="0"/>
              <a:t> a </a:t>
            </a:r>
            <a:r>
              <a:rPr lang="fr-FR" i="1" dirty="0" err="1"/>
              <a:t>kultuře</a:t>
            </a:r>
            <a:r>
              <a:rPr lang="fr-FR" dirty="0"/>
              <a:t>, vol. 2), « Trochu </a:t>
            </a:r>
            <a:r>
              <a:rPr lang="fr-FR" dirty="0" err="1"/>
              <a:t>osobni</a:t>
            </a:r>
            <a:r>
              <a:rPr lang="fr-FR" dirty="0"/>
              <a:t>́ », « </a:t>
            </a:r>
            <a:r>
              <a:rPr lang="fr-FR" dirty="0" err="1"/>
              <a:t>Monopol</a:t>
            </a:r>
            <a:r>
              <a:rPr lang="fr-FR" dirty="0"/>
              <a:t> na </a:t>
            </a:r>
            <a:r>
              <a:rPr lang="fr-FR" dirty="0" err="1"/>
              <a:t>literárni</a:t>
            </a:r>
            <a:r>
              <a:rPr lang="fr-FR" dirty="0"/>
              <a:t>́ </a:t>
            </a:r>
            <a:r>
              <a:rPr lang="fr-FR" dirty="0" err="1"/>
              <a:t>vývoz</a:t>
            </a:r>
            <a:r>
              <a:rPr lang="fr-FR" dirty="0"/>
              <a:t> ? », « </a:t>
            </a:r>
            <a:r>
              <a:rPr lang="fr-FR" dirty="0" err="1"/>
              <a:t>Bohemika</a:t>
            </a:r>
            <a:r>
              <a:rPr lang="fr-FR" dirty="0"/>
              <a:t> v </a:t>
            </a:r>
            <a:r>
              <a:rPr lang="fr-FR" dirty="0" err="1"/>
              <a:t>Americe</a:t>
            </a:r>
            <a:r>
              <a:rPr lang="fr-FR" dirty="0"/>
              <a:t> », « </a:t>
            </a:r>
            <a:r>
              <a:rPr lang="fr-FR" dirty="0" err="1"/>
              <a:t>Příspěvek</a:t>
            </a:r>
            <a:r>
              <a:rPr lang="fr-FR" dirty="0"/>
              <a:t> v </a:t>
            </a:r>
            <a:r>
              <a:rPr lang="fr-FR" dirty="0" err="1"/>
              <a:t>ankete</a:t>
            </a:r>
            <a:r>
              <a:rPr lang="fr-FR" dirty="0"/>
              <a:t>̌ o </a:t>
            </a:r>
            <a:r>
              <a:rPr lang="fr-FR" dirty="0" err="1"/>
              <a:t>sociálním</a:t>
            </a:r>
            <a:r>
              <a:rPr lang="fr-FR" dirty="0"/>
              <a:t> </a:t>
            </a:r>
            <a:r>
              <a:rPr lang="fr-FR" dirty="0" err="1"/>
              <a:t>postaveni</a:t>
            </a:r>
            <a:r>
              <a:rPr lang="fr-FR" dirty="0"/>
              <a:t>́ </a:t>
            </a:r>
            <a:r>
              <a:rPr lang="fr-FR" dirty="0" err="1"/>
              <a:t>československého</a:t>
            </a:r>
            <a:r>
              <a:rPr lang="fr-FR" dirty="0"/>
              <a:t> </a:t>
            </a:r>
            <a:r>
              <a:rPr lang="fr-FR" dirty="0" err="1"/>
              <a:t>spisovatele</a:t>
            </a:r>
            <a:r>
              <a:rPr lang="fr-FR" dirty="0"/>
              <a:t> » </a:t>
            </a:r>
            <a:endParaRPr lang="fr-FR" i="1" dirty="0"/>
          </a:p>
          <a:p>
            <a:endParaRPr lang="it-CZ" dirty="0"/>
          </a:p>
        </p:txBody>
      </p:sp>
    </p:spTree>
    <p:extLst>
      <p:ext uri="{BB962C8B-B14F-4D97-AF65-F5344CB8AC3E}">
        <p14:creationId xmlns:p14="http://schemas.microsoft.com/office/powerpoint/2010/main" val="96084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WL: </a:t>
            </a:r>
            <a:r>
              <a:rPr lang="it-IT" dirty="0" err="1"/>
              <a:t>généalogie</a:t>
            </a:r>
            <a:r>
              <a:rPr lang="it-IT" dirty="0"/>
              <a:t> </a:t>
            </a:r>
          </a:p>
        </p:txBody>
      </p:sp>
      <p:sp>
        <p:nvSpPr>
          <p:cNvPr id="3" name="Segnaposto contenuto 2"/>
          <p:cNvSpPr>
            <a:spLocks noGrp="1"/>
          </p:cNvSpPr>
          <p:nvPr>
            <p:ph idx="1"/>
          </p:nvPr>
        </p:nvSpPr>
        <p:spPr/>
        <p:txBody>
          <a:bodyPr>
            <a:normAutofit/>
          </a:bodyPr>
          <a:lstStyle/>
          <a:p>
            <a:r>
              <a:rPr lang="fr-FR" dirty="0"/>
              <a:t>J. W. Goethe / </a:t>
            </a:r>
            <a:r>
              <a:rPr lang="fr-FR" sz="4000" b="1" dirty="0" err="1"/>
              <a:t>Welt</a:t>
            </a:r>
            <a:r>
              <a:rPr lang="fr-FR" dirty="0" err="1"/>
              <a:t>literatur</a:t>
            </a:r>
            <a:r>
              <a:rPr lang="fr-FR" dirty="0"/>
              <a:t> </a:t>
            </a:r>
          </a:p>
          <a:p>
            <a:r>
              <a:rPr lang="fr-FR" dirty="0"/>
              <a:t>Lettres / recensions </a:t>
            </a:r>
          </a:p>
          <a:p>
            <a:r>
              <a:rPr lang="de-DE" dirty="0"/>
              <a:t>Johann Peter Eckermann, </a:t>
            </a:r>
            <a:r>
              <a:rPr lang="de-DE" i="1" dirty="0"/>
              <a:t>Gespräche mit Goethe in den letzten Jahren seines Lebens /</a:t>
            </a:r>
            <a:r>
              <a:rPr lang="fr-FR" i="1" dirty="0"/>
              <a:t>Conversations de Goethe avec Eckermann</a:t>
            </a:r>
            <a:r>
              <a:rPr lang="fr-FR" dirty="0"/>
              <a:t>, trad. par Jean </a:t>
            </a:r>
            <a:r>
              <a:rPr lang="fr-FR" dirty="0" err="1"/>
              <a:t>Chuzeville</a:t>
            </a:r>
            <a:r>
              <a:rPr lang="fr-FR" dirty="0"/>
              <a:t>, Paris, Gallimard, [1836-1848] 1988</a:t>
            </a:r>
            <a:r>
              <a:rPr lang="it-IT" dirty="0">
                <a:effectLst/>
              </a:rPr>
              <a:t> </a:t>
            </a:r>
            <a:endParaRPr lang="fr-FR" dirty="0"/>
          </a:p>
        </p:txBody>
      </p:sp>
    </p:spTree>
    <p:extLst>
      <p:ext uri="{BB962C8B-B14F-4D97-AF65-F5344CB8AC3E}">
        <p14:creationId xmlns:p14="http://schemas.microsoft.com/office/powerpoint/2010/main" val="139219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BE4464-E1E1-8D49-A9E4-3C5087479E21}"/>
              </a:ext>
            </a:extLst>
          </p:cNvPr>
          <p:cNvSpPr>
            <a:spLocks noGrp="1"/>
          </p:cNvSpPr>
          <p:nvPr>
            <p:ph type="title"/>
          </p:nvPr>
        </p:nvSpPr>
        <p:spPr/>
        <p:txBody>
          <a:bodyPr>
            <a:normAutofit fontScale="90000"/>
          </a:bodyPr>
          <a:lstStyle/>
          <a:p>
            <a:r>
              <a:rPr lang="fr-FR" b="1" dirty="0"/>
              <a:t>Quatre déclinaisons du terme </a:t>
            </a:r>
            <a:r>
              <a:rPr lang="fr-FR" b="1" i="1" dirty="0" err="1"/>
              <a:t>sv</a:t>
            </a:r>
            <a:r>
              <a:rPr lang="cs-CZ" b="1" i="1" dirty="0" err="1"/>
              <a:t>ě</a:t>
            </a:r>
            <a:r>
              <a:rPr lang="fr-FR" b="1" i="1" dirty="0" err="1"/>
              <a:t>tovost</a:t>
            </a:r>
            <a:r>
              <a:rPr lang="fr-FR" b="1" dirty="0"/>
              <a:t> </a:t>
            </a:r>
            <a:r>
              <a:rPr lang="it-CZ" b="1" dirty="0"/>
              <a:t> </a:t>
            </a:r>
          </a:p>
        </p:txBody>
      </p:sp>
      <p:sp>
        <p:nvSpPr>
          <p:cNvPr id="3" name="Segnaposto contenuto 2">
            <a:extLst>
              <a:ext uri="{FF2B5EF4-FFF2-40B4-BE49-F238E27FC236}">
                <a16:creationId xmlns:a16="http://schemas.microsoft.com/office/drawing/2014/main" id="{5A30C132-CC74-7946-85A2-9206A48B7DC0}"/>
              </a:ext>
            </a:extLst>
          </p:cNvPr>
          <p:cNvSpPr>
            <a:spLocks noGrp="1"/>
          </p:cNvSpPr>
          <p:nvPr>
            <p:ph idx="1"/>
          </p:nvPr>
        </p:nvSpPr>
        <p:spPr>
          <a:xfrm>
            <a:off x="457200" y="1417638"/>
            <a:ext cx="8229600" cy="5440362"/>
          </a:xfrm>
        </p:spPr>
        <p:txBody>
          <a:bodyPr>
            <a:normAutofit/>
          </a:bodyPr>
          <a:lstStyle/>
          <a:p>
            <a:r>
              <a:rPr lang="fr-FR" sz="2000" dirty="0"/>
              <a:t>Ve </a:t>
            </a:r>
            <a:r>
              <a:rPr lang="fr-FR" sz="2000" dirty="0" err="1"/>
              <a:t>sve</a:t>
            </a:r>
            <a:r>
              <a:rPr lang="fr-FR" sz="2000" dirty="0"/>
              <a:t>́ době </a:t>
            </a:r>
            <a:r>
              <a:rPr lang="fr-FR" sz="2000" dirty="0" err="1"/>
              <a:t>byl</a:t>
            </a:r>
            <a:r>
              <a:rPr lang="fr-FR" sz="2000" dirty="0"/>
              <a:t> </a:t>
            </a:r>
            <a:r>
              <a:rPr lang="fr-FR" sz="2000" dirty="0" err="1"/>
              <a:t>Ohnet</a:t>
            </a:r>
            <a:r>
              <a:rPr lang="fr-FR" sz="2000" dirty="0"/>
              <a:t> </a:t>
            </a:r>
            <a:r>
              <a:rPr lang="fr-FR" sz="2000" dirty="0" err="1"/>
              <a:t>jiste</a:t>
            </a:r>
            <a:r>
              <a:rPr lang="fr-FR" sz="2000" dirty="0"/>
              <a:t>̌ </a:t>
            </a:r>
            <a:r>
              <a:rPr lang="fr-FR" sz="2000" dirty="0" err="1"/>
              <a:t>světovějši</a:t>
            </a:r>
            <a:r>
              <a:rPr lang="fr-FR" sz="2000" dirty="0"/>
              <a:t>́ než </a:t>
            </a:r>
            <a:r>
              <a:rPr lang="fr-FR" sz="2000" dirty="0" err="1"/>
              <a:t>řekněme</a:t>
            </a:r>
            <a:r>
              <a:rPr lang="fr-FR" sz="2000" dirty="0"/>
              <a:t> Villiers de L’Isle Adam; ale </a:t>
            </a:r>
            <a:r>
              <a:rPr lang="fr-FR" sz="2000" dirty="0" err="1"/>
              <a:t>kdo</a:t>
            </a:r>
            <a:r>
              <a:rPr lang="fr-FR" sz="2000" dirty="0"/>
              <a:t> </a:t>
            </a:r>
            <a:r>
              <a:rPr lang="fr-FR" sz="2000" dirty="0" err="1"/>
              <a:t>bude</a:t>
            </a:r>
            <a:r>
              <a:rPr lang="fr-FR" sz="2000" dirty="0"/>
              <a:t> </a:t>
            </a:r>
            <a:r>
              <a:rPr lang="fr-FR" sz="2000" dirty="0" err="1"/>
              <a:t>dnes</a:t>
            </a:r>
            <a:r>
              <a:rPr lang="fr-FR" sz="2000" dirty="0"/>
              <a:t> </a:t>
            </a:r>
            <a:r>
              <a:rPr lang="fr-FR" sz="2000" dirty="0" err="1"/>
              <a:t>ješte</a:t>
            </a:r>
            <a:r>
              <a:rPr lang="fr-FR" sz="2000" dirty="0"/>
              <a:t>̌ </a:t>
            </a:r>
            <a:r>
              <a:rPr lang="fr-FR" sz="2000" dirty="0" err="1"/>
              <a:t>číst</a:t>
            </a:r>
            <a:r>
              <a:rPr lang="fr-FR" sz="2000" dirty="0"/>
              <a:t> </a:t>
            </a:r>
            <a:r>
              <a:rPr lang="fr-FR" sz="2000" dirty="0" err="1"/>
              <a:t>nebo</a:t>
            </a:r>
            <a:r>
              <a:rPr lang="fr-FR" sz="2000" dirty="0"/>
              <a:t> </a:t>
            </a:r>
            <a:r>
              <a:rPr lang="fr-FR" sz="2000" dirty="0" err="1"/>
              <a:t>vydávat</a:t>
            </a:r>
            <a:r>
              <a:rPr lang="fr-FR" sz="2000" dirty="0"/>
              <a:t> </a:t>
            </a:r>
            <a:r>
              <a:rPr lang="fr-FR" sz="2000" dirty="0" err="1"/>
              <a:t>společenske</a:t>
            </a:r>
            <a:r>
              <a:rPr lang="fr-FR" sz="2000" dirty="0"/>
              <a:t>́ </a:t>
            </a:r>
            <a:r>
              <a:rPr lang="fr-FR" sz="2000" dirty="0" err="1"/>
              <a:t>romány</a:t>
            </a:r>
            <a:r>
              <a:rPr lang="fr-FR" sz="2000" dirty="0"/>
              <a:t> </a:t>
            </a:r>
            <a:r>
              <a:rPr lang="fr-FR" sz="2000" dirty="0" err="1"/>
              <a:t>Ohnetovy</a:t>
            </a:r>
            <a:r>
              <a:rPr lang="fr-FR" sz="2000" dirty="0"/>
              <a:t>? […] Toto </a:t>
            </a:r>
            <a:r>
              <a:rPr lang="fr-FR" sz="2000" dirty="0" err="1"/>
              <a:t>tedy</a:t>
            </a:r>
            <a:r>
              <a:rPr lang="fr-FR" sz="2000" dirty="0"/>
              <a:t> je </a:t>
            </a:r>
            <a:r>
              <a:rPr lang="fr-FR" sz="2000" dirty="0" err="1"/>
              <a:t>take</a:t>
            </a:r>
            <a:r>
              <a:rPr lang="fr-FR" sz="2000" dirty="0"/>
              <a:t>́ </a:t>
            </a:r>
            <a:r>
              <a:rPr lang="fr-FR" sz="2000" dirty="0" err="1"/>
              <a:t>jista</a:t>
            </a:r>
            <a:r>
              <a:rPr lang="fr-FR" sz="2000" dirty="0"/>
              <a:t>́ </a:t>
            </a:r>
            <a:r>
              <a:rPr lang="fr-FR" sz="2000" dirty="0" err="1"/>
              <a:t>světovost</a:t>
            </a:r>
            <a:r>
              <a:rPr lang="fr-FR" sz="2000" dirty="0"/>
              <a:t>; ale </a:t>
            </a:r>
            <a:r>
              <a:rPr lang="fr-FR" sz="2000" dirty="0" err="1"/>
              <a:t>může-li</a:t>
            </a:r>
            <a:r>
              <a:rPr lang="fr-FR" sz="2000" dirty="0"/>
              <a:t> se po ní z </a:t>
            </a:r>
            <a:r>
              <a:rPr lang="fr-FR" sz="2000" dirty="0" err="1"/>
              <a:t>pochopitelných</a:t>
            </a:r>
            <a:r>
              <a:rPr lang="fr-FR" sz="2000" dirty="0"/>
              <a:t> </a:t>
            </a:r>
            <a:r>
              <a:rPr lang="fr-FR" sz="2000" dirty="0" err="1"/>
              <a:t>důvodu</a:t>
            </a:r>
            <a:r>
              <a:rPr lang="fr-FR" sz="2000" dirty="0"/>
              <a:t>̊ </a:t>
            </a:r>
            <a:r>
              <a:rPr lang="fr-FR" sz="2000" dirty="0" err="1"/>
              <a:t>stýskat</a:t>
            </a:r>
            <a:r>
              <a:rPr lang="fr-FR" sz="2000" dirty="0"/>
              <a:t> </a:t>
            </a:r>
            <a:r>
              <a:rPr lang="fr-FR" sz="2000" dirty="0" err="1"/>
              <a:t>tomu</a:t>
            </a:r>
            <a:r>
              <a:rPr lang="fr-FR" sz="2000" dirty="0"/>
              <a:t> </a:t>
            </a:r>
            <a:r>
              <a:rPr lang="fr-FR" sz="2000" dirty="0" err="1"/>
              <a:t>nebo</a:t>
            </a:r>
            <a:r>
              <a:rPr lang="fr-FR" sz="2000" dirty="0"/>
              <a:t> </a:t>
            </a:r>
            <a:r>
              <a:rPr lang="fr-FR" sz="2000" dirty="0" err="1"/>
              <a:t>onomu</a:t>
            </a:r>
            <a:r>
              <a:rPr lang="fr-FR" sz="2000" dirty="0"/>
              <a:t> </a:t>
            </a:r>
            <a:r>
              <a:rPr lang="fr-FR" sz="2000" dirty="0" err="1"/>
              <a:t>autorovi</a:t>
            </a:r>
            <a:r>
              <a:rPr lang="fr-FR" sz="2000" dirty="0"/>
              <a:t>, </a:t>
            </a:r>
            <a:r>
              <a:rPr lang="fr-FR" sz="2000" dirty="0" err="1"/>
              <a:t>nevidíme</a:t>
            </a:r>
            <a:r>
              <a:rPr lang="fr-FR" sz="2000" dirty="0"/>
              <a:t> </a:t>
            </a:r>
            <a:r>
              <a:rPr lang="fr-FR" sz="2000" dirty="0" err="1"/>
              <a:t>příčin</a:t>
            </a:r>
            <a:r>
              <a:rPr lang="fr-FR" sz="2000" dirty="0"/>
              <a:t>, </a:t>
            </a:r>
            <a:r>
              <a:rPr lang="fr-FR" sz="2000" dirty="0" err="1"/>
              <a:t>aby</a:t>
            </a:r>
            <a:r>
              <a:rPr lang="fr-FR" sz="2000" dirty="0"/>
              <a:t> </a:t>
            </a:r>
            <a:r>
              <a:rPr lang="fr-FR" sz="2000" dirty="0" err="1"/>
              <a:t>nějak</a:t>
            </a:r>
            <a:r>
              <a:rPr lang="fr-FR" sz="2000" dirty="0"/>
              <a:t> </a:t>
            </a:r>
            <a:r>
              <a:rPr lang="fr-FR" sz="2000" dirty="0" err="1"/>
              <a:t>padala</a:t>
            </a:r>
            <a:r>
              <a:rPr lang="fr-FR" sz="2000" dirty="0"/>
              <a:t> na </a:t>
            </a:r>
            <a:r>
              <a:rPr lang="fr-FR" sz="2000" dirty="0" err="1"/>
              <a:t>váhu</a:t>
            </a:r>
            <a:r>
              <a:rPr lang="fr-FR" sz="2000" dirty="0"/>
              <a:t> pro </a:t>
            </a:r>
            <a:r>
              <a:rPr lang="fr-FR" sz="2000" dirty="0" err="1"/>
              <a:t>hodnoceni</a:t>
            </a:r>
            <a:r>
              <a:rPr lang="fr-FR" sz="2000" dirty="0"/>
              <a:t>́ </a:t>
            </a:r>
            <a:r>
              <a:rPr lang="fr-FR" sz="2000" dirty="0" err="1"/>
              <a:t>naši</a:t>
            </a:r>
            <a:r>
              <a:rPr lang="fr-FR" sz="2000" dirty="0"/>
              <a:t>́ </a:t>
            </a:r>
            <a:r>
              <a:rPr lang="fr-FR" sz="2000" dirty="0" err="1"/>
              <a:t>literatury</a:t>
            </a:r>
            <a:r>
              <a:rPr lang="fr-FR" sz="2000" dirty="0"/>
              <a:t>. Je </a:t>
            </a:r>
            <a:r>
              <a:rPr lang="fr-FR" sz="2000" dirty="0" err="1"/>
              <a:t>az</a:t>
            </a:r>
            <a:r>
              <a:rPr lang="fr-FR" sz="2000" dirty="0"/>
              <a:t>̌ </a:t>
            </a:r>
            <a:r>
              <a:rPr lang="fr-FR" sz="2000" dirty="0" err="1"/>
              <a:t>nápadne</a:t>
            </a:r>
            <a:r>
              <a:rPr lang="fr-FR" sz="2000" dirty="0"/>
              <a:t>́, </a:t>
            </a:r>
            <a:r>
              <a:rPr lang="fr-FR" sz="2000" dirty="0" err="1"/>
              <a:t>jak</a:t>
            </a:r>
            <a:r>
              <a:rPr lang="fr-FR" sz="2000" dirty="0"/>
              <a:t> </a:t>
            </a:r>
            <a:r>
              <a:rPr lang="fr-FR" sz="2000" dirty="0" err="1"/>
              <a:t>maly</a:t>
            </a:r>
            <a:r>
              <a:rPr lang="fr-FR" sz="2000" dirty="0"/>
              <a:t>́ </a:t>
            </a:r>
            <a:r>
              <a:rPr lang="fr-FR" sz="2000" dirty="0" err="1"/>
              <a:t>význam</a:t>
            </a:r>
            <a:r>
              <a:rPr lang="fr-FR" sz="2000" dirty="0"/>
              <a:t> </a:t>
            </a:r>
            <a:r>
              <a:rPr lang="fr-FR" sz="2000" dirty="0" err="1"/>
              <a:t>maji</a:t>
            </a:r>
            <a:r>
              <a:rPr lang="fr-FR" sz="2000" dirty="0"/>
              <a:t>́ </a:t>
            </a:r>
            <a:r>
              <a:rPr lang="fr-FR" sz="2000" dirty="0" err="1"/>
              <a:t>takove</a:t>
            </a:r>
            <a:r>
              <a:rPr lang="fr-FR" sz="2000" dirty="0"/>
              <a:t>́ </a:t>
            </a:r>
            <a:r>
              <a:rPr lang="fr-FR" sz="2000" dirty="0" err="1"/>
              <a:t>světove</a:t>
            </a:r>
            <a:r>
              <a:rPr lang="fr-FR" sz="2000" dirty="0"/>
              <a:t>́ </a:t>
            </a:r>
            <a:r>
              <a:rPr lang="fr-FR" sz="2000" dirty="0" err="1"/>
              <a:t>úspěšne</a:t>
            </a:r>
            <a:r>
              <a:rPr lang="fr-FR" sz="2000" dirty="0"/>
              <a:t>́ </a:t>
            </a:r>
            <a:r>
              <a:rPr lang="fr-FR" sz="2000" dirty="0" err="1"/>
              <a:t>romány</a:t>
            </a:r>
            <a:r>
              <a:rPr lang="fr-FR" sz="2000" dirty="0"/>
              <a:t> na </a:t>
            </a:r>
            <a:r>
              <a:rPr lang="fr-FR" sz="2000" dirty="0" err="1"/>
              <a:t>skutečny</a:t>
            </a:r>
            <a:r>
              <a:rPr lang="fr-FR" sz="2000" dirty="0"/>
              <a:t>́ </a:t>
            </a:r>
            <a:r>
              <a:rPr lang="fr-FR" sz="2000" dirty="0" err="1"/>
              <a:t>vývoj</a:t>
            </a:r>
            <a:r>
              <a:rPr lang="fr-FR" sz="2000" dirty="0"/>
              <a:t> </a:t>
            </a:r>
            <a:r>
              <a:rPr lang="fr-FR" sz="2000" dirty="0" err="1"/>
              <a:t>literatury</a:t>
            </a:r>
            <a:r>
              <a:rPr lang="fr-FR" sz="2000" dirty="0"/>
              <a:t>; </a:t>
            </a:r>
            <a:r>
              <a:rPr lang="fr-FR" sz="2000" dirty="0" err="1"/>
              <a:t>jejich</a:t>
            </a:r>
            <a:r>
              <a:rPr lang="fr-FR" sz="2000" dirty="0"/>
              <a:t> </a:t>
            </a:r>
            <a:r>
              <a:rPr lang="fr-FR" sz="2000" dirty="0" err="1"/>
              <a:t>duchovni</a:t>
            </a:r>
            <a:r>
              <a:rPr lang="fr-FR" sz="2000" dirty="0"/>
              <a:t>́ </a:t>
            </a:r>
            <a:r>
              <a:rPr lang="fr-FR" sz="2000" dirty="0" err="1"/>
              <a:t>přínos</a:t>
            </a:r>
            <a:r>
              <a:rPr lang="fr-FR" sz="2000" dirty="0"/>
              <a:t> </a:t>
            </a:r>
            <a:r>
              <a:rPr lang="fr-FR" sz="2000" dirty="0" err="1"/>
              <a:t>býva</a:t>
            </a:r>
            <a:r>
              <a:rPr lang="fr-FR" sz="2000" dirty="0"/>
              <a:t>́ </a:t>
            </a:r>
            <a:r>
              <a:rPr lang="fr-FR" sz="2000" dirty="0" err="1"/>
              <a:t>zpravidla</a:t>
            </a:r>
            <a:r>
              <a:rPr lang="fr-FR" sz="2000" dirty="0"/>
              <a:t> v </a:t>
            </a:r>
            <a:r>
              <a:rPr lang="fr-FR" sz="2000" dirty="0" err="1"/>
              <a:t>obráceném</a:t>
            </a:r>
            <a:r>
              <a:rPr lang="fr-FR" sz="2000" dirty="0"/>
              <a:t> </a:t>
            </a:r>
            <a:r>
              <a:rPr lang="fr-FR" sz="2000" dirty="0" err="1"/>
              <a:t>poměru</a:t>
            </a:r>
            <a:r>
              <a:rPr lang="fr-FR" sz="2000" dirty="0"/>
              <a:t> k </a:t>
            </a:r>
            <a:r>
              <a:rPr lang="fr-FR" sz="2000" dirty="0" err="1"/>
              <a:t>jejich</a:t>
            </a:r>
            <a:r>
              <a:rPr lang="fr-FR" sz="2000" dirty="0"/>
              <a:t> </a:t>
            </a:r>
            <a:r>
              <a:rPr lang="fr-FR" sz="2000" dirty="0" err="1"/>
              <a:t>oblibe</a:t>
            </a:r>
            <a:r>
              <a:rPr lang="fr-FR" sz="2000" dirty="0"/>
              <a:t>̌ u </a:t>
            </a:r>
            <a:r>
              <a:rPr lang="fr-FR" sz="2000" dirty="0" err="1"/>
              <a:t>světového</a:t>
            </a:r>
            <a:r>
              <a:rPr lang="fr-FR" sz="2000" dirty="0"/>
              <a:t> </a:t>
            </a:r>
            <a:r>
              <a:rPr lang="fr-FR" sz="2000" dirty="0" err="1"/>
              <a:t>publika</a:t>
            </a:r>
            <a:r>
              <a:rPr lang="it-CZ" sz="2000" dirty="0"/>
              <a:t> </a:t>
            </a:r>
          </a:p>
          <a:p>
            <a:r>
              <a:rPr lang="fr-FR" sz="2000" dirty="0"/>
              <a:t>À son époque, </a:t>
            </a:r>
            <a:r>
              <a:rPr lang="fr-FR" sz="2000" dirty="0" err="1"/>
              <a:t>Ohnet</a:t>
            </a:r>
            <a:r>
              <a:rPr lang="fr-FR" sz="2000" dirty="0"/>
              <a:t> était certainement plus reconnu mondialement que, disons, Villiers de L’Isle Adam ; mais qui aujourd’hui lira ou publiera encore les romans sociaux d’</a:t>
            </a:r>
            <a:r>
              <a:rPr lang="fr-FR" sz="2000" dirty="0" err="1"/>
              <a:t>Ohnet</a:t>
            </a:r>
            <a:r>
              <a:rPr lang="fr-FR" sz="2000" dirty="0"/>
              <a:t> ? […] Cela représente aussi un certain type de mondialité ; mais si tel ou tel auteur peut en regretter la disparition, nous ne voyons pas de raisons pour lesquelles il faudrait en tenir compte dans l’évaluation de notre littérature. L’insignifiance de ces romans à succès mondial pour le véritable développement des lettres est presque frappante ; en règle générale leur apport spirituel est inversement proportionnel à leur appréciation auprès du public mondial</a:t>
            </a:r>
            <a:r>
              <a:rPr lang="it-CZ" sz="2000" dirty="0"/>
              <a:t> </a:t>
            </a:r>
          </a:p>
        </p:txBody>
      </p:sp>
    </p:spTree>
    <p:extLst>
      <p:ext uri="{BB962C8B-B14F-4D97-AF65-F5344CB8AC3E}">
        <p14:creationId xmlns:p14="http://schemas.microsoft.com/office/powerpoint/2010/main" val="2117324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F8B5197-24E6-7944-A043-5C955473E6D6}"/>
              </a:ext>
            </a:extLst>
          </p:cNvPr>
          <p:cNvSpPr>
            <a:spLocks noGrp="1"/>
          </p:cNvSpPr>
          <p:nvPr>
            <p:ph idx="1"/>
          </p:nvPr>
        </p:nvSpPr>
        <p:spPr>
          <a:xfrm>
            <a:off x="457200" y="239844"/>
            <a:ext cx="8229600" cy="6618156"/>
          </a:xfrm>
        </p:spPr>
        <p:txBody>
          <a:bodyPr>
            <a:noAutofit/>
          </a:bodyPr>
          <a:lstStyle/>
          <a:p>
            <a:r>
              <a:rPr lang="fr-FR" sz="1800" dirty="0"/>
              <a:t>« </a:t>
            </a:r>
            <a:r>
              <a:rPr lang="fr-FR" sz="1800" dirty="0" err="1"/>
              <a:t>Druhy</a:t>
            </a:r>
            <a:r>
              <a:rPr lang="fr-FR" sz="1800" dirty="0"/>
              <a:t>́ </a:t>
            </a:r>
            <a:r>
              <a:rPr lang="fr-FR" sz="1800" dirty="0" err="1"/>
              <a:t>typ</a:t>
            </a:r>
            <a:r>
              <a:rPr lang="fr-FR" sz="1800" dirty="0"/>
              <a:t> </a:t>
            </a:r>
            <a:r>
              <a:rPr lang="fr-FR" sz="1800" dirty="0" err="1"/>
              <a:t>světovosti</a:t>
            </a:r>
            <a:r>
              <a:rPr lang="fr-FR" sz="1800" dirty="0"/>
              <a:t> je </a:t>
            </a:r>
            <a:r>
              <a:rPr lang="fr-FR" sz="1800" dirty="0" err="1"/>
              <a:t>práve</a:t>
            </a:r>
            <a:r>
              <a:rPr lang="fr-FR" sz="1800" dirty="0"/>
              <a:t>̌ </a:t>
            </a:r>
            <a:r>
              <a:rPr lang="fr-FR" sz="1800" dirty="0" err="1"/>
              <a:t>obráceny</a:t>
            </a:r>
            <a:r>
              <a:rPr lang="fr-FR" sz="1800" dirty="0"/>
              <a:t>́. </a:t>
            </a:r>
            <a:r>
              <a:rPr lang="fr-FR" sz="1800" dirty="0" err="1"/>
              <a:t>Jsou</a:t>
            </a:r>
            <a:r>
              <a:rPr lang="fr-FR" sz="1800" dirty="0"/>
              <a:t> to </a:t>
            </a:r>
            <a:r>
              <a:rPr lang="fr-FR" sz="1800" dirty="0" err="1"/>
              <a:t>knížky</a:t>
            </a:r>
            <a:r>
              <a:rPr lang="fr-FR" sz="1800" dirty="0"/>
              <a:t> […], </a:t>
            </a:r>
            <a:r>
              <a:rPr lang="fr-FR" sz="1800" dirty="0" err="1"/>
              <a:t>ktere</a:t>
            </a:r>
            <a:r>
              <a:rPr lang="fr-FR" sz="1800" dirty="0"/>
              <a:t>́ se </a:t>
            </a:r>
            <a:r>
              <a:rPr lang="fr-FR" sz="1800" dirty="0" err="1"/>
              <a:t>neprodávaly</a:t>
            </a:r>
            <a:r>
              <a:rPr lang="fr-FR" sz="1800" dirty="0"/>
              <a:t> a </a:t>
            </a:r>
            <a:r>
              <a:rPr lang="fr-FR" sz="1800" dirty="0" err="1"/>
              <a:t>nečetly</a:t>
            </a:r>
            <a:r>
              <a:rPr lang="fr-FR" sz="1800" dirty="0"/>
              <a:t>, </a:t>
            </a:r>
            <a:r>
              <a:rPr lang="fr-FR" sz="1800" dirty="0" err="1"/>
              <a:t>leda</a:t>
            </a:r>
            <a:r>
              <a:rPr lang="fr-FR" sz="1800" dirty="0"/>
              <a:t> v </a:t>
            </a:r>
            <a:r>
              <a:rPr lang="fr-FR" sz="1800" dirty="0" err="1"/>
              <a:t>úzkém</a:t>
            </a:r>
            <a:r>
              <a:rPr lang="fr-FR" sz="1800" dirty="0"/>
              <a:t> a </a:t>
            </a:r>
            <a:r>
              <a:rPr lang="fr-FR" sz="1800" dirty="0" err="1"/>
              <a:t>víceméne</a:t>
            </a:r>
            <a:r>
              <a:rPr lang="fr-FR" sz="1800" dirty="0"/>
              <a:t>̌ </a:t>
            </a:r>
            <a:r>
              <a:rPr lang="fr-FR" sz="1800" dirty="0" err="1"/>
              <a:t>výlučném</a:t>
            </a:r>
            <a:r>
              <a:rPr lang="fr-FR" sz="1800" dirty="0"/>
              <a:t> </a:t>
            </a:r>
            <a:r>
              <a:rPr lang="fr-FR" sz="1800" dirty="0" err="1"/>
              <a:t>okruhu</a:t>
            </a:r>
            <a:r>
              <a:rPr lang="fr-FR" sz="1800" dirty="0"/>
              <a:t>. </a:t>
            </a:r>
            <a:r>
              <a:rPr lang="fr-FR" sz="1800" dirty="0" err="1"/>
              <a:t>Teprve</a:t>
            </a:r>
            <a:r>
              <a:rPr lang="fr-FR" sz="1800" dirty="0"/>
              <a:t> po </a:t>
            </a:r>
            <a:r>
              <a:rPr lang="fr-FR" sz="1800" dirty="0" err="1"/>
              <a:t>čase</a:t>
            </a:r>
            <a:r>
              <a:rPr lang="fr-FR" sz="1800" dirty="0"/>
              <a:t> se </a:t>
            </a:r>
            <a:r>
              <a:rPr lang="fr-FR" sz="1800" dirty="0" err="1"/>
              <a:t>ukázalo</a:t>
            </a:r>
            <a:r>
              <a:rPr lang="fr-FR" sz="1800" dirty="0"/>
              <a:t>, </a:t>
            </a:r>
            <a:r>
              <a:rPr lang="fr-FR" sz="1800" dirty="0" err="1"/>
              <a:t>že</a:t>
            </a:r>
            <a:r>
              <a:rPr lang="fr-FR" sz="1800" dirty="0"/>
              <a:t> to, </a:t>
            </a:r>
            <a:r>
              <a:rPr lang="fr-FR" sz="1800" dirty="0" err="1"/>
              <a:t>co</a:t>
            </a:r>
            <a:r>
              <a:rPr lang="fr-FR" sz="1800" dirty="0"/>
              <a:t> se na </a:t>
            </a:r>
            <a:r>
              <a:rPr lang="fr-FR" sz="1800" dirty="0" err="1"/>
              <a:t>nich</a:t>
            </a:r>
            <a:r>
              <a:rPr lang="fr-FR" sz="1800" dirty="0"/>
              <a:t> </a:t>
            </a:r>
            <a:r>
              <a:rPr lang="fr-FR" sz="1800" dirty="0" err="1"/>
              <a:t>nelíbilo</a:t>
            </a:r>
            <a:r>
              <a:rPr lang="fr-FR" sz="1800" dirty="0"/>
              <a:t>, </a:t>
            </a:r>
            <a:r>
              <a:rPr lang="fr-FR" sz="1800" dirty="0" err="1"/>
              <a:t>byla</a:t>
            </a:r>
            <a:r>
              <a:rPr lang="fr-FR" sz="1800" dirty="0"/>
              <a:t> nová, </a:t>
            </a:r>
            <a:r>
              <a:rPr lang="fr-FR" sz="1800" dirty="0" err="1"/>
              <a:t>dosud</a:t>
            </a:r>
            <a:r>
              <a:rPr lang="fr-FR" sz="1800" dirty="0"/>
              <a:t> </a:t>
            </a:r>
            <a:r>
              <a:rPr lang="fr-FR" sz="1800" dirty="0" err="1"/>
              <a:t>nevyzkoušena</a:t>
            </a:r>
            <a:r>
              <a:rPr lang="fr-FR" sz="1800" dirty="0"/>
              <a:t>́ </a:t>
            </a:r>
            <a:r>
              <a:rPr lang="fr-FR" sz="1800" dirty="0" err="1"/>
              <a:t>krása</a:t>
            </a:r>
            <a:r>
              <a:rPr lang="fr-FR" sz="1800" dirty="0"/>
              <a:t>, </a:t>
            </a:r>
            <a:r>
              <a:rPr lang="fr-FR" sz="1800" dirty="0" err="1"/>
              <a:t>novy</a:t>
            </a:r>
            <a:r>
              <a:rPr lang="fr-FR" sz="1800" dirty="0"/>
              <a:t>́ a </a:t>
            </a:r>
            <a:r>
              <a:rPr lang="fr-FR" sz="1800" dirty="0" err="1"/>
              <a:t>nekonvenčni</a:t>
            </a:r>
            <a:r>
              <a:rPr lang="fr-FR" sz="1800" dirty="0"/>
              <a:t>́ </a:t>
            </a:r>
            <a:r>
              <a:rPr lang="fr-FR" sz="1800" dirty="0" err="1"/>
              <a:t>pohled</a:t>
            </a:r>
            <a:r>
              <a:rPr lang="fr-FR" sz="1800" dirty="0"/>
              <a:t> na </a:t>
            </a:r>
            <a:r>
              <a:rPr lang="fr-FR" sz="1800" dirty="0" err="1"/>
              <a:t>věci</a:t>
            </a:r>
            <a:r>
              <a:rPr lang="fr-FR" sz="1800" dirty="0"/>
              <a:t>; </a:t>
            </a:r>
            <a:r>
              <a:rPr lang="fr-FR" sz="1800" dirty="0" err="1"/>
              <a:t>že</a:t>
            </a:r>
            <a:r>
              <a:rPr lang="fr-FR" sz="1800" dirty="0"/>
              <a:t> </a:t>
            </a:r>
            <a:r>
              <a:rPr lang="fr-FR" sz="1800" dirty="0" err="1"/>
              <a:t>ty</a:t>
            </a:r>
            <a:r>
              <a:rPr lang="fr-FR" sz="1800" dirty="0"/>
              <a:t> </a:t>
            </a:r>
            <a:r>
              <a:rPr lang="fr-FR" sz="1800" dirty="0" err="1"/>
              <a:t>skoro</a:t>
            </a:r>
            <a:r>
              <a:rPr lang="fr-FR" sz="1800" dirty="0"/>
              <a:t> </a:t>
            </a:r>
            <a:r>
              <a:rPr lang="fr-FR" sz="1800" dirty="0" err="1"/>
              <a:t>zapadle</a:t>
            </a:r>
            <a:r>
              <a:rPr lang="fr-FR" sz="1800" dirty="0"/>
              <a:t>́ </a:t>
            </a:r>
            <a:r>
              <a:rPr lang="fr-FR" sz="1800" dirty="0" err="1"/>
              <a:t>knihy</a:t>
            </a:r>
            <a:r>
              <a:rPr lang="fr-FR" sz="1800" dirty="0"/>
              <a:t> </a:t>
            </a:r>
            <a:r>
              <a:rPr lang="fr-FR" sz="1800" dirty="0" err="1"/>
              <a:t>počaly</a:t>
            </a:r>
            <a:r>
              <a:rPr lang="fr-FR" sz="1800" dirty="0"/>
              <a:t> </a:t>
            </a:r>
            <a:r>
              <a:rPr lang="fr-FR" sz="1800" dirty="0" err="1"/>
              <a:t>posléze</a:t>
            </a:r>
            <a:r>
              <a:rPr lang="fr-FR" sz="1800" dirty="0"/>
              <a:t> </a:t>
            </a:r>
            <a:r>
              <a:rPr lang="fr-FR" sz="1800" dirty="0" err="1"/>
              <a:t>mít</a:t>
            </a:r>
            <a:r>
              <a:rPr lang="fr-FR" sz="1800" dirty="0"/>
              <a:t> </a:t>
            </a:r>
            <a:r>
              <a:rPr lang="fr-FR" sz="1800" dirty="0" err="1"/>
              <a:t>vliv</a:t>
            </a:r>
            <a:r>
              <a:rPr lang="fr-FR" sz="1800" dirty="0"/>
              <a:t> na </a:t>
            </a:r>
            <a:r>
              <a:rPr lang="fr-FR" sz="1800" dirty="0" err="1"/>
              <a:t>vnímáni</a:t>
            </a:r>
            <a:r>
              <a:rPr lang="fr-FR" sz="1800" dirty="0"/>
              <a:t>́ i </a:t>
            </a:r>
            <a:r>
              <a:rPr lang="fr-FR" sz="1800" dirty="0" err="1"/>
              <a:t>vyjadřováni</a:t>
            </a:r>
            <a:r>
              <a:rPr lang="fr-FR" sz="1800" dirty="0"/>
              <a:t>́ </a:t>
            </a:r>
            <a:r>
              <a:rPr lang="fr-FR" sz="1800" dirty="0" err="1"/>
              <a:t>celých</a:t>
            </a:r>
            <a:r>
              <a:rPr lang="fr-FR" sz="1800" dirty="0"/>
              <a:t> </a:t>
            </a:r>
            <a:r>
              <a:rPr lang="fr-FR" sz="1800" dirty="0" err="1"/>
              <a:t>generaci</a:t>
            </a:r>
            <a:r>
              <a:rPr lang="fr-FR" sz="1800" dirty="0"/>
              <a:t>́ a na </a:t>
            </a:r>
            <a:r>
              <a:rPr lang="fr-FR" sz="1800" dirty="0" err="1"/>
              <a:t>vývoj</a:t>
            </a:r>
            <a:r>
              <a:rPr lang="fr-FR" sz="1800" dirty="0"/>
              <a:t> </a:t>
            </a:r>
            <a:r>
              <a:rPr lang="fr-FR" sz="1800" dirty="0" err="1"/>
              <a:t>světove</a:t>
            </a:r>
            <a:r>
              <a:rPr lang="fr-FR" sz="1800" dirty="0"/>
              <a:t>́ </a:t>
            </a:r>
            <a:r>
              <a:rPr lang="fr-FR" sz="1800" dirty="0" err="1"/>
              <a:t>literatury</a:t>
            </a:r>
            <a:r>
              <a:rPr lang="fr-FR" sz="1800" dirty="0"/>
              <a:t>. […] </a:t>
            </a:r>
            <a:r>
              <a:rPr lang="fr-FR" sz="1800" dirty="0" err="1"/>
              <a:t>Chybi</a:t>
            </a:r>
            <a:r>
              <a:rPr lang="fr-FR" sz="1800" dirty="0"/>
              <a:t>́ </a:t>
            </a:r>
            <a:r>
              <a:rPr lang="fr-FR" sz="1800" dirty="0" err="1"/>
              <a:t>naši</a:t>
            </a:r>
            <a:r>
              <a:rPr lang="fr-FR" sz="1800" dirty="0"/>
              <a:t>́ </a:t>
            </a:r>
            <a:r>
              <a:rPr lang="fr-FR" sz="1800" dirty="0" err="1"/>
              <a:t>literatuře</a:t>
            </a:r>
            <a:r>
              <a:rPr lang="fr-FR" sz="1800" dirty="0"/>
              <a:t> i </a:t>
            </a:r>
            <a:r>
              <a:rPr lang="fr-FR" sz="1800" dirty="0" err="1"/>
              <a:t>tato</a:t>
            </a:r>
            <a:r>
              <a:rPr lang="fr-FR" sz="1800" dirty="0"/>
              <a:t> </a:t>
            </a:r>
            <a:r>
              <a:rPr lang="fr-FR" sz="1800" dirty="0" err="1"/>
              <a:t>světovost</a:t>
            </a:r>
            <a:r>
              <a:rPr lang="fr-FR" sz="1800" dirty="0"/>
              <a:t>? </a:t>
            </a:r>
            <a:r>
              <a:rPr lang="fr-FR" sz="1800" dirty="0" err="1"/>
              <a:t>Patrne</a:t>
            </a:r>
            <a:r>
              <a:rPr lang="fr-FR" sz="1800" dirty="0"/>
              <a:t>̌ </a:t>
            </a:r>
            <a:r>
              <a:rPr lang="fr-FR" sz="1800" dirty="0" err="1"/>
              <a:t>ano</a:t>
            </a:r>
            <a:r>
              <a:rPr lang="fr-FR" sz="1800" dirty="0"/>
              <a:t> […] </a:t>
            </a:r>
            <a:r>
              <a:rPr lang="fr-FR" sz="1800" dirty="0" err="1"/>
              <a:t>Museli</a:t>
            </a:r>
            <a:r>
              <a:rPr lang="fr-FR" sz="1800" dirty="0"/>
              <a:t> </a:t>
            </a:r>
            <a:r>
              <a:rPr lang="fr-FR" sz="1800" dirty="0" err="1"/>
              <a:t>jsme</a:t>
            </a:r>
            <a:r>
              <a:rPr lang="fr-FR" sz="1800" dirty="0"/>
              <a:t> </a:t>
            </a:r>
            <a:r>
              <a:rPr lang="fr-FR" sz="1800" dirty="0" err="1"/>
              <a:t>přílis</a:t>
            </a:r>
            <a:r>
              <a:rPr lang="fr-FR" sz="1800" dirty="0"/>
              <a:t>̌ “</a:t>
            </a:r>
            <a:r>
              <a:rPr lang="fr-FR" sz="1800" dirty="0" err="1"/>
              <a:t>dohánět</a:t>
            </a:r>
            <a:r>
              <a:rPr lang="fr-FR" sz="1800" dirty="0"/>
              <a:t> </a:t>
            </a:r>
            <a:r>
              <a:rPr lang="fr-FR" sz="1800" dirty="0" err="1"/>
              <a:t>Evropu</a:t>
            </a:r>
            <a:r>
              <a:rPr lang="fr-FR" sz="1800" dirty="0"/>
              <a:t>”, </a:t>
            </a:r>
            <a:r>
              <a:rPr lang="fr-FR" sz="1800" dirty="0" err="1"/>
              <a:t>jak</a:t>
            </a:r>
            <a:r>
              <a:rPr lang="fr-FR" sz="1800" dirty="0"/>
              <a:t> se </a:t>
            </a:r>
            <a:r>
              <a:rPr lang="fr-FR" sz="1800" dirty="0" err="1"/>
              <a:t>tomu</a:t>
            </a:r>
            <a:r>
              <a:rPr lang="fr-FR" sz="1800" dirty="0"/>
              <a:t> </a:t>
            </a:r>
            <a:r>
              <a:rPr lang="fr-FR" sz="1800" dirty="0" err="1"/>
              <a:t>říka</a:t>
            </a:r>
            <a:r>
              <a:rPr lang="fr-FR" sz="1800" dirty="0"/>
              <a:t>́, a </a:t>
            </a:r>
            <a:r>
              <a:rPr lang="fr-FR" sz="1800" dirty="0" err="1"/>
              <a:t>neměli</a:t>
            </a:r>
            <a:r>
              <a:rPr lang="fr-FR" sz="1800" dirty="0"/>
              <a:t> </a:t>
            </a:r>
            <a:r>
              <a:rPr lang="fr-FR" sz="1800" dirty="0" err="1"/>
              <a:t>jsme</a:t>
            </a:r>
            <a:r>
              <a:rPr lang="fr-FR" sz="1800" dirty="0"/>
              <a:t> to </a:t>
            </a:r>
            <a:r>
              <a:rPr lang="fr-FR" sz="1800" dirty="0" err="1"/>
              <a:t>za</a:t>
            </a:r>
            <a:r>
              <a:rPr lang="fr-FR" sz="1800" dirty="0"/>
              <a:t> </a:t>
            </a:r>
            <a:r>
              <a:rPr lang="fr-FR" sz="1800" dirty="0" err="1"/>
              <a:t>daných</a:t>
            </a:r>
            <a:r>
              <a:rPr lang="fr-FR" sz="1800" dirty="0"/>
              <a:t> </a:t>
            </a:r>
            <a:r>
              <a:rPr lang="fr-FR" sz="1800" dirty="0" err="1"/>
              <a:t>podmínek</a:t>
            </a:r>
            <a:r>
              <a:rPr lang="fr-FR" sz="1800" dirty="0"/>
              <a:t> </a:t>
            </a:r>
            <a:r>
              <a:rPr lang="fr-FR" sz="1800" dirty="0" err="1"/>
              <a:t>zeměpisných</a:t>
            </a:r>
            <a:r>
              <a:rPr lang="fr-FR" sz="1800" dirty="0"/>
              <a:t> i </a:t>
            </a:r>
            <a:r>
              <a:rPr lang="fr-FR" sz="1800" dirty="0" err="1"/>
              <a:t>politických</a:t>
            </a:r>
            <a:r>
              <a:rPr lang="fr-FR" sz="1800" dirty="0"/>
              <a:t> </a:t>
            </a:r>
            <a:r>
              <a:rPr lang="fr-FR" sz="1800" dirty="0" err="1"/>
              <a:t>nijak</a:t>
            </a:r>
            <a:r>
              <a:rPr lang="fr-FR" sz="1800" dirty="0"/>
              <a:t> </a:t>
            </a:r>
            <a:r>
              <a:rPr lang="fr-FR" sz="1800" dirty="0" err="1"/>
              <a:t>snadne</a:t>
            </a:r>
            <a:r>
              <a:rPr lang="fr-FR" sz="1800" dirty="0"/>
              <a:t>́ </a:t>
            </a:r>
            <a:r>
              <a:rPr lang="fr-FR" sz="1800" dirty="0" err="1"/>
              <a:t>ani</a:t>
            </a:r>
            <a:r>
              <a:rPr lang="fr-FR" sz="1800" dirty="0"/>
              <a:t> </a:t>
            </a:r>
            <a:r>
              <a:rPr lang="fr-FR" sz="1800" dirty="0" err="1"/>
              <a:t>jednoduche</a:t>
            </a:r>
            <a:r>
              <a:rPr lang="fr-FR" sz="1800" dirty="0"/>
              <a:t>́; […] Teď </a:t>
            </a:r>
            <a:r>
              <a:rPr lang="fr-FR" sz="1800" dirty="0" err="1"/>
              <a:t>teprve</a:t>
            </a:r>
            <a:r>
              <a:rPr lang="fr-FR" sz="1800" dirty="0"/>
              <a:t> </a:t>
            </a:r>
            <a:r>
              <a:rPr lang="fr-FR" sz="1800" dirty="0" err="1"/>
              <a:t>přicházi</a:t>
            </a:r>
            <a:r>
              <a:rPr lang="fr-FR" sz="1800" dirty="0"/>
              <a:t>́ </a:t>
            </a:r>
            <a:r>
              <a:rPr lang="fr-FR" sz="1800" dirty="0" err="1"/>
              <a:t>čas</a:t>
            </a:r>
            <a:r>
              <a:rPr lang="fr-FR" sz="1800" dirty="0"/>
              <a:t>, </a:t>
            </a:r>
            <a:r>
              <a:rPr lang="fr-FR" sz="1800" dirty="0" err="1"/>
              <a:t>kdy</a:t>
            </a:r>
            <a:r>
              <a:rPr lang="fr-FR" sz="1800" dirty="0"/>
              <a:t> </a:t>
            </a:r>
            <a:r>
              <a:rPr lang="fr-FR" sz="1800" dirty="0" err="1"/>
              <a:t>bychom</a:t>
            </a:r>
            <a:r>
              <a:rPr lang="fr-FR" sz="1800" dirty="0"/>
              <a:t> se </a:t>
            </a:r>
            <a:r>
              <a:rPr lang="fr-FR" sz="1800" dirty="0" err="1"/>
              <a:t>uz</a:t>
            </a:r>
            <a:r>
              <a:rPr lang="fr-FR" sz="1800" dirty="0"/>
              <a:t>̌ </a:t>
            </a:r>
            <a:r>
              <a:rPr lang="fr-FR" sz="1800" dirty="0" err="1"/>
              <a:t>nemusili</a:t>
            </a:r>
            <a:r>
              <a:rPr lang="fr-FR" sz="1800" dirty="0"/>
              <a:t> </a:t>
            </a:r>
            <a:r>
              <a:rPr lang="fr-FR" sz="1800" dirty="0" err="1"/>
              <a:t>tak</a:t>
            </a:r>
            <a:r>
              <a:rPr lang="fr-FR" sz="1800" dirty="0"/>
              <a:t> </a:t>
            </a:r>
            <a:r>
              <a:rPr lang="fr-FR" sz="1800" dirty="0" err="1"/>
              <a:t>dychtive</a:t>
            </a:r>
            <a:r>
              <a:rPr lang="fr-FR" sz="1800" dirty="0"/>
              <a:t>̌ </a:t>
            </a:r>
            <a:r>
              <a:rPr lang="fr-FR" sz="1800" dirty="0" err="1"/>
              <a:t>dívat</a:t>
            </a:r>
            <a:r>
              <a:rPr lang="fr-FR" sz="1800" dirty="0"/>
              <a:t>, </a:t>
            </a:r>
            <a:r>
              <a:rPr lang="fr-FR" sz="1800" dirty="0" err="1"/>
              <a:t>co</a:t>
            </a:r>
            <a:r>
              <a:rPr lang="fr-FR" sz="1800" dirty="0"/>
              <a:t> se </a:t>
            </a:r>
            <a:r>
              <a:rPr lang="fr-FR" sz="1800" dirty="0" err="1"/>
              <a:t>děla</a:t>
            </a:r>
            <a:r>
              <a:rPr lang="fr-FR" sz="1800" dirty="0"/>
              <a:t>́ </a:t>
            </a:r>
            <a:r>
              <a:rPr lang="fr-FR" sz="1800" dirty="0" err="1"/>
              <a:t>jinde</a:t>
            </a:r>
            <a:r>
              <a:rPr lang="fr-FR" sz="1800" dirty="0"/>
              <a:t>, a </a:t>
            </a:r>
            <a:r>
              <a:rPr lang="fr-FR" sz="1800" dirty="0" err="1"/>
              <a:t>mohli</a:t>
            </a:r>
            <a:r>
              <a:rPr lang="fr-FR" sz="1800" dirty="0"/>
              <a:t> se </a:t>
            </a:r>
            <a:r>
              <a:rPr lang="fr-FR" sz="1800" dirty="0" err="1"/>
              <a:t>oddávat</a:t>
            </a:r>
            <a:r>
              <a:rPr lang="fr-FR" sz="1800" dirty="0"/>
              <a:t> </a:t>
            </a:r>
            <a:r>
              <a:rPr lang="fr-FR" sz="1800" dirty="0" err="1"/>
              <a:t>svým</a:t>
            </a:r>
            <a:r>
              <a:rPr lang="fr-FR" sz="1800" dirty="0"/>
              <a:t> </a:t>
            </a:r>
            <a:r>
              <a:rPr lang="fr-FR" sz="1800" dirty="0" err="1"/>
              <a:t>vlastním</a:t>
            </a:r>
            <a:r>
              <a:rPr lang="fr-FR" sz="1800" dirty="0"/>
              <a:t> </a:t>
            </a:r>
            <a:r>
              <a:rPr lang="fr-FR" sz="1800" dirty="0" err="1"/>
              <a:t>nápadům</a:t>
            </a:r>
            <a:r>
              <a:rPr lang="fr-FR" sz="1800" dirty="0"/>
              <a:t> ».</a:t>
            </a:r>
            <a:r>
              <a:rPr lang="it-CZ" sz="1800" dirty="0"/>
              <a:t> </a:t>
            </a:r>
          </a:p>
          <a:p>
            <a:r>
              <a:rPr lang="fr-FR" sz="1800" dirty="0"/>
              <a:t>Le deuxième type de mondialité est tout à fait l’inverse. Il s’agit des livres […] qui n’étaient ni vendus ni lus, sauf dans des cercles restreints et plus ou moins exclusifs. Seulement par la suite, il est apparu que ce qui empêchait leur appréciation était précisément leur beauté nouvelle, encore inédite, leur perspective nouvelle et insolite sur les choses ; que ces livres, tombés dans un premier temps dans l’oubli presque total, ont commencé seulement ensuite à avoir une influence sur la perception et l’expression de générations entières et sur l’évolution de la littérature mondiale. Cette mondialité manque-t-elle à notre littérature ? Probablement oui […] Nous étions trop occupés à « rattraper l’Europe », comme l’on dit, ce qui n’était aucunement simple ni facile, étant donné nos conditions géographiques et politiques. […] Aujourd’hui seulement vient le moment où nous ne sommes plus obligés de regarder avidement ce qui se fait ailleurs, et où nous pourrions nous dédier à poursuivre nos idées à nous</a:t>
            </a:r>
            <a:r>
              <a:rPr lang="it-CZ" sz="1800" dirty="0"/>
              <a:t> </a:t>
            </a:r>
          </a:p>
        </p:txBody>
      </p:sp>
    </p:spTree>
    <p:extLst>
      <p:ext uri="{BB962C8B-B14F-4D97-AF65-F5344CB8AC3E}">
        <p14:creationId xmlns:p14="http://schemas.microsoft.com/office/powerpoint/2010/main" val="846274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F32E91A-A00A-984C-9CAE-A74C342B6F74}"/>
              </a:ext>
            </a:extLst>
          </p:cNvPr>
          <p:cNvSpPr>
            <a:spLocks noGrp="1"/>
          </p:cNvSpPr>
          <p:nvPr>
            <p:ph idx="1"/>
          </p:nvPr>
        </p:nvSpPr>
        <p:spPr>
          <a:xfrm>
            <a:off x="457200" y="254833"/>
            <a:ext cx="8229600" cy="6220917"/>
          </a:xfrm>
        </p:spPr>
        <p:txBody>
          <a:bodyPr>
            <a:noAutofit/>
          </a:bodyPr>
          <a:lstStyle/>
          <a:p>
            <a:r>
              <a:rPr lang="fr-FR" sz="2000" dirty="0"/>
              <a:t>« </a:t>
            </a:r>
            <a:r>
              <a:rPr lang="fr-FR" sz="2000" dirty="0" err="1"/>
              <a:t>Světovost</a:t>
            </a:r>
            <a:r>
              <a:rPr lang="fr-FR" sz="2000" dirty="0"/>
              <a:t> </a:t>
            </a:r>
            <a:r>
              <a:rPr lang="fr-FR" sz="2000" dirty="0" err="1"/>
              <a:t>tohoto</a:t>
            </a:r>
            <a:r>
              <a:rPr lang="fr-FR" sz="2000" dirty="0"/>
              <a:t> </a:t>
            </a:r>
            <a:r>
              <a:rPr lang="fr-FR" sz="2000" dirty="0" err="1"/>
              <a:t>řádu</a:t>
            </a:r>
            <a:r>
              <a:rPr lang="fr-FR" sz="2000" dirty="0"/>
              <a:t> </a:t>
            </a:r>
            <a:r>
              <a:rPr lang="fr-FR" sz="2000" dirty="0" err="1"/>
              <a:t>neni</a:t>
            </a:r>
            <a:r>
              <a:rPr lang="fr-FR" sz="2000" dirty="0"/>
              <a:t>́ </a:t>
            </a:r>
            <a:r>
              <a:rPr lang="fr-FR" sz="2000" dirty="0" err="1"/>
              <a:t>nijak</a:t>
            </a:r>
            <a:r>
              <a:rPr lang="fr-FR" sz="2000" dirty="0"/>
              <a:t> </a:t>
            </a:r>
            <a:r>
              <a:rPr lang="fr-FR" sz="2000" dirty="0" err="1"/>
              <a:t>vázána</a:t>
            </a:r>
            <a:r>
              <a:rPr lang="fr-FR" sz="2000" dirty="0"/>
              <a:t> </a:t>
            </a:r>
            <a:r>
              <a:rPr lang="fr-FR" sz="2000" dirty="0" err="1"/>
              <a:t>tím</a:t>
            </a:r>
            <a:r>
              <a:rPr lang="fr-FR" sz="2000" dirty="0"/>
              <a:t>, </a:t>
            </a:r>
            <a:r>
              <a:rPr lang="fr-FR" sz="2000" dirty="0" err="1"/>
              <a:t>čemu</a:t>
            </a:r>
            <a:r>
              <a:rPr lang="fr-FR" sz="2000" dirty="0"/>
              <a:t> se </a:t>
            </a:r>
            <a:r>
              <a:rPr lang="fr-FR" sz="2000" dirty="0" err="1"/>
              <a:t>říka</a:t>
            </a:r>
            <a:r>
              <a:rPr lang="fr-FR" sz="2000" dirty="0"/>
              <a:t>́ malé </a:t>
            </a:r>
            <a:r>
              <a:rPr lang="fr-FR" sz="2000" dirty="0" err="1"/>
              <a:t>poměry</a:t>
            </a:r>
            <a:r>
              <a:rPr lang="fr-FR" sz="2000" dirty="0"/>
              <a:t>; </a:t>
            </a:r>
            <a:r>
              <a:rPr lang="fr-FR" sz="2000" dirty="0" err="1"/>
              <a:t>velke</a:t>
            </a:r>
            <a:r>
              <a:rPr lang="fr-FR" sz="2000" dirty="0"/>
              <a:t>́ a </a:t>
            </a:r>
            <a:r>
              <a:rPr lang="fr-FR" sz="2000" dirty="0" err="1"/>
              <a:t>pravdive</a:t>
            </a:r>
            <a:r>
              <a:rPr lang="fr-FR" sz="2000" dirty="0"/>
              <a:t>́ </a:t>
            </a:r>
            <a:r>
              <a:rPr lang="fr-FR" sz="2000" dirty="0" err="1"/>
              <a:t>myšlenky</a:t>
            </a:r>
            <a:r>
              <a:rPr lang="fr-FR" sz="2000" dirty="0"/>
              <a:t> </a:t>
            </a:r>
            <a:r>
              <a:rPr lang="fr-FR" sz="2000" dirty="0" err="1"/>
              <a:t>nemaji</a:t>
            </a:r>
            <a:r>
              <a:rPr lang="fr-FR" sz="2000" dirty="0"/>
              <a:t>́ </a:t>
            </a:r>
            <a:r>
              <a:rPr lang="fr-FR" sz="2000" dirty="0" err="1"/>
              <a:t>hranic</a:t>
            </a:r>
            <a:r>
              <a:rPr lang="fr-FR" sz="2000" dirty="0"/>
              <a:t>; proč by i </a:t>
            </a:r>
            <a:r>
              <a:rPr lang="fr-FR" sz="2000" dirty="0" err="1"/>
              <a:t>naše</a:t>
            </a:r>
            <a:r>
              <a:rPr lang="fr-FR" sz="2000" dirty="0"/>
              <a:t> </a:t>
            </a:r>
            <a:r>
              <a:rPr lang="fr-FR" sz="2000" dirty="0" err="1"/>
              <a:t>literatura</a:t>
            </a:r>
            <a:r>
              <a:rPr lang="fr-FR" sz="2000" dirty="0"/>
              <a:t> </a:t>
            </a:r>
            <a:r>
              <a:rPr lang="fr-FR" sz="2000" dirty="0" err="1"/>
              <a:t>nemohla</a:t>
            </a:r>
            <a:r>
              <a:rPr lang="fr-FR" sz="2000" dirty="0"/>
              <a:t> </a:t>
            </a:r>
            <a:r>
              <a:rPr lang="fr-FR" sz="2000" dirty="0" err="1"/>
              <a:t>být</a:t>
            </a:r>
            <a:r>
              <a:rPr lang="fr-FR" sz="2000" dirty="0"/>
              <a:t> </a:t>
            </a:r>
            <a:r>
              <a:rPr lang="fr-FR" sz="2000" dirty="0" err="1"/>
              <a:t>bojovníkem</a:t>
            </a:r>
            <a:r>
              <a:rPr lang="fr-FR" sz="2000" dirty="0"/>
              <a:t> </a:t>
            </a:r>
            <a:r>
              <a:rPr lang="fr-FR" sz="2000" dirty="0" err="1"/>
              <a:t>za</a:t>
            </a:r>
            <a:r>
              <a:rPr lang="fr-FR" sz="2000" dirty="0"/>
              <a:t> </a:t>
            </a:r>
            <a:r>
              <a:rPr lang="fr-FR" sz="2000" dirty="0" err="1"/>
              <a:t>věci</a:t>
            </a:r>
            <a:r>
              <a:rPr lang="fr-FR" sz="2000" dirty="0"/>
              <a:t> </a:t>
            </a:r>
            <a:r>
              <a:rPr lang="fr-FR" sz="2000" dirty="0" err="1"/>
              <a:t>dalekosáhle</a:t>
            </a:r>
            <a:r>
              <a:rPr lang="fr-FR" sz="2000" dirty="0"/>
              <a:t>́ a </a:t>
            </a:r>
            <a:r>
              <a:rPr lang="fr-FR" sz="2000" dirty="0" err="1"/>
              <a:t>dějinne</a:t>
            </a:r>
            <a:r>
              <a:rPr lang="fr-FR" sz="2000" dirty="0"/>
              <a:t>́? </a:t>
            </a:r>
            <a:r>
              <a:rPr lang="fr-FR" sz="2000" dirty="0" err="1"/>
              <a:t>Jak</a:t>
            </a:r>
            <a:r>
              <a:rPr lang="fr-FR" sz="2000" dirty="0"/>
              <a:t> </a:t>
            </a:r>
            <a:r>
              <a:rPr lang="fr-FR" sz="2000" dirty="0" err="1"/>
              <a:t>víte</a:t>
            </a:r>
            <a:r>
              <a:rPr lang="fr-FR" sz="2000" dirty="0"/>
              <a:t>, </a:t>
            </a:r>
            <a:r>
              <a:rPr lang="fr-FR" sz="2000" dirty="0" err="1"/>
              <a:t>naše</a:t>
            </a:r>
            <a:r>
              <a:rPr lang="fr-FR" sz="2000" dirty="0"/>
              <a:t> </a:t>
            </a:r>
            <a:r>
              <a:rPr lang="fr-FR" sz="2000" dirty="0" err="1"/>
              <a:t>politika</a:t>
            </a:r>
            <a:r>
              <a:rPr lang="fr-FR" sz="2000" dirty="0"/>
              <a:t> </a:t>
            </a:r>
            <a:r>
              <a:rPr lang="fr-FR" sz="2000" dirty="0" err="1"/>
              <a:t>ukázala</a:t>
            </a:r>
            <a:r>
              <a:rPr lang="fr-FR" sz="2000" dirty="0"/>
              <a:t>, </a:t>
            </a:r>
            <a:r>
              <a:rPr lang="fr-FR" sz="2000" dirty="0" err="1"/>
              <a:t>co</a:t>
            </a:r>
            <a:r>
              <a:rPr lang="fr-FR" sz="2000" dirty="0"/>
              <a:t> </a:t>
            </a:r>
            <a:r>
              <a:rPr lang="fr-FR" sz="2000" dirty="0" err="1"/>
              <a:t>může</a:t>
            </a:r>
            <a:r>
              <a:rPr lang="fr-FR" sz="2000" dirty="0"/>
              <a:t> i </a:t>
            </a:r>
            <a:r>
              <a:rPr lang="fr-FR" sz="2000" dirty="0" err="1"/>
              <a:t>maly</a:t>
            </a:r>
            <a:r>
              <a:rPr lang="fr-FR" sz="2000" dirty="0"/>
              <a:t>́ </a:t>
            </a:r>
            <a:r>
              <a:rPr lang="fr-FR" sz="2000" dirty="0" err="1"/>
              <a:t>národ</a:t>
            </a:r>
            <a:r>
              <a:rPr lang="fr-FR" sz="2000" dirty="0"/>
              <a:t> po </a:t>
            </a:r>
            <a:r>
              <a:rPr lang="fr-FR" sz="2000" dirty="0" err="1"/>
              <a:t>duchu</a:t>
            </a:r>
            <a:r>
              <a:rPr lang="fr-FR" sz="2000" dirty="0"/>
              <a:t> a </a:t>
            </a:r>
            <a:r>
              <a:rPr lang="fr-FR" sz="2000" dirty="0" err="1"/>
              <a:t>mocenstvi</a:t>
            </a:r>
            <a:r>
              <a:rPr lang="fr-FR" sz="2000" dirty="0"/>
              <a:t>́ </a:t>
            </a:r>
            <a:r>
              <a:rPr lang="fr-FR" sz="2000" dirty="0" err="1"/>
              <a:t>znamenat</a:t>
            </a:r>
            <a:r>
              <a:rPr lang="fr-FR" sz="2000" dirty="0"/>
              <a:t> v </a:t>
            </a:r>
            <a:r>
              <a:rPr lang="fr-FR" sz="2000" dirty="0" err="1"/>
              <a:t>textuře</a:t>
            </a:r>
            <a:r>
              <a:rPr lang="fr-FR" sz="2000" dirty="0"/>
              <a:t> </a:t>
            </a:r>
            <a:r>
              <a:rPr lang="fr-FR" sz="2000" dirty="0" err="1"/>
              <a:t>přítomných</a:t>
            </a:r>
            <a:r>
              <a:rPr lang="fr-FR" sz="2000" dirty="0"/>
              <a:t> </a:t>
            </a:r>
            <a:r>
              <a:rPr lang="fr-FR" sz="2000" dirty="0" err="1"/>
              <a:t>dějin</a:t>
            </a:r>
            <a:r>
              <a:rPr lang="fr-FR" sz="2000" dirty="0"/>
              <a:t> </a:t>
            </a:r>
            <a:r>
              <a:rPr lang="fr-FR" sz="2000" dirty="0" err="1"/>
              <a:t>světových</a:t>
            </a:r>
            <a:r>
              <a:rPr lang="fr-FR" sz="2000" dirty="0"/>
              <a:t> ; </a:t>
            </a:r>
            <a:r>
              <a:rPr lang="fr-FR" sz="2000" dirty="0" err="1"/>
              <a:t>budiz</a:t>
            </a:r>
            <a:r>
              <a:rPr lang="fr-FR" sz="2000" dirty="0"/>
              <a:t>̌ to </a:t>
            </a:r>
            <a:r>
              <a:rPr lang="fr-FR" sz="2000" dirty="0" err="1"/>
              <a:t>povzbuzením</a:t>
            </a:r>
            <a:r>
              <a:rPr lang="fr-FR" sz="2000" dirty="0"/>
              <a:t> i </a:t>
            </a:r>
            <a:r>
              <a:rPr lang="fr-FR" sz="2000" dirty="0" err="1"/>
              <a:t>naši</a:t>
            </a:r>
            <a:r>
              <a:rPr lang="fr-FR" sz="2000" dirty="0"/>
              <a:t>́ </a:t>
            </a:r>
            <a:r>
              <a:rPr lang="fr-FR" sz="2000" dirty="0" err="1"/>
              <a:t>literatuře</a:t>
            </a:r>
            <a:r>
              <a:rPr lang="fr-FR" sz="2000" dirty="0"/>
              <a:t>; </a:t>
            </a:r>
            <a:r>
              <a:rPr lang="fr-FR" sz="2000" dirty="0" err="1"/>
              <a:t>ani</a:t>
            </a:r>
            <a:r>
              <a:rPr lang="fr-FR" sz="2000" dirty="0"/>
              <a:t> pro ni </a:t>
            </a:r>
            <a:r>
              <a:rPr lang="fr-FR" sz="2000" dirty="0" err="1"/>
              <a:t>neni</a:t>
            </a:r>
            <a:r>
              <a:rPr lang="fr-FR" sz="2000" dirty="0"/>
              <a:t>́ </a:t>
            </a:r>
            <a:r>
              <a:rPr lang="fr-FR" sz="2000" dirty="0" err="1"/>
              <a:t>mezi</a:t>
            </a:r>
            <a:r>
              <a:rPr lang="fr-FR" sz="2000" dirty="0"/>
              <a:t>́ </a:t>
            </a:r>
            <a:r>
              <a:rPr lang="fr-FR" sz="2000" dirty="0" err="1"/>
              <a:t>ve</a:t>
            </a:r>
            <a:r>
              <a:rPr lang="fr-FR" sz="2000" dirty="0"/>
              <a:t> </a:t>
            </a:r>
            <a:r>
              <a:rPr lang="fr-FR" sz="2000" dirty="0" err="1"/>
              <a:t>velikosti</a:t>
            </a:r>
            <a:r>
              <a:rPr lang="fr-FR" sz="2000" dirty="0"/>
              <a:t> a </a:t>
            </a:r>
            <a:r>
              <a:rPr lang="fr-FR" sz="2000" dirty="0" err="1"/>
              <a:t>světovosti</a:t>
            </a:r>
            <a:r>
              <a:rPr lang="fr-FR" sz="2000" dirty="0"/>
              <a:t> </a:t>
            </a:r>
            <a:r>
              <a:rPr lang="fr-FR" sz="2000" dirty="0" err="1"/>
              <a:t>myšlenek</a:t>
            </a:r>
            <a:r>
              <a:rPr lang="fr-FR" sz="2000" dirty="0"/>
              <a:t>, </a:t>
            </a:r>
            <a:r>
              <a:rPr lang="fr-FR" sz="2000" dirty="0" err="1"/>
              <a:t>jimz</a:t>
            </a:r>
            <a:r>
              <a:rPr lang="fr-FR" sz="2000" dirty="0"/>
              <a:t>̌ </a:t>
            </a:r>
            <a:r>
              <a:rPr lang="fr-FR" sz="2000" dirty="0" err="1"/>
              <a:t>může</a:t>
            </a:r>
            <a:r>
              <a:rPr lang="fr-FR" sz="2000" dirty="0"/>
              <a:t> </a:t>
            </a:r>
            <a:r>
              <a:rPr lang="fr-FR" sz="2000" dirty="0" err="1"/>
              <a:t>sloužit</a:t>
            </a:r>
            <a:r>
              <a:rPr lang="fr-FR" sz="2000" dirty="0"/>
              <a:t> ».</a:t>
            </a:r>
            <a:r>
              <a:rPr lang="it-CZ" sz="2000" dirty="0"/>
              <a:t> </a:t>
            </a:r>
          </a:p>
          <a:p>
            <a:r>
              <a:rPr lang="fr-FR" sz="2000" dirty="0"/>
              <a:t>La mondialité de ce genre – continue </a:t>
            </a:r>
            <a:r>
              <a:rPr lang="fr-FR" sz="2000" dirty="0" err="1"/>
              <a:t>Čapek</a:t>
            </a:r>
            <a:r>
              <a:rPr lang="fr-FR" sz="2000" dirty="0"/>
              <a:t> – n’est aucunement limitée par ce que l’on appelle les conditions modestes ; les pensées grandes et justes n’ont pas de frontières ; pourquoi notre littérature ne pourrait-elle s’engager aussi pour des causes historiques et de vaste portée ? Comme vous le savez, notre politique a montré l’importance que même une petite nation peut prendre, par ses capacités et son esprit, dans la texture de l’histoire mondiale contemporaine; voilà une leçon dont notre littérature peut elle aussi s’inspirer ; pour elle non plus il n’y pas de limites à la grandeur et à la mondialité de pensées qu’elle peut servir</a:t>
            </a:r>
            <a:r>
              <a:rPr lang="it-CZ" sz="2000" dirty="0"/>
              <a:t> </a:t>
            </a:r>
          </a:p>
        </p:txBody>
      </p:sp>
    </p:spTree>
    <p:extLst>
      <p:ext uri="{BB962C8B-B14F-4D97-AF65-F5344CB8AC3E}">
        <p14:creationId xmlns:p14="http://schemas.microsoft.com/office/powerpoint/2010/main" val="2295615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65044-D4D3-4046-82DB-EDA11F8D28F0}"/>
              </a:ext>
            </a:extLst>
          </p:cNvPr>
          <p:cNvSpPr>
            <a:spLocks noGrp="1"/>
          </p:cNvSpPr>
          <p:nvPr>
            <p:ph idx="1"/>
          </p:nvPr>
        </p:nvSpPr>
        <p:spPr>
          <a:xfrm>
            <a:off x="457200" y="299804"/>
            <a:ext cx="8229600" cy="5826360"/>
          </a:xfrm>
        </p:spPr>
        <p:txBody>
          <a:bodyPr>
            <a:normAutofit/>
          </a:bodyPr>
          <a:lstStyle/>
          <a:p>
            <a:r>
              <a:rPr lang="fr-FR" sz="1900" dirty="0"/>
              <a:t>« </a:t>
            </a:r>
            <a:r>
              <a:rPr lang="fr-FR" sz="1900" dirty="0" err="1"/>
              <a:t>Čím</a:t>
            </a:r>
            <a:r>
              <a:rPr lang="fr-FR" sz="1900" dirty="0"/>
              <a:t> </a:t>
            </a:r>
            <a:r>
              <a:rPr lang="fr-FR" sz="1900" dirty="0" err="1"/>
              <a:t>angličtějši</a:t>
            </a:r>
            <a:r>
              <a:rPr lang="fr-FR" sz="1900" dirty="0"/>
              <a:t>́, </a:t>
            </a:r>
            <a:r>
              <a:rPr lang="fr-FR" sz="1900" dirty="0" err="1"/>
              <a:t>čím</a:t>
            </a:r>
            <a:r>
              <a:rPr lang="fr-FR" sz="1900" dirty="0"/>
              <a:t> </a:t>
            </a:r>
            <a:r>
              <a:rPr lang="fr-FR" sz="1900" dirty="0" err="1"/>
              <a:t>ruštějši</a:t>
            </a:r>
            <a:r>
              <a:rPr lang="fr-FR" sz="1900" dirty="0"/>
              <a:t>́, </a:t>
            </a:r>
            <a:r>
              <a:rPr lang="fr-FR" sz="1900" dirty="0" err="1"/>
              <a:t>čím</a:t>
            </a:r>
            <a:r>
              <a:rPr lang="fr-FR" sz="1900" dirty="0"/>
              <a:t> </a:t>
            </a:r>
            <a:r>
              <a:rPr lang="fr-FR" sz="1900" dirty="0" err="1"/>
              <a:t>severštějši</a:t>
            </a:r>
            <a:r>
              <a:rPr lang="fr-FR" sz="1900" dirty="0"/>
              <a:t>́ je </a:t>
            </a:r>
            <a:r>
              <a:rPr lang="fr-FR" sz="1900" dirty="0" err="1"/>
              <a:t>dílo</a:t>
            </a:r>
            <a:r>
              <a:rPr lang="fr-FR" sz="1900" dirty="0"/>
              <a:t>, </a:t>
            </a:r>
            <a:r>
              <a:rPr lang="fr-FR" sz="1900" dirty="0" err="1"/>
              <a:t>tím</a:t>
            </a:r>
            <a:r>
              <a:rPr lang="fr-FR" sz="1900" dirty="0"/>
              <a:t> </a:t>
            </a:r>
            <a:r>
              <a:rPr lang="fr-FR" sz="1900" dirty="0" err="1"/>
              <a:t>hlubši</a:t>
            </a:r>
            <a:r>
              <a:rPr lang="fr-FR" sz="1900" dirty="0"/>
              <a:t>́ a </a:t>
            </a:r>
            <a:r>
              <a:rPr lang="fr-FR" sz="1900" dirty="0" err="1"/>
              <a:t>jasnějši</a:t>
            </a:r>
            <a:r>
              <a:rPr lang="fr-FR" sz="1900" dirty="0"/>
              <a:t>́ je </a:t>
            </a:r>
            <a:r>
              <a:rPr lang="fr-FR" sz="1900" dirty="0" err="1"/>
              <a:t>jeho</a:t>
            </a:r>
            <a:r>
              <a:rPr lang="fr-FR" sz="1900" dirty="0"/>
              <a:t> </a:t>
            </a:r>
            <a:r>
              <a:rPr lang="fr-FR" sz="1900" dirty="0" err="1"/>
              <a:t>nárok</a:t>
            </a:r>
            <a:r>
              <a:rPr lang="fr-FR" sz="1900" dirty="0"/>
              <a:t> na </a:t>
            </a:r>
            <a:r>
              <a:rPr lang="fr-FR" sz="1900" dirty="0" err="1"/>
              <a:t>světovost</a:t>
            </a:r>
            <a:r>
              <a:rPr lang="fr-FR" sz="1900" dirty="0"/>
              <a:t> […] </a:t>
            </a:r>
            <a:r>
              <a:rPr lang="fr-FR" sz="1900" dirty="0" err="1"/>
              <a:t>Neni</a:t>
            </a:r>
            <a:r>
              <a:rPr lang="fr-FR" sz="1900" dirty="0"/>
              <a:t>́-li </a:t>
            </a:r>
            <a:r>
              <a:rPr lang="fr-FR" sz="1900" dirty="0" err="1"/>
              <a:t>naše</a:t>
            </a:r>
            <a:r>
              <a:rPr lang="fr-FR" sz="1900" dirty="0"/>
              <a:t> </a:t>
            </a:r>
            <a:r>
              <a:rPr lang="fr-FR" sz="1900" dirty="0" err="1"/>
              <a:t>písemnictvi</a:t>
            </a:r>
            <a:r>
              <a:rPr lang="fr-FR" sz="1900" dirty="0"/>
              <a:t>́ </a:t>
            </a:r>
            <a:r>
              <a:rPr lang="fr-FR" sz="1900" dirty="0" err="1"/>
              <a:t>tak</a:t>
            </a:r>
            <a:r>
              <a:rPr lang="fr-FR" sz="1900" dirty="0"/>
              <a:t> </a:t>
            </a:r>
            <a:r>
              <a:rPr lang="fr-FR" sz="1900" dirty="0" err="1"/>
              <a:t>světove</a:t>
            </a:r>
            <a:r>
              <a:rPr lang="fr-FR" sz="1900" dirty="0"/>
              <a:t>́, </a:t>
            </a:r>
            <a:r>
              <a:rPr lang="fr-FR" sz="1900" dirty="0" err="1"/>
              <a:t>tak</a:t>
            </a:r>
            <a:r>
              <a:rPr lang="fr-FR" sz="1900" dirty="0"/>
              <a:t> </a:t>
            </a:r>
            <a:r>
              <a:rPr lang="fr-FR" sz="1900" dirty="0" err="1"/>
              <a:t>světu</a:t>
            </a:r>
            <a:r>
              <a:rPr lang="fr-FR" sz="1900" dirty="0"/>
              <a:t> </a:t>
            </a:r>
            <a:r>
              <a:rPr lang="fr-FR" sz="1900" dirty="0" err="1"/>
              <a:t>potřebne</a:t>
            </a:r>
            <a:r>
              <a:rPr lang="fr-FR" sz="1900" dirty="0"/>
              <a:t>́ a </a:t>
            </a:r>
            <a:r>
              <a:rPr lang="fr-FR" sz="1900" dirty="0" err="1"/>
              <a:t>ve</a:t>
            </a:r>
            <a:r>
              <a:rPr lang="fr-FR" sz="1900" dirty="0"/>
              <a:t> </a:t>
            </a:r>
            <a:r>
              <a:rPr lang="fr-FR" sz="1900" dirty="0" err="1"/>
              <a:t>světe</a:t>
            </a:r>
            <a:r>
              <a:rPr lang="fr-FR" sz="1900" dirty="0"/>
              <a:t>̌ </a:t>
            </a:r>
            <a:r>
              <a:rPr lang="fr-FR" sz="1900" dirty="0" err="1"/>
              <a:t>známe</a:t>
            </a:r>
            <a:r>
              <a:rPr lang="fr-FR" sz="1900" dirty="0"/>
              <a:t>́, </a:t>
            </a:r>
            <a:r>
              <a:rPr lang="fr-FR" sz="1900" dirty="0" err="1"/>
              <a:t>jak</a:t>
            </a:r>
            <a:r>
              <a:rPr lang="fr-FR" sz="1900" dirty="0"/>
              <a:t> </a:t>
            </a:r>
            <a:r>
              <a:rPr lang="fr-FR" sz="1900" dirty="0" err="1"/>
              <a:t>bychom</a:t>
            </a:r>
            <a:r>
              <a:rPr lang="fr-FR" sz="1900" dirty="0"/>
              <a:t> si </a:t>
            </a:r>
            <a:r>
              <a:rPr lang="fr-FR" sz="1900" dirty="0" err="1"/>
              <a:t>přáli</a:t>
            </a:r>
            <a:r>
              <a:rPr lang="fr-FR" sz="1900" dirty="0"/>
              <a:t>, </a:t>
            </a:r>
            <a:r>
              <a:rPr lang="fr-FR" sz="1900" dirty="0" err="1"/>
              <a:t>neni</a:t>
            </a:r>
            <a:r>
              <a:rPr lang="fr-FR" sz="1900" dirty="0"/>
              <a:t>́ to </a:t>
            </a:r>
            <a:r>
              <a:rPr lang="fr-FR" sz="1900" dirty="0" err="1"/>
              <a:t>asi</a:t>
            </a:r>
            <a:r>
              <a:rPr lang="fr-FR" sz="1900" dirty="0"/>
              <a:t> proto, </a:t>
            </a:r>
            <a:r>
              <a:rPr lang="fr-FR" sz="1900" dirty="0" err="1"/>
              <a:t>že</a:t>
            </a:r>
            <a:r>
              <a:rPr lang="fr-FR" sz="1900" dirty="0"/>
              <a:t> </a:t>
            </a:r>
            <a:r>
              <a:rPr lang="fr-FR" sz="1900" dirty="0" err="1"/>
              <a:t>naše</a:t>
            </a:r>
            <a:r>
              <a:rPr lang="fr-FR" sz="1900" dirty="0"/>
              <a:t> </a:t>
            </a:r>
            <a:r>
              <a:rPr lang="fr-FR" sz="1900" dirty="0" err="1"/>
              <a:t>domáci</a:t>
            </a:r>
            <a:r>
              <a:rPr lang="fr-FR" sz="1900" dirty="0"/>
              <a:t>́ </a:t>
            </a:r>
            <a:r>
              <a:rPr lang="fr-FR" sz="1900" dirty="0" err="1"/>
              <a:t>poměry</a:t>
            </a:r>
            <a:r>
              <a:rPr lang="fr-FR" sz="1900" dirty="0"/>
              <a:t> </a:t>
            </a:r>
            <a:r>
              <a:rPr lang="fr-FR" sz="1900" dirty="0" err="1"/>
              <a:t>jsou</a:t>
            </a:r>
            <a:r>
              <a:rPr lang="fr-FR" sz="1900" dirty="0"/>
              <a:t> </a:t>
            </a:r>
            <a:r>
              <a:rPr lang="fr-FR" sz="1900" dirty="0" err="1"/>
              <a:t>přílis</a:t>
            </a:r>
            <a:r>
              <a:rPr lang="fr-FR" sz="1900" dirty="0"/>
              <a:t>̌ malé, </a:t>
            </a:r>
            <a:r>
              <a:rPr lang="fr-FR" sz="1900" dirty="0" err="1"/>
              <a:t>tísnive</a:t>
            </a:r>
            <a:r>
              <a:rPr lang="fr-FR" sz="1900" dirty="0"/>
              <a:t>́ a </a:t>
            </a:r>
            <a:r>
              <a:rPr lang="fr-FR" sz="1900" dirty="0" err="1"/>
              <a:t>nepříznive</a:t>
            </a:r>
            <a:r>
              <a:rPr lang="fr-FR" sz="1900" dirty="0"/>
              <a:t>́, </a:t>
            </a:r>
            <a:r>
              <a:rPr lang="fr-FR" sz="1900" dirty="0" err="1"/>
              <a:t>aby</a:t>
            </a:r>
            <a:r>
              <a:rPr lang="fr-FR" sz="1900" dirty="0"/>
              <a:t> v </a:t>
            </a:r>
            <a:r>
              <a:rPr lang="fr-FR" sz="1900" dirty="0" err="1"/>
              <a:t>nich</a:t>
            </a:r>
            <a:r>
              <a:rPr lang="fr-FR" sz="1900" dirty="0"/>
              <a:t> </a:t>
            </a:r>
            <a:r>
              <a:rPr lang="fr-FR" sz="1900" dirty="0" err="1"/>
              <a:t>vznikla</a:t>
            </a:r>
            <a:r>
              <a:rPr lang="fr-FR" sz="1900" dirty="0"/>
              <a:t> </a:t>
            </a:r>
            <a:r>
              <a:rPr lang="fr-FR" sz="1900" dirty="0" err="1"/>
              <a:t>velika</a:t>
            </a:r>
            <a:r>
              <a:rPr lang="fr-FR" sz="1900" dirty="0"/>
              <a:t>́ a </a:t>
            </a:r>
            <a:r>
              <a:rPr lang="fr-FR" sz="1900" dirty="0" err="1"/>
              <a:t>zajímava</a:t>
            </a:r>
            <a:r>
              <a:rPr lang="fr-FR" sz="1900" dirty="0"/>
              <a:t>́ </a:t>
            </a:r>
            <a:r>
              <a:rPr lang="fr-FR" sz="1900" dirty="0" err="1"/>
              <a:t>literatura</a:t>
            </a:r>
            <a:r>
              <a:rPr lang="fr-FR" sz="1900" dirty="0"/>
              <a:t>, </a:t>
            </a:r>
            <a:r>
              <a:rPr lang="fr-FR" sz="1900" dirty="0" err="1"/>
              <a:t>nýbrz</a:t>
            </a:r>
            <a:r>
              <a:rPr lang="fr-FR" sz="1900" dirty="0"/>
              <a:t>̌ proto, </a:t>
            </a:r>
            <a:r>
              <a:rPr lang="fr-FR" sz="1900" dirty="0" err="1"/>
              <a:t>že</a:t>
            </a:r>
            <a:r>
              <a:rPr lang="fr-FR" sz="1900" dirty="0"/>
              <a:t> </a:t>
            </a:r>
            <a:r>
              <a:rPr lang="fr-FR" sz="1900" dirty="0" err="1"/>
              <a:t>naše</a:t>
            </a:r>
            <a:r>
              <a:rPr lang="fr-FR" sz="1900" dirty="0"/>
              <a:t> </a:t>
            </a:r>
            <a:r>
              <a:rPr lang="fr-FR" sz="1900" dirty="0" err="1"/>
              <a:t>literatura</a:t>
            </a:r>
            <a:r>
              <a:rPr lang="fr-FR" sz="1900" dirty="0"/>
              <a:t> </a:t>
            </a:r>
            <a:r>
              <a:rPr lang="fr-FR" sz="1900" dirty="0" err="1"/>
              <a:t>neni</a:t>
            </a:r>
            <a:r>
              <a:rPr lang="fr-FR" sz="1900" dirty="0"/>
              <a:t>́ </a:t>
            </a:r>
            <a:r>
              <a:rPr lang="fr-FR" sz="1900" dirty="0" err="1"/>
              <a:t>dost</a:t>
            </a:r>
            <a:r>
              <a:rPr lang="fr-FR" sz="1900" dirty="0"/>
              <a:t> </a:t>
            </a:r>
            <a:r>
              <a:rPr lang="fr-FR" sz="1900" dirty="0" err="1"/>
              <a:t>velika</a:t>
            </a:r>
            <a:r>
              <a:rPr lang="fr-FR" sz="1900" dirty="0"/>
              <a:t>́ a </a:t>
            </a:r>
            <a:r>
              <a:rPr lang="fr-FR" sz="1900" dirty="0" err="1"/>
              <a:t>zajímava</a:t>
            </a:r>
            <a:r>
              <a:rPr lang="fr-FR" sz="1900" dirty="0"/>
              <a:t>́, </a:t>
            </a:r>
            <a:r>
              <a:rPr lang="fr-FR" sz="1900" dirty="0" err="1"/>
              <a:t>dost</a:t>
            </a:r>
            <a:r>
              <a:rPr lang="fr-FR" sz="1900" dirty="0"/>
              <a:t> </a:t>
            </a:r>
            <a:r>
              <a:rPr lang="fr-FR" sz="1900" dirty="0" err="1"/>
              <a:t>zrala</a:t>
            </a:r>
            <a:r>
              <a:rPr lang="fr-FR" sz="1900" dirty="0"/>
              <a:t>́, </a:t>
            </a:r>
            <a:r>
              <a:rPr lang="fr-FR" sz="1900" dirty="0" err="1"/>
              <a:t>upřímna</a:t>
            </a:r>
            <a:r>
              <a:rPr lang="fr-FR" sz="1900" dirty="0"/>
              <a:t>́ a </a:t>
            </a:r>
            <a:r>
              <a:rPr lang="fr-FR" sz="1900" dirty="0" err="1"/>
              <a:t>zkušena</a:t>
            </a:r>
            <a:r>
              <a:rPr lang="fr-FR" sz="1900" dirty="0"/>
              <a:t>́, </a:t>
            </a:r>
            <a:r>
              <a:rPr lang="fr-FR" sz="1900" dirty="0" err="1"/>
              <a:t>aby</a:t>
            </a:r>
            <a:r>
              <a:rPr lang="fr-FR" sz="1900" dirty="0"/>
              <a:t> </a:t>
            </a:r>
            <a:r>
              <a:rPr lang="fr-FR" sz="1900" dirty="0" err="1"/>
              <a:t>plne</a:t>
            </a:r>
            <a:r>
              <a:rPr lang="fr-FR" sz="1900" dirty="0"/>
              <a:t>̌ a </a:t>
            </a:r>
            <a:r>
              <a:rPr lang="fr-FR" sz="1900" dirty="0" err="1"/>
              <a:t>jasne</a:t>
            </a:r>
            <a:r>
              <a:rPr lang="fr-FR" sz="1900" dirty="0"/>
              <a:t>̌ </a:t>
            </a:r>
            <a:r>
              <a:rPr lang="fr-FR" sz="1900" dirty="0" err="1"/>
              <a:t>vyjádřila</a:t>
            </a:r>
            <a:r>
              <a:rPr lang="fr-FR" sz="1900" dirty="0"/>
              <a:t> </a:t>
            </a:r>
            <a:r>
              <a:rPr lang="fr-FR" sz="1900" dirty="0" err="1"/>
              <a:t>naše</a:t>
            </a:r>
            <a:r>
              <a:rPr lang="fr-FR" sz="1900" dirty="0"/>
              <a:t> </a:t>
            </a:r>
            <a:r>
              <a:rPr lang="fr-FR" sz="1900" dirty="0" err="1"/>
              <a:t>domáci</a:t>
            </a:r>
            <a:r>
              <a:rPr lang="fr-FR" sz="1900" dirty="0"/>
              <a:t>́ </a:t>
            </a:r>
            <a:r>
              <a:rPr lang="fr-FR" sz="1900" dirty="0" err="1"/>
              <a:t>poměry</a:t>
            </a:r>
            <a:r>
              <a:rPr lang="fr-FR" sz="1900" dirty="0"/>
              <a:t>, </a:t>
            </a:r>
            <a:r>
              <a:rPr lang="fr-FR" sz="1900" dirty="0" err="1"/>
              <a:t>česky</a:t>
            </a:r>
            <a:r>
              <a:rPr lang="fr-FR" sz="1900" dirty="0"/>
              <a:t>́ </a:t>
            </a:r>
            <a:r>
              <a:rPr lang="fr-FR" sz="1900" dirty="0" err="1"/>
              <a:t>život</a:t>
            </a:r>
            <a:r>
              <a:rPr lang="fr-FR" sz="1900" dirty="0"/>
              <a:t> a </a:t>
            </a:r>
            <a:r>
              <a:rPr lang="fr-FR" sz="1900" dirty="0" err="1"/>
              <a:t>všechno</a:t>
            </a:r>
            <a:r>
              <a:rPr lang="fr-FR" sz="1900" dirty="0"/>
              <a:t>, </a:t>
            </a:r>
            <a:r>
              <a:rPr lang="fr-FR" sz="1900" dirty="0" err="1"/>
              <a:t>co</a:t>
            </a:r>
            <a:r>
              <a:rPr lang="fr-FR" sz="1900" dirty="0"/>
              <a:t> </a:t>
            </a:r>
            <a:r>
              <a:rPr lang="fr-FR" sz="1900" dirty="0" err="1"/>
              <a:t>od</a:t>
            </a:r>
            <a:r>
              <a:rPr lang="fr-FR" sz="1900" dirty="0"/>
              <a:t> </a:t>
            </a:r>
            <a:r>
              <a:rPr lang="fr-FR" sz="1900" dirty="0" err="1"/>
              <a:t>zeme</a:t>
            </a:r>
            <a:r>
              <a:rPr lang="fr-FR" sz="1900" dirty="0"/>
              <a:t>̌ </a:t>
            </a:r>
            <a:r>
              <a:rPr lang="fr-FR" sz="1900" dirty="0" err="1"/>
              <a:t>az</a:t>
            </a:r>
            <a:r>
              <a:rPr lang="fr-FR" sz="1900" dirty="0"/>
              <a:t>̌ </a:t>
            </a:r>
            <a:r>
              <a:rPr lang="fr-FR" sz="1900" dirty="0" err="1"/>
              <a:t>pod</a:t>
            </a:r>
            <a:r>
              <a:rPr lang="fr-FR" sz="1900" dirty="0"/>
              <a:t> </a:t>
            </a:r>
            <a:r>
              <a:rPr lang="fr-FR" sz="1900" dirty="0" err="1"/>
              <a:t>hvězdnou</a:t>
            </a:r>
            <a:r>
              <a:rPr lang="fr-FR" sz="1900" dirty="0"/>
              <a:t> </a:t>
            </a:r>
            <a:r>
              <a:rPr lang="fr-FR" sz="1900" dirty="0" err="1"/>
              <a:t>oblohu</a:t>
            </a:r>
            <a:r>
              <a:rPr lang="fr-FR" sz="1900" dirty="0"/>
              <a:t> je </a:t>
            </a:r>
            <a:r>
              <a:rPr lang="fr-FR" sz="1900" dirty="0" err="1"/>
              <a:t>obsaženo</a:t>
            </a:r>
            <a:r>
              <a:rPr lang="fr-FR" sz="1900" dirty="0"/>
              <a:t> v </a:t>
            </a:r>
            <a:r>
              <a:rPr lang="fr-FR" sz="1900" dirty="0" err="1"/>
              <a:t>českém</a:t>
            </a:r>
            <a:r>
              <a:rPr lang="fr-FR" sz="1900" dirty="0"/>
              <a:t> </a:t>
            </a:r>
            <a:r>
              <a:rPr lang="fr-FR" sz="1900" dirty="0" err="1"/>
              <a:t>osudu</a:t>
            </a:r>
            <a:r>
              <a:rPr lang="fr-FR" sz="1900" dirty="0"/>
              <a:t> ».</a:t>
            </a:r>
            <a:r>
              <a:rPr lang="it-CZ" sz="1900" dirty="0"/>
              <a:t> </a:t>
            </a:r>
            <a:endParaRPr lang="fr-FR" sz="1900" dirty="0"/>
          </a:p>
          <a:p>
            <a:r>
              <a:rPr lang="fr-FR" sz="1900" dirty="0"/>
              <a:t>Plus une œuvre est anglaise, russe, nordique, plus profond et clair est son droit à la mondialité […] si notre littérature n’est pas aussi mondiale, aussi nécessaire au monde et reconnue dans le monde, que nous le souhaiterions, ce n’est pas parce que les conditions de notre pays sont trop modestes, trop opprimantes ou trop défavorables pour qu’une littérature grande et intéressante puisse y voir le jour. La raison en est plutôt que notre littérature n’est pas suffisamment grande et intéressante, assez mûre, sincère et expérimentée pour être capable d’exprimer pleinement et clairement les conditions domestiques, la forme de vie tchèque et tout ce qui, de la terre jusqu’au ciel étoilé, est contenu dans la destinée des Tchèques</a:t>
            </a:r>
            <a:r>
              <a:rPr lang="it-CZ" sz="1900" dirty="0"/>
              <a:t> </a:t>
            </a:r>
          </a:p>
        </p:txBody>
      </p:sp>
    </p:spTree>
    <p:extLst>
      <p:ext uri="{BB962C8B-B14F-4D97-AF65-F5344CB8AC3E}">
        <p14:creationId xmlns:p14="http://schemas.microsoft.com/office/powerpoint/2010/main" val="994547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14ABC8-A486-6741-8779-D828B73CC8FA}"/>
              </a:ext>
            </a:extLst>
          </p:cNvPr>
          <p:cNvSpPr>
            <a:spLocks noGrp="1"/>
          </p:cNvSpPr>
          <p:nvPr>
            <p:ph type="title"/>
          </p:nvPr>
        </p:nvSpPr>
        <p:spPr/>
        <p:txBody>
          <a:bodyPr/>
          <a:lstStyle/>
          <a:p>
            <a:endParaRPr lang="it-CZ"/>
          </a:p>
        </p:txBody>
      </p:sp>
      <p:sp>
        <p:nvSpPr>
          <p:cNvPr id="3" name="Segnaposto contenuto 2">
            <a:extLst>
              <a:ext uri="{FF2B5EF4-FFF2-40B4-BE49-F238E27FC236}">
                <a16:creationId xmlns:a16="http://schemas.microsoft.com/office/drawing/2014/main" id="{F4358814-2F75-2A4E-90E3-36548FEB5D80}"/>
              </a:ext>
            </a:extLst>
          </p:cNvPr>
          <p:cNvSpPr>
            <a:spLocks noGrp="1"/>
          </p:cNvSpPr>
          <p:nvPr>
            <p:ph idx="1"/>
          </p:nvPr>
        </p:nvSpPr>
        <p:spPr/>
        <p:txBody>
          <a:bodyPr/>
          <a:lstStyle/>
          <a:p>
            <a:r>
              <a:rPr lang="it-CZ" dirty="0"/>
              <a:t>Franco Moretti «Modern Epic: The World-System from Goethe to Garcia Marquez»</a:t>
            </a:r>
          </a:p>
          <a:p>
            <a:r>
              <a:rPr lang="it-CZ" dirty="0">
                <a:sym typeface="Wingdings" pitchFamily="2" charset="2"/>
              </a:rPr>
              <a:t> oeuvres-monde</a:t>
            </a:r>
          </a:p>
          <a:p>
            <a:r>
              <a:rPr lang="it-IT" dirty="0">
                <a:sym typeface="Wingdings" pitchFamily="2" charset="2"/>
              </a:rPr>
              <a:t>H</a:t>
            </a:r>
            <a:r>
              <a:rPr lang="it-CZ" dirty="0">
                <a:sym typeface="Wingdings" pitchFamily="2" charset="2"/>
              </a:rPr>
              <a:t>étérogènes, polyphoniques, ouvertes, digressives, ironiques </a:t>
            </a:r>
            <a:endParaRPr lang="it-CZ" dirty="0"/>
          </a:p>
        </p:txBody>
      </p:sp>
    </p:spTree>
    <p:extLst>
      <p:ext uri="{BB962C8B-B14F-4D97-AF65-F5344CB8AC3E}">
        <p14:creationId xmlns:p14="http://schemas.microsoft.com/office/powerpoint/2010/main" val="814572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ABA8CF0-A284-0847-891A-C572CFF4CC1A}"/>
              </a:ext>
            </a:extLst>
          </p:cNvPr>
          <p:cNvPicPr>
            <a:picLocks noChangeAspect="1"/>
          </p:cNvPicPr>
          <p:nvPr/>
        </p:nvPicPr>
        <p:blipFill>
          <a:blip r:embed="rId2"/>
          <a:stretch>
            <a:fillRect/>
          </a:stretch>
        </p:blipFill>
        <p:spPr>
          <a:xfrm>
            <a:off x="5223238" y="1251783"/>
            <a:ext cx="3261193" cy="4354434"/>
          </a:xfrm>
          <a:prstGeom prst="rect">
            <a:avLst/>
          </a:prstGeom>
        </p:spPr>
      </p:pic>
      <p:pic>
        <p:nvPicPr>
          <p:cNvPr id="7" name="Immagine 6" descr="Immagine che contiene testo&#10;&#10;Descrizione generata automaticamente">
            <a:extLst>
              <a:ext uri="{FF2B5EF4-FFF2-40B4-BE49-F238E27FC236}">
                <a16:creationId xmlns:a16="http://schemas.microsoft.com/office/drawing/2014/main" id="{4EE41B15-07BA-5344-B6CD-1519ADC9634E}"/>
              </a:ext>
            </a:extLst>
          </p:cNvPr>
          <p:cNvPicPr>
            <a:picLocks noChangeAspect="1"/>
          </p:cNvPicPr>
          <p:nvPr/>
        </p:nvPicPr>
        <p:blipFill>
          <a:blip r:embed="rId3"/>
          <a:stretch>
            <a:fillRect/>
          </a:stretch>
        </p:blipFill>
        <p:spPr>
          <a:xfrm>
            <a:off x="659570" y="1251781"/>
            <a:ext cx="3087690" cy="4354435"/>
          </a:xfrm>
          <a:prstGeom prst="rect">
            <a:avLst/>
          </a:prstGeom>
        </p:spPr>
      </p:pic>
    </p:spTree>
    <p:extLst>
      <p:ext uri="{BB962C8B-B14F-4D97-AF65-F5344CB8AC3E}">
        <p14:creationId xmlns:p14="http://schemas.microsoft.com/office/powerpoint/2010/main" val="2563724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0D6046-2DF7-E241-AE51-FDD7C8D5533D}"/>
              </a:ext>
            </a:extLst>
          </p:cNvPr>
          <p:cNvSpPr>
            <a:spLocks noGrp="1"/>
          </p:cNvSpPr>
          <p:nvPr>
            <p:ph type="title"/>
          </p:nvPr>
        </p:nvSpPr>
        <p:spPr>
          <a:xfrm>
            <a:off x="457200" y="274638"/>
            <a:ext cx="8229600" cy="924575"/>
          </a:xfrm>
        </p:spPr>
        <p:txBody>
          <a:bodyPr/>
          <a:lstStyle/>
          <a:p>
            <a:r>
              <a:rPr lang="it-IT" b="1" dirty="0"/>
              <a:t>À</a:t>
            </a:r>
            <a:r>
              <a:rPr lang="it-CZ" b="1" dirty="0"/>
              <a:t> lire </a:t>
            </a:r>
          </a:p>
        </p:txBody>
      </p:sp>
      <p:sp>
        <p:nvSpPr>
          <p:cNvPr id="3" name="Segnaposto contenuto 2">
            <a:extLst>
              <a:ext uri="{FF2B5EF4-FFF2-40B4-BE49-F238E27FC236}">
                <a16:creationId xmlns:a16="http://schemas.microsoft.com/office/drawing/2014/main" id="{1CF76FBF-3906-C448-8509-44E6E6AD0617}"/>
              </a:ext>
            </a:extLst>
          </p:cNvPr>
          <p:cNvSpPr>
            <a:spLocks noGrp="1"/>
          </p:cNvSpPr>
          <p:nvPr>
            <p:ph idx="1"/>
          </p:nvPr>
        </p:nvSpPr>
        <p:spPr/>
        <p:txBody>
          <a:bodyPr/>
          <a:lstStyle/>
          <a:p>
            <a:r>
              <a:rPr lang="it-CZ" dirty="0"/>
              <a:t>Ch. 2 </a:t>
            </a:r>
            <a:r>
              <a:rPr lang="it-CZ" i="1" dirty="0"/>
              <a:t>La civilisation en marche</a:t>
            </a:r>
          </a:p>
          <a:p>
            <a:r>
              <a:rPr lang="it-CZ" dirty="0"/>
              <a:t>Ch. 10 </a:t>
            </a:r>
            <a:r>
              <a:rPr lang="it-CZ" i="1" dirty="0"/>
              <a:t>Povondra prend ses responsabilités</a:t>
            </a:r>
          </a:p>
          <a:p>
            <a:r>
              <a:rPr lang="it-CZ" dirty="0"/>
              <a:t>Ch. 11 </a:t>
            </a:r>
            <a:r>
              <a:rPr lang="it-CZ" i="1" dirty="0"/>
              <a:t>L’auteur discute avec lui-meme  </a:t>
            </a:r>
          </a:p>
        </p:txBody>
      </p:sp>
    </p:spTree>
    <p:extLst>
      <p:ext uri="{BB962C8B-B14F-4D97-AF65-F5344CB8AC3E}">
        <p14:creationId xmlns:p14="http://schemas.microsoft.com/office/powerpoint/2010/main" val="1485662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68673"/>
            <a:ext cx="8229600" cy="6008004"/>
          </a:xfrm>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0" indent="0">
              <a:buNone/>
            </a:pPr>
            <a:r>
              <a:rPr lang="fr-FR" dirty="0"/>
              <a:t>« A un animal de laboratoire, nous avons amputé les quatre membres et la queue ; au bout de trente jours, il était à nouveau entier. (…) il est intéressant de noter qu’une salamandre à qui j’avais coupé la langue perdit en même temps l’usage de la parole et dut réapprendre à parler (…) si l’on ampute la tête d’une salamandre ou si l’on tranche le corps entre le cou et l’os du bassin, l’animal meurt. Par contre, on peut pratiquer l’ablation de l’estomac, d’une partie de l’intestin, de deux tiers du foie et d’autres organes sans interruption des fonctions vitales » </a:t>
            </a:r>
            <a:r>
              <a:rPr lang="fr-FR" sz="2600" b="1" dirty="0"/>
              <a:t>(</a:t>
            </a:r>
            <a:r>
              <a:rPr lang="fr-FR" sz="2600" b="1" i="1" dirty="0"/>
              <a:t>La guerre des salamandres,</a:t>
            </a:r>
            <a:r>
              <a:rPr lang="fr-FR" sz="2600" b="1" dirty="0"/>
              <a:t> p. 203)</a:t>
            </a:r>
          </a:p>
          <a:p>
            <a:pPr marL="0" indent="0">
              <a:buNone/>
            </a:pPr>
            <a:endParaRPr lang="fr-FR" sz="2700" dirty="0"/>
          </a:p>
          <a:p>
            <a:pPr marL="0" indent="0">
              <a:buNone/>
            </a:pPr>
            <a:r>
              <a:rPr lang="fr-FR" sz="2400" dirty="0"/>
              <a:t>“</a:t>
            </a:r>
            <a:r>
              <a:rPr lang="fr-FR" sz="2400" dirty="0" err="1"/>
              <a:t>Jednomu</a:t>
            </a:r>
            <a:r>
              <a:rPr lang="fr-FR" sz="2400" dirty="0"/>
              <a:t> </a:t>
            </a:r>
            <a:r>
              <a:rPr lang="fr-FR" sz="2400" dirty="0" err="1"/>
              <a:t>pokusnému</a:t>
            </a:r>
            <a:r>
              <a:rPr lang="fr-FR" sz="2400" dirty="0"/>
              <a:t> </a:t>
            </a:r>
            <a:r>
              <a:rPr lang="fr-FR" sz="2400" dirty="0" err="1"/>
              <a:t>zvířeti</a:t>
            </a:r>
            <a:r>
              <a:rPr lang="fr-FR" sz="2400" dirty="0"/>
              <a:t> </a:t>
            </a:r>
            <a:r>
              <a:rPr lang="fr-FR" sz="2400" dirty="0" err="1"/>
              <a:t>jsme</a:t>
            </a:r>
            <a:r>
              <a:rPr lang="fr-FR" sz="2400" dirty="0"/>
              <a:t> </a:t>
            </a:r>
            <a:r>
              <a:rPr lang="fr-FR" sz="2400" dirty="0" err="1"/>
              <a:t>amputovali</a:t>
            </a:r>
            <a:r>
              <a:rPr lang="fr-FR" sz="2400" dirty="0"/>
              <a:t> </a:t>
            </a:r>
            <a:r>
              <a:rPr lang="fr-FR" sz="2400" dirty="0" err="1"/>
              <a:t>všechny</a:t>
            </a:r>
            <a:r>
              <a:rPr lang="fr-FR" sz="2400" dirty="0"/>
              <a:t> </a:t>
            </a:r>
            <a:r>
              <a:rPr lang="fr-FR" sz="2400" dirty="0" err="1"/>
              <a:t>čtyři</a:t>
            </a:r>
            <a:r>
              <a:rPr lang="fr-FR" sz="2400" dirty="0"/>
              <a:t> </a:t>
            </a:r>
            <a:r>
              <a:rPr lang="fr-FR" sz="2400" dirty="0" err="1"/>
              <a:t>končetiny</a:t>
            </a:r>
            <a:r>
              <a:rPr lang="fr-FR" sz="2400" dirty="0"/>
              <a:t> a </a:t>
            </a:r>
            <a:r>
              <a:rPr lang="fr-FR" sz="2400" dirty="0" err="1"/>
              <a:t>ocas</a:t>
            </a:r>
            <a:r>
              <a:rPr lang="fr-FR" sz="2400" dirty="0"/>
              <a:t>; </a:t>
            </a:r>
            <a:r>
              <a:rPr lang="fr-FR" sz="2400" dirty="0" err="1"/>
              <a:t>ve</a:t>
            </a:r>
            <a:r>
              <a:rPr lang="fr-FR" sz="2400" dirty="0"/>
              <a:t> </a:t>
            </a:r>
            <a:r>
              <a:rPr lang="fr-FR" sz="2400" dirty="0" err="1"/>
              <a:t>třiceti</a:t>
            </a:r>
            <a:r>
              <a:rPr lang="fr-FR" sz="2400" dirty="0"/>
              <a:t> </a:t>
            </a:r>
            <a:r>
              <a:rPr lang="fr-FR" sz="2400" dirty="0" err="1"/>
              <a:t>dnech</a:t>
            </a:r>
            <a:r>
              <a:rPr lang="fr-FR" sz="2400" dirty="0"/>
              <a:t> </a:t>
            </a:r>
            <a:r>
              <a:rPr lang="fr-FR" sz="2400" dirty="0" err="1"/>
              <a:t>byl</a:t>
            </a:r>
            <a:r>
              <a:rPr lang="fr-FR" sz="2400" dirty="0"/>
              <a:t> </a:t>
            </a:r>
            <a:r>
              <a:rPr lang="fr-FR" sz="2400" dirty="0" err="1"/>
              <a:t>opět</a:t>
            </a:r>
            <a:r>
              <a:rPr lang="fr-FR" sz="2400" dirty="0"/>
              <a:t> </a:t>
            </a:r>
            <a:r>
              <a:rPr lang="fr-FR" sz="2400" dirty="0" err="1"/>
              <a:t>cely</a:t>
            </a:r>
            <a:r>
              <a:rPr lang="fr-FR" sz="2400" dirty="0"/>
              <a:t>́. (…) </a:t>
            </a:r>
            <a:r>
              <a:rPr lang="fr-FR" sz="2400" dirty="0" err="1"/>
              <a:t>zajímave</a:t>
            </a:r>
            <a:r>
              <a:rPr lang="fr-FR" sz="2400" dirty="0"/>
              <a:t>́ je, </a:t>
            </a:r>
            <a:r>
              <a:rPr lang="fr-FR" sz="2400" dirty="0" err="1"/>
              <a:t>že</a:t>
            </a:r>
            <a:r>
              <a:rPr lang="fr-FR" sz="2400" dirty="0"/>
              <a:t> </a:t>
            </a:r>
            <a:r>
              <a:rPr lang="fr-FR" sz="2400" dirty="0" err="1"/>
              <a:t>Mlok</a:t>
            </a:r>
            <a:r>
              <a:rPr lang="fr-FR" sz="2400" dirty="0"/>
              <a:t>, </a:t>
            </a:r>
            <a:r>
              <a:rPr lang="fr-FR" sz="2400" dirty="0" err="1"/>
              <a:t>kterému</a:t>
            </a:r>
            <a:r>
              <a:rPr lang="fr-FR" sz="2400" dirty="0"/>
              <a:t> </a:t>
            </a:r>
            <a:r>
              <a:rPr lang="fr-FR" sz="2400" dirty="0" err="1"/>
              <a:t>jsem</a:t>
            </a:r>
            <a:r>
              <a:rPr lang="fr-FR" sz="2400" dirty="0"/>
              <a:t> </a:t>
            </a:r>
            <a:r>
              <a:rPr lang="fr-FR" sz="2400" dirty="0" err="1"/>
              <a:t>odňal</a:t>
            </a:r>
            <a:r>
              <a:rPr lang="fr-FR" sz="2400" dirty="0"/>
              <a:t> </a:t>
            </a:r>
            <a:r>
              <a:rPr lang="fr-FR" sz="2400" dirty="0" err="1"/>
              <a:t>jazyk</a:t>
            </a:r>
            <a:r>
              <a:rPr lang="fr-FR" sz="2400" dirty="0"/>
              <a:t>, </a:t>
            </a:r>
            <a:r>
              <a:rPr lang="fr-FR" sz="2400" dirty="0" err="1"/>
              <a:t>zapomněl</a:t>
            </a:r>
            <a:r>
              <a:rPr lang="fr-FR" sz="2400" dirty="0"/>
              <a:t> </a:t>
            </a:r>
            <a:r>
              <a:rPr lang="fr-FR" sz="2400" dirty="0" err="1"/>
              <a:t>mluvit</a:t>
            </a:r>
            <a:r>
              <a:rPr lang="fr-FR" sz="2400" dirty="0"/>
              <a:t> a </a:t>
            </a:r>
            <a:r>
              <a:rPr lang="fr-FR" sz="2400" dirty="0" err="1"/>
              <a:t>musel</a:t>
            </a:r>
            <a:r>
              <a:rPr lang="fr-FR" sz="2400" dirty="0"/>
              <a:t> se </a:t>
            </a:r>
            <a:r>
              <a:rPr lang="fr-FR" sz="2400" dirty="0" err="1"/>
              <a:t>tomu</a:t>
            </a:r>
            <a:r>
              <a:rPr lang="fr-FR" sz="2400" dirty="0"/>
              <a:t> </a:t>
            </a:r>
            <a:r>
              <a:rPr lang="fr-FR" sz="2400" dirty="0" err="1"/>
              <a:t>učit</a:t>
            </a:r>
            <a:r>
              <a:rPr lang="fr-FR" sz="2400" dirty="0"/>
              <a:t> </a:t>
            </a:r>
            <a:r>
              <a:rPr lang="fr-FR" sz="2400" dirty="0" err="1"/>
              <a:t>znovu</a:t>
            </a:r>
            <a:r>
              <a:rPr lang="fr-FR" sz="2400" dirty="0"/>
              <a:t>. </a:t>
            </a:r>
            <a:r>
              <a:rPr lang="fr-FR" sz="2400" dirty="0" err="1"/>
              <a:t>Amputuje</a:t>
            </a:r>
            <a:r>
              <a:rPr lang="fr-FR" sz="2400" dirty="0"/>
              <a:t>-li se </a:t>
            </a:r>
            <a:r>
              <a:rPr lang="fr-FR" sz="2400" dirty="0" err="1"/>
              <a:t>Mlokovi</a:t>
            </a:r>
            <a:r>
              <a:rPr lang="fr-FR" sz="2400" dirty="0"/>
              <a:t> </a:t>
            </a:r>
            <a:r>
              <a:rPr lang="fr-FR" sz="2400" dirty="0" err="1"/>
              <a:t>hlava</a:t>
            </a:r>
            <a:r>
              <a:rPr lang="fr-FR" sz="2400" dirty="0"/>
              <a:t> </a:t>
            </a:r>
            <a:r>
              <a:rPr lang="fr-FR" sz="2400" dirty="0" err="1"/>
              <a:t>nebo</a:t>
            </a:r>
            <a:r>
              <a:rPr lang="fr-FR" sz="2400" dirty="0"/>
              <a:t> </a:t>
            </a:r>
            <a:r>
              <a:rPr lang="fr-FR" sz="2400" dirty="0" err="1"/>
              <a:t>přeřízne-li</a:t>
            </a:r>
            <a:r>
              <a:rPr lang="fr-FR" sz="2400" dirty="0"/>
              <a:t> se </a:t>
            </a:r>
            <a:r>
              <a:rPr lang="fr-FR" sz="2400" dirty="0" err="1"/>
              <a:t>jeho</a:t>
            </a:r>
            <a:r>
              <a:rPr lang="fr-FR" sz="2400" dirty="0"/>
              <a:t> </a:t>
            </a:r>
            <a:r>
              <a:rPr lang="fr-FR" sz="2400" dirty="0" err="1"/>
              <a:t>tělo</a:t>
            </a:r>
            <a:r>
              <a:rPr lang="fr-FR" sz="2400" dirty="0"/>
              <a:t> </a:t>
            </a:r>
            <a:r>
              <a:rPr lang="fr-FR" sz="2400" dirty="0" err="1"/>
              <a:t>mezi</a:t>
            </a:r>
            <a:r>
              <a:rPr lang="fr-FR" sz="2400" dirty="0"/>
              <a:t> </a:t>
            </a:r>
            <a:r>
              <a:rPr lang="fr-FR" sz="2400" dirty="0" err="1"/>
              <a:t>krkem</a:t>
            </a:r>
            <a:r>
              <a:rPr lang="fr-FR" sz="2400" dirty="0"/>
              <a:t> a </a:t>
            </a:r>
            <a:r>
              <a:rPr lang="fr-FR" sz="2400" dirty="0" err="1"/>
              <a:t>pánevni</a:t>
            </a:r>
            <a:r>
              <a:rPr lang="fr-FR" sz="2400" dirty="0"/>
              <a:t>́ </a:t>
            </a:r>
            <a:r>
              <a:rPr lang="fr-FR" sz="2400" dirty="0" err="1"/>
              <a:t>kosti</a:t>
            </a:r>
            <a:r>
              <a:rPr lang="fr-FR" sz="2400" dirty="0"/>
              <a:t>́, </a:t>
            </a:r>
            <a:r>
              <a:rPr lang="fr-FR" sz="2400" dirty="0" err="1"/>
              <a:t>zvíře</a:t>
            </a:r>
            <a:r>
              <a:rPr lang="fr-FR" sz="2400" dirty="0"/>
              <a:t> </a:t>
            </a:r>
            <a:r>
              <a:rPr lang="fr-FR" sz="2400" dirty="0" err="1"/>
              <a:t>hyne</a:t>
            </a:r>
            <a:r>
              <a:rPr lang="fr-FR" sz="2400" dirty="0"/>
              <a:t>. </a:t>
            </a:r>
            <a:r>
              <a:rPr lang="fr-FR" sz="2400" dirty="0" err="1"/>
              <a:t>Naproti</a:t>
            </a:r>
            <a:r>
              <a:rPr lang="fr-FR" sz="2400" dirty="0"/>
              <a:t> </a:t>
            </a:r>
            <a:r>
              <a:rPr lang="fr-FR" sz="2400" dirty="0" err="1"/>
              <a:t>tomu</a:t>
            </a:r>
            <a:r>
              <a:rPr lang="fr-FR" sz="2400" dirty="0"/>
              <a:t> </a:t>
            </a:r>
            <a:r>
              <a:rPr lang="fr-FR" sz="2400" dirty="0" err="1"/>
              <a:t>lze</a:t>
            </a:r>
            <a:r>
              <a:rPr lang="fr-FR" sz="2400" dirty="0"/>
              <a:t> mu </a:t>
            </a:r>
            <a:r>
              <a:rPr lang="fr-FR" sz="2400" dirty="0" err="1"/>
              <a:t>odnít</a:t>
            </a:r>
            <a:r>
              <a:rPr lang="fr-FR" sz="2400" dirty="0"/>
              <a:t> </a:t>
            </a:r>
            <a:r>
              <a:rPr lang="fr-FR" sz="2400" dirty="0" err="1"/>
              <a:t>žaludek</a:t>
            </a:r>
            <a:r>
              <a:rPr lang="fr-FR" sz="2400" dirty="0"/>
              <a:t>, </a:t>
            </a:r>
            <a:r>
              <a:rPr lang="fr-FR" sz="2400" dirty="0" err="1"/>
              <a:t>část</a:t>
            </a:r>
            <a:r>
              <a:rPr lang="fr-FR" sz="2400" dirty="0"/>
              <a:t> </a:t>
            </a:r>
            <a:r>
              <a:rPr lang="fr-FR" sz="2400" dirty="0" err="1"/>
              <a:t>střev</a:t>
            </a:r>
            <a:r>
              <a:rPr lang="fr-FR" sz="2400" dirty="0"/>
              <a:t>, </a:t>
            </a:r>
            <a:r>
              <a:rPr lang="fr-FR" sz="2400" dirty="0" err="1"/>
              <a:t>dve</a:t>
            </a:r>
            <a:r>
              <a:rPr lang="fr-FR" sz="2400" dirty="0"/>
              <a:t>̌ </a:t>
            </a:r>
            <a:r>
              <a:rPr lang="fr-FR" sz="2400" dirty="0" err="1"/>
              <a:t>třetiny</a:t>
            </a:r>
            <a:r>
              <a:rPr lang="fr-FR" sz="2400" dirty="0"/>
              <a:t> </a:t>
            </a:r>
            <a:r>
              <a:rPr lang="fr-FR" sz="2400" dirty="0" err="1"/>
              <a:t>jater</a:t>
            </a:r>
            <a:r>
              <a:rPr lang="fr-FR" sz="2400" dirty="0"/>
              <a:t> a </a:t>
            </a:r>
            <a:r>
              <a:rPr lang="fr-FR" sz="2400" dirty="0" err="1"/>
              <a:t>jine</a:t>
            </a:r>
            <a:r>
              <a:rPr lang="fr-FR" sz="2400" dirty="0"/>
              <a:t>́ </a:t>
            </a:r>
            <a:r>
              <a:rPr lang="fr-FR" sz="2400" dirty="0" err="1"/>
              <a:t>orgány</a:t>
            </a:r>
            <a:r>
              <a:rPr lang="fr-FR" sz="2400" dirty="0"/>
              <a:t>, </a:t>
            </a:r>
            <a:r>
              <a:rPr lang="fr-FR" sz="2400" dirty="0" err="1"/>
              <a:t>aniz</a:t>
            </a:r>
            <a:r>
              <a:rPr lang="fr-FR" sz="2400" dirty="0"/>
              <a:t>̌ </a:t>
            </a:r>
            <a:r>
              <a:rPr lang="fr-FR" sz="2400" dirty="0" err="1"/>
              <a:t>jeho</a:t>
            </a:r>
            <a:r>
              <a:rPr lang="fr-FR" sz="2400" dirty="0"/>
              <a:t> </a:t>
            </a:r>
            <a:r>
              <a:rPr lang="fr-FR" sz="2400" dirty="0" err="1"/>
              <a:t>životni</a:t>
            </a:r>
            <a:r>
              <a:rPr lang="fr-FR" sz="2400" dirty="0"/>
              <a:t>́ </a:t>
            </a:r>
            <a:r>
              <a:rPr lang="fr-FR" sz="2400" dirty="0" err="1"/>
              <a:t>funkce</a:t>
            </a:r>
            <a:r>
              <a:rPr lang="fr-FR" sz="2400" dirty="0"/>
              <a:t> </a:t>
            </a:r>
            <a:r>
              <a:rPr lang="fr-FR" sz="2400" dirty="0" err="1"/>
              <a:t>byly</a:t>
            </a:r>
            <a:r>
              <a:rPr lang="fr-FR" sz="2400" dirty="0"/>
              <a:t> </a:t>
            </a:r>
            <a:r>
              <a:rPr lang="fr-FR" sz="2400" dirty="0" err="1"/>
              <a:t>porušeny</a:t>
            </a:r>
            <a:r>
              <a:rPr lang="fr-FR" sz="2400" dirty="0"/>
              <a:t>” (</a:t>
            </a:r>
            <a:r>
              <a:rPr lang="fr-FR" sz="2400" i="1" dirty="0" err="1"/>
              <a:t>Válka</a:t>
            </a:r>
            <a:r>
              <a:rPr lang="fr-FR" sz="2400" i="1" dirty="0"/>
              <a:t> S </a:t>
            </a:r>
            <a:r>
              <a:rPr lang="fr-FR" sz="2400" i="1" dirty="0" err="1"/>
              <a:t>Mloky</a:t>
            </a:r>
            <a:r>
              <a:rPr lang="fr-FR" sz="2400" i="1" dirty="0"/>
              <a:t>)</a:t>
            </a:r>
            <a:endParaRPr lang="fr-FR" sz="2400" dirty="0"/>
          </a:p>
          <a:p>
            <a:pPr marL="0" indent="0">
              <a:buNone/>
            </a:pPr>
            <a:endParaRPr lang="fr-FR" dirty="0"/>
          </a:p>
        </p:txBody>
      </p:sp>
    </p:spTree>
    <p:extLst>
      <p:ext uri="{BB962C8B-B14F-4D97-AF65-F5344CB8AC3E}">
        <p14:creationId xmlns:p14="http://schemas.microsoft.com/office/powerpoint/2010/main" val="1946436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23292"/>
            <a:ext cx="8229600" cy="5702872"/>
          </a:xfrm>
        </p:spPr>
        <p:style>
          <a:lnRef idx="2">
            <a:schemeClr val="accent4"/>
          </a:lnRef>
          <a:fillRef idx="1">
            <a:schemeClr val="lt1"/>
          </a:fillRef>
          <a:effectRef idx="0">
            <a:schemeClr val="accent4"/>
          </a:effectRef>
          <a:fontRef idx="minor">
            <a:schemeClr val="dk1"/>
          </a:fontRef>
        </p:style>
        <p:txBody>
          <a:bodyPr>
            <a:normAutofit fontScale="92500"/>
          </a:bodyPr>
          <a:lstStyle/>
          <a:p>
            <a:pPr marL="0" indent="0">
              <a:buNone/>
            </a:pPr>
            <a:r>
              <a:rPr lang="fr-FR" dirty="0"/>
              <a:t>« mangée crue, elle provoque de violentes douleurs, des vomissements et des hallucinations (…) ces effets nocifs disparaissent quand la chair est blanchie à l’eau bouillante (…). Nous avions ainsi mangé une salamandre que nous appelions Hans ; c’était un animal intelligent et cultivé  » </a:t>
            </a:r>
            <a:r>
              <a:rPr lang="fr-FR" sz="2400" dirty="0"/>
              <a:t>(</a:t>
            </a:r>
            <a:r>
              <a:rPr lang="fr-FR" sz="2400" b="1" i="1" dirty="0"/>
              <a:t>La guerre des salamandres, </a:t>
            </a:r>
            <a:r>
              <a:rPr lang="fr-FR" sz="2400" dirty="0"/>
              <a:t>p. 189-90)</a:t>
            </a:r>
          </a:p>
          <a:p>
            <a:pPr marL="0" indent="0">
              <a:buNone/>
            </a:pPr>
            <a:endParaRPr lang="fr-FR" dirty="0"/>
          </a:p>
          <a:p>
            <a:pPr marL="0" indent="0">
              <a:buNone/>
            </a:pPr>
            <a:r>
              <a:rPr lang="fr-FR" sz="2500" dirty="0"/>
              <a:t>“je-li </a:t>
            </a:r>
            <a:r>
              <a:rPr lang="fr-FR" sz="2500" dirty="0" err="1"/>
              <a:t>požíváno</a:t>
            </a:r>
            <a:r>
              <a:rPr lang="fr-FR" sz="2500" dirty="0"/>
              <a:t> </a:t>
            </a:r>
            <a:r>
              <a:rPr lang="fr-FR" sz="2500" dirty="0" err="1"/>
              <a:t>syrove</a:t>
            </a:r>
            <a:r>
              <a:rPr lang="fr-FR" sz="2500" dirty="0"/>
              <a:t>́, </a:t>
            </a:r>
            <a:r>
              <a:rPr lang="fr-FR" sz="2500" dirty="0" err="1"/>
              <a:t>působi</a:t>
            </a:r>
            <a:r>
              <a:rPr lang="fr-FR" sz="2500" dirty="0"/>
              <a:t>́ </a:t>
            </a:r>
            <a:r>
              <a:rPr lang="fr-FR" sz="2500" dirty="0" err="1"/>
              <a:t>prudke</a:t>
            </a:r>
            <a:r>
              <a:rPr lang="fr-FR" sz="2500" dirty="0"/>
              <a:t>́ </a:t>
            </a:r>
            <a:r>
              <a:rPr lang="fr-FR" sz="2500" dirty="0" err="1"/>
              <a:t>bolesti</a:t>
            </a:r>
            <a:r>
              <a:rPr lang="fr-FR" sz="2500" dirty="0"/>
              <a:t>, </a:t>
            </a:r>
            <a:r>
              <a:rPr lang="fr-FR" sz="2500" dirty="0" err="1"/>
              <a:t>zvraceni</a:t>
            </a:r>
            <a:r>
              <a:rPr lang="fr-FR" sz="2500" dirty="0"/>
              <a:t>́ a </a:t>
            </a:r>
            <a:r>
              <a:rPr lang="fr-FR" sz="2500" dirty="0" err="1"/>
              <a:t>smyslove</a:t>
            </a:r>
            <a:r>
              <a:rPr lang="fr-FR" sz="2500" dirty="0"/>
              <a:t>́ </a:t>
            </a:r>
            <a:r>
              <a:rPr lang="fr-FR" sz="2500" dirty="0" err="1"/>
              <a:t>halucinace</a:t>
            </a:r>
            <a:r>
              <a:rPr lang="fr-FR" sz="2500" dirty="0"/>
              <a:t> (…) </a:t>
            </a:r>
            <a:r>
              <a:rPr lang="fr-FR" sz="2500" dirty="0" err="1"/>
              <a:t>tyto</a:t>
            </a:r>
            <a:r>
              <a:rPr lang="fr-FR" sz="2500" dirty="0"/>
              <a:t> </a:t>
            </a:r>
            <a:r>
              <a:rPr lang="fr-FR" sz="2500" dirty="0" err="1"/>
              <a:t>škodlive</a:t>
            </a:r>
            <a:r>
              <a:rPr lang="fr-FR" sz="2500" dirty="0"/>
              <a:t>́ </a:t>
            </a:r>
            <a:r>
              <a:rPr lang="fr-FR" sz="2500" dirty="0" err="1"/>
              <a:t>účinky</a:t>
            </a:r>
            <a:r>
              <a:rPr lang="fr-FR" sz="2500" dirty="0"/>
              <a:t> se </a:t>
            </a:r>
            <a:r>
              <a:rPr lang="fr-FR" sz="2500" dirty="0" err="1"/>
              <a:t>ztráceji</a:t>
            </a:r>
            <a:r>
              <a:rPr lang="fr-FR" sz="2500" dirty="0"/>
              <a:t>́, je-li </a:t>
            </a:r>
            <a:r>
              <a:rPr lang="fr-FR" sz="2500" dirty="0" err="1"/>
              <a:t>pokrájene</a:t>
            </a:r>
            <a:r>
              <a:rPr lang="fr-FR" sz="2500" dirty="0"/>
              <a:t>́ maso </a:t>
            </a:r>
            <a:r>
              <a:rPr lang="fr-FR" sz="2500" dirty="0" err="1"/>
              <a:t>spařeno</a:t>
            </a:r>
            <a:r>
              <a:rPr lang="fr-FR" sz="2500" dirty="0"/>
              <a:t> </a:t>
            </a:r>
            <a:r>
              <a:rPr lang="fr-FR" sz="2500" dirty="0" err="1"/>
              <a:t>horkou</a:t>
            </a:r>
            <a:r>
              <a:rPr lang="fr-FR" sz="2500" dirty="0"/>
              <a:t> vodou (…) </a:t>
            </a:r>
            <a:r>
              <a:rPr lang="fr-FR" sz="2500" dirty="0" err="1"/>
              <a:t>Snědli</a:t>
            </a:r>
            <a:r>
              <a:rPr lang="fr-FR" sz="2500" dirty="0"/>
              <a:t> </a:t>
            </a:r>
            <a:r>
              <a:rPr lang="fr-FR" sz="2500" dirty="0" err="1"/>
              <a:t>jsme</a:t>
            </a:r>
            <a:r>
              <a:rPr lang="fr-FR" sz="2500" dirty="0"/>
              <a:t> </a:t>
            </a:r>
            <a:r>
              <a:rPr lang="fr-FR" sz="2500" dirty="0" err="1"/>
              <a:t>takto</a:t>
            </a:r>
            <a:r>
              <a:rPr lang="fr-FR" sz="2500" dirty="0"/>
              <a:t> </a:t>
            </a:r>
            <a:r>
              <a:rPr lang="fr-FR" sz="2500" dirty="0" err="1"/>
              <a:t>Mloka</a:t>
            </a:r>
            <a:r>
              <a:rPr lang="fr-FR" sz="2500" dirty="0"/>
              <a:t>, </a:t>
            </a:r>
            <a:r>
              <a:rPr lang="fr-FR" sz="2500" dirty="0" err="1"/>
              <a:t>kterému</a:t>
            </a:r>
            <a:r>
              <a:rPr lang="fr-FR" sz="2500" dirty="0"/>
              <a:t> </a:t>
            </a:r>
            <a:r>
              <a:rPr lang="fr-FR" sz="2500" dirty="0" err="1"/>
              <a:t>jsme</a:t>
            </a:r>
            <a:r>
              <a:rPr lang="fr-FR" sz="2500" dirty="0"/>
              <a:t> </a:t>
            </a:r>
            <a:r>
              <a:rPr lang="fr-FR" sz="2500" dirty="0" err="1"/>
              <a:t>říkali</a:t>
            </a:r>
            <a:r>
              <a:rPr lang="fr-FR" sz="2500" dirty="0"/>
              <a:t> Hans; </a:t>
            </a:r>
            <a:r>
              <a:rPr lang="fr-FR" sz="2500" dirty="0" err="1"/>
              <a:t>bylo</a:t>
            </a:r>
            <a:r>
              <a:rPr lang="fr-FR" sz="2500" dirty="0"/>
              <a:t> to </a:t>
            </a:r>
            <a:r>
              <a:rPr lang="fr-FR" sz="2500" dirty="0" err="1"/>
              <a:t>vzdělane</a:t>
            </a:r>
            <a:r>
              <a:rPr lang="fr-FR" sz="2500" dirty="0"/>
              <a:t>́ a </a:t>
            </a:r>
            <a:r>
              <a:rPr lang="fr-FR" sz="2500" dirty="0" err="1"/>
              <a:t>chytre</a:t>
            </a:r>
            <a:r>
              <a:rPr lang="fr-FR" sz="2500" dirty="0"/>
              <a:t>́ </a:t>
            </a:r>
            <a:r>
              <a:rPr lang="fr-FR" sz="2500" dirty="0" err="1"/>
              <a:t>zvíře</a:t>
            </a:r>
            <a:r>
              <a:rPr lang="fr-FR" sz="2500" dirty="0"/>
              <a:t>” (</a:t>
            </a:r>
            <a:r>
              <a:rPr lang="fr-FR" sz="2500" i="1" dirty="0" err="1"/>
              <a:t>Válka</a:t>
            </a:r>
            <a:r>
              <a:rPr lang="fr-FR" sz="2500" i="1" dirty="0"/>
              <a:t> S </a:t>
            </a:r>
            <a:r>
              <a:rPr lang="fr-FR" sz="2500" i="1" dirty="0" err="1"/>
              <a:t>Mloky</a:t>
            </a:r>
            <a:r>
              <a:rPr lang="fr-FR" sz="2500" i="1" dirty="0"/>
              <a:t>)</a:t>
            </a:r>
            <a:endParaRPr lang="fr-FR" sz="2500"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2267078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84510" y="1461061"/>
            <a:ext cx="8229600" cy="3795966"/>
          </a:xfrm>
        </p:spPr>
        <p:txBody>
          <a:bodyPr>
            <a:normAutofit/>
          </a:bodyPr>
          <a:lstStyle/>
          <a:p>
            <a:pPr marL="0" indent="0">
              <a:buNone/>
            </a:pPr>
            <a:r>
              <a:rPr lang="fr-FR" dirty="0"/>
              <a:t>« chaque salamandre représente une certaine valeur économique, celle d’une force de travail qui ne demande qu’à être exploitée » </a:t>
            </a:r>
            <a:r>
              <a:rPr lang="en-GB" sz="2000" b="1" dirty="0"/>
              <a:t>(</a:t>
            </a:r>
            <a:r>
              <a:rPr lang="en-GB" sz="2000" b="1" i="1" dirty="0"/>
              <a:t>La guerre des </a:t>
            </a:r>
            <a:r>
              <a:rPr lang="en-GB" sz="2000" b="1" i="1" dirty="0" err="1"/>
              <a:t>salamandres</a:t>
            </a:r>
            <a:r>
              <a:rPr lang="en-GB" sz="2000" b="1" dirty="0"/>
              <a:t>, p. 139). </a:t>
            </a:r>
          </a:p>
          <a:p>
            <a:pPr marL="0" indent="0">
              <a:buNone/>
            </a:pPr>
            <a:endParaRPr lang="en-GB" b="1" dirty="0"/>
          </a:p>
          <a:p>
            <a:pPr marL="0" indent="0">
              <a:buNone/>
            </a:pPr>
            <a:r>
              <a:rPr lang="it-IT" sz="2000" dirty="0"/>
              <a:t>“</a:t>
            </a:r>
            <a:r>
              <a:rPr lang="it-IT" sz="2000" dirty="0" err="1"/>
              <a:t>jeden</a:t>
            </a:r>
            <a:r>
              <a:rPr lang="it-IT" sz="2000" dirty="0"/>
              <a:t> </a:t>
            </a:r>
            <a:r>
              <a:rPr lang="it-IT" sz="2000" dirty="0" err="1"/>
              <a:t>každy</a:t>
            </a:r>
            <a:r>
              <a:rPr lang="it-IT" sz="2000" dirty="0"/>
              <a:t>́ </a:t>
            </a:r>
            <a:r>
              <a:rPr lang="it-IT" sz="2000" dirty="0" err="1"/>
              <a:t>mlok</a:t>
            </a:r>
            <a:r>
              <a:rPr lang="it-IT" sz="2000" dirty="0"/>
              <a:t> </a:t>
            </a:r>
            <a:r>
              <a:rPr lang="it-IT" sz="2000" dirty="0" err="1"/>
              <a:t>představuje</a:t>
            </a:r>
            <a:r>
              <a:rPr lang="it-IT" sz="2000" dirty="0"/>
              <a:t> </a:t>
            </a:r>
            <a:r>
              <a:rPr lang="it-IT" sz="2000" dirty="0" err="1"/>
              <a:t>jakousi</a:t>
            </a:r>
            <a:r>
              <a:rPr lang="it-IT" sz="2000" dirty="0"/>
              <a:t> </a:t>
            </a:r>
            <a:r>
              <a:rPr lang="it-IT" sz="2000" dirty="0" err="1"/>
              <a:t>hospodářskou</a:t>
            </a:r>
            <a:r>
              <a:rPr lang="it-IT" sz="2000" dirty="0"/>
              <a:t> </a:t>
            </a:r>
            <a:r>
              <a:rPr lang="it-IT" sz="2000" dirty="0" err="1"/>
              <a:t>hodnotu</a:t>
            </a:r>
            <a:r>
              <a:rPr lang="it-IT" sz="2000" dirty="0"/>
              <a:t>, </a:t>
            </a:r>
            <a:r>
              <a:rPr lang="it-IT" sz="2000" dirty="0" err="1"/>
              <a:t>hodnotu</a:t>
            </a:r>
            <a:r>
              <a:rPr lang="it-IT" sz="2000" dirty="0"/>
              <a:t> </a:t>
            </a:r>
            <a:r>
              <a:rPr lang="it-IT" sz="2000" dirty="0" err="1"/>
              <a:t>pracovni</a:t>
            </a:r>
            <a:r>
              <a:rPr lang="it-IT" sz="2000" dirty="0"/>
              <a:t>́ </a:t>
            </a:r>
            <a:r>
              <a:rPr lang="it-IT" sz="2000" dirty="0" err="1"/>
              <a:t>síly</a:t>
            </a:r>
            <a:r>
              <a:rPr lang="it-IT" sz="2000" dirty="0"/>
              <a:t>, </a:t>
            </a:r>
            <a:r>
              <a:rPr lang="it-IT" sz="2000" dirty="0" err="1"/>
              <a:t>ktera</a:t>
            </a:r>
            <a:r>
              <a:rPr lang="it-IT" sz="2000" dirty="0"/>
              <a:t>́ v </a:t>
            </a:r>
            <a:r>
              <a:rPr lang="it-IT" sz="2000" dirty="0" err="1"/>
              <a:t>něm</a:t>
            </a:r>
            <a:r>
              <a:rPr lang="it-IT" sz="2000" dirty="0"/>
              <a:t> </a:t>
            </a:r>
            <a:r>
              <a:rPr lang="it-IT" sz="2000" dirty="0" err="1"/>
              <a:t>čeka</a:t>
            </a:r>
            <a:r>
              <a:rPr lang="it-IT" sz="2000" dirty="0"/>
              <a:t>́ </a:t>
            </a:r>
            <a:r>
              <a:rPr lang="it-IT" sz="2000" dirty="0" err="1"/>
              <a:t>na</a:t>
            </a:r>
            <a:r>
              <a:rPr lang="it-IT" sz="2000" dirty="0"/>
              <a:t> </a:t>
            </a:r>
            <a:r>
              <a:rPr lang="it-IT" sz="2000" dirty="0" err="1"/>
              <a:t>sve</a:t>
            </a:r>
            <a:r>
              <a:rPr lang="it-IT" sz="2000" dirty="0"/>
              <a:t>́ </a:t>
            </a:r>
            <a:r>
              <a:rPr lang="it-IT" sz="2000" dirty="0" err="1"/>
              <a:t>využiti</a:t>
            </a:r>
            <a:r>
              <a:rPr lang="it-IT" sz="2000" dirty="0"/>
              <a:t>́” (</a:t>
            </a:r>
            <a:r>
              <a:rPr lang="it-IT" sz="2000" i="1" dirty="0" err="1"/>
              <a:t>Válka</a:t>
            </a:r>
            <a:r>
              <a:rPr lang="it-IT" sz="2000" i="1" dirty="0"/>
              <a:t> </a:t>
            </a:r>
            <a:r>
              <a:rPr lang="it-IT" sz="2000" i="1" dirty="0" err="1"/>
              <a:t>S</a:t>
            </a:r>
            <a:r>
              <a:rPr lang="it-IT" sz="2000" i="1" dirty="0"/>
              <a:t> </a:t>
            </a:r>
            <a:r>
              <a:rPr lang="it-IT" sz="2000" i="1" dirty="0" err="1"/>
              <a:t>Mloky</a:t>
            </a:r>
            <a:r>
              <a:rPr lang="it-IT" sz="2000" i="1" dirty="0"/>
              <a:t>)</a:t>
            </a:r>
            <a:endParaRPr lang="it-IT" sz="2000" dirty="0"/>
          </a:p>
          <a:p>
            <a:endParaRPr lang="it-IT" dirty="0"/>
          </a:p>
        </p:txBody>
      </p:sp>
    </p:spTree>
    <p:extLst>
      <p:ext uri="{BB962C8B-B14F-4D97-AF65-F5344CB8AC3E}">
        <p14:creationId xmlns:p14="http://schemas.microsoft.com/office/powerpoint/2010/main" val="420630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b="1" i="1" dirty="0"/>
              <a:t>Conversations avec Eckermann</a:t>
            </a:r>
            <a:endParaRPr lang="it-IT" b="1" dirty="0"/>
          </a:p>
        </p:txBody>
      </p:sp>
      <p:sp>
        <p:nvSpPr>
          <p:cNvPr id="3" name="Segnaposto contenuto 2"/>
          <p:cNvSpPr>
            <a:spLocks noGrp="1"/>
          </p:cNvSpPr>
          <p:nvPr>
            <p:ph idx="1"/>
          </p:nvPr>
        </p:nvSpPr>
        <p:spPr>
          <a:xfrm>
            <a:off x="457200" y="1600200"/>
            <a:ext cx="8229600" cy="4525963"/>
          </a:xfrm>
        </p:spPr>
        <p:txBody>
          <a:bodyPr>
            <a:normAutofit fontScale="85000" lnSpcReduction="20000"/>
          </a:bodyPr>
          <a:lstStyle/>
          <a:p>
            <a:r>
              <a:rPr lang="de-DE" dirty="0"/>
              <a:t>« </a:t>
            </a:r>
            <a:r>
              <a:rPr lang="de-DE" dirty="0" err="1"/>
              <a:t>nous</a:t>
            </a:r>
            <a:r>
              <a:rPr lang="de-DE" dirty="0"/>
              <a:t> allons </a:t>
            </a:r>
            <a:r>
              <a:rPr lang="de-DE" dirty="0" err="1"/>
              <a:t>vers</a:t>
            </a:r>
            <a:r>
              <a:rPr lang="de-DE" dirty="0"/>
              <a:t> </a:t>
            </a:r>
            <a:r>
              <a:rPr lang="de-DE" dirty="0" err="1"/>
              <a:t>une</a:t>
            </a:r>
            <a:r>
              <a:rPr lang="de-DE" dirty="0"/>
              <a:t> </a:t>
            </a:r>
            <a:r>
              <a:rPr lang="de-DE" dirty="0" err="1"/>
              <a:t>époque</a:t>
            </a:r>
            <a:r>
              <a:rPr lang="de-DE" dirty="0"/>
              <a:t> de </a:t>
            </a:r>
            <a:r>
              <a:rPr lang="de-DE" dirty="0" err="1"/>
              <a:t>littérature</a:t>
            </a:r>
            <a:r>
              <a:rPr lang="de-DE" dirty="0"/>
              <a:t> universelle et </a:t>
            </a:r>
            <a:r>
              <a:rPr lang="de-DE" dirty="0" err="1"/>
              <a:t>chacun</a:t>
            </a:r>
            <a:r>
              <a:rPr lang="de-DE" dirty="0"/>
              <a:t> </a:t>
            </a:r>
            <a:r>
              <a:rPr lang="de-DE" dirty="0" err="1"/>
              <a:t>doit</a:t>
            </a:r>
            <a:r>
              <a:rPr lang="de-DE" dirty="0"/>
              <a:t> </a:t>
            </a:r>
            <a:r>
              <a:rPr lang="de-DE" dirty="0" err="1"/>
              <a:t>s’employer</a:t>
            </a:r>
            <a:r>
              <a:rPr lang="de-DE" dirty="0"/>
              <a:t> à </a:t>
            </a:r>
            <a:r>
              <a:rPr lang="de-DE" dirty="0" err="1"/>
              <a:t>hâter</a:t>
            </a:r>
            <a:r>
              <a:rPr lang="de-DE" dirty="0"/>
              <a:t> </a:t>
            </a:r>
            <a:r>
              <a:rPr lang="de-DE" dirty="0" err="1"/>
              <a:t>l’avènement</a:t>
            </a:r>
            <a:r>
              <a:rPr lang="de-DE" dirty="0"/>
              <a:t> de </a:t>
            </a:r>
            <a:r>
              <a:rPr lang="de-DE" dirty="0" err="1"/>
              <a:t>cette</a:t>
            </a:r>
            <a:r>
              <a:rPr lang="de-DE" dirty="0"/>
              <a:t> </a:t>
            </a:r>
            <a:r>
              <a:rPr lang="de-DE" dirty="0" err="1"/>
              <a:t>époque</a:t>
            </a:r>
            <a:r>
              <a:rPr lang="de-DE" dirty="0"/>
              <a:t> »</a:t>
            </a:r>
            <a:r>
              <a:rPr lang="it-IT" dirty="0">
                <a:effectLst/>
              </a:rPr>
              <a:t> </a:t>
            </a:r>
          </a:p>
          <a:p>
            <a:r>
              <a:rPr lang="fr-FR" dirty="0"/>
              <a:t>« quand nous avons besoin d’un modèle, nous devons toujours recourir aux anciens Grecs, dans les œuvres de qui l’homme est représenté en ce qu’il a de plus beau »</a:t>
            </a:r>
            <a:r>
              <a:rPr lang="it-IT" dirty="0">
                <a:effectLst/>
              </a:rPr>
              <a:t> </a:t>
            </a:r>
          </a:p>
          <a:p>
            <a:r>
              <a:rPr lang="fr-FR" dirty="0"/>
              <a:t>« le mot de littérature nationale ne signifie pas grand-chose aujourd’hui »</a:t>
            </a:r>
            <a:r>
              <a:rPr lang="it-IT" dirty="0">
                <a:effectLst/>
              </a:rPr>
              <a:t> </a:t>
            </a:r>
          </a:p>
          <a:p>
            <a:r>
              <a:rPr lang="fr-FR" dirty="0"/>
              <a:t>« chaque littérature finit par s’ennuyer en elle-même, si elle n’est pas régénérée par une participation étrangère »</a:t>
            </a:r>
            <a:r>
              <a:rPr lang="it-IT" dirty="0">
                <a:effectLst/>
              </a:rPr>
              <a:t> </a:t>
            </a:r>
            <a:endParaRPr lang="it-IT" dirty="0"/>
          </a:p>
        </p:txBody>
      </p:sp>
    </p:spTree>
    <p:extLst>
      <p:ext uri="{BB962C8B-B14F-4D97-AF65-F5344CB8AC3E}">
        <p14:creationId xmlns:p14="http://schemas.microsoft.com/office/powerpoint/2010/main" val="416255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42164"/>
            <a:ext cx="8229600" cy="5183999"/>
          </a:xfrm>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fr-FR" dirty="0"/>
              <a:t>« Peut-être ces salamandres étaient seulement en train de se défendre? » </a:t>
            </a:r>
          </a:p>
          <a:p>
            <a:pPr marL="0" indent="0">
              <a:buNone/>
            </a:pPr>
            <a:r>
              <a:rPr lang="fr-FR" dirty="0"/>
              <a:t>« Justement – grommela M. </a:t>
            </a:r>
            <a:r>
              <a:rPr lang="fr-FR" dirty="0" err="1"/>
              <a:t>Povondra</a:t>
            </a:r>
            <a:r>
              <a:rPr lang="fr-FR" dirty="0"/>
              <a:t> inquiet. Une fois qu’elles se mettront à se défendre, ces créatures, ça ira mal »</a:t>
            </a:r>
            <a:r>
              <a:rPr lang="it-IT" sz="2000" dirty="0"/>
              <a:t> </a:t>
            </a:r>
            <a:r>
              <a:rPr lang="en-GB" sz="2000" dirty="0"/>
              <a:t> (</a:t>
            </a:r>
            <a:r>
              <a:rPr lang="en-GB" sz="2000" b="1" i="1" dirty="0"/>
              <a:t>La guerre des </a:t>
            </a:r>
            <a:r>
              <a:rPr lang="en-GB" sz="2000" b="1" i="1" dirty="0" err="1"/>
              <a:t>salamandres</a:t>
            </a:r>
            <a:r>
              <a:rPr lang="en-GB" sz="2000" b="1" dirty="0"/>
              <a:t>, p. 234</a:t>
            </a:r>
            <a:r>
              <a:rPr lang="en-GB" sz="2000" dirty="0"/>
              <a:t>)</a:t>
            </a:r>
          </a:p>
          <a:p>
            <a:pPr marL="0" indent="0">
              <a:buNone/>
            </a:pPr>
            <a:endParaRPr lang="en-GB" dirty="0"/>
          </a:p>
          <a:p>
            <a:pPr marL="0" indent="0">
              <a:buNone/>
            </a:pPr>
            <a:r>
              <a:rPr lang="it-IT" sz="2200" dirty="0"/>
              <a:t>“</a:t>
            </a:r>
            <a:r>
              <a:rPr lang="it-IT" sz="2200" dirty="0" err="1"/>
              <a:t>Třeba</a:t>
            </a:r>
            <a:r>
              <a:rPr lang="it-IT" sz="2200" dirty="0"/>
              <a:t> se ti </a:t>
            </a:r>
            <a:r>
              <a:rPr lang="it-IT" sz="2200" dirty="0" err="1"/>
              <a:t>Mloci</a:t>
            </a:r>
            <a:r>
              <a:rPr lang="it-IT" sz="2200" dirty="0"/>
              <a:t> </a:t>
            </a:r>
            <a:r>
              <a:rPr lang="it-IT" sz="2200" dirty="0" err="1"/>
              <a:t>jenom</a:t>
            </a:r>
            <a:r>
              <a:rPr lang="it-IT" sz="2200" dirty="0"/>
              <a:t> </a:t>
            </a:r>
            <a:r>
              <a:rPr lang="it-IT" sz="2200" dirty="0" err="1"/>
              <a:t>bránili</a:t>
            </a:r>
            <a:r>
              <a:rPr lang="it-IT" sz="2200" dirty="0"/>
              <a:t>,” (…) “</a:t>
            </a:r>
            <a:r>
              <a:rPr lang="it-IT" sz="2200" dirty="0" err="1"/>
              <a:t>Práve</a:t>
            </a:r>
            <a:r>
              <a:rPr lang="it-IT" sz="2200" dirty="0"/>
              <a:t>̌,” </a:t>
            </a:r>
            <a:r>
              <a:rPr lang="it-IT" sz="2200" dirty="0" err="1"/>
              <a:t>bručel</a:t>
            </a:r>
            <a:r>
              <a:rPr lang="it-IT" sz="2200" dirty="0"/>
              <a:t> pan </a:t>
            </a:r>
            <a:r>
              <a:rPr lang="it-IT" sz="2200" dirty="0" err="1"/>
              <a:t>Povondra</a:t>
            </a:r>
            <a:r>
              <a:rPr lang="it-IT" sz="2200" dirty="0"/>
              <a:t> </a:t>
            </a:r>
            <a:r>
              <a:rPr lang="it-IT" sz="2200" dirty="0" err="1"/>
              <a:t>znepokojene</a:t>
            </a:r>
            <a:r>
              <a:rPr lang="it-IT" sz="2200" dirty="0"/>
              <a:t>̌. “</a:t>
            </a:r>
            <a:r>
              <a:rPr lang="it-IT" sz="2200" dirty="0" err="1"/>
              <a:t>Jak</a:t>
            </a:r>
            <a:r>
              <a:rPr lang="it-IT" sz="2200" dirty="0"/>
              <a:t> se </a:t>
            </a:r>
            <a:r>
              <a:rPr lang="it-IT" sz="2200" dirty="0" err="1"/>
              <a:t>ty</a:t>
            </a:r>
            <a:r>
              <a:rPr lang="it-IT" sz="2200" dirty="0"/>
              <a:t> </a:t>
            </a:r>
            <a:r>
              <a:rPr lang="it-IT" sz="2200" dirty="0" err="1"/>
              <a:t>potvory</a:t>
            </a:r>
            <a:r>
              <a:rPr lang="it-IT" sz="2200" dirty="0"/>
              <a:t> </a:t>
            </a:r>
            <a:r>
              <a:rPr lang="it-IT" sz="2200" dirty="0" err="1"/>
              <a:t>jednou</a:t>
            </a:r>
            <a:r>
              <a:rPr lang="it-IT" sz="2200" dirty="0"/>
              <a:t> </a:t>
            </a:r>
            <a:r>
              <a:rPr lang="it-IT" sz="2200" dirty="0" err="1"/>
              <a:t>začnou</a:t>
            </a:r>
            <a:r>
              <a:rPr lang="it-IT" sz="2200" dirty="0"/>
              <a:t> </a:t>
            </a:r>
            <a:r>
              <a:rPr lang="it-IT" sz="2200" dirty="0" err="1"/>
              <a:t>bránit</a:t>
            </a:r>
            <a:r>
              <a:rPr lang="it-IT" sz="2200" dirty="0"/>
              <a:t>, </a:t>
            </a:r>
            <a:r>
              <a:rPr lang="it-IT" sz="2200" dirty="0" err="1"/>
              <a:t>tak</a:t>
            </a:r>
            <a:r>
              <a:rPr lang="it-IT" sz="2200" dirty="0"/>
              <a:t> </a:t>
            </a:r>
            <a:r>
              <a:rPr lang="it-IT" sz="2200" dirty="0" err="1"/>
              <a:t>bude</a:t>
            </a:r>
            <a:r>
              <a:rPr lang="it-IT" sz="2200" dirty="0"/>
              <a:t> </a:t>
            </a:r>
            <a:r>
              <a:rPr lang="it-IT" sz="2200" dirty="0" err="1"/>
              <a:t>zle</a:t>
            </a:r>
            <a:r>
              <a:rPr lang="it-IT" sz="2200" dirty="0"/>
              <a:t>” (</a:t>
            </a:r>
            <a:r>
              <a:rPr lang="it-IT" sz="2200" i="1" dirty="0" err="1"/>
              <a:t>Válka</a:t>
            </a:r>
            <a:r>
              <a:rPr lang="it-IT" sz="2200" i="1" dirty="0"/>
              <a:t> </a:t>
            </a:r>
            <a:r>
              <a:rPr lang="it-IT" sz="2200" i="1" dirty="0" err="1"/>
              <a:t>S</a:t>
            </a:r>
            <a:r>
              <a:rPr lang="it-IT" sz="2200" i="1" dirty="0"/>
              <a:t> </a:t>
            </a:r>
            <a:r>
              <a:rPr lang="it-IT" sz="2200" i="1" dirty="0" err="1"/>
              <a:t>Mloky</a:t>
            </a:r>
            <a:r>
              <a:rPr lang="it-IT" sz="2200" i="1" dirty="0"/>
              <a:t>)</a:t>
            </a:r>
            <a:endParaRPr lang="it-IT" sz="2200" dirty="0"/>
          </a:p>
          <a:p>
            <a:pPr marL="0" indent="0">
              <a:buNone/>
            </a:pPr>
            <a:endParaRPr lang="it-IT" sz="2200" dirty="0"/>
          </a:p>
          <a:p>
            <a:endParaRPr lang="it-IT" dirty="0"/>
          </a:p>
          <a:p>
            <a:endParaRPr lang="it-IT" dirty="0"/>
          </a:p>
        </p:txBody>
      </p:sp>
    </p:spTree>
    <p:extLst>
      <p:ext uri="{BB962C8B-B14F-4D97-AF65-F5344CB8AC3E}">
        <p14:creationId xmlns:p14="http://schemas.microsoft.com/office/powerpoint/2010/main" val="2653004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1D9BAD-A695-1748-B348-A3D5561F8D99}"/>
              </a:ext>
            </a:extLst>
          </p:cNvPr>
          <p:cNvSpPr>
            <a:spLocks noGrp="1"/>
          </p:cNvSpPr>
          <p:nvPr>
            <p:ph type="title"/>
          </p:nvPr>
        </p:nvSpPr>
        <p:spPr/>
        <p:txBody>
          <a:bodyPr/>
          <a:lstStyle/>
          <a:p>
            <a:endParaRPr lang="it-CZ"/>
          </a:p>
        </p:txBody>
      </p:sp>
      <p:sp>
        <p:nvSpPr>
          <p:cNvPr id="3" name="Segnaposto contenuto 2">
            <a:extLst>
              <a:ext uri="{FF2B5EF4-FFF2-40B4-BE49-F238E27FC236}">
                <a16:creationId xmlns:a16="http://schemas.microsoft.com/office/drawing/2014/main" id="{A9117BF8-8011-E744-B83F-E5BFCDD778AF}"/>
              </a:ext>
            </a:extLst>
          </p:cNvPr>
          <p:cNvSpPr>
            <a:spLocks noGrp="1"/>
          </p:cNvSpPr>
          <p:nvPr>
            <p:ph idx="1"/>
          </p:nvPr>
        </p:nvSpPr>
        <p:spPr/>
        <p:txBody>
          <a:bodyPr/>
          <a:lstStyle/>
          <a:p>
            <a:r>
              <a:rPr lang="it-IT" dirty="0"/>
              <a:t>(« </a:t>
            </a:r>
            <a:r>
              <a:rPr lang="it-IT" dirty="0" err="1"/>
              <a:t>Cf</a:t>
            </a:r>
            <a:r>
              <a:rPr lang="it-IT" dirty="0"/>
              <a:t>. la </a:t>
            </a:r>
            <a:r>
              <a:rPr lang="it-IT" dirty="0" err="1"/>
              <a:t>coupure</a:t>
            </a:r>
            <a:r>
              <a:rPr lang="it-IT" dirty="0"/>
              <a:t> </a:t>
            </a:r>
            <a:r>
              <a:rPr lang="it-IT" dirty="0" err="1"/>
              <a:t>suivante</a:t>
            </a:r>
            <a:r>
              <a:rPr lang="it-IT" dirty="0"/>
              <a:t>, d’un </a:t>
            </a:r>
            <a:r>
              <a:rPr lang="it-IT" dirty="0" err="1"/>
              <a:t>grand</a:t>
            </a:r>
            <a:r>
              <a:rPr lang="it-IT" dirty="0"/>
              <a:t> </a:t>
            </a:r>
            <a:r>
              <a:rPr lang="it-IT" dirty="0" err="1"/>
              <a:t>intérêt</a:t>
            </a:r>
            <a:r>
              <a:rPr lang="it-IT" dirty="0"/>
              <a:t> mais </a:t>
            </a:r>
            <a:r>
              <a:rPr lang="it-IT" dirty="0" err="1"/>
              <a:t>malheureusement</a:t>
            </a:r>
            <a:r>
              <a:rPr lang="it-IT" dirty="0"/>
              <a:t> </a:t>
            </a:r>
            <a:r>
              <a:rPr lang="it-IT" dirty="0" err="1"/>
              <a:t>dans</a:t>
            </a:r>
            <a:r>
              <a:rPr lang="it-IT" dirty="0"/>
              <a:t> une langue </a:t>
            </a:r>
            <a:r>
              <a:rPr lang="it-IT" dirty="0" err="1"/>
              <a:t>inconnue</a:t>
            </a:r>
            <a:r>
              <a:rPr lang="it-IT" dirty="0"/>
              <a:t> et </a:t>
            </a:r>
            <a:r>
              <a:rPr lang="it-IT" dirty="0" err="1"/>
              <a:t>donc</a:t>
            </a:r>
            <a:r>
              <a:rPr lang="it-IT" dirty="0"/>
              <a:t> </a:t>
            </a:r>
            <a:r>
              <a:rPr lang="it-IT" dirty="0" err="1"/>
              <a:t>intraduisible</a:t>
            </a:r>
            <a:r>
              <a:rPr lang="it-IT" dirty="0"/>
              <a:t> : </a:t>
            </a:r>
            <a:r>
              <a:rPr lang="it-IT" i="1" dirty="0" err="1"/>
              <a:t>saht</a:t>
            </a:r>
            <a:r>
              <a:rPr lang="it-IT" i="1" dirty="0"/>
              <a:t> </a:t>
            </a:r>
            <a:r>
              <a:rPr lang="it-IT" i="1" dirty="0" err="1"/>
              <a:t>na</a:t>
            </a:r>
            <a:r>
              <a:rPr lang="it-IT" i="1" dirty="0"/>
              <a:t> </a:t>
            </a:r>
            <a:r>
              <a:rPr lang="it-IT" i="1" dirty="0" err="1"/>
              <a:t>kchri</a:t>
            </a:r>
            <a:r>
              <a:rPr lang="it-IT" i="1" dirty="0"/>
              <a:t> te </a:t>
            </a:r>
            <a:r>
              <a:rPr lang="it-IT" i="1" dirty="0" err="1"/>
              <a:t>salaam</a:t>
            </a:r>
            <a:r>
              <a:rPr lang="it-IT" i="1" dirty="0"/>
              <a:t> </a:t>
            </a:r>
            <a:r>
              <a:rPr lang="it-IT" i="1" dirty="0" err="1"/>
              <a:t>ander</a:t>
            </a:r>
            <a:r>
              <a:rPr lang="it-IT" i="1" dirty="0"/>
              <a:t> </a:t>
            </a:r>
            <a:r>
              <a:rPr lang="it-IT" i="1" dirty="0" err="1"/>
              <a:t>bwtat</a:t>
            </a:r>
            <a:r>
              <a:rPr lang="it-IT" i="1" dirty="0"/>
              <a:t> </a:t>
            </a:r>
            <a:r>
              <a:rPr lang="it-IT" dirty="0"/>
              <a:t>/ </a:t>
            </a:r>
            <a:r>
              <a:rPr lang="it-IT" i="1" dirty="0" err="1"/>
              <a:t>Saht</a:t>
            </a:r>
            <a:r>
              <a:rPr lang="it-IT" i="1" dirty="0"/>
              <a:t> </a:t>
            </a:r>
            <a:r>
              <a:rPr lang="it-IT" i="1" dirty="0" err="1"/>
              <a:t>gwan</a:t>
            </a:r>
            <a:r>
              <a:rPr lang="it-IT" i="1" dirty="0"/>
              <a:t> t’ </a:t>
            </a:r>
            <a:r>
              <a:rPr lang="it-IT" i="1" dirty="0" err="1"/>
              <a:t>lap</a:t>
            </a:r>
            <a:r>
              <a:rPr lang="it-IT" i="1" dirty="0"/>
              <a:t> ne </a:t>
            </a:r>
            <a:r>
              <a:rPr lang="it-IT" i="1" dirty="0" err="1"/>
              <a:t>salaam</a:t>
            </a:r>
            <a:r>
              <a:rPr lang="it-IT" i="1" dirty="0"/>
              <a:t> </a:t>
            </a:r>
            <a:r>
              <a:rPr lang="it-IT" i="1" dirty="0" err="1"/>
              <a:t>ander</a:t>
            </a:r>
            <a:r>
              <a:rPr lang="it-IT" i="1" dirty="0"/>
              <a:t> </a:t>
            </a:r>
            <a:r>
              <a:rPr lang="it-IT" i="1" dirty="0" err="1"/>
              <a:t>bwatati</a:t>
            </a:r>
            <a:r>
              <a:rPr lang="it-IT" i="1" dirty="0"/>
              <a:t> </a:t>
            </a:r>
            <a:r>
              <a:rPr lang="it-IT" i="1" dirty="0" err="1"/>
              <a:t>og</a:t>
            </a:r>
            <a:r>
              <a:rPr lang="it-IT" i="1" dirty="0"/>
              <a:t> t’ </a:t>
            </a:r>
            <a:r>
              <a:rPr lang="it-IT" i="1" dirty="0" err="1"/>
              <a:t>cheni</a:t>
            </a:r>
            <a:r>
              <a:rPr lang="it-IT" i="1" dirty="0"/>
              <a:t> </a:t>
            </a:r>
            <a:r>
              <a:rPr lang="it-IT" i="1" dirty="0" err="1"/>
              <a:t>nechri</a:t>
            </a:r>
            <a:r>
              <a:rPr lang="it-IT" i="1" dirty="0"/>
              <a:t> ne </a:t>
            </a:r>
            <a:r>
              <a:rPr lang="it-IT" i="1" dirty="0" err="1"/>
              <a:t>saht</a:t>
            </a:r>
            <a:r>
              <a:rPr lang="it-IT" i="1" dirty="0"/>
              <a:t> m’</a:t>
            </a:r>
            <a:r>
              <a:rPr lang="it-IT" i="1" dirty="0" err="1"/>
              <a:t>bengwe</a:t>
            </a:r>
            <a:r>
              <a:rPr lang="it-IT" i="1" dirty="0"/>
              <a:t> </a:t>
            </a:r>
            <a:r>
              <a:rPr lang="it-IT" i="1" dirty="0" err="1"/>
              <a:t>ogandi</a:t>
            </a:r>
            <a:r>
              <a:rPr lang="it-IT" i="1" dirty="0"/>
              <a:t> </a:t>
            </a:r>
            <a:r>
              <a:rPr lang="it-IT" i="1" dirty="0" err="1"/>
              <a:t>sukh</a:t>
            </a:r>
            <a:r>
              <a:rPr lang="it-IT" i="1" dirty="0"/>
              <a:t> </a:t>
            </a:r>
            <a:r>
              <a:rPr lang="it-IT" i="1" dirty="0" err="1"/>
              <a:t>na</a:t>
            </a:r>
            <a:r>
              <a:rPr lang="it-IT" i="1" dirty="0"/>
              <a:t> </a:t>
            </a:r>
            <a:r>
              <a:rPr lang="it-IT" dirty="0"/>
              <a:t>[...] )</a:t>
            </a:r>
          </a:p>
          <a:p>
            <a:endParaRPr lang="it-CZ" dirty="0"/>
          </a:p>
        </p:txBody>
      </p:sp>
    </p:spTree>
    <p:extLst>
      <p:ext uri="{BB962C8B-B14F-4D97-AF65-F5344CB8AC3E}">
        <p14:creationId xmlns:p14="http://schemas.microsoft.com/office/powerpoint/2010/main" val="50645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ansione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493" y="76200"/>
            <a:ext cx="4660143" cy="6681216"/>
          </a:xfrm>
          <a:prstGeom prst="rect">
            <a:avLst/>
          </a:prstGeom>
        </p:spPr>
      </p:pic>
    </p:spTree>
    <p:extLst>
      <p:ext uri="{BB962C8B-B14F-4D97-AF65-F5344CB8AC3E}">
        <p14:creationId xmlns:p14="http://schemas.microsoft.com/office/powerpoint/2010/main" val="1938992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ansione 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165" y="76200"/>
            <a:ext cx="4157471" cy="6681216"/>
          </a:xfrm>
          <a:prstGeom prst="rect">
            <a:avLst/>
          </a:prstGeom>
        </p:spPr>
      </p:pic>
    </p:spTree>
    <p:extLst>
      <p:ext uri="{BB962C8B-B14F-4D97-AF65-F5344CB8AC3E}">
        <p14:creationId xmlns:p14="http://schemas.microsoft.com/office/powerpoint/2010/main" val="1609919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10437"/>
            <a:ext cx="8229600" cy="4875839"/>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0" indent="0">
              <a:buNone/>
            </a:pPr>
            <a:r>
              <a:rPr lang="fr-FR" dirty="0"/>
              <a:t>« J’étais torturé par le doute: avons-nous (dans un sens strictement scientifique) le droit de parler de notre vie intellectuelle (je parle de la vie intellectuelle humaine) tant que nous n’aurons pas effectué l’extraction de nos lobes cervicaux respectifs, ou que nous n’aurons pas tranché nos voies nerveuses sensorielles» </a:t>
            </a:r>
            <a:r>
              <a:rPr lang="fr-FR" sz="2200" b="1" dirty="0"/>
              <a:t>(</a:t>
            </a:r>
            <a:r>
              <a:rPr lang="fr-FR" sz="2200" b="1" i="1" dirty="0"/>
              <a:t>la guerre des salamandres</a:t>
            </a:r>
            <a:r>
              <a:rPr lang="fr-FR" sz="2200" b="1" dirty="0"/>
              <a:t>, p. 184) </a:t>
            </a:r>
          </a:p>
          <a:p>
            <a:pPr marL="0" indent="0">
              <a:buNone/>
            </a:pPr>
            <a:endParaRPr lang="fr-FR" dirty="0"/>
          </a:p>
          <a:p>
            <a:pPr marL="0" indent="0">
              <a:buNone/>
            </a:pPr>
            <a:r>
              <a:rPr lang="fr-FR" sz="2300" dirty="0"/>
              <a:t>« </a:t>
            </a:r>
            <a:r>
              <a:rPr lang="fr-FR" sz="2300" dirty="0" err="1"/>
              <a:t>Mučila</a:t>
            </a:r>
            <a:r>
              <a:rPr lang="fr-FR" sz="2300" dirty="0"/>
              <a:t> </a:t>
            </a:r>
            <a:r>
              <a:rPr lang="fr-FR" sz="2300" dirty="0" err="1"/>
              <a:t>mne</a:t>
            </a:r>
            <a:r>
              <a:rPr lang="fr-FR" sz="2300" dirty="0"/>
              <a:t> </a:t>
            </a:r>
            <a:r>
              <a:rPr lang="fr-FR" sz="2300" dirty="0" err="1"/>
              <a:t>pochybnost</a:t>
            </a:r>
            <a:r>
              <a:rPr lang="fr-FR" sz="2300" dirty="0"/>
              <a:t>, </a:t>
            </a:r>
            <a:r>
              <a:rPr lang="fr-FR" sz="2300" dirty="0" err="1"/>
              <a:t>máme-li</a:t>
            </a:r>
            <a:r>
              <a:rPr lang="fr-FR" sz="2300" dirty="0"/>
              <a:t> (v </a:t>
            </a:r>
            <a:r>
              <a:rPr lang="fr-FR" sz="2300" dirty="0" err="1"/>
              <a:t>přísne</a:t>
            </a:r>
            <a:r>
              <a:rPr lang="fr-FR" sz="2300" dirty="0"/>
              <a:t>̌ </a:t>
            </a:r>
            <a:r>
              <a:rPr lang="fr-FR" sz="2300" dirty="0" err="1"/>
              <a:t>vědeckém</a:t>
            </a:r>
            <a:r>
              <a:rPr lang="fr-FR" sz="2300" dirty="0"/>
              <a:t> </a:t>
            </a:r>
            <a:r>
              <a:rPr lang="fr-FR" sz="2300" dirty="0" err="1"/>
              <a:t>smyslu</a:t>
            </a:r>
            <a:r>
              <a:rPr lang="fr-FR" sz="2300" dirty="0"/>
              <a:t>) </a:t>
            </a:r>
            <a:r>
              <a:rPr lang="fr-FR" sz="2300" dirty="0" err="1"/>
              <a:t>právo</a:t>
            </a:r>
            <a:r>
              <a:rPr lang="fr-FR" sz="2300" dirty="0"/>
              <a:t> </a:t>
            </a:r>
            <a:r>
              <a:rPr lang="fr-FR" sz="2300" dirty="0" err="1"/>
              <a:t>mluvit</a:t>
            </a:r>
            <a:r>
              <a:rPr lang="fr-FR" sz="2300" dirty="0"/>
              <a:t> o </a:t>
            </a:r>
            <a:r>
              <a:rPr lang="fr-FR" sz="2300" dirty="0" err="1"/>
              <a:t>svém</a:t>
            </a:r>
            <a:r>
              <a:rPr lang="fr-FR" sz="2300" dirty="0"/>
              <a:t> (</a:t>
            </a:r>
            <a:r>
              <a:rPr lang="fr-FR" sz="2300" dirty="0" err="1"/>
              <a:t>míním</a:t>
            </a:r>
            <a:r>
              <a:rPr lang="fr-FR" sz="2300" dirty="0"/>
              <a:t> </a:t>
            </a:r>
            <a:r>
              <a:rPr lang="fr-FR" sz="2300" dirty="0" err="1"/>
              <a:t>lidském</a:t>
            </a:r>
            <a:r>
              <a:rPr lang="fr-FR" sz="2300" dirty="0"/>
              <a:t>) </a:t>
            </a:r>
            <a:r>
              <a:rPr lang="fr-FR" sz="2300" dirty="0" err="1"/>
              <a:t>duševním</a:t>
            </a:r>
            <a:r>
              <a:rPr lang="fr-FR" sz="2300" dirty="0"/>
              <a:t> </a:t>
            </a:r>
            <a:r>
              <a:rPr lang="fr-FR" sz="2300" dirty="0" err="1"/>
              <a:t>živote</a:t>
            </a:r>
            <a:r>
              <a:rPr lang="fr-FR" sz="2300" dirty="0"/>
              <a:t>̌, </a:t>
            </a:r>
            <a:r>
              <a:rPr lang="fr-FR" sz="2300" dirty="0" err="1"/>
              <a:t>pokud</a:t>
            </a:r>
            <a:r>
              <a:rPr lang="fr-FR" sz="2300" dirty="0"/>
              <a:t> </a:t>
            </a:r>
            <a:r>
              <a:rPr lang="fr-FR" sz="2300" dirty="0" err="1"/>
              <a:t>jsme</a:t>
            </a:r>
            <a:r>
              <a:rPr lang="fr-FR" sz="2300" dirty="0"/>
              <a:t> </a:t>
            </a:r>
            <a:r>
              <a:rPr lang="fr-FR" sz="2300" dirty="0" err="1"/>
              <a:t>jeden</a:t>
            </a:r>
            <a:r>
              <a:rPr lang="fr-FR" sz="2300" dirty="0"/>
              <a:t> </a:t>
            </a:r>
            <a:r>
              <a:rPr lang="fr-FR" sz="2300" dirty="0" err="1"/>
              <a:t>druhému</a:t>
            </a:r>
            <a:r>
              <a:rPr lang="fr-FR" sz="2300" dirty="0"/>
              <a:t> </a:t>
            </a:r>
            <a:r>
              <a:rPr lang="fr-FR" sz="2300" dirty="0" err="1"/>
              <a:t>nevykuchali</a:t>
            </a:r>
            <a:r>
              <a:rPr lang="fr-FR" sz="2300" dirty="0"/>
              <a:t> </a:t>
            </a:r>
            <a:r>
              <a:rPr lang="fr-FR" sz="2300" dirty="0" err="1"/>
              <a:t>mozkove</a:t>
            </a:r>
            <a:r>
              <a:rPr lang="fr-FR" sz="2300" dirty="0"/>
              <a:t>́ </a:t>
            </a:r>
            <a:r>
              <a:rPr lang="fr-FR" sz="2300" dirty="0" err="1"/>
              <a:t>laloky</a:t>
            </a:r>
            <a:r>
              <a:rPr lang="fr-FR" sz="2300" dirty="0"/>
              <a:t> a </a:t>
            </a:r>
            <a:r>
              <a:rPr lang="fr-FR" sz="2300" dirty="0" err="1"/>
              <a:t>nepřeťali</a:t>
            </a:r>
            <a:r>
              <a:rPr lang="fr-FR" sz="2300" dirty="0"/>
              <a:t> </a:t>
            </a:r>
            <a:r>
              <a:rPr lang="fr-FR" sz="2300" dirty="0" err="1"/>
              <a:t>senzoricke</a:t>
            </a:r>
            <a:r>
              <a:rPr lang="fr-FR" sz="2300" dirty="0"/>
              <a:t>́ </a:t>
            </a:r>
            <a:r>
              <a:rPr lang="fr-FR" sz="2300" dirty="0" err="1"/>
              <a:t>dráhy</a:t>
            </a:r>
            <a:r>
              <a:rPr lang="fr-FR" sz="2300" dirty="0"/>
              <a:t> » (</a:t>
            </a:r>
            <a:r>
              <a:rPr lang="fr-FR" sz="2300" i="1" dirty="0" err="1"/>
              <a:t>Válka</a:t>
            </a:r>
            <a:r>
              <a:rPr lang="fr-FR" sz="2300" i="1" dirty="0"/>
              <a:t> S </a:t>
            </a:r>
            <a:r>
              <a:rPr lang="fr-FR" sz="2300" i="1" dirty="0" err="1"/>
              <a:t>Mloky</a:t>
            </a:r>
            <a:r>
              <a:rPr lang="fr-FR" sz="2300" i="1" dirty="0"/>
              <a:t>)</a:t>
            </a:r>
            <a:endParaRPr lang="fr-FR" sz="2300" dirty="0"/>
          </a:p>
          <a:p>
            <a:pPr marL="0" indent="0">
              <a:buNone/>
            </a:pPr>
            <a:endParaRPr lang="fr-FR" dirty="0"/>
          </a:p>
        </p:txBody>
      </p:sp>
    </p:spTree>
    <p:extLst>
      <p:ext uri="{BB962C8B-B14F-4D97-AF65-F5344CB8AC3E}">
        <p14:creationId xmlns:p14="http://schemas.microsoft.com/office/powerpoint/2010/main" val="2967074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ansion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500" y="50800"/>
            <a:ext cx="3937000" cy="6743700"/>
          </a:xfrm>
          <a:prstGeom prst="rect">
            <a:avLst/>
          </a:prstGeom>
        </p:spPr>
      </p:pic>
    </p:spTree>
    <p:extLst>
      <p:ext uri="{BB962C8B-B14F-4D97-AF65-F5344CB8AC3E}">
        <p14:creationId xmlns:p14="http://schemas.microsoft.com/office/powerpoint/2010/main" val="4276868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091C66-CBA4-0847-86E2-A8FDE66AC0C0}"/>
              </a:ext>
            </a:extLst>
          </p:cNvPr>
          <p:cNvSpPr>
            <a:spLocks noGrp="1"/>
          </p:cNvSpPr>
          <p:nvPr>
            <p:ph type="title"/>
          </p:nvPr>
        </p:nvSpPr>
        <p:spPr/>
        <p:txBody>
          <a:bodyPr/>
          <a:lstStyle/>
          <a:p>
            <a:endParaRPr lang="it-CZ"/>
          </a:p>
        </p:txBody>
      </p:sp>
      <p:sp>
        <p:nvSpPr>
          <p:cNvPr id="3" name="Segnaposto contenuto 2">
            <a:extLst>
              <a:ext uri="{FF2B5EF4-FFF2-40B4-BE49-F238E27FC236}">
                <a16:creationId xmlns:a16="http://schemas.microsoft.com/office/drawing/2014/main" id="{AA5DC02F-75AE-0641-8725-88B1BCA8DFFB}"/>
              </a:ext>
            </a:extLst>
          </p:cNvPr>
          <p:cNvSpPr>
            <a:spLocks noGrp="1"/>
          </p:cNvSpPr>
          <p:nvPr>
            <p:ph idx="1"/>
          </p:nvPr>
        </p:nvSpPr>
        <p:spPr/>
        <p:txBody>
          <a:bodyPr>
            <a:normAutofit lnSpcReduction="10000"/>
          </a:bodyPr>
          <a:lstStyle/>
          <a:p>
            <a:r>
              <a:rPr lang="it-IT" dirty="0"/>
              <a:t>« Quelle langue mondiale </a:t>
            </a:r>
            <a:r>
              <a:rPr lang="it-IT" dirty="0" err="1"/>
              <a:t>fallait</a:t>
            </a:r>
            <a:r>
              <a:rPr lang="it-IT" dirty="0"/>
              <a:t>-il </a:t>
            </a:r>
            <a:r>
              <a:rPr lang="it-IT" dirty="0" err="1"/>
              <a:t>enseigner</a:t>
            </a:r>
            <a:r>
              <a:rPr lang="it-IT" dirty="0"/>
              <a:t> </a:t>
            </a:r>
            <a:r>
              <a:rPr lang="it-IT" dirty="0" err="1"/>
              <a:t>aux</a:t>
            </a:r>
            <a:r>
              <a:rPr lang="it-IT" dirty="0"/>
              <a:t> </a:t>
            </a:r>
            <a:r>
              <a:rPr lang="it-IT" dirty="0" err="1"/>
              <a:t>salamandres</a:t>
            </a:r>
            <a:r>
              <a:rPr lang="it-IT" dirty="0"/>
              <a:t> ? » </a:t>
            </a:r>
          </a:p>
          <a:p>
            <a:r>
              <a:rPr lang="it-IT" dirty="0"/>
              <a:t>un </a:t>
            </a:r>
            <a:r>
              <a:rPr lang="it-IT" dirty="0" err="1"/>
              <a:t>journaliste</a:t>
            </a:r>
            <a:r>
              <a:rPr lang="it-IT" dirty="0"/>
              <a:t> </a:t>
            </a:r>
            <a:r>
              <a:rPr lang="it-IT" dirty="0" err="1"/>
              <a:t>tchèque</a:t>
            </a:r>
            <a:r>
              <a:rPr lang="it-IT" dirty="0"/>
              <a:t> : « </a:t>
            </a:r>
            <a:r>
              <a:rPr lang="it-IT" dirty="0" err="1"/>
              <a:t>même</a:t>
            </a:r>
            <a:r>
              <a:rPr lang="it-IT" dirty="0"/>
              <a:t> si </a:t>
            </a:r>
            <a:r>
              <a:rPr lang="it-IT" dirty="0" err="1"/>
              <a:t>nous</a:t>
            </a:r>
            <a:r>
              <a:rPr lang="it-IT" dirty="0"/>
              <a:t> n’</a:t>
            </a:r>
            <a:r>
              <a:rPr lang="it-IT" dirty="0" err="1"/>
              <a:t>avons</a:t>
            </a:r>
            <a:r>
              <a:rPr lang="it-IT" dirty="0"/>
              <a:t> </a:t>
            </a:r>
            <a:r>
              <a:rPr lang="it-IT" dirty="0" err="1"/>
              <a:t>pas</a:t>
            </a:r>
            <a:r>
              <a:rPr lang="it-IT" dirty="0"/>
              <a:t> </a:t>
            </a:r>
            <a:r>
              <a:rPr lang="it-IT" dirty="0" err="1"/>
              <a:t>notre</a:t>
            </a:r>
            <a:r>
              <a:rPr lang="it-IT" dirty="0"/>
              <a:t> </a:t>
            </a:r>
            <a:r>
              <a:rPr lang="it-IT" dirty="0" err="1"/>
              <a:t>mer</a:t>
            </a:r>
            <a:r>
              <a:rPr lang="it-IT" dirty="0"/>
              <a:t> à </a:t>
            </a:r>
            <a:r>
              <a:rPr lang="it-IT" dirty="0" err="1"/>
              <a:t>nous</a:t>
            </a:r>
            <a:r>
              <a:rPr lang="it-IT" dirty="0"/>
              <a:t>, cela ne </a:t>
            </a:r>
            <a:r>
              <a:rPr lang="it-IT" dirty="0" err="1"/>
              <a:t>signifie</a:t>
            </a:r>
            <a:r>
              <a:rPr lang="it-IT" dirty="0"/>
              <a:t> </a:t>
            </a:r>
            <a:r>
              <a:rPr lang="it-IT" dirty="0" err="1"/>
              <a:t>pas</a:t>
            </a:r>
            <a:r>
              <a:rPr lang="it-IT" dirty="0"/>
              <a:t> </a:t>
            </a:r>
            <a:r>
              <a:rPr lang="it-IT" dirty="0" err="1"/>
              <a:t>que</a:t>
            </a:r>
            <a:r>
              <a:rPr lang="it-IT" dirty="0"/>
              <a:t> </a:t>
            </a:r>
            <a:r>
              <a:rPr lang="it-IT" dirty="0" err="1"/>
              <a:t>notre</a:t>
            </a:r>
            <a:r>
              <a:rPr lang="it-IT" dirty="0"/>
              <a:t> </a:t>
            </a:r>
            <a:r>
              <a:rPr lang="it-IT" dirty="0" err="1"/>
              <a:t>contribution</a:t>
            </a:r>
            <a:r>
              <a:rPr lang="it-IT" dirty="0"/>
              <a:t> à la culture mondiale n’est </a:t>
            </a:r>
            <a:r>
              <a:rPr lang="it-IT" dirty="0" err="1"/>
              <a:t>pas</a:t>
            </a:r>
            <a:r>
              <a:rPr lang="it-IT" dirty="0"/>
              <a:t> </a:t>
            </a:r>
            <a:r>
              <a:rPr lang="it-IT" dirty="0" err="1"/>
              <a:t>égale</a:t>
            </a:r>
            <a:r>
              <a:rPr lang="it-IT" dirty="0"/>
              <a:t>, </a:t>
            </a:r>
            <a:r>
              <a:rPr lang="it-IT" dirty="0" err="1"/>
              <a:t>voire</a:t>
            </a:r>
            <a:r>
              <a:rPr lang="it-IT" dirty="0"/>
              <a:t> </a:t>
            </a:r>
            <a:r>
              <a:rPr lang="it-IT" dirty="0" err="1"/>
              <a:t>supérieure</a:t>
            </a:r>
            <a:r>
              <a:rPr lang="it-IT" dirty="0"/>
              <a:t> à celle de </a:t>
            </a:r>
            <a:r>
              <a:rPr lang="it-IT" dirty="0" err="1"/>
              <a:t>nombreuses</a:t>
            </a:r>
            <a:r>
              <a:rPr lang="it-IT" dirty="0"/>
              <a:t> </a:t>
            </a:r>
            <a:r>
              <a:rPr lang="it-IT" dirty="0" err="1"/>
              <a:t>nations</a:t>
            </a:r>
            <a:r>
              <a:rPr lang="it-IT" dirty="0"/>
              <a:t> dont </a:t>
            </a:r>
            <a:r>
              <a:rPr lang="it-IT" dirty="0" err="1"/>
              <a:t>les</a:t>
            </a:r>
            <a:r>
              <a:rPr lang="it-IT" dirty="0"/>
              <a:t> </a:t>
            </a:r>
            <a:r>
              <a:rPr lang="it-IT" dirty="0" err="1"/>
              <a:t>langues</a:t>
            </a:r>
            <a:r>
              <a:rPr lang="it-IT" dirty="0"/>
              <a:t> </a:t>
            </a:r>
            <a:r>
              <a:rPr lang="it-IT" dirty="0" err="1"/>
              <a:t>sont</a:t>
            </a:r>
            <a:r>
              <a:rPr lang="it-IT" dirty="0"/>
              <a:t> </a:t>
            </a:r>
            <a:r>
              <a:rPr lang="it-IT" dirty="0" err="1"/>
              <a:t>étudiées</a:t>
            </a:r>
            <a:r>
              <a:rPr lang="it-IT" dirty="0"/>
              <a:t> par </a:t>
            </a:r>
            <a:r>
              <a:rPr lang="it-IT" dirty="0" err="1"/>
              <a:t>des</a:t>
            </a:r>
            <a:r>
              <a:rPr lang="it-IT" dirty="0"/>
              <a:t> </a:t>
            </a:r>
            <a:r>
              <a:rPr lang="it-IT" dirty="0" err="1"/>
              <a:t>milliers</a:t>
            </a:r>
            <a:r>
              <a:rPr lang="it-IT" dirty="0"/>
              <a:t> de </a:t>
            </a:r>
            <a:r>
              <a:rPr lang="it-IT" dirty="0" err="1"/>
              <a:t>salamandres</a:t>
            </a:r>
            <a:r>
              <a:rPr lang="it-IT" dirty="0"/>
              <a:t> » </a:t>
            </a:r>
          </a:p>
          <a:p>
            <a:endParaRPr lang="it-CZ" dirty="0"/>
          </a:p>
        </p:txBody>
      </p:sp>
    </p:spTree>
    <p:extLst>
      <p:ext uri="{BB962C8B-B14F-4D97-AF65-F5344CB8AC3E}">
        <p14:creationId xmlns:p14="http://schemas.microsoft.com/office/powerpoint/2010/main" val="406389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288545-A1DA-4D45-BA45-6319B33024A8}"/>
              </a:ext>
            </a:extLst>
          </p:cNvPr>
          <p:cNvSpPr>
            <a:spLocks noGrp="1"/>
          </p:cNvSpPr>
          <p:nvPr>
            <p:ph type="title"/>
          </p:nvPr>
        </p:nvSpPr>
        <p:spPr/>
        <p:txBody>
          <a:bodyPr/>
          <a:lstStyle/>
          <a:p>
            <a:endParaRPr lang="it-CZ"/>
          </a:p>
        </p:txBody>
      </p:sp>
      <p:sp>
        <p:nvSpPr>
          <p:cNvPr id="3" name="Segnaposto contenuto 2">
            <a:extLst>
              <a:ext uri="{FF2B5EF4-FFF2-40B4-BE49-F238E27FC236}">
                <a16:creationId xmlns:a16="http://schemas.microsoft.com/office/drawing/2014/main" id="{F8C5233A-E4E4-7747-8111-791D32273C69}"/>
              </a:ext>
            </a:extLst>
          </p:cNvPr>
          <p:cNvSpPr>
            <a:spLocks noGrp="1"/>
          </p:cNvSpPr>
          <p:nvPr>
            <p:ph idx="1"/>
          </p:nvPr>
        </p:nvSpPr>
        <p:spPr/>
        <p:txBody>
          <a:bodyPr/>
          <a:lstStyle/>
          <a:p>
            <a:r>
              <a:rPr lang="it-IT" dirty="0"/>
              <a:t>M</a:t>
            </a:r>
            <a:r>
              <a:rPr lang="it-CZ" dirty="0"/>
              <a:t>anuel </a:t>
            </a:r>
            <a:r>
              <a:rPr lang="it-CZ" i="1" dirty="0"/>
              <a:t>Le tchèque pour les salamandres</a:t>
            </a:r>
          </a:p>
          <a:p>
            <a:r>
              <a:rPr lang="it-IT" dirty="0" err="1"/>
              <a:t>É</a:t>
            </a:r>
            <a:r>
              <a:rPr lang="it-CZ" dirty="0"/>
              <a:t>pisode des touristes tchèques aux iles Galapagos </a:t>
            </a:r>
          </a:p>
          <a:p>
            <a:r>
              <a:rPr lang="it-IT" dirty="0"/>
              <a:t>« un </a:t>
            </a:r>
            <a:r>
              <a:rPr lang="it-IT" dirty="0" err="1"/>
              <a:t>Joug</a:t>
            </a:r>
            <a:r>
              <a:rPr lang="it-IT" dirty="0"/>
              <a:t> </a:t>
            </a:r>
            <a:r>
              <a:rPr lang="it-IT" dirty="0" err="1"/>
              <a:t>Tricentenaire</a:t>
            </a:r>
            <a:r>
              <a:rPr lang="it-IT" dirty="0"/>
              <a:t> » </a:t>
            </a:r>
            <a:r>
              <a:rPr lang="it-IT" dirty="0" err="1"/>
              <a:t>affirme</a:t>
            </a:r>
            <a:r>
              <a:rPr lang="it-IT" dirty="0"/>
              <a:t> la salamandre ; « une </a:t>
            </a:r>
            <a:r>
              <a:rPr lang="it-IT" dirty="0" err="1"/>
              <a:t>époque</a:t>
            </a:r>
            <a:r>
              <a:rPr lang="it-IT" dirty="0"/>
              <a:t> d’</a:t>
            </a:r>
            <a:r>
              <a:rPr lang="it-IT" dirty="0" err="1"/>
              <a:t>oppression</a:t>
            </a:r>
            <a:r>
              <a:rPr lang="it-IT" dirty="0"/>
              <a:t> et de </a:t>
            </a:r>
            <a:r>
              <a:rPr lang="it-IT" dirty="0" err="1"/>
              <a:t>douleur</a:t>
            </a:r>
            <a:r>
              <a:rPr lang="it-IT" dirty="0"/>
              <a:t> » </a:t>
            </a:r>
            <a:r>
              <a:rPr lang="it-IT" dirty="0" err="1"/>
              <a:t>relancent</a:t>
            </a:r>
            <a:r>
              <a:rPr lang="it-IT" dirty="0"/>
              <a:t> </a:t>
            </a:r>
            <a:r>
              <a:rPr lang="it-IT" dirty="0" err="1"/>
              <a:t>les</a:t>
            </a:r>
            <a:r>
              <a:rPr lang="it-IT" dirty="0"/>
              <a:t> </a:t>
            </a:r>
            <a:r>
              <a:rPr lang="it-IT" dirty="0" err="1"/>
              <a:t>touristes</a:t>
            </a:r>
            <a:r>
              <a:rPr lang="it-IT" dirty="0"/>
              <a:t> </a:t>
            </a:r>
            <a:r>
              <a:rPr lang="it-IT" dirty="0" err="1"/>
              <a:t>tchèques</a:t>
            </a:r>
            <a:r>
              <a:rPr lang="it-IT" dirty="0"/>
              <a:t> </a:t>
            </a:r>
          </a:p>
          <a:p>
            <a:endParaRPr lang="it-CZ" dirty="0"/>
          </a:p>
        </p:txBody>
      </p:sp>
    </p:spTree>
    <p:extLst>
      <p:ext uri="{BB962C8B-B14F-4D97-AF65-F5344CB8AC3E}">
        <p14:creationId xmlns:p14="http://schemas.microsoft.com/office/powerpoint/2010/main" val="405451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AB03E7-5FC3-5145-A22F-776CC324A902}"/>
              </a:ext>
            </a:extLst>
          </p:cNvPr>
          <p:cNvSpPr>
            <a:spLocks noGrp="1"/>
          </p:cNvSpPr>
          <p:nvPr>
            <p:ph type="title"/>
          </p:nvPr>
        </p:nvSpPr>
        <p:spPr/>
        <p:txBody>
          <a:bodyPr/>
          <a:lstStyle/>
          <a:p>
            <a:endParaRPr lang="it-CZ"/>
          </a:p>
        </p:txBody>
      </p:sp>
      <p:sp>
        <p:nvSpPr>
          <p:cNvPr id="3" name="Segnaposto contenuto 2">
            <a:extLst>
              <a:ext uri="{FF2B5EF4-FFF2-40B4-BE49-F238E27FC236}">
                <a16:creationId xmlns:a16="http://schemas.microsoft.com/office/drawing/2014/main" id="{C88DE6D5-1493-9846-814C-F61FA3F8EE40}"/>
              </a:ext>
            </a:extLst>
          </p:cNvPr>
          <p:cNvSpPr>
            <a:spLocks noGrp="1"/>
          </p:cNvSpPr>
          <p:nvPr>
            <p:ph idx="1"/>
          </p:nvPr>
        </p:nvSpPr>
        <p:spPr/>
        <p:txBody>
          <a:bodyPr/>
          <a:lstStyle/>
          <a:p>
            <a:r>
              <a:rPr lang="it-IT" dirty="0" err="1"/>
              <a:t>É</a:t>
            </a:r>
            <a:r>
              <a:rPr lang="it-CZ" dirty="0"/>
              <a:t>pisode destabilisant: </a:t>
            </a:r>
          </a:p>
          <a:p>
            <a:r>
              <a:rPr lang="it-IT" dirty="0" err="1"/>
              <a:t>N</a:t>
            </a:r>
            <a:r>
              <a:rPr lang="it-CZ" dirty="0"/>
              <a:t>iveau narratif</a:t>
            </a:r>
          </a:p>
          <a:p>
            <a:r>
              <a:rPr lang="it-IT" dirty="0" err="1"/>
              <a:t>N</a:t>
            </a:r>
            <a:r>
              <a:rPr lang="it-CZ" dirty="0"/>
              <a:t>iveau thématique</a:t>
            </a:r>
          </a:p>
          <a:p>
            <a:r>
              <a:rPr lang="it-IT" dirty="0" err="1"/>
              <a:t>N</a:t>
            </a:r>
            <a:r>
              <a:rPr lang="it-CZ" dirty="0"/>
              <a:t>iveau éthique </a:t>
            </a:r>
          </a:p>
        </p:txBody>
      </p:sp>
    </p:spTree>
    <p:extLst>
      <p:ext uri="{BB962C8B-B14F-4D97-AF65-F5344CB8AC3E}">
        <p14:creationId xmlns:p14="http://schemas.microsoft.com/office/powerpoint/2010/main" val="72038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10803A-6E01-1849-8505-AF8270F540D6}"/>
              </a:ext>
            </a:extLst>
          </p:cNvPr>
          <p:cNvSpPr>
            <a:spLocks noGrp="1"/>
          </p:cNvSpPr>
          <p:nvPr>
            <p:ph type="title"/>
          </p:nvPr>
        </p:nvSpPr>
        <p:spPr/>
        <p:txBody>
          <a:bodyPr/>
          <a:lstStyle/>
          <a:p>
            <a:endParaRPr lang="it-CZ"/>
          </a:p>
        </p:txBody>
      </p:sp>
      <p:sp>
        <p:nvSpPr>
          <p:cNvPr id="3" name="Segnaposto contenuto 2">
            <a:extLst>
              <a:ext uri="{FF2B5EF4-FFF2-40B4-BE49-F238E27FC236}">
                <a16:creationId xmlns:a16="http://schemas.microsoft.com/office/drawing/2014/main" id="{7B0635E1-1692-9F4C-A99C-EB53682BC44B}"/>
              </a:ext>
            </a:extLst>
          </p:cNvPr>
          <p:cNvSpPr>
            <a:spLocks noGrp="1"/>
          </p:cNvSpPr>
          <p:nvPr>
            <p:ph idx="1"/>
          </p:nvPr>
        </p:nvSpPr>
        <p:spPr/>
        <p:txBody>
          <a:bodyPr/>
          <a:lstStyle/>
          <a:p>
            <a:r>
              <a:rPr lang="it-IT" dirty="0"/>
              <a:t>V</a:t>
            </a:r>
            <a:r>
              <a:rPr lang="it-CZ" dirty="0"/>
              <a:t>ille de Prague / les personnages / Les notes en bas de page / les thèmes de la langue et de la traduction </a:t>
            </a:r>
          </a:p>
          <a:p>
            <a:r>
              <a:rPr lang="it-IT" dirty="0"/>
              <a:t>C</a:t>
            </a:r>
            <a:r>
              <a:rPr lang="it-CZ" dirty="0"/>
              <a:t>entraux et périphériques en meme temps </a:t>
            </a:r>
          </a:p>
          <a:p>
            <a:r>
              <a:rPr lang="it-IT" dirty="0"/>
              <a:t>M</a:t>
            </a:r>
            <a:r>
              <a:rPr lang="it-CZ" dirty="0"/>
              <a:t>ais quelle est la valeur cognitive et critique de ces éléments? </a:t>
            </a:r>
          </a:p>
        </p:txBody>
      </p:sp>
    </p:spTree>
    <p:extLst>
      <p:ext uri="{BB962C8B-B14F-4D97-AF65-F5344CB8AC3E}">
        <p14:creationId xmlns:p14="http://schemas.microsoft.com/office/powerpoint/2010/main" val="70732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fr-FR" dirty="0"/>
              <a:t>La traduction = « l’une des tâches les plus essentielles et les plus dignes d’estime » </a:t>
            </a:r>
          </a:p>
          <a:p>
            <a:r>
              <a:rPr lang="fr-FR" dirty="0"/>
              <a:t>Marx – Engels, </a:t>
            </a:r>
            <a:r>
              <a:rPr lang="fr-FR" i="1" dirty="0"/>
              <a:t>Manifeste du parti communiste </a:t>
            </a:r>
          </a:p>
          <a:p>
            <a:r>
              <a:rPr lang="fr-FR" dirty="0"/>
              <a:t>Corrélation entre </a:t>
            </a:r>
            <a:r>
              <a:rPr lang="fr-FR" i="1" u="sng" dirty="0" err="1"/>
              <a:t>Weltmarket</a:t>
            </a:r>
            <a:r>
              <a:rPr lang="fr-FR" i="1" dirty="0"/>
              <a:t> </a:t>
            </a:r>
            <a:r>
              <a:rPr lang="fr-FR" dirty="0"/>
              <a:t>et </a:t>
            </a:r>
            <a:r>
              <a:rPr lang="fr-FR" i="1" u="sng" dirty="0" err="1"/>
              <a:t>Weltliteratur</a:t>
            </a:r>
            <a:r>
              <a:rPr lang="fr-FR" dirty="0"/>
              <a:t>.</a:t>
            </a:r>
            <a:r>
              <a:rPr lang="it-IT" dirty="0">
                <a:effectLst/>
              </a:rPr>
              <a:t> </a:t>
            </a:r>
            <a:endParaRPr lang="fr-FR" dirty="0"/>
          </a:p>
          <a:p>
            <a:endParaRPr lang="it-IT" dirty="0"/>
          </a:p>
        </p:txBody>
      </p:sp>
    </p:spTree>
    <p:extLst>
      <p:ext uri="{BB962C8B-B14F-4D97-AF65-F5344CB8AC3E}">
        <p14:creationId xmlns:p14="http://schemas.microsoft.com/office/powerpoint/2010/main" val="420121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52563"/>
            <a:ext cx="8229600" cy="1596036"/>
          </a:xfrm>
        </p:spPr>
        <p:style>
          <a:lnRef idx="2">
            <a:schemeClr val="accent5"/>
          </a:lnRef>
          <a:fillRef idx="1">
            <a:schemeClr val="lt1"/>
          </a:fillRef>
          <a:effectRef idx="0">
            <a:schemeClr val="accent5"/>
          </a:effectRef>
          <a:fontRef idx="minor">
            <a:schemeClr val="dk1"/>
          </a:fontRef>
        </p:style>
        <p:txBody>
          <a:bodyPr>
            <a:normAutofit/>
          </a:bodyPr>
          <a:lstStyle/>
          <a:p>
            <a:r>
              <a:rPr lang="fr-FR" dirty="0"/>
              <a:t>Dernier chapitre: </a:t>
            </a:r>
            <a:r>
              <a:rPr lang="fr-FR" i="1" dirty="0"/>
              <a:t>L’auteur discute avec lui-même </a:t>
            </a:r>
            <a:endParaRPr lang="fr-FR" dirty="0"/>
          </a:p>
        </p:txBody>
      </p:sp>
      <p:sp>
        <p:nvSpPr>
          <p:cNvPr id="3" name="Segnaposto contenuto 2"/>
          <p:cNvSpPr>
            <a:spLocks noGrp="1"/>
          </p:cNvSpPr>
          <p:nvPr>
            <p:ph idx="1"/>
          </p:nvPr>
        </p:nvSpPr>
        <p:spPr>
          <a:xfrm>
            <a:off x="457200" y="3088596"/>
            <a:ext cx="8229600" cy="1253602"/>
          </a:xfrm>
        </p:spPr>
        <p:txBody>
          <a:bodyPr/>
          <a:lstStyle/>
          <a:p>
            <a:pPr marL="0" indent="0">
              <a:buNone/>
            </a:pPr>
            <a:r>
              <a:rPr lang="it-IT" i="1" dirty="0"/>
              <a:t>Autor </a:t>
            </a:r>
            <a:r>
              <a:rPr lang="it-IT" i="1" dirty="0" err="1"/>
              <a:t>mluvi</a:t>
            </a:r>
            <a:r>
              <a:rPr lang="it-IT" i="1" dirty="0"/>
              <a:t>́ </a:t>
            </a:r>
            <a:r>
              <a:rPr lang="it-IT" i="1" dirty="0" err="1"/>
              <a:t>sám</a:t>
            </a:r>
            <a:r>
              <a:rPr lang="it-IT" i="1" dirty="0"/>
              <a:t> se </a:t>
            </a:r>
            <a:r>
              <a:rPr lang="it-IT" i="1" dirty="0" err="1"/>
              <a:t>sebou</a:t>
            </a:r>
            <a:r>
              <a:rPr lang="it-IT" i="1" dirty="0"/>
              <a:t> </a:t>
            </a:r>
            <a:endParaRPr lang="it-IT" dirty="0"/>
          </a:p>
        </p:txBody>
      </p:sp>
    </p:spTree>
    <p:extLst>
      <p:ext uri="{BB962C8B-B14F-4D97-AF65-F5344CB8AC3E}">
        <p14:creationId xmlns:p14="http://schemas.microsoft.com/office/powerpoint/2010/main" val="777203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06020"/>
            <a:ext cx="8229600" cy="4465038"/>
          </a:xfrm>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fr-FR" dirty="0"/>
              <a:t>« Et tu n’as pas pitié du genre humain ? » </a:t>
            </a:r>
          </a:p>
          <a:p>
            <a:pPr marL="0" indent="0">
              <a:buNone/>
            </a:pPr>
            <a:r>
              <a:rPr lang="fr-FR" dirty="0"/>
              <a:t>« On ne pourrait pas les faire mourir ? On ne pourrait pas leur envoyer une maladie ou une dégénérescence ? » </a:t>
            </a:r>
            <a:r>
              <a:rPr lang="fr-FR" sz="2000" b="1" dirty="0"/>
              <a:t>(</a:t>
            </a:r>
            <a:r>
              <a:rPr lang="fr-FR" sz="2000" b="1" i="1" dirty="0"/>
              <a:t>La guerre des salamandres, </a:t>
            </a:r>
            <a:r>
              <a:rPr lang="fr-FR" sz="2000" b="1" dirty="0"/>
              <a:t>p. 319)</a:t>
            </a:r>
            <a:r>
              <a:rPr lang="fr-FR" sz="2000" dirty="0"/>
              <a:t>.</a:t>
            </a:r>
            <a:r>
              <a:rPr lang="fr-FR" dirty="0"/>
              <a:t> </a:t>
            </a:r>
          </a:p>
          <a:p>
            <a:pPr marL="0" indent="0">
              <a:buNone/>
            </a:pPr>
            <a:endParaRPr lang="fr-FR" dirty="0"/>
          </a:p>
          <a:p>
            <a:pPr marL="0" indent="0">
              <a:buNone/>
            </a:pPr>
            <a:r>
              <a:rPr lang="fr-FR" sz="2100" dirty="0"/>
              <a:t>«“A </a:t>
            </a:r>
            <a:r>
              <a:rPr lang="fr-FR" sz="2100" dirty="0" err="1"/>
              <a:t>neni</a:t>
            </a:r>
            <a:r>
              <a:rPr lang="fr-FR" sz="2100" dirty="0"/>
              <a:t>́ ti </a:t>
            </a:r>
            <a:r>
              <a:rPr lang="fr-FR" sz="2100" dirty="0" err="1"/>
              <a:t>lidstva</a:t>
            </a:r>
            <a:r>
              <a:rPr lang="fr-FR" sz="2100" dirty="0"/>
              <a:t> </a:t>
            </a:r>
            <a:r>
              <a:rPr lang="fr-FR" sz="2100" dirty="0" err="1"/>
              <a:t>líto</a:t>
            </a:r>
            <a:r>
              <a:rPr lang="fr-FR" sz="2100" dirty="0"/>
              <a:t>?” </a:t>
            </a:r>
          </a:p>
          <a:p>
            <a:pPr marL="0" indent="0">
              <a:buNone/>
            </a:pPr>
            <a:r>
              <a:rPr lang="fr-FR" sz="2100" dirty="0"/>
              <a:t>“</a:t>
            </a:r>
            <a:r>
              <a:rPr lang="fr-FR" sz="2100" dirty="0" err="1"/>
              <a:t>Nešlo</a:t>
            </a:r>
            <a:r>
              <a:rPr lang="fr-FR" sz="2100" dirty="0"/>
              <a:t> by, </a:t>
            </a:r>
            <a:r>
              <a:rPr lang="fr-FR" sz="2100" dirty="0" err="1"/>
              <a:t>aby</a:t>
            </a:r>
            <a:r>
              <a:rPr lang="fr-FR" sz="2100" dirty="0"/>
              <a:t> </a:t>
            </a:r>
            <a:r>
              <a:rPr lang="fr-FR" sz="2100" dirty="0" err="1"/>
              <a:t>nějak</a:t>
            </a:r>
            <a:r>
              <a:rPr lang="fr-FR" sz="2100" dirty="0"/>
              <a:t> </a:t>
            </a:r>
            <a:r>
              <a:rPr lang="fr-FR" sz="2100" dirty="0" err="1"/>
              <a:t>vymřeli</a:t>
            </a:r>
            <a:r>
              <a:rPr lang="fr-FR" sz="2100" dirty="0"/>
              <a:t>? </a:t>
            </a:r>
            <a:r>
              <a:rPr lang="fr-FR" sz="2100" dirty="0" err="1"/>
              <a:t>Třeba</a:t>
            </a:r>
            <a:r>
              <a:rPr lang="fr-FR" sz="2100" dirty="0"/>
              <a:t> by na ně </a:t>
            </a:r>
            <a:r>
              <a:rPr lang="fr-FR" sz="2100" dirty="0" err="1"/>
              <a:t>mohla</a:t>
            </a:r>
            <a:r>
              <a:rPr lang="fr-FR" sz="2100" dirty="0"/>
              <a:t> </a:t>
            </a:r>
            <a:r>
              <a:rPr lang="fr-FR" sz="2100" dirty="0" err="1"/>
              <a:t>přijít</a:t>
            </a:r>
            <a:r>
              <a:rPr lang="fr-FR" sz="2100" dirty="0"/>
              <a:t> </a:t>
            </a:r>
            <a:r>
              <a:rPr lang="fr-FR" sz="2100" dirty="0" err="1"/>
              <a:t>nějaka</a:t>
            </a:r>
            <a:r>
              <a:rPr lang="fr-FR" sz="2100" dirty="0"/>
              <a:t>́ </a:t>
            </a:r>
            <a:r>
              <a:rPr lang="fr-FR" sz="2100" dirty="0" err="1"/>
              <a:t>nemoc</a:t>
            </a:r>
            <a:r>
              <a:rPr lang="fr-FR" sz="2100" dirty="0"/>
              <a:t> </a:t>
            </a:r>
            <a:r>
              <a:rPr lang="fr-FR" sz="2100" dirty="0" err="1"/>
              <a:t>nebo</a:t>
            </a:r>
            <a:r>
              <a:rPr lang="fr-FR" sz="2100" dirty="0"/>
              <a:t> </a:t>
            </a:r>
            <a:r>
              <a:rPr lang="fr-FR" sz="2100" dirty="0" err="1"/>
              <a:t>degenerace</a:t>
            </a:r>
            <a:r>
              <a:rPr lang="fr-FR" sz="2100" dirty="0"/>
              <a:t> » </a:t>
            </a:r>
            <a:r>
              <a:rPr lang="fr-FR" sz="2000" dirty="0"/>
              <a:t>(</a:t>
            </a:r>
            <a:r>
              <a:rPr lang="fr-FR" sz="2000" i="1" dirty="0" err="1"/>
              <a:t>Válka</a:t>
            </a:r>
            <a:r>
              <a:rPr lang="fr-FR" sz="2000" i="1" dirty="0"/>
              <a:t> S </a:t>
            </a:r>
            <a:r>
              <a:rPr lang="fr-FR" sz="2000" i="1" dirty="0" err="1"/>
              <a:t>Mloky</a:t>
            </a:r>
            <a:r>
              <a:rPr lang="fr-FR" sz="2000" i="1" dirty="0"/>
              <a:t>)</a:t>
            </a:r>
            <a:endParaRPr lang="fr-FR" sz="2000" dirty="0"/>
          </a:p>
          <a:p>
            <a:pPr marL="0" indent="0">
              <a:buNone/>
            </a:pPr>
            <a:endParaRPr lang="fr-FR" sz="2100"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209059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379110"/>
            <a:ext cx="8229600" cy="3973475"/>
          </a:xfrm>
        </p:spPr>
        <p:style>
          <a:lnRef idx="2">
            <a:schemeClr val="accent4"/>
          </a:lnRef>
          <a:fillRef idx="1">
            <a:schemeClr val="lt1"/>
          </a:fillRef>
          <a:effectRef idx="0">
            <a:schemeClr val="accent4"/>
          </a:effectRef>
          <a:fontRef idx="minor">
            <a:schemeClr val="dk1"/>
          </a:fontRef>
        </p:style>
        <p:txBody>
          <a:bodyPr/>
          <a:lstStyle/>
          <a:p>
            <a:pPr marL="0" indent="0">
              <a:buNone/>
            </a:pPr>
            <a:r>
              <a:rPr lang="fr-FR" dirty="0"/>
              <a:t>« Trop facile, vieux frère. Pourquoi la nature devrait-elle corriger la pagaille que les hommes ont semée ? » </a:t>
            </a:r>
            <a:r>
              <a:rPr lang="fr-FR" sz="2000" b="1" dirty="0"/>
              <a:t>(</a:t>
            </a:r>
            <a:r>
              <a:rPr lang="fr-FR" sz="2000" b="1" i="1" dirty="0"/>
              <a:t>La guerre des salamandres, </a:t>
            </a:r>
            <a:r>
              <a:rPr lang="fr-FR" sz="2000" b="1" dirty="0"/>
              <a:t>p. 319)</a:t>
            </a:r>
          </a:p>
          <a:p>
            <a:pPr marL="0" indent="0">
              <a:buNone/>
            </a:pPr>
            <a:endParaRPr lang="fr-FR" dirty="0"/>
          </a:p>
          <a:p>
            <a:pPr marL="0" indent="0">
              <a:buNone/>
            </a:pPr>
            <a:r>
              <a:rPr lang="fr-FR" sz="2000" dirty="0" err="1"/>
              <a:t>Přílis</a:t>
            </a:r>
            <a:r>
              <a:rPr lang="fr-FR" sz="2000" dirty="0"/>
              <a:t>̌ </a:t>
            </a:r>
            <a:r>
              <a:rPr lang="fr-FR" sz="2000" dirty="0" err="1"/>
              <a:t>lacine</a:t>
            </a:r>
            <a:r>
              <a:rPr lang="fr-FR" sz="2000" dirty="0"/>
              <a:t>́, </a:t>
            </a:r>
            <a:r>
              <a:rPr lang="fr-FR" sz="2000" dirty="0" err="1"/>
              <a:t>brachu</a:t>
            </a:r>
            <a:r>
              <a:rPr lang="fr-FR" sz="2000" dirty="0"/>
              <a:t>. </a:t>
            </a:r>
            <a:r>
              <a:rPr lang="fr-FR" sz="2000" dirty="0" err="1"/>
              <a:t>Copak</a:t>
            </a:r>
            <a:r>
              <a:rPr lang="fr-FR" sz="2000" dirty="0"/>
              <a:t> má </a:t>
            </a:r>
            <a:r>
              <a:rPr lang="fr-FR" sz="2000" dirty="0" err="1"/>
              <a:t>pořád</a:t>
            </a:r>
            <a:r>
              <a:rPr lang="fr-FR" sz="2000" dirty="0"/>
              <a:t> </a:t>
            </a:r>
            <a:r>
              <a:rPr lang="fr-FR" sz="2000" dirty="0" err="1"/>
              <a:t>Příroda</a:t>
            </a:r>
            <a:r>
              <a:rPr lang="fr-FR" sz="2000" dirty="0"/>
              <a:t> </a:t>
            </a:r>
            <a:r>
              <a:rPr lang="fr-FR" sz="2000" dirty="0" err="1"/>
              <a:t>napravovat</a:t>
            </a:r>
            <a:r>
              <a:rPr lang="fr-FR" sz="2000" dirty="0"/>
              <a:t>, </a:t>
            </a:r>
            <a:r>
              <a:rPr lang="fr-FR" sz="2000" dirty="0" err="1"/>
              <a:t>co</a:t>
            </a:r>
            <a:r>
              <a:rPr lang="fr-FR" sz="2000" dirty="0"/>
              <a:t> si </a:t>
            </a:r>
            <a:r>
              <a:rPr lang="fr-FR" sz="2000" dirty="0" err="1"/>
              <a:t>lide</a:t>
            </a:r>
            <a:r>
              <a:rPr lang="fr-FR" sz="2000" dirty="0"/>
              <a:t>́ </a:t>
            </a:r>
            <a:r>
              <a:rPr lang="fr-FR" sz="2000" dirty="0" err="1"/>
              <a:t>nadrobili</a:t>
            </a:r>
            <a:r>
              <a:rPr lang="fr-FR" sz="2000" dirty="0"/>
              <a:t>? (</a:t>
            </a:r>
            <a:r>
              <a:rPr lang="fr-FR" sz="2000" i="1" dirty="0" err="1"/>
              <a:t>Válka</a:t>
            </a:r>
            <a:r>
              <a:rPr lang="fr-FR" sz="2000" i="1" dirty="0"/>
              <a:t> S </a:t>
            </a:r>
            <a:r>
              <a:rPr lang="fr-FR" sz="2000" i="1" dirty="0" err="1"/>
              <a:t>Mloky</a:t>
            </a:r>
            <a:r>
              <a:rPr lang="fr-FR" sz="2000" i="1" dirty="0"/>
              <a:t>)</a:t>
            </a:r>
            <a:endParaRPr lang="fr-FR" sz="2000"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848650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it-IT" dirty="0"/>
              <a:t>H.G. Wells, </a:t>
            </a:r>
            <a:r>
              <a:rPr lang="it-IT" i="1" dirty="0"/>
              <a:t>The War of the </a:t>
            </a:r>
            <a:r>
              <a:rPr lang="it-IT" i="1" dirty="0" err="1"/>
              <a:t>Worlds</a:t>
            </a:r>
            <a:r>
              <a:rPr lang="it-IT" dirty="0"/>
              <a:t>, 1898</a:t>
            </a:r>
          </a:p>
        </p:txBody>
      </p:sp>
      <p:sp>
        <p:nvSpPr>
          <p:cNvPr id="3" name="Segnaposto contenuto 2"/>
          <p:cNvSpPr>
            <a:spLocks noGrp="1"/>
          </p:cNvSpPr>
          <p:nvPr>
            <p:ph idx="1"/>
          </p:nvPr>
        </p:nvSpPr>
        <p:spPr>
          <a:xfrm>
            <a:off x="457200" y="1600200"/>
            <a:ext cx="8229600" cy="4817441"/>
          </a:xfrm>
        </p:spPr>
        <p:txBody>
          <a:bodyPr>
            <a:normAutofit fontScale="85000" lnSpcReduction="10000"/>
          </a:bodyPr>
          <a:lstStyle/>
          <a:p>
            <a:r>
              <a:rPr lang="fr-FR" dirty="0"/>
              <a:t>« For </a:t>
            </a:r>
            <a:r>
              <a:rPr lang="fr-FR" dirty="0" err="1"/>
              <a:t>that</a:t>
            </a:r>
            <a:r>
              <a:rPr lang="fr-FR" dirty="0"/>
              <a:t> moment I </a:t>
            </a:r>
            <a:r>
              <a:rPr lang="fr-FR" dirty="0" err="1"/>
              <a:t>touched</a:t>
            </a:r>
            <a:r>
              <a:rPr lang="fr-FR" dirty="0"/>
              <a:t> an </a:t>
            </a:r>
            <a:r>
              <a:rPr lang="fr-FR" dirty="0" err="1"/>
              <a:t>emotion</a:t>
            </a:r>
            <a:r>
              <a:rPr lang="fr-FR" dirty="0"/>
              <a:t> </a:t>
            </a:r>
            <a:r>
              <a:rPr lang="fr-FR" dirty="0" err="1"/>
              <a:t>beyond</a:t>
            </a:r>
            <a:r>
              <a:rPr lang="fr-FR" dirty="0"/>
              <a:t> the </a:t>
            </a:r>
            <a:r>
              <a:rPr lang="fr-FR" dirty="0" err="1"/>
              <a:t>com­mon</a:t>
            </a:r>
            <a:r>
              <a:rPr lang="fr-FR" dirty="0"/>
              <a:t> range of men, </a:t>
            </a:r>
            <a:r>
              <a:rPr lang="fr-FR" dirty="0" err="1"/>
              <a:t>yet</a:t>
            </a:r>
            <a:r>
              <a:rPr lang="fr-FR" dirty="0"/>
              <a:t> one </a:t>
            </a:r>
            <a:r>
              <a:rPr lang="fr-FR" dirty="0" err="1"/>
              <a:t>that</a:t>
            </a:r>
            <a:r>
              <a:rPr lang="fr-FR" dirty="0"/>
              <a:t> the </a:t>
            </a:r>
            <a:r>
              <a:rPr lang="fr-FR" dirty="0" err="1"/>
              <a:t>poor</a:t>
            </a:r>
            <a:r>
              <a:rPr lang="fr-FR" dirty="0"/>
              <a:t> brutes </a:t>
            </a:r>
            <a:r>
              <a:rPr lang="fr-FR" dirty="0" err="1"/>
              <a:t>we</a:t>
            </a:r>
            <a:r>
              <a:rPr lang="fr-FR" dirty="0"/>
              <a:t> </a:t>
            </a:r>
            <a:r>
              <a:rPr lang="fr-FR" dirty="0" err="1"/>
              <a:t>dominate</a:t>
            </a:r>
            <a:r>
              <a:rPr lang="fr-FR" dirty="0"/>
              <a:t> know </a:t>
            </a:r>
            <a:r>
              <a:rPr lang="fr-FR" dirty="0" err="1"/>
              <a:t>only</a:t>
            </a:r>
            <a:r>
              <a:rPr lang="fr-FR" dirty="0"/>
              <a:t> </a:t>
            </a:r>
            <a:r>
              <a:rPr lang="fr-FR" dirty="0" err="1"/>
              <a:t>too</a:t>
            </a:r>
            <a:r>
              <a:rPr lang="fr-FR" dirty="0"/>
              <a:t> </a:t>
            </a:r>
            <a:r>
              <a:rPr lang="fr-FR" dirty="0" err="1"/>
              <a:t>well</a:t>
            </a:r>
            <a:r>
              <a:rPr lang="fr-FR" dirty="0"/>
              <a:t>. (…) I </a:t>
            </a:r>
            <a:r>
              <a:rPr lang="fr-FR" dirty="0" err="1"/>
              <a:t>felt</a:t>
            </a:r>
            <a:r>
              <a:rPr lang="fr-FR" dirty="0"/>
              <a:t> (…) a </a:t>
            </a:r>
            <a:r>
              <a:rPr lang="fr-FR" dirty="0" err="1"/>
              <a:t>sense</a:t>
            </a:r>
            <a:r>
              <a:rPr lang="fr-FR" dirty="0"/>
              <a:t> of </a:t>
            </a:r>
            <a:r>
              <a:rPr lang="fr-FR" dirty="0" err="1"/>
              <a:t>dethronement</a:t>
            </a:r>
            <a:r>
              <a:rPr lang="fr-FR" dirty="0"/>
              <a:t>, a persuasion </a:t>
            </a:r>
            <a:r>
              <a:rPr lang="fr-FR" dirty="0" err="1"/>
              <a:t>that</a:t>
            </a:r>
            <a:r>
              <a:rPr lang="fr-FR" dirty="0"/>
              <a:t> I </a:t>
            </a:r>
            <a:r>
              <a:rPr lang="fr-FR" dirty="0" err="1"/>
              <a:t>was</a:t>
            </a:r>
            <a:r>
              <a:rPr lang="fr-FR" dirty="0"/>
              <a:t> no longer a master, but an animal </a:t>
            </a:r>
            <a:r>
              <a:rPr lang="fr-FR" dirty="0" err="1"/>
              <a:t>among</a:t>
            </a:r>
            <a:r>
              <a:rPr lang="fr-FR" dirty="0"/>
              <a:t> the </a:t>
            </a:r>
            <a:r>
              <a:rPr lang="fr-FR" dirty="0" err="1"/>
              <a:t>animals</a:t>
            </a:r>
            <a:r>
              <a:rPr lang="fr-FR" dirty="0"/>
              <a:t>, </a:t>
            </a:r>
            <a:r>
              <a:rPr lang="fr-FR" dirty="0" err="1"/>
              <a:t>under</a:t>
            </a:r>
            <a:r>
              <a:rPr lang="fr-FR" dirty="0"/>
              <a:t> the </a:t>
            </a:r>
            <a:r>
              <a:rPr lang="fr-FR" dirty="0" err="1"/>
              <a:t>Martian</a:t>
            </a:r>
            <a:r>
              <a:rPr lang="fr-FR" dirty="0"/>
              <a:t> </a:t>
            </a:r>
            <a:r>
              <a:rPr lang="fr-FR" dirty="0" err="1"/>
              <a:t>heel</a:t>
            </a:r>
            <a:r>
              <a:rPr lang="fr-FR" dirty="0"/>
              <a:t>. (…) the </a:t>
            </a:r>
            <a:r>
              <a:rPr lang="fr-FR" dirty="0" err="1"/>
              <a:t>fear</a:t>
            </a:r>
            <a:r>
              <a:rPr lang="fr-FR" dirty="0"/>
              <a:t> and empire of man </a:t>
            </a:r>
            <a:r>
              <a:rPr lang="fr-FR" dirty="0" err="1"/>
              <a:t>had</a:t>
            </a:r>
            <a:r>
              <a:rPr lang="fr-FR" dirty="0"/>
              <a:t> </a:t>
            </a:r>
            <a:r>
              <a:rPr lang="fr-FR" dirty="0" err="1"/>
              <a:t>passed</a:t>
            </a:r>
            <a:r>
              <a:rPr lang="fr-FR" dirty="0"/>
              <a:t> </a:t>
            </a:r>
            <a:r>
              <a:rPr lang="fr-FR" dirty="0" err="1"/>
              <a:t>away</a:t>
            </a:r>
            <a:r>
              <a:rPr lang="fr-FR" dirty="0"/>
              <a:t> » </a:t>
            </a:r>
          </a:p>
          <a:p>
            <a:r>
              <a:rPr lang="fr-FR" dirty="0"/>
              <a:t>« </a:t>
            </a:r>
            <a:r>
              <a:rPr lang="fr-FR" dirty="0" err="1"/>
              <a:t>At</a:t>
            </a:r>
            <a:r>
              <a:rPr lang="fr-FR" dirty="0"/>
              <a:t> </a:t>
            </a:r>
            <a:r>
              <a:rPr lang="fr-FR" dirty="0" err="1"/>
              <a:t>any</a:t>
            </a:r>
            <a:r>
              <a:rPr lang="fr-FR" dirty="0"/>
              <a:t> rate </a:t>
            </a:r>
            <a:r>
              <a:rPr lang="fr-FR" dirty="0" err="1"/>
              <a:t>whether</a:t>
            </a:r>
            <a:r>
              <a:rPr lang="fr-FR" dirty="0"/>
              <a:t> </a:t>
            </a:r>
            <a:r>
              <a:rPr lang="fr-FR" dirty="0" err="1"/>
              <a:t>we</a:t>
            </a:r>
            <a:r>
              <a:rPr lang="fr-FR" dirty="0"/>
              <a:t> </a:t>
            </a:r>
            <a:r>
              <a:rPr lang="fr-FR" dirty="0" err="1"/>
              <a:t>expect</a:t>
            </a:r>
            <a:r>
              <a:rPr lang="fr-FR" dirty="0"/>
              <a:t> </a:t>
            </a:r>
            <a:r>
              <a:rPr lang="fr-FR" dirty="0" err="1"/>
              <a:t>another</a:t>
            </a:r>
            <a:r>
              <a:rPr lang="fr-FR" dirty="0"/>
              <a:t> invasion or not, </a:t>
            </a:r>
            <a:r>
              <a:rPr lang="fr-FR" dirty="0" err="1"/>
              <a:t>our</a:t>
            </a:r>
            <a:r>
              <a:rPr lang="fr-FR" dirty="0"/>
              <a:t> </a:t>
            </a:r>
            <a:r>
              <a:rPr lang="fr-FR" dirty="0" err="1"/>
              <a:t>views</a:t>
            </a:r>
            <a:r>
              <a:rPr lang="fr-FR" dirty="0"/>
              <a:t> of the </a:t>
            </a:r>
            <a:r>
              <a:rPr lang="fr-FR" dirty="0" err="1"/>
              <a:t>human</a:t>
            </a:r>
            <a:r>
              <a:rPr lang="fr-FR" dirty="0"/>
              <a:t> future must </a:t>
            </a:r>
            <a:r>
              <a:rPr lang="fr-FR" dirty="0" err="1"/>
              <a:t>be</a:t>
            </a:r>
            <a:r>
              <a:rPr lang="fr-FR" dirty="0"/>
              <a:t> </a:t>
            </a:r>
            <a:r>
              <a:rPr lang="fr-FR" dirty="0" err="1"/>
              <a:t>greatly</a:t>
            </a:r>
            <a:r>
              <a:rPr lang="fr-FR" dirty="0"/>
              <a:t> </a:t>
            </a:r>
            <a:r>
              <a:rPr lang="fr-FR" dirty="0" err="1"/>
              <a:t>modified</a:t>
            </a:r>
            <a:r>
              <a:rPr lang="fr-FR" dirty="0"/>
              <a:t> by </a:t>
            </a:r>
            <a:r>
              <a:rPr lang="fr-FR" dirty="0" err="1"/>
              <a:t>these</a:t>
            </a:r>
            <a:r>
              <a:rPr lang="fr-FR" dirty="0"/>
              <a:t> </a:t>
            </a:r>
            <a:r>
              <a:rPr lang="fr-FR" dirty="0" err="1"/>
              <a:t>events</a:t>
            </a:r>
            <a:r>
              <a:rPr lang="fr-FR" dirty="0"/>
              <a:t>. </a:t>
            </a:r>
            <a:r>
              <a:rPr lang="fr-FR" dirty="0" err="1"/>
              <a:t>We</a:t>
            </a:r>
            <a:r>
              <a:rPr lang="fr-FR" dirty="0"/>
              <a:t> have </a:t>
            </a:r>
            <a:r>
              <a:rPr lang="fr-FR" dirty="0" err="1"/>
              <a:t>learned</a:t>
            </a:r>
            <a:r>
              <a:rPr lang="fr-FR" dirty="0"/>
              <a:t> </a:t>
            </a:r>
            <a:r>
              <a:rPr lang="fr-FR" dirty="0" err="1"/>
              <a:t>now</a:t>
            </a:r>
            <a:r>
              <a:rPr lang="fr-FR" dirty="0"/>
              <a:t> </a:t>
            </a:r>
            <a:r>
              <a:rPr lang="fr-FR" dirty="0" err="1"/>
              <a:t>that</a:t>
            </a:r>
            <a:r>
              <a:rPr lang="fr-FR" dirty="0"/>
              <a:t> </a:t>
            </a:r>
            <a:r>
              <a:rPr lang="fr-FR" dirty="0" err="1"/>
              <a:t>we</a:t>
            </a:r>
            <a:r>
              <a:rPr lang="fr-FR" dirty="0"/>
              <a:t> </a:t>
            </a:r>
            <a:r>
              <a:rPr lang="fr-FR" dirty="0" err="1"/>
              <a:t>cannot</a:t>
            </a:r>
            <a:r>
              <a:rPr lang="fr-FR" dirty="0"/>
              <a:t> regard </a:t>
            </a:r>
            <a:r>
              <a:rPr lang="fr-FR" dirty="0" err="1"/>
              <a:t>this</a:t>
            </a:r>
            <a:r>
              <a:rPr lang="fr-FR" dirty="0"/>
              <a:t> </a:t>
            </a:r>
            <a:r>
              <a:rPr lang="fr-FR" dirty="0" err="1"/>
              <a:t>planet</a:t>
            </a:r>
            <a:r>
              <a:rPr lang="fr-FR" dirty="0"/>
              <a:t> as </a:t>
            </a:r>
            <a:r>
              <a:rPr lang="fr-FR" dirty="0" err="1"/>
              <a:t>being</a:t>
            </a:r>
            <a:r>
              <a:rPr lang="fr-FR" dirty="0"/>
              <a:t> </a:t>
            </a:r>
            <a:r>
              <a:rPr lang="fr-FR" dirty="0" err="1"/>
              <a:t>fenced</a:t>
            </a:r>
            <a:r>
              <a:rPr lang="fr-FR" dirty="0"/>
              <a:t> in and a </a:t>
            </a:r>
            <a:r>
              <a:rPr lang="fr-FR" dirty="0" err="1"/>
              <a:t>secure</a:t>
            </a:r>
            <a:r>
              <a:rPr lang="fr-FR" dirty="0"/>
              <a:t> </a:t>
            </a:r>
            <a:r>
              <a:rPr lang="fr-FR" dirty="0" err="1"/>
              <a:t>abiding</a:t>
            </a:r>
            <a:r>
              <a:rPr lang="fr-FR" dirty="0"/>
              <a:t> place for Man ». </a:t>
            </a:r>
            <a:endParaRPr lang="it-IT" b="1" dirty="0"/>
          </a:p>
        </p:txBody>
      </p:sp>
    </p:spTree>
    <p:extLst>
      <p:ext uri="{BB962C8B-B14F-4D97-AF65-F5344CB8AC3E}">
        <p14:creationId xmlns:p14="http://schemas.microsoft.com/office/powerpoint/2010/main" val="314170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02001"/>
            <a:ext cx="8229600" cy="4028094"/>
          </a:xfrm>
        </p:spPr>
        <p:style>
          <a:lnRef idx="2">
            <a:schemeClr val="accent4"/>
          </a:lnRef>
          <a:fillRef idx="1">
            <a:schemeClr val="lt1"/>
          </a:fillRef>
          <a:effectRef idx="0">
            <a:schemeClr val="accent4"/>
          </a:effectRef>
          <a:fontRef idx="minor">
            <a:schemeClr val="dk1"/>
          </a:fontRef>
        </p:style>
        <p:txBody>
          <a:bodyPr/>
          <a:lstStyle/>
          <a:p>
            <a:pPr marL="0" indent="0">
              <a:buNone/>
            </a:pPr>
            <a:r>
              <a:rPr lang="fr-FR" dirty="0"/>
              <a:t>« Et ensuite? »</a:t>
            </a:r>
          </a:p>
          <a:p>
            <a:pPr marL="0" indent="0">
              <a:buNone/>
            </a:pPr>
            <a:r>
              <a:rPr lang="fr-FR" dirty="0"/>
              <a:t>« J’en sais pas plus long… » (p. 324).  </a:t>
            </a:r>
          </a:p>
          <a:p>
            <a:pPr marL="0" indent="0">
              <a:buNone/>
            </a:pPr>
            <a:endParaRPr lang="fr-FR" dirty="0"/>
          </a:p>
          <a:p>
            <a:pPr marL="0" indent="0">
              <a:buNone/>
            </a:pPr>
            <a:r>
              <a:rPr lang="fr-FR" sz="2000" dirty="0"/>
              <a:t>« A </a:t>
            </a:r>
            <a:r>
              <a:rPr lang="fr-FR" sz="2000" dirty="0" err="1"/>
              <a:t>potom</a:t>
            </a:r>
            <a:r>
              <a:rPr lang="fr-FR" sz="2000" dirty="0"/>
              <a:t>? »</a:t>
            </a:r>
            <a:br>
              <a:rPr lang="fr-FR" sz="2000" dirty="0"/>
            </a:br>
            <a:r>
              <a:rPr lang="fr-FR" sz="2000" dirty="0"/>
              <a:t>« </a:t>
            </a:r>
            <a:r>
              <a:rPr lang="fr-FR" sz="2000" dirty="0" err="1"/>
              <a:t>Dál</a:t>
            </a:r>
            <a:r>
              <a:rPr lang="fr-FR" sz="2000" dirty="0"/>
              <a:t> </a:t>
            </a:r>
            <a:r>
              <a:rPr lang="fr-FR" sz="2000" dirty="0" err="1"/>
              <a:t>uz</a:t>
            </a:r>
            <a:r>
              <a:rPr lang="fr-FR" sz="2000" dirty="0"/>
              <a:t>̌ to </a:t>
            </a:r>
            <a:r>
              <a:rPr lang="fr-FR" sz="2000" dirty="0" err="1"/>
              <a:t>nevím</a:t>
            </a:r>
            <a:r>
              <a:rPr lang="fr-FR" sz="2000" dirty="0"/>
              <a:t>… » (</a:t>
            </a:r>
            <a:r>
              <a:rPr lang="fr-FR" sz="2000" i="1" dirty="0" err="1"/>
              <a:t>Válka</a:t>
            </a:r>
            <a:r>
              <a:rPr lang="fr-FR" sz="2000" i="1" dirty="0"/>
              <a:t> S </a:t>
            </a:r>
            <a:r>
              <a:rPr lang="fr-FR" sz="2000" i="1" dirty="0" err="1"/>
              <a:t>Mloky</a:t>
            </a:r>
            <a:r>
              <a:rPr lang="fr-FR" sz="2000" i="1" dirty="0"/>
              <a:t>)</a:t>
            </a:r>
            <a:endParaRPr lang="fr-FR" sz="2000" dirty="0"/>
          </a:p>
          <a:p>
            <a:pPr marL="0" indent="0">
              <a:buNone/>
            </a:pPr>
            <a:endParaRPr lang="fr-FR" sz="2000"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428214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4885" y="1"/>
            <a:ext cx="8229600" cy="1716680"/>
          </a:xfrm>
        </p:spPr>
        <p:txBody>
          <a:bodyPr>
            <a:noAutofit/>
          </a:bodyPr>
          <a:lstStyle/>
          <a:p>
            <a:r>
              <a:rPr lang="it-IT" sz="2700" b="1" dirty="0"/>
              <a:t>MANIFESTE</a:t>
            </a:r>
            <a:br>
              <a:rPr lang="it-IT" sz="2700" b="1" dirty="0"/>
            </a:br>
            <a:r>
              <a:rPr lang="fr-FR" sz="2700" b="1" i="1" dirty="0"/>
              <a:t>Pour une littérature-monde en français</a:t>
            </a:r>
            <a:br>
              <a:rPr lang="fr-FR" sz="2700" b="1" dirty="0"/>
            </a:br>
            <a:r>
              <a:rPr lang="fr-FR" sz="2700" b="1" dirty="0"/>
              <a:t> « Le Monde » (19 mars 2007) </a:t>
            </a:r>
            <a:endParaRPr lang="it-IT" sz="2700" b="1" dirty="0"/>
          </a:p>
        </p:txBody>
      </p:sp>
      <p:sp>
        <p:nvSpPr>
          <p:cNvPr id="3" name="Segnaposto contenuto 2"/>
          <p:cNvSpPr>
            <a:spLocks noGrp="1"/>
          </p:cNvSpPr>
          <p:nvPr>
            <p:ph idx="1"/>
          </p:nvPr>
        </p:nvSpPr>
        <p:spPr>
          <a:xfrm>
            <a:off x="457200" y="1837469"/>
            <a:ext cx="8229600" cy="4525963"/>
          </a:xfrm>
        </p:spPr>
        <p:txBody>
          <a:bodyPr>
            <a:normAutofit fontScale="77500" lnSpcReduction="20000"/>
          </a:bodyPr>
          <a:lstStyle/>
          <a:p>
            <a:r>
              <a:rPr lang="fr-FR" dirty="0">
                <a:hlinkClick r:id="rId2"/>
              </a:rPr>
              <a:t>https://www.lemonde.fr/livres/article/2007/03/15/des-ecrivains-plaident-pour-un-roman-en-francais-ouvert-sur-le-monde_883572_3260.html</a:t>
            </a:r>
            <a:r>
              <a:rPr lang="fr-FR" dirty="0"/>
              <a:t> </a:t>
            </a:r>
          </a:p>
          <a:p>
            <a:r>
              <a:rPr lang="fr-FR" dirty="0"/>
              <a:t>44 écrivains venus d’outre-mer </a:t>
            </a:r>
          </a:p>
          <a:p>
            <a:r>
              <a:rPr lang="fr-FR" dirty="0"/>
              <a:t>Tahar Ben Jelloun, Edouard Glissant, Nancy Huston</a:t>
            </a:r>
            <a:r>
              <a:rPr lang="it-IT" dirty="0"/>
              <a:t>, Le </a:t>
            </a:r>
            <a:r>
              <a:rPr lang="it-IT" dirty="0" err="1"/>
              <a:t>Clézio</a:t>
            </a:r>
            <a:r>
              <a:rPr lang="it-IT" dirty="0"/>
              <a:t> etc. </a:t>
            </a:r>
            <a:endParaRPr lang="it-IT" dirty="0">
              <a:effectLst/>
            </a:endParaRPr>
          </a:p>
          <a:p>
            <a:r>
              <a:rPr lang="fr-FR" dirty="0"/>
              <a:t>l’attribution de cinq prestigieux prix littéraires à des écrivains d’Outre-France (</a:t>
            </a:r>
            <a:r>
              <a:rPr lang="it-IT" dirty="0"/>
              <a:t>le </a:t>
            </a:r>
            <a:r>
              <a:rPr lang="it-IT" dirty="0" err="1"/>
              <a:t>Goncourt</a:t>
            </a:r>
            <a:r>
              <a:rPr lang="it-IT" dirty="0"/>
              <a:t>, le </a:t>
            </a:r>
            <a:r>
              <a:rPr lang="it-IT" dirty="0" err="1"/>
              <a:t>Grand</a:t>
            </a:r>
            <a:r>
              <a:rPr lang="it-IT" dirty="0"/>
              <a:t> </a:t>
            </a:r>
            <a:r>
              <a:rPr lang="it-IT" dirty="0" err="1"/>
              <a:t>Prix</a:t>
            </a:r>
            <a:r>
              <a:rPr lang="it-IT" dirty="0"/>
              <a:t> </a:t>
            </a:r>
            <a:r>
              <a:rPr lang="it-IT" dirty="0" err="1"/>
              <a:t>du</a:t>
            </a:r>
            <a:r>
              <a:rPr lang="it-IT" dirty="0"/>
              <a:t> </a:t>
            </a:r>
            <a:r>
              <a:rPr lang="it-IT" dirty="0" err="1"/>
              <a:t>roman</a:t>
            </a:r>
            <a:r>
              <a:rPr lang="it-IT" dirty="0"/>
              <a:t> de l'Académie </a:t>
            </a:r>
            <a:r>
              <a:rPr lang="it-IT" dirty="0" err="1"/>
              <a:t>française</a:t>
            </a:r>
            <a:r>
              <a:rPr lang="it-IT" dirty="0"/>
              <a:t>, le </a:t>
            </a:r>
            <a:r>
              <a:rPr lang="it-IT" dirty="0" err="1"/>
              <a:t>Renaudot</a:t>
            </a:r>
            <a:r>
              <a:rPr lang="it-IT" dirty="0"/>
              <a:t>, le </a:t>
            </a:r>
            <a:r>
              <a:rPr lang="it-IT" dirty="0" err="1"/>
              <a:t>Femina</a:t>
            </a:r>
            <a:r>
              <a:rPr lang="it-IT" dirty="0"/>
              <a:t>, le </a:t>
            </a:r>
            <a:r>
              <a:rPr lang="it-IT" dirty="0" err="1"/>
              <a:t>Goncourt</a:t>
            </a:r>
            <a:r>
              <a:rPr lang="it-IT" dirty="0"/>
              <a:t> </a:t>
            </a:r>
            <a:r>
              <a:rPr lang="it-IT" dirty="0" err="1"/>
              <a:t>des</a:t>
            </a:r>
            <a:r>
              <a:rPr lang="it-IT" dirty="0"/>
              <a:t> </a:t>
            </a:r>
            <a:r>
              <a:rPr lang="it-IT" dirty="0" err="1"/>
              <a:t>lycéens</a:t>
            </a:r>
            <a:r>
              <a:rPr lang="it-IT" dirty="0"/>
              <a:t>)</a:t>
            </a:r>
            <a:endParaRPr lang="fr-FR" dirty="0"/>
          </a:p>
          <a:p>
            <a:r>
              <a:rPr lang="fr-FR" dirty="0"/>
              <a:t>le centre « depuis lequel était supposée rayonner une littérature franco-française » n’existe plus mais s’est disséminé « aux quatre coins du monde »</a:t>
            </a:r>
          </a:p>
          <a:p>
            <a:endParaRPr lang="it-IT" dirty="0"/>
          </a:p>
        </p:txBody>
      </p:sp>
    </p:spTree>
    <p:extLst>
      <p:ext uri="{BB962C8B-B14F-4D97-AF65-F5344CB8AC3E}">
        <p14:creationId xmlns:p14="http://schemas.microsoft.com/office/powerpoint/2010/main" val="380837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10000"/>
          </a:bodyPr>
          <a:lstStyle/>
          <a:p>
            <a:r>
              <a:rPr lang="fr-FR" dirty="0"/>
              <a:t>La littérature francophone = « dernier avatar du colonialisme » / « la lumière d’une étoile morte »</a:t>
            </a:r>
          </a:p>
          <a:p>
            <a:r>
              <a:rPr lang="fr-FR" dirty="0"/>
              <a:t>des cendres de laquelle a surgi « une littérature-monde en langue française consciemment affirmée, ouverte sur le monde, transnationale ». « Les talents venus de la “périphérie” » avec leur « effervescence romanesque », auraient apporté une nouvelle lymphe à la littérature française mourante, autoréférentielle, « sans autre objet qu’elle-même ». </a:t>
            </a:r>
            <a:endParaRPr lang="it-IT" dirty="0"/>
          </a:p>
        </p:txBody>
      </p:sp>
    </p:spTree>
    <p:extLst>
      <p:ext uri="{BB962C8B-B14F-4D97-AF65-F5344CB8AC3E}">
        <p14:creationId xmlns:p14="http://schemas.microsoft.com/office/powerpoint/2010/main" val="29436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a:t>1</a:t>
            </a:r>
            <a:r>
              <a:rPr lang="fr-FR" baseline="30000" dirty="0"/>
              <a:t>ère</a:t>
            </a:r>
            <a:r>
              <a:rPr lang="fr-FR" dirty="0"/>
              <a:t> observation </a:t>
            </a:r>
            <a:r>
              <a:rPr lang="fr-FR" b="1" dirty="0"/>
              <a:t>critique</a:t>
            </a:r>
          </a:p>
        </p:txBody>
      </p:sp>
      <p:sp>
        <p:nvSpPr>
          <p:cNvPr id="3" name="Segnaposto contenuto 2"/>
          <p:cNvSpPr>
            <a:spLocks noGrp="1"/>
          </p:cNvSpPr>
          <p:nvPr>
            <p:ph idx="1"/>
          </p:nvPr>
        </p:nvSpPr>
        <p:spPr/>
        <p:txBody>
          <a:bodyPr>
            <a:normAutofit fontScale="85000" lnSpcReduction="10000"/>
          </a:bodyPr>
          <a:lstStyle/>
          <a:p>
            <a:r>
              <a:rPr lang="fr-FR" dirty="0"/>
              <a:t>1) le monde évoqué par le Manifeste correspond à une portion du monde, celle qui parle et écrit en français</a:t>
            </a:r>
          </a:p>
          <a:p>
            <a:r>
              <a:rPr lang="fr-FR" dirty="0">
                <a:effectLst/>
              </a:rPr>
              <a:t>Comparaison (Compétition?) </a:t>
            </a:r>
            <a:r>
              <a:rPr lang="fr-FR" dirty="0"/>
              <a:t>avec la littérature anglophone</a:t>
            </a:r>
            <a:r>
              <a:rPr lang="it-IT" dirty="0">
                <a:effectLst/>
              </a:rPr>
              <a:t> </a:t>
            </a:r>
            <a:r>
              <a:rPr lang="fr-FR" dirty="0">
                <a:effectLst/>
              </a:rPr>
              <a:t>  </a:t>
            </a:r>
          </a:p>
          <a:p>
            <a:r>
              <a:rPr lang="fr-FR" dirty="0"/>
              <a:t>« Combien d’écrivains de langue française, pris eux aussi entre deux ou plusieurs cultures, se sont interrogés alors sur cette étrange disparité qui les reléguait sur les marges, eux “francophones”, variante exotique tout juste tolérée, tandis que les enfants de l’ex-Empire britannique prenaient, en toute légitimité, possession des lettres anglaises ? » </a:t>
            </a:r>
            <a:r>
              <a:rPr lang="fr-FR" b="1" dirty="0"/>
              <a:t>(Manifeste)</a:t>
            </a:r>
          </a:p>
        </p:txBody>
      </p:sp>
    </p:spTree>
    <p:extLst>
      <p:ext uri="{BB962C8B-B14F-4D97-AF65-F5344CB8AC3E}">
        <p14:creationId xmlns:p14="http://schemas.microsoft.com/office/powerpoint/2010/main" val="19834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a:t>2</a:t>
            </a:r>
            <a:r>
              <a:rPr lang="fr-FR" baseline="30000" dirty="0"/>
              <a:t>ème</a:t>
            </a:r>
            <a:r>
              <a:rPr lang="fr-FR" dirty="0"/>
              <a:t> </a:t>
            </a:r>
            <a:r>
              <a:rPr lang="fr-FR" b="1" dirty="0"/>
              <a:t>observation</a:t>
            </a:r>
            <a:r>
              <a:rPr lang="fr-FR" dirty="0"/>
              <a:t> critique</a:t>
            </a:r>
          </a:p>
        </p:txBody>
      </p:sp>
      <p:sp>
        <p:nvSpPr>
          <p:cNvPr id="3" name="Segnaposto contenuto 2"/>
          <p:cNvSpPr>
            <a:spLocks noGrp="1"/>
          </p:cNvSpPr>
          <p:nvPr>
            <p:ph idx="1"/>
          </p:nvPr>
        </p:nvSpPr>
        <p:spPr/>
        <p:txBody>
          <a:bodyPr/>
          <a:lstStyle/>
          <a:p>
            <a:r>
              <a:rPr lang="fr-FR" dirty="0"/>
              <a:t>les signataires du Manifeste s’auto-légitiment en tant que représentants par excellence de la « mondialité »</a:t>
            </a:r>
            <a:r>
              <a:rPr lang="fr-FR" dirty="0">
                <a:effectLst/>
              </a:rPr>
              <a:t> </a:t>
            </a:r>
          </a:p>
          <a:p>
            <a:r>
              <a:rPr lang="fr-FR" dirty="0"/>
              <a:t>« ces romans bruyants, colorés, métissés […] nous disent le monde qui devant nous émerge »</a:t>
            </a:r>
            <a:r>
              <a:rPr lang="fr-FR" dirty="0">
                <a:effectLst/>
              </a:rPr>
              <a:t> </a:t>
            </a:r>
          </a:p>
          <a:p>
            <a:r>
              <a:rPr lang="fr-FR" dirty="0"/>
              <a:t>Native informant / informateurs indigènes </a:t>
            </a:r>
          </a:p>
        </p:txBody>
      </p:sp>
    </p:spTree>
    <p:extLst>
      <p:ext uri="{BB962C8B-B14F-4D97-AF65-F5344CB8AC3E}">
        <p14:creationId xmlns:p14="http://schemas.microsoft.com/office/powerpoint/2010/main" val="290982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500" b="1" dirty="0"/>
              <a:t>Kathryn Morton, </a:t>
            </a:r>
            <a:r>
              <a:rPr lang="fr-FR" sz="2500" b="1" i="1" dirty="0"/>
              <a:t>Interview à </a:t>
            </a:r>
            <a:r>
              <a:rPr lang="fr-FR" sz="2500" b="1" i="1" dirty="0" err="1"/>
              <a:t>Ishiguro</a:t>
            </a:r>
            <a:r>
              <a:rPr lang="fr-FR" sz="2500" b="1" i="1" dirty="0"/>
              <a:t>, </a:t>
            </a:r>
            <a:r>
              <a:rPr lang="fr-FR" sz="2500" b="1" dirty="0"/>
              <a:t>« </a:t>
            </a:r>
            <a:r>
              <a:rPr lang="fr-FR" sz="2500" b="1" dirty="0" err="1"/>
              <a:t>After</a:t>
            </a:r>
            <a:r>
              <a:rPr lang="fr-FR" sz="2500" b="1" dirty="0"/>
              <a:t> the </a:t>
            </a:r>
            <a:r>
              <a:rPr lang="fr-FR" sz="2500" b="1" dirty="0" err="1"/>
              <a:t>War</a:t>
            </a:r>
            <a:r>
              <a:rPr lang="fr-FR" sz="2500" b="1" dirty="0"/>
              <a:t> </a:t>
            </a:r>
            <a:r>
              <a:rPr lang="fr-FR" sz="2500" b="1" dirty="0" err="1"/>
              <a:t>Was</a:t>
            </a:r>
            <a:r>
              <a:rPr lang="fr-FR" sz="2500" b="1" dirty="0"/>
              <a:t> </a:t>
            </a:r>
            <a:r>
              <a:rPr lang="fr-FR" sz="2500" b="1" dirty="0" err="1"/>
              <a:t>Lost</a:t>
            </a:r>
            <a:r>
              <a:rPr lang="fr-FR" sz="2500" b="1" dirty="0"/>
              <a:t> », </a:t>
            </a:r>
            <a:r>
              <a:rPr lang="fr-FR" sz="2500" b="1" i="1" dirty="0"/>
              <a:t>New York Times</a:t>
            </a:r>
            <a:r>
              <a:rPr lang="fr-FR" sz="2500" b="1" dirty="0"/>
              <a:t>, 8 Juin 1986</a:t>
            </a:r>
            <a:r>
              <a:rPr lang="it-IT" sz="2500" b="1" dirty="0">
                <a:effectLst/>
              </a:rPr>
              <a:t> </a:t>
            </a:r>
            <a:endParaRPr lang="it-IT" sz="2500" b="1" dirty="0"/>
          </a:p>
        </p:txBody>
      </p:sp>
      <p:sp>
        <p:nvSpPr>
          <p:cNvPr id="3" name="Segnaposto contenuto 2"/>
          <p:cNvSpPr>
            <a:spLocks noGrp="1"/>
          </p:cNvSpPr>
          <p:nvPr>
            <p:ph idx="1"/>
          </p:nvPr>
        </p:nvSpPr>
        <p:spPr/>
        <p:txBody>
          <a:bodyPr>
            <a:normAutofit fontScale="92500" lnSpcReduction="10000"/>
          </a:bodyPr>
          <a:lstStyle/>
          <a:p>
            <a:r>
              <a:rPr lang="en-GB" i="1" dirty="0"/>
              <a:t>Often with Japanese novels the Western reader may suspect he is missing the point […] </a:t>
            </a:r>
            <a:r>
              <a:rPr lang="fr-FR" i="1" dirty="0"/>
              <a:t>That </a:t>
            </a:r>
            <a:r>
              <a:rPr lang="fr-FR" i="1" dirty="0" err="1"/>
              <a:t>is</a:t>
            </a:r>
            <a:r>
              <a:rPr lang="fr-FR" i="1" dirty="0"/>
              <a:t> not a </a:t>
            </a:r>
            <a:r>
              <a:rPr lang="fr-FR" i="1" dirty="0" err="1"/>
              <a:t>problem</a:t>
            </a:r>
            <a:r>
              <a:rPr lang="fr-FR" i="1" dirty="0"/>
              <a:t> </a:t>
            </a:r>
            <a:r>
              <a:rPr lang="fr-FR" i="1" dirty="0" err="1"/>
              <a:t>here</a:t>
            </a:r>
            <a:r>
              <a:rPr lang="fr-FR" i="1" dirty="0"/>
              <a:t>. </a:t>
            </a:r>
            <a:r>
              <a:rPr lang="en-GB" i="1" dirty="0" err="1"/>
              <a:t>Mr.</a:t>
            </a:r>
            <a:r>
              <a:rPr lang="en-GB" i="1" dirty="0"/>
              <a:t> Ishiguro, though born in Nagasaki, has lived in England since 1960. He writes in English and does not require that the reader know the Orient to understand his book […] True to a traditional Oriental delicacy and circumspection, the characters are forever emitting small laughs, saying, « indeed », while essentially disagreeing.</a:t>
            </a:r>
            <a:r>
              <a:rPr lang="en-GB" dirty="0"/>
              <a:t> </a:t>
            </a:r>
            <a:endParaRPr lang="it-IT" dirty="0"/>
          </a:p>
          <a:p>
            <a:endParaRPr lang="it-IT" dirty="0"/>
          </a:p>
        </p:txBody>
      </p:sp>
    </p:spTree>
    <p:extLst>
      <p:ext uri="{BB962C8B-B14F-4D97-AF65-F5344CB8AC3E}">
        <p14:creationId xmlns:p14="http://schemas.microsoft.com/office/powerpoint/2010/main" val="145990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833D-26F8-D148-B4D7-F933E0462ACA}"/>
              </a:ext>
            </a:extLst>
          </p:cNvPr>
          <p:cNvSpPr>
            <a:spLocks noGrp="1"/>
          </p:cNvSpPr>
          <p:nvPr>
            <p:ph type="title"/>
          </p:nvPr>
        </p:nvSpPr>
        <p:spPr/>
        <p:txBody>
          <a:bodyPr>
            <a:normAutofit fontScale="90000"/>
          </a:bodyPr>
          <a:lstStyle/>
          <a:p>
            <a:br>
              <a:rPr lang="it-IT" b="1" dirty="0"/>
            </a:br>
            <a:r>
              <a:rPr lang="it-IT" b="1" dirty="0"/>
              <a:t>Le manifeste </a:t>
            </a:r>
            <a:r>
              <a:rPr lang="it-IT" b="1" dirty="0" err="1"/>
              <a:t>du</a:t>
            </a:r>
            <a:r>
              <a:rPr lang="it-IT" b="1" dirty="0"/>
              <a:t> Parti communiste</a:t>
            </a:r>
            <a:br>
              <a:rPr lang="it-IT" b="1" dirty="0"/>
            </a:br>
            <a:r>
              <a:rPr lang="it-IT" b="1" dirty="0"/>
              <a:t>K. </a:t>
            </a:r>
            <a:r>
              <a:rPr lang="it-IT" b="1" dirty="0" err="1"/>
              <a:t>Marx</a:t>
            </a:r>
            <a:r>
              <a:rPr lang="it-IT" b="1" dirty="0"/>
              <a:t> - </a:t>
            </a:r>
            <a:r>
              <a:rPr lang="it-IT" b="1" dirty="0" err="1"/>
              <a:t>F</a:t>
            </a:r>
            <a:r>
              <a:rPr lang="it-IT" b="1" dirty="0"/>
              <a:t>. </a:t>
            </a:r>
            <a:r>
              <a:rPr lang="it-IT" b="1" dirty="0" err="1"/>
              <a:t>Engels</a:t>
            </a:r>
            <a:br>
              <a:rPr lang="it-IT" b="1" dirty="0"/>
            </a:br>
            <a:endParaRPr lang="it-CZ" dirty="0"/>
          </a:p>
        </p:txBody>
      </p:sp>
      <p:sp>
        <p:nvSpPr>
          <p:cNvPr id="3" name="Segnaposto contenuto 2">
            <a:extLst>
              <a:ext uri="{FF2B5EF4-FFF2-40B4-BE49-F238E27FC236}">
                <a16:creationId xmlns:a16="http://schemas.microsoft.com/office/drawing/2014/main" id="{D6D2AD35-5088-FF4F-802B-1A3518197520}"/>
              </a:ext>
            </a:extLst>
          </p:cNvPr>
          <p:cNvSpPr>
            <a:spLocks noGrp="1"/>
          </p:cNvSpPr>
          <p:nvPr>
            <p:ph idx="1"/>
          </p:nvPr>
        </p:nvSpPr>
        <p:spPr/>
        <p:txBody>
          <a:bodyPr>
            <a:normAutofit fontScale="85000" lnSpcReduction="10000"/>
          </a:bodyPr>
          <a:lstStyle/>
          <a:p>
            <a:r>
              <a:rPr lang="it-CZ" dirty="0"/>
              <a:t>I - </a:t>
            </a:r>
            <a:r>
              <a:rPr lang="it-IT" b="1" dirty="0"/>
              <a:t> </a:t>
            </a:r>
            <a:r>
              <a:rPr lang="it-IT" b="1" dirty="0" err="1"/>
              <a:t>Bourgeois</a:t>
            </a:r>
            <a:r>
              <a:rPr lang="it-IT" b="1" dirty="0"/>
              <a:t> et </a:t>
            </a:r>
            <a:r>
              <a:rPr lang="it-IT" b="1" dirty="0" err="1"/>
              <a:t>prolétaires</a:t>
            </a:r>
            <a:endParaRPr lang="it-IT" b="1" dirty="0"/>
          </a:p>
          <a:p>
            <a:r>
              <a:rPr lang="it-IT" dirty="0"/>
              <a:t>L'histoire de </a:t>
            </a:r>
            <a:r>
              <a:rPr lang="it-IT" dirty="0" err="1"/>
              <a:t>toute</a:t>
            </a:r>
            <a:r>
              <a:rPr lang="it-IT" dirty="0"/>
              <a:t> </a:t>
            </a:r>
            <a:r>
              <a:rPr lang="it-IT" dirty="0" err="1"/>
              <a:t>société</a:t>
            </a:r>
            <a:r>
              <a:rPr lang="it-IT" dirty="0"/>
              <a:t> </a:t>
            </a:r>
            <a:r>
              <a:rPr lang="it-IT" dirty="0" err="1"/>
              <a:t>jusqu'à</a:t>
            </a:r>
            <a:r>
              <a:rPr lang="it-IT" dirty="0"/>
              <a:t> nos </a:t>
            </a:r>
            <a:r>
              <a:rPr lang="it-IT" dirty="0" err="1"/>
              <a:t>jours</a:t>
            </a:r>
            <a:r>
              <a:rPr lang="it-IT" dirty="0"/>
              <a:t> n'a </a:t>
            </a:r>
            <a:r>
              <a:rPr lang="it-IT" dirty="0" err="1"/>
              <a:t>été</a:t>
            </a:r>
            <a:r>
              <a:rPr lang="it-IT" dirty="0"/>
              <a:t> </a:t>
            </a:r>
            <a:r>
              <a:rPr lang="it-IT" dirty="0" err="1"/>
              <a:t>que</a:t>
            </a:r>
            <a:r>
              <a:rPr lang="it-IT" dirty="0"/>
              <a:t> l'histoire </a:t>
            </a:r>
            <a:r>
              <a:rPr lang="it-IT" dirty="0" err="1"/>
              <a:t>des</a:t>
            </a:r>
            <a:r>
              <a:rPr lang="it-IT" dirty="0"/>
              <a:t> </a:t>
            </a:r>
            <a:r>
              <a:rPr lang="it-IT" dirty="0" err="1"/>
              <a:t>luttes</a:t>
            </a:r>
            <a:r>
              <a:rPr lang="it-IT" dirty="0"/>
              <a:t> de </a:t>
            </a:r>
            <a:r>
              <a:rPr lang="it-IT" dirty="0" err="1"/>
              <a:t>classes</a:t>
            </a:r>
            <a:r>
              <a:rPr lang="it-IT" dirty="0"/>
              <a:t>.</a:t>
            </a:r>
          </a:p>
          <a:p>
            <a:r>
              <a:rPr lang="it-IT" dirty="0" err="1"/>
              <a:t>Homme</a:t>
            </a:r>
            <a:r>
              <a:rPr lang="it-IT" dirty="0"/>
              <a:t> libre et </a:t>
            </a:r>
            <a:r>
              <a:rPr lang="it-IT" dirty="0" err="1"/>
              <a:t>esclave</a:t>
            </a:r>
            <a:r>
              <a:rPr lang="it-IT" dirty="0"/>
              <a:t>, </a:t>
            </a:r>
            <a:r>
              <a:rPr lang="it-IT" dirty="0" err="1"/>
              <a:t>patricien</a:t>
            </a:r>
            <a:r>
              <a:rPr lang="it-IT" dirty="0"/>
              <a:t> et </a:t>
            </a:r>
            <a:r>
              <a:rPr lang="it-IT" dirty="0" err="1"/>
              <a:t>plébéien</a:t>
            </a:r>
            <a:r>
              <a:rPr lang="it-IT" dirty="0"/>
              <a:t>, </a:t>
            </a:r>
            <a:r>
              <a:rPr lang="it-IT" dirty="0" err="1"/>
              <a:t>baron</a:t>
            </a:r>
            <a:r>
              <a:rPr lang="it-IT" dirty="0"/>
              <a:t> et </a:t>
            </a:r>
            <a:r>
              <a:rPr lang="it-IT" dirty="0" err="1"/>
              <a:t>serf</a:t>
            </a:r>
            <a:r>
              <a:rPr lang="it-IT" dirty="0"/>
              <a:t>, maître de </a:t>
            </a:r>
            <a:r>
              <a:rPr lang="it-IT" dirty="0" err="1"/>
              <a:t>jurande</a:t>
            </a:r>
            <a:r>
              <a:rPr lang="it-IT" dirty="0"/>
              <a:t> et compagnon, en un </a:t>
            </a:r>
            <a:r>
              <a:rPr lang="it-IT" dirty="0" err="1"/>
              <a:t>mot</a:t>
            </a:r>
            <a:r>
              <a:rPr lang="it-IT" dirty="0"/>
              <a:t> </a:t>
            </a:r>
            <a:r>
              <a:rPr lang="it-IT" dirty="0" err="1"/>
              <a:t>oppresseurs</a:t>
            </a:r>
            <a:r>
              <a:rPr lang="it-IT" dirty="0"/>
              <a:t> et </a:t>
            </a:r>
            <a:r>
              <a:rPr lang="it-IT" dirty="0" err="1"/>
              <a:t>opprimés</a:t>
            </a:r>
            <a:r>
              <a:rPr lang="it-IT" dirty="0"/>
              <a:t>, en </a:t>
            </a:r>
            <a:r>
              <a:rPr lang="it-IT" dirty="0" err="1"/>
              <a:t>opposition</a:t>
            </a:r>
            <a:r>
              <a:rPr lang="it-IT" dirty="0"/>
              <a:t> constante, </a:t>
            </a:r>
            <a:r>
              <a:rPr lang="it-IT" dirty="0" err="1"/>
              <a:t>ont</a:t>
            </a:r>
            <a:r>
              <a:rPr lang="it-IT" dirty="0"/>
              <a:t> </a:t>
            </a:r>
            <a:r>
              <a:rPr lang="it-IT" dirty="0" err="1"/>
              <a:t>mené</a:t>
            </a:r>
            <a:r>
              <a:rPr lang="it-IT" dirty="0"/>
              <a:t> une guerre </a:t>
            </a:r>
            <a:r>
              <a:rPr lang="it-IT" dirty="0" err="1"/>
              <a:t>ininterrompue</a:t>
            </a:r>
            <a:r>
              <a:rPr lang="it-IT" dirty="0"/>
              <a:t>, </a:t>
            </a:r>
            <a:r>
              <a:rPr lang="it-IT" dirty="0" err="1"/>
              <a:t>tantôt</a:t>
            </a:r>
            <a:r>
              <a:rPr lang="it-IT" dirty="0"/>
              <a:t> </a:t>
            </a:r>
            <a:r>
              <a:rPr lang="it-IT" dirty="0" err="1"/>
              <a:t>ouverte</a:t>
            </a:r>
            <a:r>
              <a:rPr lang="it-IT" dirty="0"/>
              <a:t>, </a:t>
            </a:r>
            <a:r>
              <a:rPr lang="it-IT" dirty="0" err="1"/>
              <a:t>tantôt</a:t>
            </a:r>
            <a:r>
              <a:rPr lang="it-IT" dirty="0"/>
              <a:t> </a:t>
            </a:r>
            <a:r>
              <a:rPr lang="it-IT" dirty="0" err="1"/>
              <a:t>dissimulée</a:t>
            </a:r>
            <a:r>
              <a:rPr lang="it-IT" dirty="0"/>
              <a:t>, une guerre qui </a:t>
            </a:r>
            <a:r>
              <a:rPr lang="it-IT" dirty="0" err="1"/>
              <a:t>finissait</a:t>
            </a:r>
            <a:r>
              <a:rPr lang="it-IT" dirty="0"/>
              <a:t> </a:t>
            </a:r>
            <a:r>
              <a:rPr lang="it-IT" dirty="0" err="1"/>
              <a:t>toujours</a:t>
            </a:r>
            <a:r>
              <a:rPr lang="it-IT" dirty="0"/>
              <a:t> </a:t>
            </a:r>
            <a:r>
              <a:rPr lang="it-IT" dirty="0" err="1"/>
              <a:t>soit</a:t>
            </a:r>
            <a:r>
              <a:rPr lang="it-IT" dirty="0"/>
              <a:t> par une </a:t>
            </a:r>
            <a:r>
              <a:rPr lang="it-IT" dirty="0" err="1"/>
              <a:t>transformation</a:t>
            </a:r>
            <a:r>
              <a:rPr lang="it-IT" dirty="0"/>
              <a:t> </a:t>
            </a:r>
            <a:r>
              <a:rPr lang="it-IT" dirty="0" err="1"/>
              <a:t>révolutionnaire</a:t>
            </a:r>
            <a:r>
              <a:rPr lang="it-IT" dirty="0"/>
              <a:t> de la </a:t>
            </a:r>
            <a:r>
              <a:rPr lang="it-IT" dirty="0" err="1"/>
              <a:t>société</a:t>
            </a:r>
            <a:r>
              <a:rPr lang="it-IT" dirty="0"/>
              <a:t> tout </a:t>
            </a:r>
            <a:r>
              <a:rPr lang="it-IT" dirty="0" err="1"/>
              <a:t>entière</a:t>
            </a:r>
            <a:r>
              <a:rPr lang="it-IT" dirty="0"/>
              <a:t>, </a:t>
            </a:r>
            <a:r>
              <a:rPr lang="it-IT" dirty="0" err="1"/>
              <a:t>soit</a:t>
            </a:r>
            <a:r>
              <a:rPr lang="it-IT" dirty="0"/>
              <a:t> par la </a:t>
            </a:r>
            <a:r>
              <a:rPr lang="it-IT" dirty="0" err="1"/>
              <a:t>destruction</a:t>
            </a:r>
            <a:r>
              <a:rPr lang="it-IT" dirty="0"/>
              <a:t> </a:t>
            </a:r>
            <a:r>
              <a:rPr lang="it-IT" dirty="0" err="1"/>
              <a:t>des</a:t>
            </a:r>
            <a:r>
              <a:rPr lang="it-IT" dirty="0"/>
              <a:t> </a:t>
            </a:r>
            <a:r>
              <a:rPr lang="it-IT" dirty="0" err="1"/>
              <a:t>deux</a:t>
            </a:r>
            <a:r>
              <a:rPr lang="it-IT" dirty="0"/>
              <a:t> </a:t>
            </a:r>
            <a:r>
              <a:rPr lang="it-IT" dirty="0" err="1"/>
              <a:t>classes</a:t>
            </a:r>
            <a:r>
              <a:rPr lang="it-IT" dirty="0"/>
              <a:t> en </a:t>
            </a:r>
            <a:r>
              <a:rPr lang="it-IT" dirty="0" err="1"/>
              <a:t>lutte</a:t>
            </a:r>
            <a:r>
              <a:rPr lang="it-IT" dirty="0"/>
              <a:t>.</a:t>
            </a:r>
          </a:p>
          <a:p>
            <a:pPr marL="0" indent="0">
              <a:buNone/>
            </a:pPr>
            <a:endParaRPr lang="it-CZ" dirty="0"/>
          </a:p>
        </p:txBody>
      </p:sp>
    </p:spTree>
    <p:extLst>
      <p:ext uri="{BB962C8B-B14F-4D97-AF65-F5344CB8AC3E}">
        <p14:creationId xmlns:p14="http://schemas.microsoft.com/office/powerpoint/2010/main" val="1627649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b="1" dirty="0"/>
              <a:t>Allan </a:t>
            </a:r>
            <a:r>
              <a:rPr lang="fr-FR" sz="2800" b="1" dirty="0" err="1"/>
              <a:t>Vorda</a:t>
            </a:r>
            <a:r>
              <a:rPr lang="fr-FR" sz="2800" b="1" dirty="0"/>
              <a:t> et Kim </a:t>
            </a:r>
            <a:r>
              <a:rPr lang="fr-FR" sz="2800" b="1" dirty="0" err="1"/>
              <a:t>Herzinger</a:t>
            </a:r>
            <a:r>
              <a:rPr lang="fr-FR" sz="2800" b="1" dirty="0"/>
              <a:t>, « An Interview </a:t>
            </a:r>
            <a:r>
              <a:rPr lang="fr-FR" sz="2800" b="1" dirty="0" err="1"/>
              <a:t>with</a:t>
            </a:r>
            <a:r>
              <a:rPr lang="fr-FR" sz="2800" b="1" dirty="0"/>
              <a:t> </a:t>
            </a:r>
            <a:r>
              <a:rPr lang="fr-FR" sz="2800" b="1" dirty="0" err="1"/>
              <a:t>Kazuo</a:t>
            </a:r>
            <a:r>
              <a:rPr lang="fr-FR" sz="2800" b="1" dirty="0"/>
              <a:t> </a:t>
            </a:r>
            <a:r>
              <a:rPr lang="fr-FR" sz="2800" b="1" dirty="0" err="1"/>
              <a:t>Ishiguro</a:t>
            </a:r>
            <a:r>
              <a:rPr lang="fr-FR" sz="2800" b="1" dirty="0"/>
              <a:t> », </a:t>
            </a:r>
            <a:r>
              <a:rPr lang="fr-FR" sz="2800" b="1" i="1" dirty="0"/>
              <a:t>Mississippi </a:t>
            </a:r>
            <a:r>
              <a:rPr lang="fr-FR" sz="2800" b="1" i="1" dirty="0" err="1"/>
              <a:t>Review</a:t>
            </a:r>
            <a:r>
              <a:rPr lang="fr-FR" sz="2800" b="1" dirty="0"/>
              <a:t>, 20, 1991</a:t>
            </a:r>
            <a:r>
              <a:rPr lang="it-IT" sz="2800" b="1" dirty="0"/>
              <a:t> </a:t>
            </a:r>
          </a:p>
        </p:txBody>
      </p:sp>
      <p:sp>
        <p:nvSpPr>
          <p:cNvPr id="3" name="Segnaposto contenuto 2"/>
          <p:cNvSpPr>
            <a:spLocks noGrp="1"/>
          </p:cNvSpPr>
          <p:nvPr>
            <p:ph idx="1"/>
          </p:nvPr>
        </p:nvSpPr>
        <p:spPr/>
        <p:txBody>
          <a:bodyPr/>
          <a:lstStyle/>
          <a:p>
            <a:r>
              <a:rPr lang="fr-FR" dirty="0"/>
              <a:t>« If I </a:t>
            </a:r>
            <a:r>
              <a:rPr lang="fr-FR" dirty="0" err="1"/>
              <a:t>didn’t</a:t>
            </a:r>
            <a:r>
              <a:rPr lang="fr-FR" dirty="0"/>
              <a:t> have a </a:t>
            </a:r>
            <a:r>
              <a:rPr lang="fr-FR" dirty="0" err="1"/>
              <a:t>japanese</a:t>
            </a:r>
            <a:r>
              <a:rPr lang="fr-FR" dirty="0"/>
              <a:t> </a:t>
            </a:r>
            <a:r>
              <a:rPr lang="fr-FR" dirty="0" err="1"/>
              <a:t>name</a:t>
            </a:r>
            <a:r>
              <a:rPr lang="fr-FR" dirty="0"/>
              <a:t> and if I </a:t>
            </a:r>
            <a:r>
              <a:rPr lang="fr-FR" dirty="0" err="1"/>
              <a:t>hadn’t</a:t>
            </a:r>
            <a:r>
              <a:rPr lang="fr-FR" dirty="0"/>
              <a:t> </a:t>
            </a:r>
            <a:r>
              <a:rPr lang="fr-FR" dirty="0" err="1"/>
              <a:t>written</a:t>
            </a:r>
            <a:r>
              <a:rPr lang="fr-FR" dirty="0"/>
              <a:t> books </a:t>
            </a:r>
            <a:r>
              <a:rPr lang="fr-FR" dirty="0" err="1"/>
              <a:t>at</a:t>
            </a:r>
            <a:r>
              <a:rPr lang="fr-FR" dirty="0"/>
              <a:t> </a:t>
            </a:r>
            <a:r>
              <a:rPr lang="fr-FR" dirty="0" err="1"/>
              <a:t>that</a:t>
            </a:r>
            <a:r>
              <a:rPr lang="fr-FR" dirty="0"/>
              <a:t> stage set in </a:t>
            </a:r>
            <a:r>
              <a:rPr lang="fr-FR" dirty="0" err="1"/>
              <a:t>Japan</a:t>
            </a:r>
            <a:r>
              <a:rPr lang="fr-FR" dirty="0"/>
              <a:t>, </a:t>
            </a:r>
            <a:r>
              <a:rPr lang="fr-FR" dirty="0" err="1"/>
              <a:t>it</a:t>
            </a:r>
            <a:r>
              <a:rPr lang="fr-FR" dirty="0"/>
              <a:t> </a:t>
            </a:r>
            <a:r>
              <a:rPr lang="fr-FR" dirty="0" err="1"/>
              <a:t>would</a:t>
            </a:r>
            <a:r>
              <a:rPr lang="fr-FR" dirty="0"/>
              <a:t> have </a:t>
            </a:r>
            <a:r>
              <a:rPr lang="fr-FR" dirty="0" err="1"/>
              <a:t>taken</a:t>
            </a:r>
            <a:r>
              <a:rPr lang="fr-FR" dirty="0"/>
              <a:t> me </a:t>
            </a:r>
            <a:r>
              <a:rPr lang="fr-FR" dirty="0" err="1"/>
              <a:t>years</a:t>
            </a:r>
            <a:r>
              <a:rPr lang="fr-FR" dirty="0"/>
              <a:t> longer to </a:t>
            </a:r>
            <a:r>
              <a:rPr lang="fr-FR" dirty="0" err="1"/>
              <a:t>get</a:t>
            </a:r>
            <a:r>
              <a:rPr lang="fr-FR" dirty="0"/>
              <a:t> the </a:t>
            </a:r>
            <a:r>
              <a:rPr lang="fr-FR" dirty="0" err="1"/>
              <a:t>kind</a:t>
            </a:r>
            <a:r>
              <a:rPr lang="fr-FR" dirty="0"/>
              <a:t> of attention and sales </a:t>
            </a:r>
            <a:r>
              <a:rPr lang="fr-FR" dirty="0" err="1"/>
              <a:t>that</a:t>
            </a:r>
            <a:r>
              <a:rPr lang="fr-FR" dirty="0"/>
              <a:t> I </a:t>
            </a:r>
            <a:r>
              <a:rPr lang="fr-FR" dirty="0" err="1"/>
              <a:t>got</a:t>
            </a:r>
            <a:r>
              <a:rPr lang="fr-FR" dirty="0"/>
              <a:t> in </a:t>
            </a:r>
            <a:r>
              <a:rPr lang="fr-FR" dirty="0" err="1"/>
              <a:t>England</a:t>
            </a:r>
            <a:r>
              <a:rPr lang="fr-FR" dirty="0"/>
              <a:t> </a:t>
            </a:r>
            <a:r>
              <a:rPr lang="fr-FR" dirty="0" err="1"/>
              <a:t>with</a:t>
            </a:r>
            <a:r>
              <a:rPr lang="fr-FR" dirty="0"/>
              <a:t> </a:t>
            </a:r>
            <a:r>
              <a:rPr lang="fr-FR" dirty="0" err="1"/>
              <a:t>my</a:t>
            </a:r>
            <a:r>
              <a:rPr lang="fr-FR" dirty="0"/>
              <a:t> first </a:t>
            </a:r>
            <a:r>
              <a:rPr lang="fr-FR" dirty="0" err="1"/>
              <a:t>two</a:t>
            </a:r>
            <a:r>
              <a:rPr lang="fr-FR" dirty="0"/>
              <a:t> books […] The </a:t>
            </a:r>
            <a:r>
              <a:rPr lang="fr-FR" dirty="0" err="1"/>
              <a:t>big</a:t>
            </a:r>
            <a:r>
              <a:rPr lang="fr-FR" dirty="0"/>
              <a:t> </a:t>
            </a:r>
            <a:r>
              <a:rPr lang="fr-FR" dirty="0" err="1"/>
              <a:t>milestone</a:t>
            </a:r>
            <a:r>
              <a:rPr lang="fr-FR" dirty="0"/>
              <a:t> </a:t>
            </a:r>
            <a:r>
              <a:rPr lang="fr-FR" dirty="0" err="1"/>
              <a:t>was</a:t>
            </a:r>
            <a:r>
              <a:rPr lang="fr-FR" dirty="0"/>
              <a:t> the </a:t>
            </a:r>
            <a:r>
              <a:rPr lang="fr-FR" dirty="0" err="1"/>
              <a:t>Booker</a:t>
            </a:r>
            <a:r>
              <a:rPr lang="fr-FR" dirty="0"/>
              <a:t> </a:t>
            </a:r>
            <a:r>
              <a:rPr lang="fr-FR" dirty="0" err="1"/>
              <a:t>prize</a:t>
            </a:r>
            <a:r>
              <a:rPr lang="fr-FR" dirty="0"/>
              <a:t> </a:t>
            </a:r>
            <a:r>
              <a:rPr lang="fr-FR" dirty="0" err="1"/>
              <a:t>going</a:t>
            </a:r>
            <a:r>
              <a:rPr lang="fr-FR" dirty="0"/>
              <a:t> to Salman Rushdie in 1981 »</a:t>
            </a:r>
            <a:endParaRPr lang="it-IT" dirty="0"/>
          </a:p>
        </p:txBody>
      </p:sp>
    </p:spTree>
    <p:extLst>
      <p:ext uri="{BB962C8B-B14F-4D97-AF65-F5344CB8AC3E}">
        <p14:creationId xmlns:p14="http://schemas.microsoft.com/office/powerpoint/2010/main" val="131948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832E9-902C-CF4F-8AF6-63AE6428F161}"/>
              </a:ext>
            </a:extLst>
          </p:cNvPr>
          <p:cNvSpPr>
            <a:spLocks noGrp="1"/>
          </p:cNvSpPr>
          <p:nvPr>
            <p:ph type="title"/>
          </p:nvPr>
        </p:nvSpPr>
        <p:spPr/>
        <p:txBody>
          <a:bodyPr/>
          <a:lstStyle/>
          <a:p>
            <a:endParaRPr lang="it-CZ"/>
          </a:p>
        </p:txBody>
      </p:sp>
      <p:sp>
        <p:nvSpPr>
          <p:cNvPr id="3" name="Segnaposto contenuto 2">
            <a:extLst>
              <a:ext uri="{FF2B5EF4-FFF2-40B4-BE49-F238E27FC236}">
                <a16:creationId xmlns:a16="http://schemas.microsoft.com/office/drawing/2014/main" id="{5DB6F5C1-CD4D-0947-BB1D-0DC47F56130D}"/>
              </a:ext>
            </a:extLst>
          </p:cNvPr>
          <p:cNvSpPr>
            <a:spLocks noGrp="1"/>
          </p:cNvSpPr>
          <p:nvPr>
            <p:ph idx="1"/>
          </p:nvPr>
        </p:nvSpPr>
        <p:spPr/>
        <p:txBody>
          <a:bodyPr>
            <a:normAutofit fontScale="70000" lnSpcReduction="20000"/>
          </a:bodyPr>
          <a:lstStyle/>
          <a:p>
            <a:r>
              <a:rPr lang="it-IT" dirty="0" err="1"/>
              <a:t>Cependant</a:t>
            </a:r>
            <a:r>
              <a:rPr lang="it-IT" dirty="0"/>
              <a:t>, le </a:t>
            </a:r>
            <a:r>
              <a:rPr lang="it-IT" dirty="0" err="1"/>
              <a:t>caractère</a:t>
            </a:r>
            <a:r>
              <a:rPr lang="it-IT" dirty="0"/>
              <a:t> </a:t>
            </a:r>
            <a:r>
              <a:rPr lang="it-IT" dirty="0" err="1"/>
              <a:t>distinctif</a:t>
            </a:r>
            <a:r>
              <a:rPr lang="it-IT" dirty="0"/>
              <a:t> de </a:t>
            </a:r>
            <a:r>
              <a:rPr lang="it-IT" dirty="0" err="1"/>
              <a:t>notre</a:t>
            </a:r>
            <a:r>
              <a:rPr lang="it-IT" dirty="0"/>
              <a:t> époque, de l'époque de la </a:t>
            </a:r>
            <a:r>
              <a:rPr lang="it-IT" dirty="0" err="1"/>
              <a:t>bourgeoisie</a:t>
            </a:r>
            <a:r>
              <a:rPr lang="it-IT" dirty="0"/>
              <a:t>, est d'</a:t>
            </a:r>
            <a:r>
              <a:rPr lang="it-IT" dirty="0" err="1"/>
              <a:t>avoir</a:t>
            </a:r>
            <a:r>
              <a:rPr lang="it-IT" dirty="0"/>
              <a:t> </a:t>
            </a:r>
            <a:r>
              <a:rPr lang="it-IT" dirty="0" err="1"/>
              <a:t>simplifié</a:t>
            </a:r>
            <a:r>
              <a:rPr lang="it-IT" dirty="0"/>
              <a:t> </a:t>
            </a:r>
            <a:r>
              <a:rPr lang="it-IT" dirty="0" err="1"/>
              <a:t>les</a:t>
            </a:r>
            <a:r>
              <a:rPr lang="it-IT" dirty="0"/>
              <a:t> </a:t>
            </a:r>
            <a:r>
              <a:rPr lang="it-IT" dirty="0" err="1"/>
              <a:t>antagonismes</a:t>
            </a:r>
            <a:r>
              <a:rPr lang="it-IT" dirty="0"/>
              <a:t> de </a:t>
            </a:r>
            <a:r>
              <a:rPr lang="it-IT" dirty="0" err="1"/>
              <a:t>classes</a:t>
            </a:r>
            <a:r>
              <a:rPr lang="it-IT" dirty="0"/>
              <a:t>. La </a:t>
            </a:r>
            <a:r>
              <a:rPr lang="it-IT" dirty="0" err="1"/>
              <a:t>société</a:t>
            </a:r>
            <a:r>
              <a:rPr lang="it-IT" dirty="0"/>
              <a:t> se divise de plus en </a:t>
            </a:r>
            <a:r>
              <a:rPr lang="it-IT" dirty="0" err="1"/>
              <a:t>deux</a:t>
            </a:r>
            <a:r>
              <a:rPr lang="it-IT" dirty="0"/>
              <a:t> </a:t>
            </a:r>
            <a:r>
              <a:rPr lang="it-IT" dirty="0" err="1"/>
              <a:t>vastes</a:t>
            </a:r>
            <a:r>
              <a:rPr lang="it-IT" dirty="0"/>
              <a:t> </a:t>
            </a:r>
            <a:r>
              <a:rPr lang="it-IT" dirty="0" err="1"/>
              <a:t>camps</a:t>
            </a:r>
            <a:r>
              <a:rPr lang="it-IT" dirty="0"/>
              <a:t> </a:t>
            </a:r>
            <a:r>
              <a:rPr lang="it-IT" dirty="0" err="1"/>
              <a:t>ennemis</a:t>
            </a:r>
            <a:r>
              <a:rPr lang="it-IT" dirty="0"/>
              <a:t>, en </a:t>
            </a:r>
            <a:r>
              <a:rPr lang="it-IT" dirty="0" err="1"/>
              <a:t>deux</a:t>
            </a:r>
            <a:r>
              <a:rPr lang="it-IT" dirty="0"/>
              <a:t> </a:t>
            </a:r>
            <a:r>
              <a:rPr lang="it-IT" dirty="0" err="1"/>
              <a:t>grandes</a:t>
            </a:r>
            <a:r>
              <a:rPr lang="it-IT" dirty="0"/>
              <a:t> </a:t>
            </a:r>
            <a:r>
              <a:rPr lang="it-IT" dirty="0" err="1"/>
              <a:t>classes</a:t>
            </a:r>
            <a:r>
              <a:rPr lang="it-IT" dirty="0"/>
              <a:t> </a:t>
            </a:r>
            <a:r>
              <a:rPr lang="it-IT" dirty="0" err="1"/>
              <a:t>diamétralement</a:t>
            </a:r>
            <a:r>
              <a:rPr lang="it-IT" dirty="0"/>
              <a:t> </a:t>
            </a:r>
            <a:r>
              <a:rPr lang="it-IT" dirty="0" err="1"/>
              <a:t>opposées</a:t>
            </a:r>
            <a:r>
              <a:rPr lang="it-IT" dirty="0"/>
              <a:t> : la </a:t>
            </a:r>
            <a:r>
              <a:rPr lang="it-IT" dirty="0" err="1"/>
              <a:t>bourgeoisie</a:t>
            </a:r>
            <a:r>
              <a:rPr lang="it-IT" dirty="0"/>
              <a:t> et le </a:t>
            </a:r>
            <a:r>
              <a:rPr lang="it-IT" dirty="0" err="1"/>
              <a:t>prolétariat</a:t>
            </a:r>
            <a:r>
              <a:rPr lang="it-IT" dirty="0"/>
              <a:t>.</a:t>
            </a:r>
          </a:p>
          <a:p>
            <a:r>
              <a:rPr lang="it-IT" dirty="0" err="1"/>
              <a:t>Des</a:t>
            </a:r>
            <a:r>
              <a:rPr lang="it-IT" dirty="0"/>
              <a:t> </a:t>
            </a:r>
            <a:r>
              <a:rPr lang="it-IT" dirty="0" err="1"/>
              <a:t>serfs</a:t>
            </a:r>
            <a:r>
              <a:rPr lang="it-IT" dirty="0"/>
              <a:t> </a:t>
            </a:r>
            <a:r>
              <a:rPr lang="it-IT" dirty="0" err="1"/>
              <a:t>du</a:t>
            </a:r>
            <a:r>
              <a:rPr lang="it-IT" dirty="0"/>
              <a:t> </a:t>
            </a:r>
            <a:r>
              <a:rPr lang="it-IT" dirty="0" err="1"/>
              <a:t>moyen</a:t>
            </a:r>
            <a:r>
              <a:rPr lang="it-IT" dirty="0"/>
              <a:t> </a:t>
            </a:r>
            <a:r>
              <a:rPr lang="it-IT" dirty="0" err="1"/>
              <a:t>âge</a:t>
            </a:r>
            <a:r>
              <a:rPr lang="it-IT" dirty="0"/>
              <a:t> </a:t>
            </a:r>
            <a:r>
              <a:rPr lang="it-IT" dirty="0" err="1"/>
              <a:t>naquirent</a:t>
            </a:r>
            <a:r>
              <a:rPr lang="it-IT" dirty="0"/>
              <a:t> </a:t>
            </a:r>
            <a:r>
              <a:rPr lang="it-IT" dirty="0" err="1"/>
              <a:t>les</a:t>
            </a:r>
            <a:r>
              <a:rPr lang="it-IT" dirty="0"/>
              <a:t> </a:t>
            </a:r>
            <a:r>
              <a:rPr lang="it-IT" dirty="0" err="1"/>
              <a:t>bourgeois</a:t>
            </a:r>
            <a:r>
              <a:rPr lang="it-IT" dirty="0"/>
              <a:t> </a:t>
            </a:r>
            <a:r>
              <a:rPr lang="it-IT" dirty="0" err="1"/>
              <a:t>des</a:t>
            </a:r>
            <a:r>
              <a:rPr lang="it-IT" dirty="0"/>
              <a:t> </a:t>
            </a:r>
            <a:r>
              <a:rPr lang="it-IT" dirty="0" err="1"/>
              <a:t>premières</a:t>
            </a:r>
            <a:r>
              <a:rPr lang="it-IT" dirty="0"/>
              <a:t> </a:t>
            </a:r>
            <a:r>
              <a:rPr lang="it-IT" dirty="0" err="1"/>
              <a:t>agglomérations</a:t>
            </a:r>
            <a:r>
              <a:rPr lang="it-IT" dirty="0"/>
              <a:t> </a:t>
            </a:r>
            <a:r>
              <a:rPr lang="it-IT" dirty="0" err="1"/>
              <a:t>urbaines</a:t>
            </a:r>
            <a:r>
              <a:rPr lang="it-IT" dirty="0"/>
              <a:t>; de </a:t>
            </a:r>
            <a:r>
              <a:rPr lang="it-IT" dirty="0" err="1"/>
              <a:t>cette</a:t>
            </a:r>
            <a:r>
              <a:rPr lang="it-IT" dirty="0"/>
              <a:t> </a:t>
            </a:r>
            <a:r>
              <a:rPr lang="it-IT" dirty="0" err="1"/>
              <a:t>population</a:t>
            </a:r>
            <a:r>
              <a:rPr lang="it-IT" dirty="0"/>
              <a:t> municipale </a:t>
            </a:r>
            <a:r>
              <a:rPr lang="it-IT" dirty="0" err="1"/>
              <a:t>sortirent</a:t>
            </a:r>
            <a:r>
              <a:rPr lang="it-IT" dirty="0"/>
              <a:t> </a:t>
            </a:r>
            <a:r>
              <a:rPr lang="it-IT" dirty="0" err="1"/>
              <a:t>les</a:t>
            </a:r>
            <a:r>
              <a:rPr lang="it-IT" dirty="0"/>
              <a:t> </a:t>
            </a:r>
            <a:r>
              <a:rPr lang="it-IT" dirty="0" err="1"/>
              <a:t>premiers</a:t>
            </a:r>
            <a:r>
              <a:rPr lang="it-IT" dirty="0"/>
              <a:t> </a:t>
            </a:r>
            <a:r>
              <a:rPr lang="it-IT" dirty="0" err="1"/>
              <a:t>éléments</a:t>
            </a:r>
            <a:r>
              <a:rPr lang="it-IT" dirty="0"/>
              <a:t> de la </a:t>
            </a:r>
            <a:r>
              <a:rPr lang="it-IT" dirty="0" err="1"/>
              <a:t>bourgeoisie</a:t>
            </a:r>
            <a:r>
              <a:rPr lang="it-IT" dirty="0"/>
              <a:t>.</a:t>
            </a:r>
          </a:p>
          <a:p>
            <a:r>
              <a:rPr lang="it-IT" dirty="0"/>
              <a:t>La </a:t>
            </a:r>
            <a:r>
              <a:rPr lang="it-IT" dirty="0" err="1"/>
              <a:t>découverte</a:t>
            </a:r>
            <a:r>
              <a:rPr lang="it-IT" dirty="0"/>
              <a:t> de l'</a:t>
            </a:r>
            <a:r>
              <a:rPr lang="it-IT" dirty="0" err="1"/>
              <a:t>Amérique</a:t>
            </a:r>
            <a:r>
              <a:rPr lang="it-IT" dirty="0"/>
              <a:t>, la </a:t>
            </a:r>
            <a:r>
              <a:rPr lang="it-IT" dirty="0" err="1"/>
              <a:t>circumnavigation</a:t>
            </a:r>
            <a:r>
              <a:rPr lang="it-IT" dirty="0"/>
              <a:t> de l'Afrique </a:t>
            </a:r>
            <a:r>
              <a:rPr lang="it-IT" dirty="0" err="1"/>
              <a:t>offrirent</a:t>
            </a:r>
            <a:r>
              <a:rPr lang="it-IT" dirty="0"/>
              <a:t> à la </a:t>
            </a:r>
            <a:r>
              <a:rPr lang="it-IT" dirty="0" err="1"/>
              <a:t>bourgeoisie</a:t>
            </a:r>
            <a:r>
              <a:rPr lang="it-IT" dirty="0"/>
              <a:t> </a:t>
            </a:r>
            <a:r>
              <a:rPr lang="it-IT" dirty="0" err="1"/>
              <a:t>naissante</a:t>
            </a:r>
            <a:r>
              <a:rPr lang="it-IT" dirty="0"/>
              <a:t> un </a:t>
            </a:r>
            <a:r>
              <a:rPr lang="it-IT" dirty="0" err="1"/>
              <a:t>nouveau</a:t>
            </a:r>
            <a:r>
              <a:rPr lang="it-IT" dirty="0"/>
              <a:t> </a:t>
            </a:r>
            <a:r>
              <a:rPr lang="it-IT" dirty="0" err="1"/>
              <a:t>champ</a:t>
            </a:r>
            <a:r>
              <a:rPr lang="it-IT" dirty="0"/>
              <a:t> </a:t>
            </a:r>
            <a:r>
              <a:rPr lang="it-IT" dirty="0" err="1"/>
              <a:t>d'action</a:t>
            </a:r>
            <a:r>
              <a:rPr lang="it-IT" dirty="0"/>
              <a:t>. </a:t>
            </a:r>
            <a:r>
              <a:rPr lang="it-IT" dirty="0" err="1"/>
              <a:t>Les</a:t>
            </a:r>
            <a:r>
              <a:rPr lang="it-IT" dirty="0"/>
              <a:t> </a:t>
            </a:r>
            <a:r>
              <a:rPr lang="it-IT" dirty="0" err="1"/>
              <a:t>marchés</a:t>
            </a:r>
            <a:r>
              <a:rPr lang="it-IT" dirty="0"/>
              <a:t> </a:t>
            </a:r>
            <a:r>
              <a:rPr lang="it-IT" dirty="0" err="1"/>
              <a:t>des</a:t>
            </a:r>
            <a:r>
              <a:rPr lang="it-IT" dirty="0"/>
              <a:t> </a:t>
            </a:r>
            <a:r>
              <a:rPr lang="it-IT" dirty="0" err="1"/>
              <a:t>Indes</a:t>
            </a:r>
            <a:r>
              <a:rPr lang="it-IT" dirty="0"/>
              <a:t> </a:t>
            </a:r>
            <a:r>
              <a:rPr lang="it-IT" dirty="0" err="1"/>
              <a:t>Orientales</a:t>
            </a:r>
            <a:r>
              <a:rPr lang="it-IT" dirty="0"/>
              <a:t> et de la Chine, la </a:t>
            </a:r>
            <a:r>
              <a:rPr lang="it-IT" dirty="0" err="1"/>
              <a:t>colonisation</a:t>
            </a:r>
            <a:r>
              <a:rPr lang="it-IT" dirty="0"/>
              <a:t> de l'</a:t>
            </a:r>
            <a:r>
              <a:rPr lang="it-IT" dirty="0" err="1"/>
              <a:t>Amérique</a:t>
            </a:r>
            <a:r>
              <a:rPr lang="it-IT" dirty="0"/>
              <a:t>, le </a:t>
            </a:r>
            <a:r>
              <a:rPr lang="it-IT" dirty="0" err="1"/>
              <a:t>commerce</a:t>
            </a:r>
            <a:r>
              <a:rPr lang="it-IT" dirty="0"/>
              <a:t> </a:t>
            </a:r>
            <a:r>
              <a:rPr lang="it-IT" dirty="0" err="1"/>
              <a:t>colonial</a:t>
            </a:r>
            <a:r>
              <a:rPr lang="it-IT" dirty="0"/>
              <a:t>, la </a:t>
            </a:r>
            <a:r>
              <a:rPr lang="it-IT" dirty="0" err="1"/>
              <a:t>multiplication</a:t>
            </a:r>
            <a:r>
              <a:rPr lang="it-IT" dirty="0"/>
              <a:t> </a:t>
            </a:r>
            <a:r>
              <a:rPr lang="it-IT" dirty="0" err="1"/>
              <a:t>des</a:t>
            </a:r>
            <a:r>
              <a:rPr lang="it-IT" dirty="0"/>
              <a:t> </a:t>
            </a:r>
            <a:r>
              <a:rPr lang="it-IT" dirty="0" err="1"/>
              <a:t>moyens</a:t>
            </a:r>
            <a:r>
              <a:rPr lang="it-IT" dirty="0"/>
              <a:t> d'</a:t>
            </a:r>
            <a:r>
              <a:rPr lang="it-IT" dirty="0" err="1"/>
              <a:t>échange</a:t>
            </a:r>
            <a:r>
              <a:rPr lang="it-IT" dirty="0"/>
              <a:t> et, en </a:t>
            </a:r>
            <a:r>
              <a:rPr lang="it-IT" dirty="0" err="1"/>
              <a:t>général</a:t>
            </a:r>
            <a:r>
              <a:rPr lang="it-IT" dirty="0"/>
              <a:t>, </a:t>
            </a:r>
            <a:r>
              <a:rPr lang="it-IT" dirty="0" err="1"/>
              <a:t>des</a:t>
            </a:r>
            <a:r>
              <a:rPr lang="it-IT" dirty="0"/>
              <a:t> </a:t>
            </a:r>
            <a:r>
              <a:rPr lang="it-IT" dirty="0" err="1"/>
              <a:t>marchandises</a:t>
            </a:r>
            <a:r>
              <a:rPr lang="it-IT" dirty="0"/>
              <a:t> </a:t>
            </a:r>
            <a:r>
              <a:rPr lang="it-IT" dirty="0" err="1"/>
              <a:t>donnèrent</a:t>
            </a:r>
            <a:r>
              <a:rPr lang="it-IT" dirty="0"/>
              <a:t> un </a:t>
            </a:r>
            <a:r>
              <a:rPr lang="it-IT" dirty="0" err="1"/>
              <a:t>essor</a:t>
            </a:r>
            <a:r>
              <a:rPr lang="it-IT" dirty="0"/>
              <a:t> </a:t>
            </a:r>
            <a:r>
              <a:rPr lang="it-IT" dirty="0" err="1"/>
              <a:t>jusqu'alors</a:t>
            </a:r>
            <a:r>
              <a:rPr lang="it-IT" dirty="0"/>
              <a:t> </a:t>
            </a:r>
            <a:r>
              <a:rPr lang="it-IT" dirty="0" err="1"/>
              <a:t>inconnu</a:t>
            </a:r>
            <a:r>
              <a:rPr lang="it-IT" dirty="0"/>
              <a:t> </a:t>
            </a:r>
            <a:r>
              <a:rPr lang="it-IT" dirty="0" err="1"/>
              <a:t>au</a:t>
            </a:r>
            <a:r>
              <a:rPr lang="it-IT" dirty="0"/>
              <a:t> </a:t>
            </a:r>
            <a:r>
              <a:rPr lang="it-IT" dirty="0" err="1"/>
              <a:t>négoce</a:t>
            </a:r>
            <a:r>
              <a:rPr lang="it-IT" dirty="0"/>
              <a:t>, à la </a:t>
            </a:r>
            <a:r>
              <a:rPr lang="it-IT" dirty="0" err="1"/>
              <a:t>navigation</a:t>
            </a:r>
            <a:r>
              <a:rPr lang="it-IT" dirty="0"/>
              <a:t>, à </a:t>
            </a:r>
            <a:r>
              <a:rPr lang="it-IT" dirty="0" err="1"/>
              <a:t>l'industrie</a:t>
            </a:r>
            <a:r>
              <a:rPr lang="it-IT" dirty="0"/>
              <a:t> et </a:t>
            </a:r>
            <a:r>
              <a:rPr lang="it-IT" dirty="0" err="1"/>
              <a:t>assurèrent</a:t>
            </a:r>
            <a:r>
              <a:rPr lang="it-IT" dirty="0"/>
              <a:t>, en </a:t>
            </a:r>
            <a:r>
              <a:rPr lang="it-IT" dirty="0" err="1"/>
              <a:t>conséquence</a:t>
            </a:r>
            <a:r>
              <a:rPr lang="it-IT" dirty="0"/>
              <a:t>, un </a:t>
            </a:r>
            <a:r>
              <a:rPr lang="it-IT" dirty="0" err="1"/>
              <a:t>développement</a:t>
            </a:r>
            <a:r>
              <a:rPr lang="it-IT" dirty="0"/>
              <a:t> rapide à l'</a:t>
            </a:r>
            <a:r>
              <a:rPr lang="it-IT" dirty="0" err="1"/>
              <a:t>élément</a:t>
            </a:r>
            <a:r>
              <a:rPr lang="it-IT" dirty="0"/>
              <a:t> </a:t>
            </a:r>
            <a:r>
              <a:rPr lang="it-IT" dirty="0" err="1"/>
              <a:t>révolutionnaire</a:t>
            </a:r>
            <a:r>
              <a:rPr lang="it-IT" dirty="0"/>
              <a:t> de la </a:t>
            </a:r>
            <a:r>
              <a:rPr lang="it-IT" dirty="0" err="1"/>
              <a:t>société</a:t>
            </a:r>
            <a:r>
              <a:rPr lang="it-IT" dirty="0"/>
              <a:t> </a:t>
            </a:r>
            <a:r>
              <a:rPr lang="it-IT" dirty="0" err="1"/>
              <a:t>féodale</a:t>
            </a:r>
            <a:r>
              <a:rPr lang="it-IT" dirty="0"/>
              <a:t> en </a:t>
            </a:r>
            <a:r>
              <a:rPr lang="it-IT" dirty="0" err="1"/>
              <a:t>dissolution</a:t>
            </a:r>
            <a:r>
              <a:rPr lang="it-IT" dirty="0"/>
              <a:t>.</a:t>
            </a:r>
          </a:p>
          <a:p>
            <a:endParaRPr lang="it-CZ" dirty="0"/>
          </a:p>
        </p:txBody>
      </p:sp>
    </p:spTree>
    <p:extLst>
      <p:ext uri="{BB962C8B-B14F-4D97-AF65-F5344CB8AC3E}">
        <p14:creationId xmlns:p14="http://schemas.microsoft.com/office/powerpoint/2010/main" val="284578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02844A-18AD-2A42-AF57-4FD2B809A520}"/>
              </a:ext>
            </a:extLst>
          </p:cNvPr>
          <p:cNvSpPr>
            <a:spLocks noGrp="1"/>
          </p:cNvSpPr>
          <p:nvPr>
            <p:ph idx="1"/>
          </p:nvPr>
        </p:nvSpPr>
        <p:spPr>
          <a:xfrm>
            <a:off x="457200" y="580768"/>
            <a:ext cx="8229600" cy="6002594"/>
          </a:xfrm>
        </p:spPr>
        <p:txBody>
          <a:bodyPr>
            <a:normAutofit fontScale="62500" lnSpcReduction="20000"/>
          </a:bodyPr>
          <a:lstStyle/>
          <a:p>
            <a:r>
              <a:rPr lang="it-IT" dirty="0"/>
              <a:t>L'ancien mode d'</a:t>
            </a:r>
            <a:r>
              <a:rPr lang="it-IT" dirty="0" err="1"/>
              <a:t>exploitation</a:t>
            </a:r>
            <a:r>
              <a:rPr lang="it-IT" dirty="0"/>
              <a:t> </a:t>
            </a:r>
            <a:r>
              <a:rPr lang="it-IT" dirty="0" err="1"/>
              <a:t>féodal</a:t>
            </a:r>
            <a:r>
              <a:rPr lang="it-IT" dirty="0"/>
              <a:t> </a:t>
            </a:r>
            <a:r>
              <a:rPr lang="it-IT" dirty="0" err="1"/>
              <a:t>ou</a:t>
            </a:r>
            <a:r>
              <a:rPr lang="it-IT" dirty="0"/>
              <a:t> </a:t>
            </a:r>
            <a:r>
              <a:rPr lang="it-IT" dirty="0" err="1"/>
              <a:t>corporatif</a:t>
            </a:r>
            <a:r>
              <a:rPr lang="it-IT" dirty="0"/>
              <a:t> de </a:t>
            </a:r>
            <a:r>
              <a:rPr lang="it-IT" dirty="0" err="1"/>
              <a:t>l'industrie</a:t>
            </a:r>
            <a:r>
              <a:rPr lang="it-IT" dirty="0"/>
              <a:t> ne </a:t>
            </a:r>
            <a:r>
              <a:rPr lang="it-IT" dirty="0" err="1"/>
              <a:t>suffisait</a:t>
            </a:r>
            <a:r>
              <a:rPr lang="it-IT" dirty="0"/>
              <a:t> plus </a:t>
            </a:r>
            <a:r>
              <a:rPr lang="it-IT" dirty="0" err="1"/>
              <a:t>aux</a:t>
            </a:r>
            <a:r>
              <a:rPr lang="it-IT" dirty="0"/>
              <a:t> </a:t>
            </a:r>
            <a:r>
              <a:rPr lang="it-IT" dirty="0" err="1"/>
              <a:t>besoins</a:t>
            </a:r>
            <a:r>
              <a:rPr lang="it-IT" dirty="0"/>
              <a:t> qui </a:t>
            </a:r>
            <a:r>
              <a:rPr lang="it-IT" dirty="0" err="1"/>
              <a:t>croissaient</a:t>
            </a:r>
            <a:r>
              <a:rPr lang="it-IT" dirty="0"/>
              <a:t> sans cesse à </a:t>
            </a:r>
            <a:r>
              <a:rPr lang="it-IT" dirty="0" err="1"/>
              <a:t>mesure</a:t>
            </a:r>
            <a:r>
              <a:rPr lang="it-IT" dirty="0"/>
              <a:t> </a:t>
            </a:r>
            <a:r>
              <a:rPr lang="it-IT" dirty="0" err="1"/>
              <a:t>que</a:t>
            </a:r>
            <a:r>
              <a:rPr lang="it-IT" dirty="0"/>
              <a:t> s'</a:t>
            </a:r>
            <a:r>
              <a:rPr lang="it-IT" dirty="0" err="1"/>
              <a:t>ouvraient</a:t>
            </a:r>
            <a:r>
              <a:rPr lang="it-IT" dirty="0"/>
              <a:t> de </a:t>
            </a:r>
            <a:r>
              <a:rPr lang="it-IT" dirty="0" err="1"/>
              <a:t>nouveaux</a:t>
            </a:r>
            <a:r>
              <a:rPr lang="it-IT" dirty="0"/>
              <a:t> </a:t>
            </a:r>
            <a:r>
              <a:rPr lang="it-IT" dirty="0" err="1"/>
              <a:t>marchés</a:t>
            </a:r>
            <a:r>
              <a:rPr lang="it-IT" dirty="0"/>
              <a:t>. La </a:t>
            </a:r>
            <a:r>
              <a:rPr lang="it-IT" dirty="0" err="1"/>
              <a:t>manufacture</a:t>
            </a:r>
            <a:r>
              <a:rPr lang="it-IT" dirty="0"/>
              <a:t> </a:t>
            </a:r>
            <a:r>
              <a:rPr lang="it-IT" dirty="0" err="1"/>
              <a:t>prit</a:t>
            </a:r>
            <a:r>
              <a:rPr lang="it-IT" dirty="0"/>
              <a:t> sa </a:t>
            </a:r>
            <a:r>
              <a:rPr lang="it-IT" dirty="0" err="1"/>
              <a:t>place</a:t>
            </a:r>
            <a:r>
              <a:rPr lang="it-IT" dirty="0"/>
              <a:t>. La </a:t>
            </a:r>
            <a:r>
              <a:rPr lang="it-IT" dirty="0" err="1"/>
              <a:t>moyenne</a:t>
            </a:r>
            <a:r>
              <a:rPr lang="it-IT" dirty="0"/>
              <a:t> </a:t>
            </a:r>
            <a:r>
              <a:rPr lang="it-IT" dirty="0" err="1"/>
              <a:t>bourgeoisie</a:t>
            </a:r>
            <a:r>
              <a:rPr lang="it-IT" dirty="0"/>
              <a:t> </a:t>
            </a:r>
            <a:r>
              <a:rPr lang="it-IT" dirty="0" err="1"/>
              <a:t>industrielle</a:t>
            </a:r>
            <a:r>
              <a:rPr lang="it-IT" dirty="0"/>
              <a:t> </a:t>
            </a:r>
            <a:r>
              <a:rPr lang="it-IT" dirty="0" err="1"/>
              <a:t>supplanta</a:t>
            </a:r>
            <a:r>
              <a:rPr lang="it-IT" dirty="0"/>
              <a:t> </a:t>
            </a:r>
            <a:r>
              <a:rPr lang="it-IT" dirty="0" err="1"/>
              <a:t>les</a:t>
            </a:r>
            <a:r>
              <a:rPr lang="it-IT" dirty="0"/>
              <a:t> maîtres de </a:t>
            </a:r>
            <a:r>
              <a:rPr lang="it-IT" dirty="0" err="1"/>
              <a:t>jurande</a:t>
            </a:r>
            <a:r>
              <a:rPr lang="it-IT" dirty="0"/>
              <a:t>; la </a:t>
            </a:r>
            <a:r>
              <a:rPr lang="it-IT" dirty="0" err="1"/>
              <a:t>division</a:t>
            </a:r>
            <a:r>
              <a:rPr lang="it-IT" dirty="0"/>
              <a:t> </a:t>
            </a:r>
            <a:r>
              <a:rPr lang="it-IT" dirty="0" err="1"/>
              <a:t>du</a:t>
            </a:r>
            <a:r>
              <a:rPr lang="it-IT" dirty="0"/>
              <a:t> </a:t>
            </a:r>
            <a:r>
              <a:rPr lang="it-IT" dirty="0" err="1"/>
              <a:t>travail</a:t>
            </a:r>
            <a:r>
              <a:rPr lang="it-IT" dirty="0"/>
              <a:t> </a:t>
            </a:r>
            <a:r>
              <a:rPr lang="it-IT" dirty="0" err="1"/>
              <a:t>entre</a:t>
            </a:r>
            <a:r>
              <a:rPr lang="it-IT" dirty="0"/>
              <a:t> </a:t>
            </a:r>
            <a:r>
              <a:rPr lang="it-IT" dirty="0" err="1"/>
              <a:t>les</a:t>
            </a:r>
            <a:r>
              <a:rPr lang="it-IT" dirty="0"/>
              <a:t> </a:t>
            </a:r>
            <a:r>
              <a:rPr lang="it-IT" dirty="0" err="1"/>
              <a:t>différentes</a:t>
            </a:r>
            <a:r>
              <a:rPr lang="it-IT" dirty="0"/>
              <a:t> </a:t>
            </a:r>
            <a:r>
              <a:rPr lang="it-IT" dirty="0" err="1"/>
              <a:t>corporations</a:t>
            </a:r>
            <a:r>
              <a:rPr lang="it-IT" dirty="0"/>
              <a:t> </a:t>
            </a:r>
            <a:r>
              <a:rPr lang="it-IT" dirty="0" err="1"/>
              <a:t>céda</a:t>
            </a:r>
            <a:r>
              <a:rPr lang="it-IT" dirty="0"/>
              <a:t> la </a:t>
            </a:r>
            <a:r>
              <a:rPr lang="it-IT" dirty="0" err="1"/>
              <a:t>place</a:t>
            </a:r>
            <a:r>
              <a:rPr lang="it-IT" dirty="0"/>
              <a:t> à la </a:t>
            </a:r>
            <a:r>
              <a:rPr lang="it-IT" dirty="0" err="1"/>
              <a:t>division</a:t>
            </a:r>
            <a:r>
              <a:rPr lang="it-IT" dirty="0"/>
              <a:t> </a:t>
            </a:r>
            <a:r>
              <a:rPr lang="it-IT" dirty="0" err="1"/>
              <a:t>du</a:t>
            </a:r>
            <a:r>
              <a:rPr lang="it-IT" dirty="0"/>
              <a:t> </a:t>
            </a:r>
            <a:r>
              <a:rPr lang="it-IT" dirty="0" err="1"/>
              <a:t>travail</a:t>
            </a:r>
            <a:r>
              <a:rPr lang="it-IT" dirty="0"/>
              <a:t> </a:t>
            </a:r>
            <a:r>
              <a:rPr lang="it-IT" dirty="0" err="1"/>
              <a:t>au</a:t>
            </a:r>
            <a:r>
              <a:rPr lang="it-IT" dirty="0"/>
              <a:t> </a:t>
            </a:r>
            <a:r>
              <a:rPr lang="it-IT" dirty="0" err="1"/>
              <a:t>sein</a:t>
            </a:r>
            <a:r>
              <a:rPr lang="it-IT" dirty="0"/>
              <a:t> de l'atelier </a:t>
            </a:r>
            <a:r>
              <a:rPr lang="it-IT" dirty="0" err="1"/>
              <a:t>même</a:t>
            </a:r>
            <a:r>
              <a:rPr lang="it-IT" dirty="0"/>
              <a:t>.</a:t>
            </a:r>
          </a:p>
          <a:p>
            <a:r>
              <a:rPr lang="it-IT" dirty="0"/>
              <a:t>Mais </a:t>
            </a:r>
            <a:r>
              <a:rPr lang="it-IT" dirty="0" err="1"/>
              <a:t>les</a:t>
            </a:r>
            <a:r>
              <a:rPr lang="it-IT" dirty="0"/>
              <a:t> </a:t>
            </a:r>
            <a:r>
              <a:rPr lang="it-IT" u="sng" dirty="0" err="1"/>
              <a:t>marchés</a:t>
            </a:r>
            <a:r>
              <a:rPr lang="it-IT" u="sng" dirty="0"/>
              <a:t> s'</a:t>
            </a:r>
            <a:r>
              <a:rPr lang="it-IT" u="sng" dirty="0" err="1"/>
              <a:t>agrandissaient</a:t>
            </a:r>
            <a:r>
              <a:rPr lang="it-IT" u="sng" dirty="0"/>
              <a:t> sans cesse </a:t>
            </a:r>
            <a:r>
              <a:rPr lang="it-IT" dirty="0"/>
              <a:t>: la </a:t>
            </a:r>
            <a:r>
              <a:rPr lang="it-IT" dirty="0" err="1"/>
              <a:t>demande</a:t>
            </a:r>
            <a:r>
              <a:rPr lang="it-IT" dirty="0"/>
              <a:t> </a:t>
            </a:r>
            <a:r>
              <a:rPr lang="it-IT" dirty="0" err="1"/>
              <a:t>croissait</a:t>
            </a:r>
            <a:r>
              <a:rPr lang="it-IT" dirty="0"/>
              <a:t> </a:t>
            </a:r>
            <a:r>
              <a:rPr lang="it-IT" dirty="0" err="1"/>
              <a:t>toujours</a:t>
            </a:r>
            <a:r>
              <a:rPr lang="it-IT" dirty="0"/>
              <a:t>. La </a:t>
            </a:r>
            <a:r>
              <a:rPr lang="it-IT" dirty="0" err="1"/>
              <a:t>manufacture</a:t>
            </a:r>
            <a:r>
              <a:rPr lang="it-IT" dirty="0"/>
              <a:t>, à son tour, </a:t>
            </a:r>
            <a:r>
              <a:rPr lang="it-IT" dirty="0" err="1"/>
              <a:t>devint</a:t>
            </a:r>
            <a:r>
              <a:rPr lang="it-IT" dirty="0"/>
              <a:t> </a:t>
            </a:r>
            <a:r>
              <a:rPr lang="it-IT" dirty="0" err="1"/>
              <a:t>insuffisante</a:t>
            </a:r>
            <a:r>
              <a:rPr lang="it-IT" dirty="0"/>
              <a:t>. </a:t>
            </a:r>
            <a:r>
              <a:rPr lang="it-IT" dirty="0" err="1"/>
              <a:t>Alors</a:t>
            </a:r>
            <a:r>
              <a:rPr lang="it-IT" dirty="0"/>
              <a:t>, la </a:t>
            </a:r>
            <a:r>
              <a:rPr lang="it-IT" dirty="0" err="1"/>
              <a:t>vapeur</a:t>
            </a:r>
            <a:r>
              <a:rPr lang="it-IT" dirty="0"/>
              <a:t> et la machine </a:t>
            </a:r>
            <a:r>
              <a:rPr lang="it-IT" dirty="0" err="1"/>
              <a:t>révolutionnèrent</a:t>
            </a:r>
            <a:r>
              <a:rPr lang="it-IT" dirty="0"/>
              <a:t> la production </a:t>
            </a:r>
            <a:r>
              <a:rPr lang="it-IT" dirty="0" err="1"/>
              <a:t>industrielle</a:t>
            </a:r>
            <a:r>
              <a:rPr lang="it-IT" dirty="0"/>
              <a:t>. La grande industrie moderne </a:t>
            </a:r>
            <a:r>
              <a:rPr lang="it-IT" dirty="0" err="1"/>
              <a:t>supplanta</a:t>
            </a:r>
            <a:r>
              <a:rPr lang="it-IT" dirty="0"/>
              <a:t> la </a:t>
            </a:r>
            <a:r>
              <a:rPr lang="it-IT" dirty="0" err="1"/>
              <a:t>manufacture</a:t>
            </a:r>
            <a:r>
              <a:rPr lang="it-IT" dirty="0"/>
              <a:t>; la </a:t>
            </a:r>
            <a:r>
              <a:rPr lang="it-IT" dirty="0" err="1"/>
              <a:t>moyenne</a:t>
            </a:r>
            <a:r>
              <a:rPr lang="it-IT" dirty="0"/>
              <a:t> </a:t>
            </a:r>
            <a:r>
              <a:rPr lang="it-IT" dirty="0" err="1"/>
              <a:t>bourgeoisie</a:t>
            </a:r>
            <a:r>
              <a:rPr lang="it-IT" dirty="0"/>
              <a:t> </a:t>
            </a:r>
            <a:r>
              <a:rPr lang="it-IT" dirty="0" err="1"/>
              <a:t>industrielle</a:t>
            </a:r>
            <a:r>
              <a:rPr lang="it-IT" dirty="0"/>
              <a:t> </a:t>
            </a:r>
            <a:r>
              <a:rPr lang="it-IT" dirty="0" err="1"/>
              <a:t>céda</a:t>
            </a:r>
            <a:r>
              <a:rPr lang="it-IT" dirty="0"/>
              <a:t> la </a:t>
            </a:r>
            <a:r>
              <a:rPr lang="it-IT" dirty="0" err="1"/>
              <a:t>place</a:t>
            </a:r>
            <a:r>
              <a:rPr lang="it-IT" dirty="0"/>
              <a:t> </a:t>
            </a:r>
            <a:r>
              <a:rPr lang="it-IT" dirty="0" err="1"/>
              <a:t>aux</a:t>
            </a:r>
            <a:r>
              <a:rPr lang="it-IT" dirty="0"/>
              <a:t> </a:t>
            </a:r>
            <a:r>
              <a:rPr lang="it-IT" dirty="0" err="1"/>
              <a:t>millionnaires</a:t>
            </a:r>
            <a:r>
              <a:rPr lang="it-IT" dirty="0"/>
              <a:t> de </a:t>
            </a:r>
            <a:r>
              <a:rPr lang="it-IT" dirty="0" err="1"/>
              <a:t>l'industrie</a:t>
            </a:r>
            <a:r>
              <a:rPr lang="it-IT" dirty="0"/>
              <a:t>, </a:t>
            </a:r>
            <a:r>
              <a:rPr lang="it-IT" dirty="0" err="1"/>
              <a:t>aux</a:t>
            </a:r>
            <a:r>
              <a:rPr lang="it-IT" dirty="0"/>
              <a:t> chefs de </a:t>
            </a:r>
            <a:r>
              <a:rPr lang="it-IT" dirty="0" err="1"/>
              <a:t>véritables</a:t>
            </a:r>
            <a:r>
              <a:rPr lang="it-IT" dirty="0"/>
              <a:t> </a:t>
            </a:r>
            <a:r>
              <a:rPr lang="it-IT" dirty="0" err="1"/>
              <a:t>armées</a:t>
            </a:r>
            <a:r>
              <a:rPr lang="it-IT" dirty="0"/>
              <a:t> </a:t>
            </a:r>
            <a:r>
              <a:rPr lang="it-IT" dirty="0" err="1"/>
              <a:t>industrielles</a:t>
            </a:r>
            <a:r>
              <a:rPr lang="it-IT" dirty="0"/>
              <a:t>, </a:t>
            </a:r>
            <a:r>
              <a:rPr lang="it-IT" dirty="0" err="1"/>
              <a:t>aux</a:t>
            </a:r>
            <a:r>
              <a:rPr lang="it-IT" dirty="0"/>
              <a:t> </a:t>
            </a:r>
            <a:r>
              <a:rPr lang="it-IT" dirty="0" err="1"/>
              <a:t>bourgeois</a:t>
            </a:r>
            <a:r>
              <a:rPr lang="it-IT" dirty="0"/>
              <a:t> </a:t>
            </a:r>
            <a:r>
              <a:rPr lang="it-IT" dirty="0" err="1"/>
              <a:t>modernes</a:t>
            </a:r>
            <a:r>
              <a:rPr lang="it-IT" dirty="0"/>
              <a:t>.</a:t>
            </a:r>
          </a:p>
          <a:p>
            <a:r>
              <a:rPr lang="it-IT" dirty="0"/>
              <a:t>La grande industrie a </a:t>
            </a:r>
            <a:r>
              <a:rPr lang="it-IT" dirty="0" err="1"/>
              <a:t>créé</a:t>
            </a:r>
            <a:r>
              <a:rPr lang="it-IT" dirty="0"/>
              <a:t> le </a:t>
            </a:r>
            <a:r>
              <a:rPr lang="it-IT" dirty="0" err="1"/>
              <a:t>marché</a:t>
            </a:r>
            <a:r>
              <a:rPr lang="it-IT" dirty="0"/>
              <a:t> </a:t>
            </a:r>
            <a:r>
              <a:rPr lang="it-IT" dirty="0" err="1"/>
              <a:t>mondial</a:t>
            </a:r>
            <a:r>
              <a:rPr lang="it-IT" dirty="0"/>
              <a:t>, </a:t>
            </a:r>
            <a:r>
              <a:rPr lang="it-IT" dirty="0" err="1"/>
              <a:t>préparé</a:t>
            </a:r>
            <a:r>
              <a:rPr lang="it-IT" dirty="0"/>
              <a:t> par la </a:t>
            </a:r>
            <a:r>
              <a:rPr lang="it-IT" dirty="0" err="1"/>
              <a:t>découverte</a:t>
            </a:r>
            <a:r>
              <a:rPr lang="it-IT" dirty="0"/>
              <a:t> de l'</a:t>
            </a:r>
            <a:r>
              <a:rPr lang="it-IT" dirty="0" err="1"/>
              <a:t>Amérique</a:t>
            </a:r>
            <a:r>
              <a:rPr lang="it-IT" dirty="0"/>
              <a:t>. Le </a:t>
            </a:r>
            <a:r>
              <a:rPr lang="it-IT" dirty="0" err="1"/>
              <a:t>marché</a:t>
            </a:r>
            <a:r>
              <a:rPr lang="it-IT" dirty="0"/>
              <a:t> </a:t>
            </a:r>
            <a:r>
              <a:rPr lang="it-IT" dirty="0" err="1"/>
              <a:t>mondial</a:t>
            </a:r>
            <a:r>
              <a:rPr lang="it-IT" dirty="0"/>
              <a:t> </a:t>
            </a:r>
            <a:r>
              <a:rPr lang="it-IT" dirty="0" err="1"/>
              <a:t>accéléra</a:t>
            </a:r>
            <a:r>
              <a:rPr lang="it-IT" dirty="0"/>
              <a:t> </a:t>
            </a:r>
            <a:r>
              <a:rPr lang="it-IT" dirty="0" err="1"/>
              <a:t>prodigieusement</a:t>
            </a:r>
            <a:r>
              <a:rPr lang="it-IT" dirty="0"/>
              <a:t> le </a:t>
            </a:r>
            <a:r>
              <a:rPr lang="it-IT" dirty="0" err="1"/>
              <a:t>développement</a:t>
            </a:r>
            <a:r>
              <a:rPr lang="it-IT" dirty="0"/>
              <a:t> </a:t>
            </a:r>
            <a:r>
              <a:rPr lang="it-IT" dirty="0" err="1"/>
              <a:t>du</a:t>
            </a:r>
            <a:r>
              <a:rPr lang="it-IT" dirty="0"/>
              <a:t> </a:t>
            </a:r>
            <a:r>
              <a:rPr lang="it-IT" dirty="0" err="1"/>
              <a:t>commerce</a:t>
            </a:r>
            <a:r>
              <a:rPr lang="it-IT" dirty="0"/>
              <a:t>, de la </a:t>
            </a:r>
            <a:r>
              <a:rPr lang="it-IT" dirty="0" err="1"/>
              <a:t>navigation</a:t>
            </a:r>
            <a:r>
              <a:rPr lang="it-IT" dirty="0"/>
              <a:t>, </a:t>
            </a:r>
            <a:r>
              <a:rPr lang="it-IT" dirty="0" err="1"/>
              <a:t>des</a:t>
            </a:r>
            <a:r>
              <a:rPr lang="it-IT" dirty="0"/>
              <a:t> </a:t>
            </a:r>
            <a:r>
              <a:rPr lang="it-IT" dirty="0" err="1"/>
              <a:t>voies</a:t>
            </a:r>
            <a:r>
              <a:rPr lang="it-IT" dirty="0"/>
              <a:t> de </a:t>
            </a:r>
            <a:r>
              <a:rPr lang="it-IT" dirty="0" err="1"/>
              <a:t>communication</a:t>
            </a:r>
            <a:r>
              <a:rPr lang="it-IT" dirty="0"/>
              <a:t>. Ce </a:t>
            </a:r>
            <a:r>
              <a:rPr lang="it-IT" dirty="0" err="1"/>
              <a:t>développement</a:t>
            </a:r>
            <a:r>
              <a:rPr lang="it-IT" dirty="0"/>
              <a:t> </a:t>
            </a:r>
            <a:r>
              <a:rPr lang="it-IT" dirty="0" err="1"/>
              <a:t>réagit</a:t>
            </a:r>
            <a:r>
              <a:rPr lang="it-IT" dirty="0"/>
              <a:t> à son tour </a:t>
            </a:r>
            <a:r>
              <a:rPr lang="it-IT" dirty="0" err="1"/>
              <a:t>sur</a:t>
            </a:r>
            <a:r>
              <a:rPr lang="it-IT" dirty="0"/>
              <a:t> </a:t>
            </a:r>
            <a:r>
              <a:rPr lang="it-IT" dirty="0" err="1"/>
              <a:t>l'extension</a:t>
            </a:r>
            <a:r>
              <a:rPr lang="it-IT" dirty="0"/>
              <a:t> de </a:t>
            </a:r>
            <a:r>
              <a:rPr lang="it-IT" dirty="0" err="1"/>
              <a:t>l'industrie</a:t>
            </a:r>
            <a:r>
              <a:rPr lang="it-IT" dirty="0"/>
              <a:t>; et, </a:t>
            </a:r>
            <a:r>
              <a:rPr lang="it-IT" dirty="0" err="1"/>
              <a:t>au</a:t>
            </a:r>
            <a:r>
              <a:rPr lang="it-IT" dirty="0"/>
              <a:t> </a:t>
            </a:r>
            <a:r>
              <a:rPr lang="it-IT" dirty="0" err="1"/>
              <a:t>fur</a:t>
            </a:r>
            <a:r>
              <a:rPr lang="it-IT" dirty="0"/>
              <a:t> et a </a:t>
            </a:r>
            <a:r>
              <a:rPr lang="it-IT" dirty="0" err="1"/>
              <a:t>mesure</a:t>
            </a:r>
            <a:r>
              <a:rPr lang="it-IT" dirty="0"/>
              <a:t> </a:t>
            </a:r>
            <a:r>
              <a:rPr lang="it-IT" dirty="0" err="1"/>
              <a:t>que</a:t>
            </a:r>
            <a:r>
              <a:rPr lang="it-IT" dirty="0"/>
              <a:t> </a:t>
            </a:r>
            <a:r>
              <a:rPr lang="it-IT" dirty="0" err="1"/>
              <a:t>l'industrie</a:t>
            </a:r>
            <a:r>
              <a:rPr lang="it-IT" dirty="0"/>
              <a:t>, le </a:t>
            </a:r>
            <a:r>
              <a:rPr lang="it-IT" dirty="0" err="1"/>
              <a:t>commerce</a:t>
            </a:r>
            <a:r>
              <a:rPr lang="it-IT" dirty="0"/>
              <a:t>, la </a:t>
            </a:r>
            <a:r>
              <a:rPr lang="it-IT" dirty="0" err="1"/>
              <a:t>navigation</a:t>
            </a:r>
            <a:r>
              <a:rPr lang="it-IT" dirty="0"/>
              <a:t>, </a:t>
            </a:r>
            <a:r>
              <a:rPr lang="it-IT" dirty="0" err="1"/>
              <a:t>les</a:t>
            </a:r>
            <a:r>
              <a:rPr lang="it-IT" dirty="0"/>
              <a:t> </a:t>
            </a:r>
            <a:r>
              <a:rPr lang="it-IT" dirty="0" err="1"/>
              <a:t>chemins</a:t>
            </a:r>
            <a:r>
              <a:rPr lang="it-IT" dirty="0"/>
              <a:t> de </a:t>
            </a:r>
            <a:r>
              <a:rPr lang="it-IT" dirty="0" err="1"/>
              <a:t>fer</a:t>
            </a:r>
            <a:r>
              <a:rPr lang="it-IT" dirty="0"/>
              <a:t> se </a:t>
            </a:r>
            <a:r>
              <a:rPr lang="it-IT" dirty="0" err="1"/>
              <a:t>développaient</a:t>
            </a:r>
            <a:r>
              <a:rPr lang="it-IT" dirty="0"/>
              <a:t>, la </a:t>
            </a:r>
            <a:r>
              <a:rPr lang="it-IT" dirty="0" err="1"/>
              <a:t>bourgeoisie</a:t>
            </a:r>
            <a:r>
              <a:rPr lang="it-IT" dirty="0"/>
              <a:t> </a:t>
            </a:r>
            <a:r>
              <a:rPr lang="it-IT" dirty="0" err="1"/>
              <a:t>grandissait</a:t>
            </a:r>
            <a:r>
              <a:rPr lang="it-IT" dirty="0"/>
              <a:t>, </a:t>
            </a:r>
            <a:r>
              <a:rPr lang="it-IT" dirty="0" err="1"/>
              <a:t>décuplant</a:t>
            </a:r>
            <a:r>
              <a:rPr lang="it-IT" dirty="0"/>
              <a:t> </a:t>
            </a:r>
            <a:r>
              <a:rPr lang="it-IT" dirty="0" err="1"/>
              <a:t>ses</a:t>
            </a:r>
            <a:r>
              <a:rPr lang="it-IT" dirty="0"/>
              <a:t> </a:t>
            </a:r>
            <a:r>
              <a:rPr lang="it-IT" dirty="0" err="1"/>
              <a:t>capitaux</a:t>
            </a:r>
            <a:r>
              <a:rPr lang="it-IT" dirty="0"/>
              <a:t> et </a:t>
            </a:r>
            <a:r>
              <a:rPr lang="it-IT" dirty="0" err="1"/>
              <a:t>refoulant</a:t>
            </a:r>
            <a:r>
              <a:rPr lang="it-IT" dirty="0"/>
              <a:t> à l'</a:t>
            </a:r>
            <a:r>
              <a:rPr lang="it-IT" dirty="0" err="1"/>
              <a:t>arrière-plan</a:t>
            </a:r>
            <a:r>
              <a:rPr lang="it-IT" dirty="0"/>
              <a:t> </a:t>
            </a:r>
            <a:r>
              <a:rPr lang="it-IT" dirty="0" err="1"/>
              <a:t>les</a:t>
            </a:r>
            <a:r>
              <a:rPr lang="it-IT" dirty="0"/>
              <a:t> </a:t>
            </a:r>
            <a:r>
              <a:rPr lang="it-IT" dirty="0" err="1"/>
              <a:t>classes</a:t>
            </a:r>
            <a:r>
              <a:rPr lang="it-IT" dirty="0"/>
              <a:t> </a:t>
            </a:r>
            <a:r>
              <a:rPr lang="it-IT" dirty="0" err="1"/>
              <a:t>léguées</a:t>
            </a:r>
            <a:r>
              <a:rPr lang="it-IT" dirty="0"/>
              <a:t> par le </a:t>
            </a:r>
            <a:r>
              <a:rPr lang="it-IT" dirty="0" err="1"/>
              <a:t>moyen</a:t>
            </a:r>
            <a:r>
              <a:rPr lang="it-IT" dirty="0"/>
              <a:t> </a:t>
            </a:r>
            <a:r>
              <a:rPr lang="it-IT" dirty="0" err="1"/>
              <a:t>âge</a:t>
            </a:r>
            <a:r>
              <a:rPr lang="it-IT" dirty="0"/>
              <a:t>.</a:t>
            </a:r>
          </a:p>
          <a:p>
            <a:r>
              <a:rPr lang="it-IT" dirty="0"/>
              <a:t>La </a:t>
            </a:r>
            <a:r>
              <a:rPr lang="it-IT" dirty="0" err="1"/>
              <a:t>bourgeoisie</a:t>
            </a:r>
            <a:r>
              <a:rPr lang="it-IT" dirty="0"/>
              <a:t>, </a:t>
            </a:r>
            <a:r>
              <a:rPr lang="it-IT" dirty="0" err="1"/>
              <a:t>nous</a:t>
            </a:r>
            <a:r>
              <a:rPr lang="it-IT" dirty="0"/>
              <a:t> le </a:t>
            </a:r>
            <a:r>
              <a:rPr lang="it-IT" dirty="0" err="1"/>
              <a:t>voyons</a:t>
            </a:r>
            <a:r>
              <a:rPr lang="it-IT" dirty="0"/>
              <a:t>, est elle-</a:t>
            </a:r>
            <a:r>
              <a:rPr lang="it-IT" dirty="0" err="1"/>
              <a:t>même</a:t>
            </a:r>
            <a:r>
              <a:rPr lang="it-IT" dirty="0"/>
              <a:t> le </a:t>
            </a:r>
            <a:r>
              <a:rPr lang="it-IT" dirty="0" err="1"/>
              <a:t>produit</a:t>
            </a:r>
            <a:r>
              <a:rPr lang="it-IT" dirty="0"/>
              <a:t> d'un long </a:t>
            </a:r>
            <a:r>
              <a:rPr lang="it-IT" dirty="0" err="1"/>
              <a:t>développement</a:t>
            </a:r>
            <a:r>
              <a:rPr lang="it-IT" dirty="0"/>
              <a:t>, d'une </a:t>
            </a:r>
            <a:r>
              <a:rPr lang="it-IT" dirty="0" err="1"/>
              <a:t>série</a:t>
            </a:r>
            <a:r>
              <a:rPr lang="it-IT" dirty="0"/>
              <a:t> de </a:t>
            </a:r>
            <a:r>
              <a:rPr lang="it-IT" dirty="0" err="1"/>
              <a:t>révolutions</a:t>
            </a:r>
            <a:r>
              <a:rPr lang="it-IT" dirty="0"/>
              <a:t> </a:t>
            </a:r>
            <a:r>
              <a:rPr lang="it-IT" dirty="0" err="1"/>
              <a:t>dans</a:t>
            </a:r>
            <a:r>
              <a:rPr lang="it-IT" dirty="0"/>
              <a:t> le mode de production et </a:t>
            </a:r>
            <a:r>
              <a:rPr lang="it-IT" dirty="0" err="1"/>
              <a:t>les</a:t>
            </a:r>
            <a:r>
              <a:rPr lang="it-IT" dirty="0"/>
              <a:t> </a:t>
            </a:r>
            <a:r>
              <a:rPr lang="it-IT" dirty="0" err="1"/>
              <a:t>moyens</a:t>
            </a:r>
            <a:r>
              <a:rPr lang="it-IT" dirty="0"/>
              <a:t> de </a:t>
            </a:r>
            <a:r>
              <a:rPr lang="it-IT" dirty="0" err="1"/>
              <a:t>communication</a:t>
            </a:r>
            <a:r>
              <a:rPr lang="it-IT" dirty="0"/>
              <a:t>. (…)</a:t>
            </a:r>
          </a:p>
          <a:p>
            <a:endParaRPr lang="it-CZ" dirty="0"/>
          </a:p>
        </p:txBody>
      </p:sp>
    </p:spTree>
    <p:extLst>
      <p:ext uri="{BB962C8B-B14F-4D97-AF65-F5344CB8AC3E}">
        <p14:creationId xmlns:p14="http://schemas.microsoft.com/office/powerpoint/2010/main" val="410294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CB62BD7-8DA8-8C4E-B798-98CBBC4B2CF3}"/>
              </a:ext>
            </a:extLst>
          </p:cNvPr>
          <p:cNvSpPr>
            <a:spLocks noGrp="1"/>
          </p:cNvSpPr>
          <p:nvPr>
            <p:ph idx="1"/>
          </p:nvPr>
        </p:nvSpPr>
        <p:spPr>
          <a:xfrm>
            <a:off x="457200" y="580768"/>
            <a:ext cx="8229600" cy="5545395"/>
          </a:xfrm>
        </p:spPr>
        <p:txBody>
          <a:bodyPr>
            <a:normAutofit fontScale="70000" lnSpcReduction="20000"/>
          </a:bodyPr>
          <a:lstStyle/>
          <a:p>
            <a:r>
              <a:rPr lang="it-IT" dirty="0"/>
              <a:t>La </a:t>
            </a:r>
            <a:r>
              <a:rPr lang="it-IT" dirty="0" err="1"/>
              <a:t>bourgeoisie</a:t>
            </a:r>
            <a:r>
              <a:rPr lang="it-IT" dirty="0"/>
              <a:t> ne </a:t>
            </a:r>
            <a:r>
              <a:rPr lang="it-IT" dirty="0" err="1"/>
              <a:t>peut</a:t>
            </a:r>
            <a:r>
              <a:rPr lang="it-IT" dirty="0"/>
              <a:t> </a:t>
            </a:r>
            <a:r>
              <a:rPr lang="it-IT" dirty="0" err="1"/>
              <a:t>exister</a:t>
            </a:r>
            <a:r>
              <a:rPr lang="it-IT" dirty="0"/>
              <a:t> sans </a:t>
            </a:r>
            <a:r>
              <a:rPr lang="it-IT" dirty="0" err="1"/>
              <a:t>révolutionner</a:t>
            </a:r>
            <a:r>
              <a:rPr lang="it-IT" dirty="0"/>
              <a:t> </a:t>
            </a:r>
            <a:r>
              <a:rPr lang="it-IT" dirty="0" err="1"/>
              <a:t>constamment</a:t>
            </a:r>
            <a:r>
              <a:rPr lang="it-IT" dirty="0"/>
              <a:t> </a:t>
            </a:r>
            <a:r>
              <a:rPr lang="it-IT" dirty="0" err="1"/>
              <a:t>les</a:t>
            </a:r>
            <a:r>
              <a:rPr lang="it-IT" dirty="0"/>
              <a:t> </a:t>
            </a:r>
            <a:r>
              <a:rPr lang="it-IT" dirty="0" err="1"/>
              <a:t>instruments</a:t>
            </a:r>
            <a:r>
              <a:rPr lang="it-IT" dirty="0"/>
              <a:t> de production, ce qui </a:t>
            </a:r>
            <a:r>
              <a:rPr lang="it-IT" dirty="0" err="1"/>
              <a:t>veut</a:t>
            </a:r>
            <a:r>
              <a:rPr lang="it-IT" dirty="0"/>
              <a:t> dire </a:t>
            </a:r>
            <a:r>
              <a:rPr lang="it-IT" dirty="0" err="1"/>
              <a:t>les</a:t>
            </a:r>
            <a:r>
              <a:rPr lang="it-IT" dirty="0"/>
              <a:t> </a:t>
            </a:r>
            <a:r>
              <a:rPr lang="it-IT" dirty="0" err="1"/>
              <a:t>rapports</a:t>
            </a:r>
            <a:r>
              <a:rPr lang="it-IT" dirty="0"/>
              <a:t> de production, c'est-à-dire l'ensemble </a:t>
            </a:r>
            <a:r>
              <a:rPr lang="it-IT" dirty="0" err="1"/>
              <a:t>des</a:t>
            </a:r>
            <a:r>
              <a:rPr lang="it-IT" dirty="0"/>
              <a:t> </a:t>
            </a:r>
            <a:r>
              <a:rPr lang="it-IT" dirty="0" err="1"/>
              <a:t>rapports</a:t>
            </a:r>
            <a:r>
              <a:rPr lang="it-IT" dirty="0"/>
              <a:t> </a:t>
            </a:r>
            <a:r>
              <a:rPr lang="it-IT" dirty="0" err="1"/>
              <a:t>sociaux</a:t>
            </a:r>
            <a:r>
              <a:rPr lang="it-IT" dirty="0"/>
              <a:t>. Le </a:t>
            </a:r>
            <a:r>
              <a:rPr lang="it-IT" dirty="0" err="1"/>
              <a:t>maintien</a:t>
            </a:r>
            <a:r>
              <a:rPr lang="it-IT" dirty="0"/>
              <a:t> sans </a:t>
            </a:r>
            <a:r>
              <a:rPr lang="it-IT" dirty="0" err="1"/>
              <a:t>changement</a:t>
            </a:r>
            <a:r>
              <a:rPr lang="it-IT" dirty="0"/>
              <a:t> de l'ancien mode de production </a:t>
            </a:r>
            <a:r>
              <a:rPr lang="it-IT" dirty="0" err="1"/>
              <a:t>était</a:t>
            </a:r>
            <a:r>
              <a:rPr lang="it-IT" dirty="0"/>
              <a:t>, </a:t>
            </a:r>
            <a:r>
              <a:rPr lang="it-IT" dirty="0" err="1"/>
              <a:t>au</a:t>
            </a:r>
            <a:r>
              <a:rPr lang="it-IT" dirty="0"/>
              <a:t> </a:t>
            </a:r>
            <a:r>
              <a:rPr lang="it-IT" dirty="0" err="1"/>
              <a:t>contraire</a:t>
            </a:r>
            <a:r>
              <a:rPr lang="it-IT" dirty="0"/>
              <a:t>, pour </a:t>
            </a:r>
            <a:r>
              <a:rPr lang="it-IT" dirty="0" err="1"/>
              <a:t>toutes</a:t>
            </a:r>
            <a:r>
              <a:rPr lang="it-IT" dirty="0"/>
              <a:t> </a:t>
            </a:r>
            <a:r>
              <a:rPr lang="it-IT" dirty="0" err="1"/>
              <a:t>les</a:t>
            </a:r>
            <a:r>
              <a:rPr lang="it-IT" dirty="0"/>
              <a:t> </a:t>
            </a:r>
            <a:r>
              <a:rPr lang="it-IT" dirty="0" err="1"/>
              <a:t>classes</a:t>
            </a:r>
            <a:r>
              <a:rPr lang="it-IT" dirty="0"/>
              <a:t> </a:t>
            </a:r>
            <a:r>
              <a:rPr lang="it-IT" dirty="0" err="1"/>
              <a:t>industrielles</a:t>
            </a:r>
            <a:r>
              <a:rPr lang="it-IT" dirty="0"/>
              <a:t> </a:t>
            </a:r>
            <a:r>
              <a:rPr lang="it-IT" dirty="0" err="1"/>
              <a:t>antérieures</a:t>
            </a:r>
            <a:r>
              <a:rPr lang="it-IT" dirty="0"/>
              <a:t>, la </a:t>
            </a:r>
            <a:r>
              <a:rPr lang="it-IT" dirty="0" err="1"/>
              <a:t>condition</a:t>
            </a:r>
            <a:r>
              <a:rPr lang="it-IT" dirty="0"/>
              <a:t> première de </a:t>
            </a:r>
            <a:r>
              <a:rPr lang="it-IT" dirty="0" err="1"/>
              <a:t>leur</a:t>
            </a:r>
            <a:r>
              <a:rPr lang="it-IT" dirty="0"/>
              <a:t> </a:t>
            </a:r>
            <a:r>
              <a:rPr lang="it-IT" dirty="0" err="1"/>
              <a:t>existence</a:t>
            </a:r>
            <a:r>
              <a:rPr lang="it-IT" dirty="0"/>
              <a:t>. Ce </a:t>
            </a:r>
            <a:r>
              <a:rPr lang="it-IT" dirty="0" err="1"/>
              <a:t>bouleversement</a:t>
            </a:r>
            <a:r>
              <a:rPr lang="it-IT" dirty="0"/>
              <a:t> </a:t>
            </a:r>
            <a:r>
              <a:rPr lang="it-IT" dirty="0" err="1"/>
              <a:t>continuel</a:t>
            </a:r>
            <a:r>
              <a:rPr lang="it-IT" dirty="0"/>
              <a:t> de la production, ce </a:t>
            </a:r>
            <a:r>
              <a:rPr lang="it-IT" dirty="0" err="1"/>
              <a:t>constant</a:t>
            </a:r>
            <a:r>
              <a:rPr lang="it-IT" dirty="0"/>
              <a:t> </a:t>
            </a:r>
            <a:r>
              <a:rPr lang="it-IT" dirty="0" err="1"/>
              <a:t>ébranlement</a:t>
            </a:r>
            <a:r>
              <a:rPr lang="it-IT" dirty="0"/>
              <a:t> de tout le </a:t>
            </a:r>
            <a:r>
              <a:rPr lang="it-IT" dirty="0" err="1"/>
              <a:t>système</a:t>
            </a:r>
            <a:r>
              <a:rPr lang="it-IT" dirty="0"/>
              <a:t> social, </a:t>
            </a:r>
            <a:r>
              <a:rPr lang="it-IT" dirty="0" err="1"/>
              <a:t>cette</a:t>
            </a:r>
            <a:r>
              <a:rPr lang="it-IT" dirty="0"/>
              <a:t> </a:t>
            </a:r>
            <a:r>
              <a:rPr lang="it-IT" dirty="0" err="1"/>
              <a:t>agitation</a:t>
            </a:r>
            <a:r>
              <a:rPr lang="it-IT" dirty="0"/>
              <a:t> et </a:t>
            </a:r>
            <a:r>
              <a:rPr lang="it-IT" dirty="0" err="1"/>
              <a:t>cette</a:t>
            </a:r>
            <a:r>
              <a:rPr lang="it-IT" dirty="0"/>
              <a:t> </a:t>
            </a:r>
            <a:r>
              <a:rPr lang="it-IT" dirty="0" err="1"/>
              <a:t>insécurité</a:t>
            </a:r>
            <a:r>
              <a:rPr lang="it-IT" dirty="0"/>
              <a:t> </a:t>
            </a:r>
            <a:r>
              <a:rPr lang="it-IT" dirty="0" err="1"/>
              <a:t>perpétuelles</a:t>
            </a:r>
            <a:r>
              <a:rPr lang="it-IT" dirty="0"/>
              <a:t> </a:t>
            </a:r>
            <a:r>
              <a:rPr lang="it-IT" dirty="0" err="1"/>
              <a:t>distinguent</a:t>
            </a:r>
            <a:r>
              <a:rPr lang="it-IT" dirty="0"/>
              <a:t> l'époque </a:t>
            </a:r>
            <a:r>
              <a:rPr lang="it-IT" dirty="0" err="1"/>
              <a:t>bourgeoise</a:t>
            </a:r>
            <a:r>
              <a:rPr lang="it-IT" dirty="0"/>
              <a:t> de </a:t>
            </a:r>
            <a:r>
              <a:rPr lang="it-IT" dirty="0" err="1"/>
              <a:t>toutes</a:t>
            </a:r>
            <a:r>
              <a:rPr lang="it-IT" dirty="0"/>
              <a:t> </a:t>
            </a:r>
            <a:r>
              <a:rPr lang="it-IT" dirty="0" err="1"/>
              <a:t>les</a:t>
            </a:r>
            <a:r>
              <a:rPr lang="it-IT" dirty="0"/>
              <a:t> </a:t>
            </a:r>
            <a:r>
              <a:rPr lang="it-IT" dirty="0" err="1"/>
              <a:t>précédentes</a:t>
            </a:r>
            <a:r>
              <a:rPr lang="it-IT" dirty="0"/>
              <a:t>. </a:t>
            </a:r>
            <a:r>
              <a:rPr lang="it-IT" dirty="0" err="1"/>
              <a:t>Tous</a:t>
            </a:r>
            <a:r>
              <a:rPr lang="it-IT" dirty="0"/>
              <a:t> </a:t>
            </a:r>
            <a:r>
              <a:rPr lang="it-IT" dirty="0" err="1"/>
              <a:t>les</a:t>
            </a:r>
            <a:r>
              <a:rPr lang="it-IT" dirty="0"/>
              <a:t> </a:t>
            </a:r>
            <a:r>
              <a:rPr lang="it-IT" dirty="0" err="1"/>
              <a:t>rapports</a:t>
            </a:r>
            <a:r>
              <a:rPr lang="it-IT" dirty="0"/>
              <a:t> </a:t>
            </a:r>
            <a:r>
              <a:rPr lang="it-IT" dirty="0" err="1"/>
              <a:t>sociaux</a:t>
            </a:r>
            <a:r>
              <a:rPr lang="it-IT" dirty="0"/>
              <a:t>, </a:t>
            </a:r>
            <a:r>
              <a:rPr lang="it-IT" dirty="0" err="1"/>
              <a:t>figés</a:t>
            </a:r>
            <a:r>
              <a:rPr lang="it-IT" dirty="0"/>
              <a:t> et </a:t>
            </a:r>
            <a:r>
              <a:rPr lang="it-IT" dirty="0" err="1"/>
              <a:t>couverts</a:t>
            </a:r>
            <a:r>
              <a:rPr lang="it-IT" dirty="0"/>
              <a:t> de </a:t>
            </a:r>
            <a:r>
              <a:rPr lang="it-IT" dirty="0" err="1"/>
              <a:t>rouille</a:t>
            </a:r>
            <a:r>
              <a:rPr lang="it-IT" dirty="0"/>
              <a:t>, </a:t>
            </a:r>
            <a:r>
              <a:rPr lang="it-IT" dirty="0" err="1"/>
              <a:t>avec</a:t>
            </a:r>
            <a:r>
              <a:rPr lang="it-IT" dirty="0"/>
              <a:t> </a:t>
            </a:r>
            <a:r>
              <a:rPr lang="it-IT" dirty="0" err="1"/>
              <a:t>leur</a:t>
            </a:r>
            <a:r>
              <a:rPr lang="it-IT" dirty="0"/>
              <a:t> </a:t>
            </a:r>
            <a:r>
              <a:rPr lang="it-IT" dirty="0" err="1"/>
              <a:t>cortège</a:t>
            </a:r>
            <a:r>
              <a:rPr lang="it-IT" dirty="0"/>
              <a:t> de </a:t>
            </a:r>
            <a:r>
              <a:rPr lang="it-IT" dirty="0" err="1"/>
              <a:t>conceptions</a:t>
            </a:r>
            <a:r>
              <a:rPr lang="it-IT" dirty="0"/>
              <a:t> et d'</a:t>
            </a:r>
            <a:r>
              <a:rPr lang="it-IT" dirty="0" err="1"/>
              <a:t>idées</a:t>
            </a:r>
            <a:r>
              <a:rPr lang="it-IT" dirty="0"/>
              <a:t> </a:t>
            </a:r>
            <a:r>
              <a:rPr lang="it-IT" dirty="0" err="1"/>
              <a:t>antiques</a:t>
            </a:r>
            <a:r>
              <a:rPr lang="it-IT" dirty="0"/>
              <a:t> et </a:t>
            </a:r>
            <a:r>
              <a:rPr lang="it-IT" dirty="0" err="1"/>
              <a:t>vénérables</a:t>
            </a:r>
            <a:r>
              <a:rPr lang="it-IT" dirty="0"/>
              <a:t>, se </a:t>
            </a:r>
            <a:r>
              <a:rPr lang="it-IT" dirty="0" err="1"/>
              <a:t>dissolvent</a:t>
            </a:r>
            <a:r>
              <a:rPr lang="it-IT" dirty="0"/>
              <a:t>; </a:t>
            </a:r>
            <a:r>
              <a:rPr lang="it-IT" dirty="0" err="1"/>
              <a:t>ceux</a:t>
            </a:r>
            <a:r>
              <a:rPr lang="it-IT" dirty="0"/>
              <a:t> qui </a:t>
            </a:r>
            <a:r>
              <a:rPr lang="it-IT" dirty="0" err="1"/>
              <a:t>les</a:t>
            </a:r>
            <a:r>
              <a:rPr lang="it-IT" dirty="0"/>
              <a:t> </a:t>
            </a:r>
            <a:r>
              <a:rPr lang="it-IT" dirty="0" err="1"/>
              <a:t>remplacent</a:t>
            </a:r>
            <a:r>
              <a:rPr lang="it-IT" dirty="0"/>
              <a:t> </a:t>
            </a:r>
            <a:r>
              <a:rPr lang="it-IT" dirty="0" err="1"/>
              <a:t>vieillissent</a:t>
            </a:r>
            <a:r>
              <a:rPr lang="it-IT" dirty="0"/>
              <a:t> </a:t>
            </a:r>
            <a:r>
              <a:rPr lang="it-IT" dirty="0" err="1"/>
              <a:t>avant</a:t>
            </a:r>
            <a:r>
              <a:rPr lang="it-IT" dirty="0"/>
              <a:t> d'</a:t>
            </a:r>
            <a:r>
              <a:rPr lang="it-IT" dirty="0" err="1"/>
              <a:t>avoir</a:t>
            </a:r>
            <a:r>
              <a:rPr lang="it-IT" dirty="0"/>
              <a:t> </a:t>
            </a:r>
            <a:r>
              <a:rPr lang="it-IT" dirty="0" err="1"/>
              <a:t>pu</a:t>
            </a:r>
            <a:r>
              <a:rPr lang="it-IT" dirty="0"/>
              <a:t> s'</a:t>
            </a:r>
            <a:r>
              <a:rPr lang="it-IT" dirty="0" err="1"/>
              <a:t>ossifier</a:t>
            </a:r>
            <a:r>
              <a:rPr lang="it-IT" dirty="0"/>
              <a:t>. Tout ce qui </a:t>
            </a:r>
            <a:r>
              <a:rPr lang="it-IT" dirty="0" err="1"/>
              <a:t>avait</a:t>
            </a:r>
            <a:r>
              <a:rPr lang="it-IT" dirty="0"/>
              <a:t> </a:t>
            </a:r>
            <a:r>
              <a:rPr lang="it-IT" dirty="0" err="1"/>
              <a:t>solidité</a:t>
            </a:r>
            <a:r>
              <a:rPr lang="it-IT" dirty="0"/>
              <a:t> et </a:t>
            </a:r>
            <a:r>
              <a:rPr lang="it-IT" dirty="0" err="1"/>
              <a:t>permanence</a:t>
            </a:r>
            <a:r>
              <a:rPr lang="it-IT" dirty="0"/>
              <a:t> s'en va en </a:t>
            </a:r>
            <a:r>
              <a:rPr lang="it-IT" dirty="0" err="1"/>
              <a:t>fumée</a:t>
            </a:r>
            <a:r>
              <a:rPr lang="it-IT" dirty="0"/>
              <a:t>, tout ce qui </a:t>
            </a:r>
            <a:r>
              <a:rPr lang="it-IT" dirty="0" err="1"/>
              <a:t>était</a:t>
            </a:r>
            <a:r>
              <a:rPr lang="it-IT" dirty="0"/>
              <a:t> </a:t>
            </a:r>
            <a:r>
              <a:rPr lang="it-IT" dirty="0" err="1"/>
              <a:t>sacré</a:t>
            </a:r>
            <a:r>
              <a:rPr lang="it-IT" dirty="0"/>
              <a:t> est </a:t>
            </a:r>
            <a:r>
              <a:rPr lang="it-IT" dirty="0" err="1"/>
              <a:t>profané</a:t>
            </a:r>
            <a:r>
              <a:rPr lang="it-IT" dirty="0"/>
              <a:t>, et </a:t>
            </a:r>
            <a:r>
              <a:rPr lang="it-IT" dirty="0" err="1"/>
              <a:t>les</a:t>
            </a:r>
            <a:r>
              <a:rPr lang="it-IT" dirty="0"/>
              <a:t> </a:t>
            </a:r>
            <a:r>
              <a:rPr lang="it-IT" dirty="0" err="1"/>
              <a:t>hommes</a:t>
            </a:r>
            <a:r>
              <a:rPr lang="it-IT" dirty="0"/>
              <a:t> </a:t>
            </a:r>
            <a:r>
              <a:rPr lang="it-IT" dirty="0" err="1"/>
              <a:t>sont</a:t>
            </a:r>
            <a:r>
              <a:rPr lang="it-IT" dirty="0"/>
              <a:t> </a:t>
            </a:r>
            <a:r>
              <a:rPr lang="it-IT" dirty="0" err="1"/>
              <a:t>forcés</a:t>
            </a:r>
            <a:r>
              <a:rPr lang="it-IT" dirty="0"/>
              <a:t> </a:t>
            </a:r>
            <a:r>
              <a:rPr lang="it-IT" dirty="0" err="1"/>
              <a:t>enfin</a:t>
            </a:r>
            <a:r>
              <a:rPr lang="it-IT" dirty="0"/>
              <a:t> d'</a:t>
            </a:r>
            <a:r>
              <a:rPr lang="it-IT" dirty="0" err="1"/>
              <a:t>envisager</a:t>
            </a:r>
            <a:r>
              <a:rPr lang="it-IT" dirty="0"/>
              <a:t> </a:t>
            </a:r>
            <a:r>
              <a:rPr lang="it-IT" dirty="0" err="1"/>
              <a:t>leurs</a:t>
            </a:r>
            <a:r>
              <a:rPr lang="it-IT" dirty="0"/>
              <a:t> </a:t>
            </a:r>
            <a:r>
              <a:rPr lang="it-IT" dirty="0" err="1"/>
              <a:t>conditions</a:t>
            </a:r>
            <a:r>
              <a:rPr lang="it-IT" dirty="0"/>
              <a:t> d'</a:t>
            </a:r>
            <a:r>
              <a:rPr lang="it-IT" dirty="0" err="1"/>
              <a:t>existence</a:t>
            </a:r>
            <a:r>
              <a:rPr lang="it-IT" dirty="0"/>
              <a:t> et </a:t>
            </a:r>
            <a:r>
              <a:rPr lang="it-IT" dirty="0" err="1"/>
              <a:t>leurs</a:t>
            </a:r>
            <a:r>
              <a:rPr lang="it-IT" dirty="0"/>
              <a:t> </a:t>
            </a:r>
            <a:r>
              <a:rPr lang="it-IT" dirty="0" err="1"/>
              <a:t>rapports</a:t>
            </a:r>
            <a:r>
              <a:rPr lang="it-IT" dirty="0"/>
              <a:t> </a:t>
            </a:r>
            <a:r>
              <a:rPr lang="it-IT" dirty="0" err="1"/>
              <a:t>réciproques</a:t>
            </a:r>
            <a:r>
              <a:rPr lang="it-IT" dirty="0"/>
              <a:t> </a:t>
            </a:r>
            <a:r>
              <a:rPr lang="it-IT" dirty="0" err="1"/>
              <a:t>avec</a:t>
            </a:r>
            <a:r>
              <a:rPr lang="it-IT" dirty="0"/>
              <a:t> </a:t>
            </a:r>
            <a:r>
              <a:rPr lang="it-IT" dirty="0" err="1"/>
              <a:t>des</a:t>
            </a:r>
            <a:r>
              <a:rPr lang="it-IT" dirty="0"/>
              <a:t> </a:t>
            </a:r>
            <a:r>
              <a:rPr lang="it-IT" dirty="0" err="1"/>
              <a:t>yeux</a:t>
            </a:r>
            <a:r>
              <a:rPr lang="it-IT" dirty="0"/>
              <a:t> </a:t>
            </a:r>
            <a:r>
              <a:rPr lang="it-IT" dirty="0" err="1"/>
              <a:t>désabusés</a:t>
            </a:r>
            <a:r>
              <a:rPr lang="it-IT" dirty="0"/>
              <a:t>.</a:t>
            </a:r>
          </a:p>
          <a:p>
            <a:r>
              <a:rPr lang="it-IT" u="sng" dirty="0" err="1"/>
              <a:t>Poussée</a:t>
            </a:r>
            <a:r>
              <a:rPr lang="it-IT" u="sng" dirty="0"/>
              <a:t> par le </a:t>
            </a:r>
            <a:r>
              <a:rPr lang="it-IT" u="sng" dirty="0" err="1"/>
              <a:t>besoin</a:t>
            </a:r>
            <a:r>
              <a:rPr lang="it-IT" u="sng" dirty="0"/>
              <a:t> de </a:t>
            </a:r>
            <a:r>
              <a:rPr lang="it-IT" u="sng" dirty="0" err="1"/>
              <a:t>débouchés</a:t>
            </a:r>
            <a:r>
              <a:rPr lang="it-IT" u="sng" dirty="0"/>
              <a:t> </a:t>
            </a:r>
            <a:r>
              <a:rPr lang="it-IT" u="sng" dirty="0" err="1"/>
              <a:t>toujours</a:t>
            </a:r>
            <a:r>
              <a:rPr lang="it-IT" u="sng" dirty="0"/>
              <a:t> </a:t>
            </a:r>
            <a:r>
              <a:rPr lang="it-IT" u="sng" dirty="0" err="1"/>
              <a:t>nouveaux</a:t>
            </a:r>
            <a:r>
              <a:rPr lang="it-IT" u="sng" dirty="0"/>
              <a:t>, la </a:t>
            </a:r>
            <a:r>
              <a:rPr lang="it-IT" u="sng" dirty="0" err="1"/>
              <a:t>bourgeoisie</a:t>
            </a:r>
            <a:r>
              <a:rPr lang="it-IT" u="sng" dirty="0"/>
              <a:t> </a:t>
            </a:r>
            <a:r>
              <a:rPr lang="it-IT" u="sng" dirty="0" err="1"/>
              <a:t>envahit</a:t>
            </a:r>
            <a:r>
              <a:rPr lang="it-IT" u="sng" dirty="0"/>
              <a:t> le globe </a:t>
            </a:r>
            <a:r>
              <a:rPr lang="it-IT" u="sng" dirty="0" err="1"/>
              <a:t>entier</a:t>
            </a:r>
            <a:r>
              <a:rPr lang="it-IT" u="sng" dirty="0"/>
              <a:t>. Il lui </a:t>
            </a:r>
            <a:r>
              <a:rPr lang="it-IT" u="sng" dirty="0" err="1"/>
              <a:t>faut</a:t>
            </a:r>
            <a:r>
              <a:rPr lang="it-IT" u="sng" dirty="0"/>
              <a:t> s'</a:t>
            </a:r>
            <a:r>
              <a:rPr lang="it-IT" u="sng" dirty="0" err="1"/>
              <a:t>implanter</a:t>
            </a:r>
            <a:r>
              <a:rPr lang="it-IT" u="sng" dirty="0"/>
              <a:t> </a:t>
            </a:r>
            <a:r>
              <a:rPr lang="it-IT" u="sng" dirty="0" err="1"/>
              <a:t>partout</a:t>
            </a:r>
            <a:r>
              <a:rPr lang="it-IT" u="sng" dirty="0"/>
              <a:t>, </a:t>
            </a:r>
            <a:r>
              <a:rPr lang="it-IT" u="sng" dirty="0" err="1"/>
              <a:t>exploiter</a:t>
            </a:r>
            <a:r>
              <a:rPr lang="it-IT" u="sng" dirty="0"/>
              <a:t> </a:t>
            </a:r>
            <a:r>
              <a:rPr lang="it-IT" u="sng" dirty="0" err="1"/>
              <a:t>partout</a:t>
            </a:r>
            <a:r>
              <a:rPr lang="it-IT" u="sng" dirty="0"/>
              <a:t>, </a:t>
            </a:r>
            <a:r>
              <a:rPr lang="it-IT" u="sng" dirty="0" err="1"/>
              <a:t>établir</a:t>
            </a:r>
            <a:r>
              <a:rPr lang="it-IT" u="sng" dirty="0"/>
              <a:t> </a:t>
            </a:r>
            <a:r>
              <a:rPr lang="it-IT" u="sng" dirty="0" err="1"/>
              <a:t>partout</a:t>
            </a:r>
            <a:r>
              <a:rPr lang="it-IT" u="sng" dirty="0"/>
              <a:t> </a:t>
            </a:r>
            <a:r>
              <a:rPr lang="it-IT" u="sng" dirty="0" err="1"/>
              <a:t>des</a:t>
            </a:r>
            <a:r>
              <a:rPr lang="it-IT" u="sng" dirty="0"/>
              <a:t> relations</a:t>
            </a:r>
            <a:r>
              <a:rPr lang="it-IT" dirty="0"/>
              <a:t>.</a:t>
            </a:r>
          </a:p>
          <a:p>
            <a:endParaRPr lang="it-CZ" dirty="0"/>
          </a:p>
        </p:txBody>
      </p:sp>
    </p:spTree>
    <p:extLst>
      <p:ext uri="{BB962C8B-B14F-4D97-AF65-F5344CB8AC3E}">
        <p14:creationId xmlns:p14="http://schemas.microsoft.com/office/powerpoint/2010/main" val="128362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A94E884-8018-2045-83EA-AC5976731A2F}"/>
              </a:ext>
            </a:extLst>
          </p:cNvPr>
          <p:cNvSpPr>
            <a:spLocks noGrp="1"/>
          </p:cNvSpPr>
          <p:nvPr>
            <p:ph idx="1"/>
          </p:nvPr>
        </p:nvSpPr>
        <p:spPr>
          <a:xfrm>
            <a:off x="457200" y="518984"/>
            <a:ext cx="8229600" cy="6064378"/>
          </a:xfrm>
        </p:spPr>
        <p:txBody>
          <a:bodyPr>
            <a:normAutofit fontScale="70000" lnSpcReduction="20000"/>
          </a:bodyPr>
          <a:lstStyle/>
          <a:p>
            <a:r>
              <a:rPr lang="it-IT" b="1" dirty="0"/>
              <a:t>Par l'</a:t>
            </a:r>
            <a:r>
              <a:rPr lang="it-IT" b="1" dirty="0" err="1"/>
              <a:t>exploitation</a:t>
            </a:r>
            <a:r>
              <a:rPr lang="it-IT" b="1" dirty="0"/>
              <a:t> </a:t>
            </a:r>
            <a:r>
              <a:rPr lang="it-IT" b="1" dirty="0" err="1"/>
              <a:t>du</a:t>
            </a:r>
            <a:r>
              <a:rPr lang="it-IT" b="1" dirty="0"/>
              <a:t> </a:t>
            </a:r>
            <a:r>
              <a:rPr lang="it-IT" b="1" dirty="0" err="1"/>
              <a:t>marché</a:t>
            </a:r>
            <a:r>
              <a:rPr lang="it-IT" b="1" dirty="0"/>
              <a:t> </a:t>
            </a:r>
            <a:r>
              <a:rPr lang="it-IT" b="1" dirty="0" err="1"/>
              <a:t>mondial</a:t>
            </a:r>
            <a:r>
              <a:rPr lang="it-IT" dirty="0"/>
              <a:t>, la </a:t>
            </a:r>
            <a:r>
              <a:rPr lang="it-IT" dirty="0" err="1"/>
              <a:t>bourgeoisie</a:t>
            </a:r>
            <a:r>
              <a:rPr lang="it-IT" dirty="0"/>
              <a:t> donne un </a:t>
            </a:r>
            <a:r>
              <a:rPr lang="it-IT" dirty="0" err="1"/>
              <a:t>caractère</a:t>
            </a:r>
            <a:r>
              <a:rPr lang="it-IT" dirty="0"/>
              <a:t> cosmopolite à la production et à la </a:t>
            </a:r>
            <a:r>
              <a:rPr lang="it-IT" dirty="0" err="1"/>
              <a:t>consommation</a:t>
            </a:r>
            <a:r>
              <a:rPr lang="it-IT" dirty="0"/>
              <a:t> de </a:t>
            </a:r>
            <a:r>
              <a:rPr lang="it-IT" dirty="0" err="1"/>
              <a:t>tous</a:t>
            </a:r>
            <a:r>
              <a:rPr lang="it-IT" dirty="0"/>
              <a:t> </a:t>
            </a:r>
            <a:r>
              <a:rPr lang="it-IT" dirty="0" err="1"/>
              <a:t>les</a:t>
            </a:r>
            <a:r>
              <a:rPr lang="it-IT" dirty="0"/>
              <a:t> </a:t>
            </a:r>
            <a:r>
              <a:rPr lang="it-IT" dirty="0" err="1"/>
              <a:t>pays</a:t>
            </a:r>
            <a:r>
              <a:rPr lang="it-IT" dirty="0"/>
              <a:t>. </a:t>
            </a:r>
            <a:r>
              <a:rPr lang="it-IT" dirty="0" err="1"/>
              <a:t>Au</a:t>
            </a:r>
            <a:r>
              <a:rPr lang="it-IT" dirty="0"/>
              <a:t> </a:t>
            </a:r>
            <a:r>
              <a:rPr lang="it-IT" dirty="0" err="1"/>
              <a:t>grand</a:t>
            </a:r>
            <a:r>
              <a:rPr lang="it-IT" dirty="0"/>
              <a:t> </a:t>
            </a:r>
            <a:r>
              <a:rPr lang="it-IT" dirty="0" err="1"/>
              <a:t>désespoir</a:t>
            </a:r>
            <a:r>
              <a:rPr lang="it-IT" dirty="0"/>
              <a:t> </a:t>
            </a:r>
            <a:r>
              <a:rPr lang="it-IT" dirty="0" err="1"/>
              <a:t>des</a:t>
            </a:r>
            <a:r>
              <a:rPr lang="it-IT" dirty="0"/>
              <a:t> </a:t>
            </a:r>
            <a:r>
              <a:rPr lang="it-IT" dirty="0" err="1"/>
              <a:t>réactionnaires</a:t>
            </a:r>
            <a:r>
              <a:rPr lang="it-IT" dirty="0"/>
              <a:t>, </a:t>
            </a:r>
            <a:r>
              <a:rPr lang="it-IT" u="sng" dirty="0"/>
              <a:t>elle a </a:t>
            </a:r>
            <a:r>
              <a:rPr lang="it-IT" u="sng" dirty="0" err="1"/>
              <a:t>enlevé</a:t>
            </a:r>
            <a:r>
              <a:rPr lang="it-IT" u="sng" dirty="0"/>
              <a:t> à </a:t>
            </a:r>
            <a:r>
              <a:rPr lang="it-IT" u="sng" dirty="0" err="1"/>
              <a:t>l'industrie</a:t>
            </a:r>
            <a:r>
              <a:rPr lang="it-IT" u="sng" dirty="0"/>
              <a:t> sa base </a:t>
            </a:r>
            <a:r>
              <a:rPr lang="it-IT" u="sng" dirty="0" err="1"/>
              <a:t>nationale</a:t>
            </a:r>
            <a:r>
              <a:rPr lang="it-IT" u="sng" dirty="0"/>
              <a:t>.</a:t>
            </a:r>
            <a:r>
              <a:rPr lang="it-IT" dirty="0"/>
              <a:t> </a:t>
            </a:r>
            <a:r>
              <a:rPr lang="it-IT" dirty="0" err="1"/>
              <a:t>Les</a:t>
            </a:r>
            <a:r>
              <a:rPr lang="it-IT" dirty="0"/>
              <a:t> </a:t>
            </a:r>
            <a:r>
              <a:rPr lang="it-IT" dirty="0" err="1"/>
              <a:t>vieilles</a:t>
            </a:r>
            <a:r>
              <a:rPr lang="it-IT" dirty="0"/>
              <a:t> </a:t>
            </a:r>
            <a:r>
              <a:rPr lang="it-IT" dirty="0" err="1"/>
              <a:t>industries</a:t>
            </a:r>
            <a:r>
              <a:rPr lang="it-IT" dirty="0"/>
              <a:t> </a:t>
            </a:r>
            <a:r>
              <a:rPr lang="it-IT" dirty="0" err="1"/>
              <a:t>nationales</a:t>
            </a:r>
            <a:r>
              <a:rPr lang="it-IT" dirty="0"/>
              <a:t> </a:t>
            </a:r>
            <a:r>
              <a:rPr lang="it-IT" dirty="0" err="1"/>
              <a:t>ont</a:t>
            </a:r>
            <a:r>
              <a:rPr lang="it-IT" dirty="0"/>
              <a:t> </a:t>
            </a:r>
            <a:r>
              <a:rPr lang="it-IT" dirty="0" err="1"/>
              <a:t>été</a:t>
            </a:r>
            <a:r>
              <a:rPr lang="it-IT" dirty="0"/>
              <a:t> </a:t>
            </a:r>
            <a:r>
              <a:rPr lang="it-IT" dirty="0" err="1"/>
              <a:t>détruites</a:t>
            </a:r>
            <a:r>
              <a:rPr lang="it-IT" dirty="0"/>
              <a:t> et le </a:t>
            </a:r>
            <a:r>
              <a:rPr lang="it-IT" dirty="0" err="1"/>
              <a:t>sont</a:t>
            </a:r>
            <a:r>
              <a:rPr lang="it-IT" dirty="0"/>
              <a:t> </a:t>
            </a:r>
            <a:r>
              <a:rPr lang="it-IT" dirty="0" err="1"/>
              <a:t>encore</a:t>
            </a:r>
            <a:r>
              <a:rPr lang="it-IT" dirty="0"/>
              <a:t> </a:t>
            </a:r>
            <a:r>
              <a:rPr lang="it-IT" dirty="0" err="1"/>
              <a:t>chaque</a:t>
            </a:r>
            <a:r>
              <a:rPr lang="it-IT" dirty="0"/>
              <a:t> jour. </a:t>
            </a:r>
            <a:r>
              <a:rPr lang="it-IT" dirty="0" err="1"/>
              <a:t>Elles</a:t>
            </a:r>
            <a:r>
              <a:rPr lang="it-IT" dirty="0"/>
              <a:t> </a:t>
            </a:r>
            <a:r>
              <a:rPr lang="it-IT" dirty="0" err="1"/>
              <a:t>sont</a:t>
            </a:r>
            <a:r>
              <a:rPr lang="it-IT" dirty="0"/>
              <a:t> </a:t>
            </a:r>
            <a:r>
              <a:rPr lang="it-IT" dirty="0" err="1"/>
              <a:t>supplantées</a:t>
            </a:r>
            <a:r>
              <a:rPr lang="it-IT" dirty="0"/>
              <a:t> par de </a:t>
            </a:r>
            <a:r>
              <a:rPr lang="it-IT" dirty="0" err="1"/>
              <a:t>nouvelles</a:t>
            </a:r>
            <a:r>
              <a:rPr lang="it-IT" dirty="0"/>
              <a:t> </a:t>
            </a:r>
            <a:r>
              <a:rPr lang="it-IT" dirty="0" err="1"/>
              <a:t>industries</a:t>
            </a:r>
            <a:r>
              <a:rPr lang="it-IT" dirty="0"/>
              <a:t>, dont l'</a:t>
            </a:r>
            <a:r>
              <a:rPr lang="it-IT" dirty="0" err="1"/>
              <a:t>adoption</a:t>
            </a:r>
            <a:r>
              <a:rPr lang="it-IT" dirty="0"/>
              <a:t> </a:t>
            </a:r>
            <a:r>
              <a:rPr lang="it-IT" dirty="0" err="1"/>
              <a:t>devient</a:t>
            </a:r>
            <a:r>
              <a:rPr lang="it-IT" dirty="0"/>
              <a:t> une </a:t>
            </a:r>
            <a:r>
              <a:rPr lang="it-IT" dirty="0" err="1"/>
              <a:t>question</a:t>
            </a:r>
            <a:r>
              <a:rPr lang="it-IT" dirty="0"/>
              <a:t> de vie </a:t>
            </a:r>
            <a:r>
              <a:rPr lang="it-IT" dirty="0" err="1"/>
              <a:t>ou</a:t>
            </a:r>
            <a:r>
              <a:rPr lang="it-IT" dirty="0"/>
              <a:t> de </a:t>
            </a:r>
            <a:r>
              <a:rPr lang="it-IT" dirty="0" err="1"/>
              <a:t>mort</a:t>
            </a:r>
            <a:r>
              <a:rPr lang="it-IT" dirty="0"/>
              <a:t> pour </a:t>
            </a:r>
            <a:r>
              <a:rPr lang="it-IT" dirty="0" err="1"/>
              <a:t>toutes</a:t>
            </a:r>
            <a:r>
              <a:rPr lang="it-IT" dirty="0"/>
              <a:t> </a:t>
            </a:r>
            <a:r>
              <a:rPr lang="it-IT" dirty="0" err="1"/>
              <a:t>les</a:t>
            </a:r>
            <a:r>
              <a:rPr lang="it-IT" dirty="0"/>
              <a:t> </a:t>
            </a:r>
            <a:r>
              <a:rPr lang="it-IT" dirty="0" err="1"/>
              <a:t>nations</a:t>
            </a:r>
            <a:r>
              <a:rPr lang="it-IT" dirty="0"/>
              <a:t> </a:t>
            </a:r>
            <a:r>
              <a:rPr lang="it-IT" dirty="0" err="1"/>
              <a:t>civilisées</a:t>
            </a:r>
            <a:r>
              <a:rPr lang="it-IT" dirty="0"/>
              <a:t>, </a:t>
            </a:r>
            <a:r>
              <a:rPr lang="it-IT" dirty="0" err="1"/>
              <a:t>industries</a:t>
            </a:r>
            <a:r>
              <a:rPr lang="it-IT" dirty="0"/>
              <a:t> qui n'</a:t>
            </a:r>
            <a:r>
              <a:rPr lang="it-IT" dirty="0" err="1"/>
              <a:t>emploient</a:t>
            </a:r>
            <a:r>
              <a:rPr lang="it-IT" dirty="0"/>
              <a:t> plus </a:t>
            </a:r>
            <a:r>
              <a:rPr lang="it-IT" dirty="0" err="1"/>
              <a:t>des</a:t>
            </a:r>
            <a:r>
              <a:rPr lang="it-IT" dirty="0"/>
              <a:t> </a:t>
            </a:r>
            <a:r>
              <a:rPr lang="it-IT" dirty="0" err="1"/>
              <a:t>matières</a:t>
            </a:r>
            <a:r>
              <a:rPr lang="it-IT" dirty="0"/>
              <a:t> </a:t>
            </a:r>
            <a:r>
              <a:rPr lang="it-IT" dirty="0" err="1"/>
              <a:t>premières</a:t>
            </a:r>
            <a:r>
              <a:rPr lang="it-IT" dirty="0"/>
              <a:t> </a:t>
            </a:r>
            <a:r>
              <a:rPr lang="it-IT" dirty="0" err="1"/>
              <a:t>indigènes</a:t>
            </a:r>
            <a:r>
              <a:rPr lang="it-IT" dirty="0"/>
              <a:t>, mais </a:t>
            </a:r>
            <a:r>
              <a:rPr lang="it-IT" dirty="0" err="1"/>
              <a:t>des</a:t>
            </a:r>
            <a:r>
              <a:rPr lang="it-IT" dirty="0"/>
              <a:t> </a:t>
            </a:r>
            <a:r>
              <a:rPr lang="it-IT" dirty="0" err="1"/>
              <a:t>matières</a:t>
            </a:r>
            <a:r>
              <a:rPr lang="it-IT" dirty="0"/>
              <a:t> </a:t>
            </a:r>
            <a:r>
              <a:rPr lang="it-IT" dirty="0" err="1"/>
              <a:t>premières</a:t>
            </a:r>
            <a:r>
              <a:rPr lang="it-IT" dirty="0"/>
              <a:t> </a:t>
            </a:r>
            <a:r>
              <a:rPr lang="it-IT" dirty="0" err="1"/>
              <a:t>venues</a:t>
            </a:r>
            <a:r>
              <a:rPr lang="it-IT" dirty="0"/>
              <a:t> </a:t>
            </a:r>
            <a:r>
              <a:rPr lang="it-IT" dirty="0" err="1"/>
              <a:t>des</a:t>
            </a:r>
            <a:r>
              <a:rPr lang="it-IT" dirty="0"/>
              <a:t> </a:t>
            </a:r>
            <a:r>
              <a:rPr lang="it-IT" dirty="0" err="1"/>
              <a:t>régions</a:t>
            </a:r>
            <a:r>
              <a:rPr lang="it-IT" dirty="0"/>
              <a:t> </a:t>
            </a:r>
            <a:r>
              <a:rPr lang="it-IT" dirty="0" err="1"/>
              <a:t>les</a:t>
            </a:r>
            <a:r>
              <a:rPr lang="it-IT" dirty="0"/>
              <a:t> plus </a:t>
            </a:r>
            <a:r>
              <a:rPr lang="it-IT" dirty="0" err="1"/>
              <a:t>lointaines</a:t>
            </a:r>
            <a:r>
              <a:rPr lang="it-IT" dirty="0"/>
              <a:t>, et dont </a:t>
            </a:r>
            <a:r>
              <a:rPr lang="it-IT" dirty="0" err="1"/>
              <a:t>les</a:t>
            </a:r>
            <a:r>
              <a:rPr lang="it-IT" dirty="0"/>
              <a:t> </a:t>
            </a:r>
            <a:r>
              <a:rPr lang="it-IT" dirty="0" err="1"/>
              <a:t>produits</a:t>
            </a:r>
            <a:r>
              <a:rPr lang="it-IT" dirty="0"/>
              <a:t> se </a:t>
            </a:r>
            <a:r>
              <a:rPr lang="it-IT" dirty="0" err="1"/>
              <a:t>consomment</a:t>
            </a:r>
            <a:r>
              <a:rPr lang="it-IT" dirty="0"/>
              <a:t> non </a:t>
            </a:r>
            <a:r>
              <a:rPr lang="it-IT" dirty="0" err="1"/>
              <a:t>seulement</a:t>
            </a:r>
            <a:r>
              <a:rPr lang="it-IT" dirty="0"/>
              <a:t> </a:t>
            </a:r>
            <a:r>
              <a:rPr lang="it-IT" dirty="0" err="1"/>
              <a:t>dans</a:t>
            </a:r>
            <a:r>
              <a:rPr lang="it-IT" dirty="0"/>
              <a:t> le </a:t>
            </a:r>
            <a:r>
              <a:rPr lang="it-IT" dirty="0" err="1"/>
              <a:t>pays</a:t>
            </a:r>
            <a:r>
              <a:rPr lang="it-IT" dirty="0"/>
              <a:t> </a:t>
            </a:r>
            <a:r>
              <a:rPr lang="it-IT" dirty="0" err="1"/>
              <a:t>même</a:t>
            </a:r>
            <a:r>
              <a:rPr lang="it-IT" dirty="0"/>
              <a:t>, mais </a:t>
            </a:r>
            <a:r>
              <a:rPr lang="it-IT" dirty="0" err="1"/>
              <a:t>dans</a:t>
            </a:r>
            <a:r>
              <a:rPr lang="it-IT" dirty="0"/>
              <a:t> </a:t>
            </a:r>
            <a:r>
              <a:rPr lang="it-IT" dirty="0" err="1"/>
              <a:t>toutes</a:t>
            </a:r>
            <a:r>
              <a:rPr lang="it-IT" dirty="0"/>
              <a:t> </a:t>
            </a:r>
            <a:r>
              <a:rPr lang="it-IT" dirty="0" err="1"/>
              <a:t>les</a:t>
            </a:r>
            <a:r>
              <a:rPr lang="it-IT" dirty="0"/>
              <a:t> parties </a:t>
            </a:r>
            <a:r>
              <a:rPr lang="it-IT" dirty="0" err="1"/>
              <a:t>du</a:t>
            </a:r>
            <a:r>
              <a:rPr lang="it-IT" dirty="0"/>
              <a:t> globe. A la </a:t>
            </a:r>
            <a:r>
              <a:rPr lang="it-IT" dirty="0" err="1"/>
              <a:t>place</a:t>
            </a:r>
            <a:r>
              <a:rPr lang="it-IT" dirty="0"/>
              <a:t> </a:t>
            </a:r>
            <a:r>
              <a:rPr lang="it-IT" dirty="0" err="1"/>
              <a:t>des</a:t>
            </a:r>
            <a:r>
              <a:rPr lang="it-IT" dirty="0"/>
              <a:t> </a:t>
            </a:r>
            <a:r>
              <a:rPr lang="it-IT" dirty="0" err="1"/>
              <a:t>anciens</a:t>
            </a:r>
            <a:r>
              <a:rPr lang="it-IT" dirty="0"/>
              <a:t> </a:t>
            </a:r>
            <a:r>
              <a:rPr lang="it-IT" dirty="0" err="1"/>
              <a:t>besoins</a:t>
            </a:r>
            <a:r>
              <a:rPr lang="it-IT" dirty="0"/>
              <a:t>, </a:t>
            </a:r>
            <a:r>
              <a:rPr lang="it-IT" dirty="0" err="1"/>
              <a:t>satisfaits</a:t>
            </a:r>
            <a:r>
              <a:rPr lang="it-IT" dirty="0"/>
              <a:t> par </a:t>
            </a:r>
            <a:r>
              <a:rPr lang="it-IT" dirty="0" err="1"/>
              <a:t>les</a:t>
            </a:r>
            <a:r>
              <a:rPr lang="it-IT" dirty="0"/>
              <a:t> </a:t>
            </a:r>
            <a:r>
              <a:rPr lang="it-IT" dirty="0" err="1"/>
              <a:t>produits</a:t>
            </a:r>
            <a:r>
              <a:rPr lang="it-IT" dirty="0"/>
              <a:t> </a:t>
            </a:r>
            <a:r>
              <a:rPr lang="it-IT" dirty="0" err="1"/>
              <a:t>nationaux</a:t>
            </a:r>
            <a:r>
              <a:rPr lang="it-IT" dirty="0"/>
              <a:t>, </a:t>
            </a:r>
            <a:r>
              <a:rPr lang="it-IT" dirty="0" err="1"/>
              <a:t>naissent</a:t>
            </a:r>
            <a:r>
              <a:rPr lang="it-IT" dirty="0"/>
              <a:t> </a:t>
            </a:r>
            <a:r>
              <a:rPr lang="it-IT" dirty="0" err="1"/>
              <a:t>des</a:t>
            </a:r>
            <a:r>
              <a:rPr lang="it-IT" dirty="0"/>
              <a:t> </a:t>
            </a:r>
            <a:r>
              <a:rPr lang="it-IT" dirty="0" err="1"/>
              <a:t>besoins</a:t>
            </a:r>
            <a:r>
              <a:rPr lang="it-IT" dirty="0"/>
              <a:t> </a:t>
            </a:r>
            <a:r>
              <a:rPr lang="it-IT" dirty="0" err="1"/>
              <a:t>nouveaux</a:t>
            </a:r>
            <a:r>
              <a:rPr lang="it-IT" dirty="0"/>
              <a:t>, </a:t>
            </a:r>
            <a:r>
              <a:rPr lang="it-IT" dirty="0" err="1"/>
              <a:t>réclamant</a:t>
            </a:r>
            <a:r>
              <a:rPr lang="it-IT" dirty="0"/>
              <a:t> pour </a:t>
            </a:r>
            <a:r>
              <a:rPr lang="it-IT" dirty="0" err="1"/>
              <a:t>leur</a:t>
            </a:r>
            <a:r>
              <a:rPr lang="it-IT" dirty="0"/>
              <a:t> </a:t>
            </a:r>
            <a:r>
              <a:rPr lang="it-IT" dirty="0" err="1"/>
              <a:t>satisfaction</a:t>
            </a:r>
            <a:r>
              <a:rPr lang="it-IT" dirty="0"/>
              <a:t> </a:t>
            </a:r>
            <a:r>
              <a:rPr lang="it-IT" dirty="0" err="1"/>
              <a:t>les</a:t>
            </a:r>
            <a:r>
              <a:rPr lang="it-IT" dirty="0"/>
              <a:t> </a:t>
            </a:r>
            <a:r>
              <a:rPr lang="it-IT" dirty="0" err="1"/>
              <a:t>produits</a:t>
            </a:r>
            <a:r>
              <a:rPr lang="it-IT" dirty="0"/>
              <a:t> </a:t>
            </a:r>
            <a:r>
              <a:rPr lang="it-IT" dirty="0" err="1"/>
              <a:t>des</a:t>
            </a:r>
            <a:r>
              <a:rPr lang="it-IT" dirty="0"/>
              <a:t> </a:t>
            </a:r>
            <a:r>
              <a:rPr lang="it-IT" dirty="0" err="1"/>
              <a:t>contrées</a:t>
            </a:r>
            <a:r>
              <a:rPr lang="it-IT" dirty="0"/>
              <a:t> et </a:t>
            </a:r>
            <a:r>
              <a:rPr lang="it-IT" dirty="0" err="1"/>
              <a:t>des</a:t>
            </a:r>
            <a:r>
              <a:rPr lang="it-IT" dirty="0"/>
              <a:t> </a:t>
            </a:r>
            <a:r>
              <a:rPr lang="it-IT" dirty="0" err="1"/>
              <a:t>climats</a:t>
            </a:r>
            <a:r>
              <a:rPr lang="it-IT" dirty="0"/>
              <a:t> </a:t>
            </a:r>
            <a:r>
              <a:rPr lang="it-IT" dirty="0" err="1"/>
              <a:t>les</a:t>
            </a:r>
            <a:r>
              <a:rPr lang="it-IT" dirty="0"/>
              <a:t> plus </a:t>
            </a:r>
            <a:r>
              <a:rPr lang="it-IT" dirty="0" err="1"/>
              <a:t>lointains</a:t>
            </a:r>
            <a:r>
              <a:rPr lang="it-IT" dirty="0"/>
              <a:t>. </a:t>
            </a:r>
            <a:r>
              <a:rPr lang="it-IT" u="sng" dirty="0"/>
              <a:t>A la </a:t>
            </a:r>
            <a:r>
              <a:rPr lang="it-IT" u="sng" dirty="0" err="1"/>
              <a:t>place</a:t>
            </a:r>
            <a:r>
              <a:rPr lang="it-IT" u="sng" dirty="0"/>
              <a:t> de l'ancien </a:t>
            </a:r>
            <a:r>
              <a:rPr lang="it-IT" u="sng" dirty="0" err="1"/>
              <a:t>isolement</a:t>
            </a:r>
            <a:r>
              <a:rPr lang="it-IT" u="sng" dirty="0"/>
              <a:t> </a:t>
            </a:r>
            <a:r>
              <a:rPr lang="it-IT" u="sng" dirty="0" err="1"/>
              <a:t>des</a:t>
            </a:r>
            <a:r>
              <a:rPr lang="it-IT" u="sng" dirty="0"/>
              <a:t> </a:t>
            </a:r>
            <a:r>
              <a:rPr lang="it-IT" u="sng" dirty="0" err="1"/>
              <a:t>provinces</a:t>
            </a:r>
            <a:r>
              <a:rPr lang="it-IT" u="sng" dirty="0"/>
              <a:t> et </a:t>
            </a:r>
            <a:r>
              <a:rPr lang="it-IT" u="sng" dirty="0" err="1"/>
              <a:t>des</a:t>
            </a:r>
            <a:r>
              <a:rPr lang="it-IT" u="sng" dirty="0"/>
              <a:t> </a:t>
            </a:r>
            <a:r>
              <a:rPr lang="it-IT" u="sng" dirty="0" err="1"/>
              <a:t>nations</a:t>
            </a:r>
            <a:r>
              <a:rPr lang="it-IT" u="sng" dirty="0"/>
              <a:t> se </a:t>
            </a:r>
            <a:r>
              <a:rPr lang="it-IT" u="sng" dirty="0" err="1"/>
              <a:t>suffisant</a:t>
            </a:r>
            <a:r>
              <a:rPr lang="it-IT" u="sng" dirty="0"/>
              <a:t> à </a:t>
            </a:r>
            <a:r>
              <a:rPr lang="it-IT" u="sng" dirty="0" err="1"/>
              <a:t>elles-mêmes</a:t>
            </a:r>
            <a:r>
              <a:rPr lang="it-IT" u="sng" dirty="0"/>
              <a:t>, se </a:t>
            </a:r>
            <a:r>
              <a:rPr lang="it-IT" u="sng" dirty="0" err="1"/>
              <a:t>développent</a:t>
            </a:r>
            <a:r>
              <a:rPr lang="it-IT" u="sng" dirty="0"/>
              <a:t> </a:t>
            </a:r>
            <a:r>
              <a:rPr lang="it-IT" u="sng" dirty="0" err="1"/>
              <a:t>des</a:t>
            </a:r>
            <a:r>
              <a:rPr lang="it-IT" u="sng" dirty="0"/>
              <a:t> relations </a:t>
            </a:r>
            <a:r>
              <a:rPr lang="it-IT" u="sng" dirty="0" err="1"/>
              <a:t>universelles</a:t>
            </a:r>
            <a:r>
              <a:rPr lang="it-IT" u="sng" dirty="0"/>
              <a:t>, une </a:t>
            </a:r>
            <a:r>
              <a:rPr lang="it-IT" u="sng" dirty="0" err="1"/>
              <a:t>interdépendance</a:t>
            </a:r>
            <a:r>
              <a:rPr lang="it-IT" u="sng" dirty="0"/>
              <a:t> </a:t>
            </a:r>
            <a:r>
              <a:rPr lang="it-IT" u="sng" dirty="0" err="1"/>
              <a:t>universelle</a:t>
            </a:r>
            <a:r>
              <a:rPr lang="it-IT" u="sng" dirty="0"/>
              <a:t> </a:t>
            </a:r>
            <a:r>
              <a:rPr lang="it-IT" u="sng" dirty="0" err="1"/>
              <a:t>des</a:t>
            </a:r>
            <a:r>
              <a:rPr lang="it-IT" u="sng" dirty="0"/>
              <a:t> </a:t>
            </a:r>
            <a:r>
              <a:rPr lang="it-IT" u="sng" dirty="0" err="1"/>
              <a:t>nations</a:t>
            </a:r>
            <a:r>
              <a:rPr lang="it-IT" u="sng" dirty="0"/>
              <a:t>.</a:t>
            </a:r>
            <a:r>
              <a:rPr lang="it-IT" dirty="0"/>
              <a:t> </a:t>
            </a:r>
            <a:r>
              <a:rPr lang="it-IT" u="sng" dirty="0"/>
              <a:t>Et ce qui est </a:t>
            </a:r>
            <a:r>
              <a:rPr lang="it-IT" u="sng" dirty="0" err="1"/>
              <a:t>vrai</a:t>
            </a:r>
            <a:r>
              <a:rPr lang="it-IT" u="sng" dirty="0"/>
              <a:t> de la production </a:t>
            </a:r>
            <a:r>
              <a:rPr lang="it-IT" u="sng" dirty="0" err="1"/>
              <a:t>matérielle</a:t>
            </a:r>
            <a:r>
              <a:rPr lang="it-IT" u="sng" dirty="0"/>
              <a:t> ne l'est </a:t>
            </a:r>
            <a:r>
              <a:rPr lang="it-IT" u="sng" dirty="0" err="1"/>
              <a:t>pas</a:t>
            </a:r>
            <a:r>
              <a:rPr lang="it-IT" u="sng" dirty="0"/>
              <a:t> </a:t>
            </a:r>
            <a:r>
              <a:rPr lang="it-IT" u="sng" dirty="0" err="1"/>
              <a:t>moins</a:t>
            </a:r>
            <a:r>
              <a:rPr lang="it-IT" u="sng" dirty="0"/>
              <a:t> </a:t>
            </a:r>
            <a:r>
              <a:rPr lang="it-IT" u="sng" dirty="0" err="1"/>
              <a:t>des</a:t>
            </a:r>
            <a:r>
              <a:rPr lang="it-IT" u="sng" dirty="0"/>
              <a:t> productions de l'esprit </a:t>
            </a:r>
            <a:r>
              <a:rPr lang="it-IT" u="sng" dirty="0" err="1"/>
              <a:t>Les</a:t>
            </a:r>
            <a:r>
              <a:rPr lang="it-IT" u="sng" dirty="0"/>
              <a:t> </a:t>
            </a:r>
            <a:r>
              <a:rPr lang="it-IT" u="sng" dirty="0" err="1"/>
              <a:t>oeuvres</a:t>
            </a:r>
            <a:r>
              <a:rPr lang="it-IT" u="sng" dirty="0"/>
              <a:t> </a:t>
            </a:r>
            <a:r>
              <a:rPr lang="it-IT" u="sng" dirty="0" err="1"/>
              <a:t>intellectuelles</a:t>
            </a:r>
            <a:r>
              <a:rPr lang="it-IT" u="sng" dirty="0"/>
              <a:t> d'une </a:t>
            </a:r>
            <a:r>
              <a:rPr lang="it-IT" u="sng" dirty="0" err="1"/>
              <a:t>nation</a:t>
            </a:r>
            <a:r>
              <a:rPr lang="it-IT" u="sng" dirty="0"/>
              <a:t> </a:t>
            </a:r>
            <a:r>
              <a:rPr lang="it-IT" u="sng" dirty="0" err="1"/>
              <a:t>deviennent</a:t>
            </a:r>
            <a:r>
              <a:rPr lang="it-IT" u="sng" dirty="0"/>
              <a:t> la </a:t>
            </a:r>
            <a:r>
              <a:rPr lang="it-IT" u="sng" dirty="0" err="1"/>
              <a:t>propriété</a:t>
            </a:r>
            <a:r>
              <a:rPr lang="it-IT" u="sng" dirty="0"/>
              <a:t> </a:t>
            </a:r>
            <a:r>
              <a:rPr lang="it-IT" u="sng" dirty="0" err="1"/>
              <a:t>commune</a:t>
            </a:r>
            <a:r>
              <a:rPr lang="it-IT" u="sng" dirty="0"/>
              <a:t> de </a:t>
            </a:r>
            <a:r>
              <a:rPr lang="it-IT" u="sng" dirty="0" err="1"/>
              <a:t>toutes</a:t>
            </a:r>
            <a:r>
              <a:rPr lang="it-IT" u="sng" dirty="0"/>
              <a:t>. L'</a:t>
            </a:r>
            <a:r>
              <a:rPr lang="it-IT" u="sng" dirty="0" err="1"/>
              <a:t>étroitesse</a:t>
            </a:r>
            <a:r>
              <a:rPr lang="it-IT" u="sng" dirty="0"/>
              <a:t> et l'</a:t>
            </a:r>
            <a:r>
              <a:rPr lang="it-IT" u="sng" dirty="0" err="1"/>
              <a:t>exclusivisme</a:t>
            </a:r>
            <a:r>
              <a:rPr lang="it-IT" u="sng" dirty="0"/>
              <a:t> </a:t>
            </a:r>
            <a:r>
              <a:rPr lang="it-IT" u="sng" dirty="0" err="1"/>
              <a:t>nationaux</a:t>
            </a:r>
            <a:r>
              <a:rPr lang="it-IT" u="sng" dirty="0"/>
              <a:t> </a:t>
            </a:r>
            <a:r>
              <a:rPr lang="it-IT" u="sng" dirty="0" err="1"/>
              <a:t>deviennent</a:t>
            </a:r>
            <a:r>
              <a:rPr lang="it-IT" u="sng" dirty="0"/>
              <a:t> de jour en jour plus </a:t>
            </a:r>
            <a:r>
              <a:rPr lang="it-IT" u="sng" dirty="0" err="1"/>
              <a:t>impossibles</a:t>
            </a:r>
            <a:r>
              <a:rPr lang="it-IT" u="sng" dirty="0"/>
              <a:t> et </a:t>
            </a:r>
            <a:r>
              <a:rPr lang="it-IT" b="1" u="sng" dirty="0"/>
              <a:t>de la </a:t>
            </a:r>
            <a:r>
              <a:rPr lang="it-IT" b="1" u="sng" dirty="0" err="1"/>
              <a:t>multiplicité</a:t>
            </a:r>
            <a:r>
              <a:rPr lang="it-IT" b="1" u="sng" dirty="0"/>
              <a:t> </a:t>
            </a:r>
            <a:r>
              <a:rPr lang="it-IT" b="1" u="sng" dirty="0" err="1"/>
              <a:t>des</a:t>
            </a:r>
            <a:r>
              <a:rPr lang="it-IT" b="1" u="sng" dirty="0"/>
              <a:t> </a:t>
            </a:r>
            <a:r>
              <a:rPr lang="it-IT" b="1" u="sng" dirty="0" err="1"/>
              <a:t>littératures</a:t>
            </a:r>
            <a:r>
              <a:rPr lang="it-IT" b="1" u="sng" dirty="0"/>
              <a:t> </a:t>
            </a:r>
            <a:r>
              <a:rPr lang="it-IT" b="1" u="sng" dirty="0" err="1"/>
              <a:t>nationales</a:t>
            </a:r>
            <a:r>
              <a:rPr lang="it-IT" b="1" u="sng" dirty="0"/>
              <a:t> et </a:t>
            </a:r>
            <a:r>
              <a:rPr lang="it-IT" b="1" u="sng" dirty="0" err="1"/>
              <a:t>locales</a:t>
            </a:r>
            <a:r>
              <a:rPr lang="it-IT" b="1" u="sng" dirty="0"/>
              <a:t> </a:t>
            </a:r>
            <a:r>
              <a:rPr lang="it-IT" b="1" u="sng" dirty="0" err="1"/>
              <a:t>naît</a:t>
            </a:r>
            <a:r>
              <a:rPr lang="it-IT" b="1" u="sng" dirty="0"/>
              <a:t> une </a:t>
            </a:r>
            <a:r>
              <a:rPr lang="it-IT" b="1" u="sng" dirty="0" err="1"/>
              <a:t>littérature</a:t>
            </a:r>
            <a:r>
              <a:rPr lang="it-IT" b="1" u="sng" dirty="0"/>
              <a:t> </a:t>
            </a:r>
            <a:r>
              <a:rPr lang="it-IT" b="1" u="sng" dirty="0" err="1"/>
              <a:t>universelle</a:t>
            </a:r>
            <a:r>
              <a:rPr lang="it-IT" b="1" u="sng" dirty="0"/>
              <a:t>.</a:t>
            </a:r>
            <a:endParaRPr lang="it-CZ" b="1" u="sng" dirty="0"/>
          </a:p>
        </p:txBody>
      </p:sp>
    </p:spTree>
    <p:extLst>
      <p:ext uri="{BB962C8B-B14F-4D97-AF65-F5344CB8AC3E}">
        <p14:creationId xmlns:p14="http://schemas.microsoft.com/office/powerpoint/2010/main" val="22701390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6108</TotalTime>
  <Words>4695</Words>
  <Application>Microsoft Macintosh PowerPoint</Application>
  <PresentationFormat>Presentazione su schermo (4:3)</PresentationFormat>
  <Paragraphs>151</Paragraphs>
  <Slides>50</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50</vt:i4>
      </vt:variant>
    </vt:vector>
  </HeadingPairs>
  <TitlesOfParts>
    <vt:vector size="53" baseType="lpstr">
      <vt:lpstr>Arial</vt:lpstr>
      <vt:lpstr>Calibri</vt:lpstr>
      <vt:lpstr>Tema di Office</vt:lpstr>
      <vt:lpstr> Worldliterature: généalogie, approches, exemples </vt:lpstr>
      <vt:lpstr>WL: généalogie </vt:lpstr>
      <vt:lpstr>Conversations avec Eckermann</vt:lpstr>
      <vt:lpstr>Presentazione standard di PowerPoint</vt:lpstr>
      <vt:lpstr> Le manifeste du Parti communiste K. Marx - F. Engels </vt:lpstr>
      <vt:lpstr>Presentazione standard di PowerPoint</vt:lpstr>
      <vt:lpstr>Presentazione standard di PowerPoint</vt:lpstr>
      <vt:lpstr>Presentazione standard di PowerPoint</vt:lpstr>
      <vt:lpstr>Presentazione standard di PowerPoint</vt:lpstr>
      <vt:lpstr>4 problèmes </vt:lpstr>
      <vt:lpstr>Presentazione standard di PowerPoint</vt:lpstr>
      <vt:lpstr>1er problème:  La définition </vt:lpstr>
      <vt:lpstr>Synchronique </vt:lpstr>
      <vt:lpstr>Diachronique </vt:lpstr>
      <vt:lpstr>2ème  problème:  Rapport entre  Local/global national/international centres/périphéries</vt:lpstr>
      <vt:lpstr>3° problème: l’échelle / à quelle distance?</vt:lpstr>
      <vt:lpstr>4ème  problème:  la place des littératures dites migrantes et postcoloniales dans le système mondial </vt:lpstr>
      <vt:lpstr>Karel Čapek (1890-1938) Quatre types de « mondialité » littéraire</vt:lpstr>
      <vt:lpstr>Jak se dělá světová literatura Comment fait-on une littérature mondiale (1936)</vt:lpstr>
      <vt:lpstr>Quatre déclinaisons du terme světovost  </vt:lpstr>
      <vt:lpstr>Presentazione standard di PowerPoint</vt:lpstr>
      <vt:lpstr>Presentazione standard di PowerPoint</vt:lpstr>
      <vt:lpstr>Presentazione standard di PowerPoint</vt:lpstr>
      <vt:lpstr>Presentazione standard di PowerPoint</vt:lpstr>
      <vt:lpstr>Presentazione standard di PowerPoint</vt:lpstr>
      <vt:lpstr>À lire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Dernier chapitre: L’auteur discute avec lui-même </vt:lpstr>
      <vt:lpstr>Presentazione standard di PowerPoint</vt:lpstr>
      <vt:lpstr>Presentazione standard di PowerPoint</vt:lpstr>
      <vt:lpstr>H.G. Wells, The War of the Worlds, 1898</vt:lpstr>
      <vt:lpstr>Presentazione standard di PowerPoint</vt:lpstr>
      <vt:lpstr>MANIFESTE Pour une littérature-monde en français  « Le Monde » (19 mars 2007) </vt:lpstr>
      <vt:lpstr>Presentazione standard di PowerPoint</vt:lpstr>
      <vt:lpstr>1ère observation critique</vt:lpstr>
      <vt:lpstr>2ème observation critique</vt:lpstr>
      <vt:lpstr>Kathryn Morton, Interview à Ishiguro, « After the War Was Lost », New York Times, 8 Juin 1986 </vt:lpstr>
      <vt:lpstr>Allan Vorda et Kim Herzinger, « An Interview with Kazuo Ishiguro », Mississippi Review, 20, 1991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Worldliterature: généalogie, approches, exemples </dc:title>
  <dc:creator>Chiara Mengozzi</dc:creator>
  <cp:lastModifiedBy>Mengozzi, Chiara</cp:lastModifiedBy>
  <cp:revision>122</cp:revision>
  <dcterms:created xsi:type="dcterms:W3CDTF">2019-06-19T15:35:58Z</dcterms:created>
  <dcterms:modified xsi:type="dcterms:W3CDTF">2021-05-08T14:03:14Z</dcterms:modified>
</cp:coreProperties>
</file>